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y="5143500" cx="9144000"/>
  <p:notesSz cx="6858000" cy="9144000"/>
  <p:embeddedFontLst>
    <p:embeddedFont>
      <p:font typeface="Roboto"/>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1" roundtripDataSignature="AMtx7mhSAn+J80A+L8McZ+Uxo7k3smLl2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font" Target="fonts/Roboto-boldItalic.fntdata"/><Relationship Id="rId20" Type="http://schemas.openxmlformats.org/officeDocument/2006/relationships/slide" Target="slides/slide16.xml"/><Relationship Id="rId41" Type="http://customschemas.google.com/relationships/presentationmetadata" Target="metadata"/><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font" Target="fonts/Roboto-regular.fntdata"/><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font" Target="fonts/Roboto-italic.fntdata"/><Relationship Id="rId16" Type="http://schemas.openxmlformats.org/officeDocument/2006/relationships/slide" Target="slides/slide12.xml"/><Relationship Id="rId38" Type="http://schemas.openxmlformats.org/officeDocument/2006/relationships/font" Target="fonts/Roboto-bold.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35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jamboard.google.com/d/1ap2zetiv6ijbj2lZXEgNQE3S7U9xietx4TMIRj7s0KA/viewer?f=0"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chicagotribune.com/entertainment/ct-ent-saic-cancel-culture-class-20210505-p5cttxjf4vcsbgla3stp5zkoxy-story.html" TargetMode="External"/><Relationship Id="rId3" Type="http://schemas.openxmlformats.org/officeDocument/2006/relationships/hyperlink" Target="https://www.eileenfavorite.com/lectures-classes-offered" TargetMode="External"/><Relationship Id="rId4" Type="http://schemas.openxmlformats.org/officeDocument/2006/relationships/hyperlink" Target="https://docs.google.com/spreadsheets/d/1lDsH1d7pwuFGCOn4tsG-4tdsFtIFP_n9f0ScB9WuPLw/edit#gid=0" TargetMode="External"/><Relationship Id="rId5" Type="http://schemas.openxmlformats.org/officeDocument/2006/relationships/hyperlink" Target="https://en.wikipedia.org/wiki/List_of_organisms_named_after_famous_people" TargetMode="External"/><Relationship Id="rId6" Type="http://schemas.openxmlformats.org/officeDocument/2006/relationships/hyperlink" Target="https://www.chicagotribune.com/entertainment/ct-ent-saic-cancel-culture-class-20210505-p5cttxjf4vcsbgla3stp5zkoxy-story.html" TargetMode="External"/><Relationship Id="rId7" Type="http://schemas.openxmlformats.org/officeDocument/2006/relationships/hyperlink" Target="https://www.eileenfavorite.com/lectures-classes-offered" TargetMode="Externa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jamboard.google.com/d/1ap2zetiv6ijbj2lZXEgNQE3S7U9xietx4TMIRj7s0KA/viewer?f=0"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24a4c02fea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u="sng">
                <a:solidFill>
                  <a:schemeClr val="hlink"/>
                </a:solidFill>
                <a:hlinkClick r:id="rId2"/>
              </a:rPr>
              <a:t>https://jamboard.google.com/d/1ap2zetiv6ijbj2lZXEgNQE3S7U9xietx4TMIRj7s0KA/viewer?f=0</a:t>
            </a:r>
            <a:endParaRPr/>
          </a:p>
          <a:p>
            <a:pPr indent="-317500" lvl="0" marL="457200" rtl="0" algn="l">
              <a:lnSpc>
                <a:spcPct val="100000"/>
              </a:lnSpc>
              <a:spcBef>
                <a:spcPts val="0"/>
              </a:spcBef>
              <a:spcAft>
                <a:spcPts val="0"/>
              </a:spcAft>
              <a:buSzPts val="1400"/>
              <a:buChar char="-"/>
            </a:pPr>
            <a:r>
              <a:rPr lang="en-US"/>
              <a:t>Get a list of Madlib type Nouns and/are adjectives before introducing the presentation</a:t>
            </a:r>
            <a:endParaRPr/>
          </a:p>
          <a:p>
            <a:pPr indent="0" lvl="0" marL="0" rtl="0" algn="l">
              <a:lnSpc>
                <a:spcPct val="100000"/>
              </a:lnSpc>
              <a:spcBef>
                <a:spcPts val="0"/>
              </a:spcBef>
              <a:spcAft>
                <a:spcPts val="0"/>
              </a:spcAft>
              <a:buClr>
                <a:schemeClr val="dk1"/>
              </a:buClr>
              <a:buSzPts val="1400"/>
              <a:buFont typeface="Arial"/>
              <a:buNone/>
            </a:pPr>
            <a:r>
              <a:t/>
            </a:r>
            <a:endParaRPr/>
          </a:p>
        </p:txBody>
      </p:sp>
      <p:sp>
        <p:nvSpPr>
          <p:cNvPr id="126" name="Google Shape;126;g24a4c02fea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520683ccb4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4" name="Google Shape;244;g2520683ccb4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135e875e80f_0_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Call back to Language and Communication presentations. Use the definitions as a discussion point for the language we choose and the means of communication.</a:t>
            </a:r>
            <a:endParaRPr/>
          </a:p>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rPr lang="en-US"/>
              <a:t>Give a personal example of Implicit bias you have experienced or examples of how to identify an unconscious bias you may hold.</a:t>
            </a:r>
            <a:endParaRPr/>
          </a:p>
          <a:p>
            <a:pPr indent="0" lvl="0" marL="0" rtl="0" algn="l">
              <a:lnSpc>
                <a:spcPct val="100000"/>
              </a:lnSpc>
              <a:spcBef>
                <a:spcPts val="0"/>
              </a:spcBef>
              <a:spcAft>
                <a:spcPts val="0"/>
              </a:spcAft>
              <a:buClr>
                <a:schemeClr val="dk1"/>
              </a:buClr>
              <a:buSzPts val="1400"/>
              <a:buFont typeface="Arial"/>
              <a:buNone/>
            </a:pPr>
            <a:r>
              <a:rPr lang="en-US"/>
              <a:t>Same for Explicit bias.</a:t>
            </a:r>
            <a:endParaRPr/>
          </a:p>
        </p:txBody>
      </p:sp>
      <p:sp>
        <p:nvSpPr>
          <p:cNvPr id="249" name="Google Shape;249;g135e875e80f_0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1d3e79e81aa_1_3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265" name="Google Shape;265;g1d3e79e81aa_1_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1d3e79e81aa_1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275" name="Google Shape;275;g1d3e79e81aa_1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1d3e79e81aa_1_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284" name="Google Shape;284;g1d3e79e81aa_1_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1d3e79e81aa_1_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293" name="Google Shape;293;g1d3e79e81aa_1_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1d3e79e81aa_1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302" name="Google Shape;302;g1d3e79e81aa_1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g1d3e79e81aa_1_4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1" name="Google Shape;311;g1d3e79e81aa_1_4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1eda1d0a325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Compare the results of the 2 teams and </a:t>
            </a:r>
            <a:r>
              <a:rPr lang="en-US"/>
              <a:t>discuss</a:t>
            </a:r>
            <a:r>
              <a:rPr lang="en-US"/>
              <a:t> how the 5 P’s influenced the outcome of each group. Discuss the influence to structure of each system might or might not have influenced the outcome.</a:t>
            </a:r>
            <a:endParaRPr/>
          </a:p>
          <a:p>
            <a:pPr indent="0" lvl="0" marL="0" rtl="0" algn="l">
              <a:lnSpc>
                <a:spcPct val="100000"/>
              </a:lnSpc>
              <a:spcBef>
                <a:spcPts val="0"/>
              </a:spcBef>
              <a:spcAft>
                <a:spcPts val="0"/>
              </a:spcAft>
              <a:buClr>
                <a:schemeClr val="dk1"/>
              </a:buClr>
              <a:buSzPts val="1400"/>
              <a:buFont typeface="Arial"/>
              <a:buNone/>
            </a:pPr>
            <a:r>
              <a:rPr lang="en-US"/>
              <a:t>What might this tell us about Systems and how they affect the past, present and future of museum data? How data was/is collected, preserved, published and shared (or not)?</a:t>
            </a:r>
            <a:endParaRPr/>
          </a:p>
        </p:txBody>
      </p:sp>
      <p:sp>
        <p:nvSpPr>
          <p:cNvPr id="316" name="Google Shape;316;g1eda1d0a32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g2e33e7a6744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341" name="Google Shape;341;g2e33e7a6744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348323866e_4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g1348323866e_4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2144a7f77c9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317500" lvl="0" marL="457200" rtl="0" algn="l">
              <a:lnSpc>
                <a:spcPct val="100000"/>
              </a:lnSpc>
              <a:spcBef>
                <a:spcPts val="0"/>
              </a:spcBef>
              <a:spcAft>
                <a:spcPts val="0"/>
              </a:spcAft>
              <a:buSzPts val="1400"/>
              <a:buAutoNum type="arabicParenR"/>
            </a:pPr>
            <a:r>
              <a:rPr lang="en-US"/>
              <a:t>Name can either be Taxonomic and/or place names depending upon the direction chosen by the facilitators</a:t>
            </a:r>
            <a:endParaRPr/>
          </a:p>
          <a:p>
            <a:pPr indent="-298450" lvl="0" marL="457200" rtl="0" algn="l">
              <a:lnSpc>
                <a:spcPct val="115000"/>
              </a:lnSpc>
              <a:spcBef>
                <a:spcPts val="0"/>
              </a:spcBef>
              <a:spcAft>
                <a:spcPts val="0"/>
              </a:spcAft>
              <a:buClr>
                <a:schemeClr val="dk1"/>
              </a:buClr>
              <a:buSzPts val="1100"/>
              <a:buAutoNum type="arabicParenR"/>
            </a:pPr>
            <a:r>
              <a:rPr b="1" i="1" lang="en-US" sz="1000">
                <a:highlight>
                  <a:srgbClr val="FFFFFF"/>
                </a:highlight>
                <a:latin typeface="Arial"/>
                <a:ea typeface="Arial"/>
                <a:cs typeface="Arial"/>
                <a:sym typeface="Arial"/>
              </a:rPr>
              <a:t>Determine scale?</a:t>
            </a:r>
            <a:endParaRPr b="1"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b="1" i="1" lang="en-US" sz="1000">
                <a:highlight>
                  <a:srgbClr val="FFFFFF"/>
                </a:highlight>
                <a:latin typeface="Arial"/>
                <a:ea typeface="Arial"/>
                <a:cs typeface="Arial"/>
                <a:sym typeface="Arial"/>
              </a:rPr>
              <a:t>Positive </a:t>
            </a:r>
            <a:r>
              <a:rPr i="1" lang="en-US" sz="1000">
                <a:highlight>
                  <a:srgbClr val="FFFFFF"/>
                </a:highlight>
                <a:latin typeface="Arial"/>
                <a:ea typeface="Arial"/>
                <a:cs typeface="Arial"/>
                <a:sym typeface="Arial"/>
              </a:rPr>
              <a:t>reasons (for example to honor the individual/group for something they had done or were doing or to recognise a place or people intended to be complimentary an individual/place)</a:t>
            </a:r>
            <a:endParaRPr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b="1" i="1" lang="en-US" sz="1000">
                <a:highlight>
                  <a:srgbClr val="FFFFFF"/>
                </a:highlight>
                <a:latin typeface="Arial"/>
                <a:ea typeface="Arial"/>
                <a:cs typeface="Arial"/>
                <a:sym typeface="Arial"/>
              </a:rPr>
              <a:t>Negative </a:t>
            </a:r>
            <a:r>
              <a:rPr i="1" lang="en-US" sz="1000">
                <a:highlight>
                  <a:srgbClr val="FFFFFF"/>
                </a:highlight>
                <a:latin typeface="Arial"/>
                <a:ea typeface="Arial"/>
                <a:cs typeface="Arial"/>
                <a:sym typeface="Arial"/>
              </a:rPr>
              <a:t>reasons (for example intended to be insulting an individual/place.)</a:t>
            </a:r>
            <a:endParaRPr i="1" sz="1000">
              <a:highlight>
                <a:srgbClr val="FFFFFF"/>
              </a:highlight>
              <a:latin typeface="Arial"/>
              <a:ea typeface="Arial"/>
              <a:cs typeface="Arial"/>
              <a:sym typeface="Arial"/>
            </a:endParaRPr>
          </a:p>
          <a:p>
            <a:pPr indent="-292100" lvl="1" marL="914400" rtl="0" algn="l">
              <a:lnSpc>
                <a:spcPct val="115000"/>
              </a:lnSpc>
              <a:spcBef>
                <a:spcPts val="0"/>
              </a:spcBef>
              <a:spcAft>
                <a:spcPts val="0"/>
              </a:spcAft>
              <a:buClr>
                <a:schemeClr val="dk1"/>
              </a:buClr>
              <a:buSzPts val="1000"/>
              <a:buAutoNum type="alphaLcParenR"/>
            </a:pPr>
            <a:r>
              <a:rPr b="1" i="1" lang="en-US" sz="1000">
                <a:highlight>
                  <a:srgbClr val="FFFFFF"/>
                </a:highlight>
                <a:latin typeface="Arial"/>
                <a:ea typeface="Arial"/>
                <a:cs typeface="Arial"/>
                <a:sym typeface="Arial"/>
              </a:rPr>
              <a:t>Neutral / Unknown </a:t>
            </a:r>
            <a:r>
              <a:rPr i="1" lang="en-US" sz="1000">
                <a:highlight>
                  <a:srgbClr val="FFFFFF"/>
                </a:highlight>
                <a:latin typeface="Arial"/>
                <a:ea typeface="Arial"/>
                <a:cs typeface="Arial"/>
                <a:sym typeface="Arial"/>
              </a:rPr>
              <a:t>reasons (for example using names purely as mnemonics / ease of remembering)</a:t>
            </a:r>
            <a:endParaRPr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Other options for the intentionality section +ve/-ve/neutral</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Range 1-10</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Something with zero in the middle.</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“List of Organisms Named after Famous People.” </a:t>
            </a:r>
            <a:r>
              <a:rPr i="1" lang="en-US" sz="1100">
                <a:latin typeface="Arial"/>
                <a:ea typeface="Arial"/>
                <a:cs typeface="Arial"/>
                <a:sym typeface="Arial"/>
              </a:rPr>
              <a:t>Wikipedia</a:t>
            </a:r>
            <a:r>
              <a:rPr lang="en-US" sz="1100">
                <a:latin typeface="Arial"/>
                <a:ea typeface="Arial"/>
                <a:cs typeface="Arial"/>
                <a:sym typeface="Arial"/>
              </a:rPr>
              <a:t>, Wikimedia Foundation, 30 Apr. 2024, en.wikipedia.org/wiki/List_of_organisms_named_after_famous_people. </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br>
              <a:rPr lang="en-US" sz="1100">
                <a:latin typeface="Arial"/>
                <a:ea typeface="Arial"/>
                <a:cs typeface="Arial"/>
                <a:sym typeface="Arial"/>
                <a:extLst>
                  <a:ext uri="http://customooxmlschemas.google.com/">
                    <go:slidesCustomData xmlns:go="http://customooxmlschemas.google.com/" textRoundtripDataId="17"/>
                  </a:ext>
                </a:extLst>
              </a:rPr>
            </a:br>
            <a:endParaRPr/>
          </a:p>
        </p:txBody>
      </p:sp>
      <p:sp>
        <p:nvSpPr>
          <p:cNvPr id="355" name="Google Shape;355;g2144a7f77c9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1100">
                <a:latin typeface="Arial"/>
                <a:ea typeface="Arial"/>
                <a:cs typeface="Arial"/>
                <a:sym typeface="Arial"/>
              </a:rPr>
              <a:t>	Group activity/In Class</a:t>
            </a:r>
            <a:endParaRPr b="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COMPARISON</a:t>
            </a:r>
            <a:endParaRPr i="1"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Give the participants the list of names with the reasons given by the person who coined the name about why they choose the person/place/group. </a:t>
            </a:r>
            <a:endParaRPr i="1"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How does that compare with what the participants decided?</a:t>
            </a:r>
            <a:endParaRPr i="1"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Does having this information change what you think about the intentionality and reasoning?</a:t>
            </a:r>
            <a:endParaRPr i="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Discussion points:</a:t>
            </a:r>
            <a:endParaRPr i="1" sz="1100">
              <a:latin typeface="Arial"/>
              <a:ea typeface="Arial"/>
              <a:cs typeface="Arial"/>
              <a:sym typeface="Arial"/>
            </a:endParaRPr>
          </a:p>
          <a:p>
            <a:pPr indent="-298450" lvl="0" marL="9144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[hr] - is goal to address “how are things named” ?</a:t>
            </a:r>
            <a:endParaRPr sz="1100">
              <a:solidFill>
                <a:srgbClr val="0000FF"/>
              </a:solidFill>
              <a:latin typeface="Arial"/>
              <a:ea typeface="Arial"/>
              <a:cs typeface="Arial"/>
              <a:sym typeface="Arial"/>
            </a:endParaRPr>
          </a:p>
          <a:p>
            <a:pPr indent="-298450" lvl="1" marL="13716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How do you determine, address and document present and future actions to address the issues?</a:t>
            </a:r>
            <a:endParaRPr sz="1100">
              <a:solidFill>
                <a:srgbClr val="0000FF"/>
              </a:solidFill>
              <a:latin typeface="Arial"/>
              <a:ea typeface="Arial"/>
              <a:cs typeface="Arial"/>
              <a:sym typeface="Arial"/>
            </a:endParaRPr>
          </a:p>
          <a:p>
            <a:pPr indent="-298450" lvl="1" marL="13716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[How can/should due diligence be defined without becoming an excuse to go no further? E.g. for the past/present decisions + future actions that could not be fully defined/known/followed]</a:t>
            </a:r>
            <a:endParaRPr sz="1100">
              <a:solidFill>
                <a:srgbClr val="0000FF"/>
              </a:solidFill>
              <a:latin typeface="Arial"/>
              <a:ea typeface="Arial"/>
              <a:cs typeface="Arial"/>
              <a:sym typeface="Arial"/>
            </a:endParaRPr>
          </a:p>
          <a:p>
            <a:pPr indent="-298450" lvl="1" marL="13716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&amp; from that, how data is extracted or feeds back</a:t>
            </a:r>
            <a:br>
              <a:rPr lang="en-US" sz="1100">
                <a:solidFill>
                  <a:srgbClr val="0000FF"/>
                </a:solidFill>
                <a:latin typeface="Arial"/>
                <a:ea typeface="Arial"/>
                <a:cs typeface="Arial"/>
                <a:sym typeface="Arial"/>
              </a:rPr>
            </a:br>
            <a:endParaRPr sz="1100">
              <a:solidFill>
                <a:srgbClr val="0000FF"/>
              </a:solidFill>
              <a:latin typeface="Arial"/>
              <a:ea typeface="Arial"/>
              <a:cs typeface="Arial"/>
              <a:sym typeface="Arial"/>
            </a:endParaRPr>
          </a:p>
          <a:p>
            <a:pPr indent="-298450" lvl="0" marL="9144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In other parts of society (If context around this exercise / beyond taxonomy is useful):</a:t>
            </a:r>
            <a:endParaRPr sz="1100">
              <a:solidFill>
                <a:srgbClr val="0000FF"/>
              </a:solidFill>
              <a:latin typeface="Arial"/>
              <a:ea typeface="Arial"/>
              <a:cs typeface="Arial"/>
              <a:sym typeface="Arial"/>
            </a:endParaRPr>
          </a:p>
          <a:p>
            <a:pPr indent="-298450" lvl="1" marL="1371600" rtl="0" algn="l">
              <a:lnSpc>
                <a:spcPct val="115000"/>
              </a:lnSpc>
              <a:spcBef>
                <a:spcPts val="0"/>
              </a:spcBef>
              <a:spcAft>
                <a:spcPts val="0"/>
              </a:spcAft>
              <a:buClr>
                <a:srgbClr val="0000FF"/>
              </a:buClr>
              <a:buSzPts val="1100"/>
              <a:buChar char="-"/>
            </a:pPr>
            <a:r>
              <a:rPr lang="en-US" sz="1100">
                <a:solidFill>
                  <a:srgbClr val="0000FF"/>
                </a:solidFill>
                <a:latin typeface="Arial"/>
                <a:ea typeface="Arial"/>
                <a:cs typeface="Arial"/>
                <a:sym typeface="Arial"/>
              </a:rPr>
              <a:t>More examples from Eileen Favourite / ‘Love the Art, Hate the Artist’ course at SAIC </a:t>
            </a:r>
            <a:endParaRPr sz="1100">
              <a:solidFill>
                <a:srgbClr val="0000FF"/>
              </a:solidFill>
              <a:latin typeface="Arial"/>
              <a:ea typeface="Arial"/>
              <a:cs typeface="Arial"/>
              <a:sym typeface="Arial"/>
            </a:endParaRPr>
          </a:p>
          <a:p>
            <a:pPr indent="-298450" lvl="2" marL="1828800" rtl="0" algn="l">
              <a:lnSpc>
                <a:spcPct val="115000"/>
              </a:lnSpc>
              <a:spcBef>
                <a:spcPts val="0"/>
              </a:spcBef>
              <a:spcAft>
                <a:spcPts val="0"/>
              </a:spcAft>
              <a:buClr>
                <a:srgbClr val="0000FF"/>
              </a:buClr>
              <a:buSzPts val="1100"/>
              <a:buChar char="-"/>
            </a:pPr>
            <a:r>
              <a:rPr lang="en-US" sz="1100" u="sng">
                <a:solidFill>
                  <a:srgbClr val="0000FF"/>
                </a:solidFill>
                <a:latin typeface="Arial"/>
                <a:ea typeface="Arial"/>
                <a:cs typeface="Arial"/>
                <a:sym typeface="Arial"/>
                <a:hlinkClick r:id="rId2">
                  <a:extLst>
                    <a:ext uri="{A12FA001-AC4F-418D-AE19-62706E023703}">
                      <ahyp:hlinkClr val="tx"/>
                    </a:ext>
                  </a:extLst>
                </a:hlinkClick>
              </a:rPr>
              <a:t>https://www.chicagotribune.com/entertainment/ct-ent-saic-cancel-culture-class-20210505-p5cttxjf4vcsbgla3stp5zkoxy-story.html</a:t>
            </a:r>
            <a:endParaRPr sz="1100">
              <a:solidFill>
                <a:srgbClr val="0000FF"/>
              </a:solidFill>
              <a:latin typeface="Arial"/>
              <a:ea typeface="Arial"/>
              <a:cs typeface="Arial"/>
              <a:sym typeface="Arial"/>
            </a:endParaRPr>
          </a:p>
          <a:p>
            <a:pPr indent="-298450" lvl="2" marL="1828800" rtl="0" algn="l">
              <a:lnSpc>
                <a:spcPct val="115000"/>
              </a:lnSpc>
              <a:spcBef>
                <a:spcPts val="0"/>
              </a:spcBef>
              <a:spcAft>
                <a:spcPts val="0"/>
              </a:spcAft>
              <a:buClr>
                <a:srgbClr val="0000FF"/>
              </a:buClr>
              <a:buSzPts val="1100"/>
              <a:buChar char="-"/>
            </a:pPr>
            <a:r>
              <a:rPr lang="en-US" sz="1100" u="sng">
                <a:solidFill>
                  <a:srgbClr val="0000FF"/>
                </a:solidFill>
                <a:latin typeface="Arial"/>
                <a:ea typeface="Arial"/>
                <a:cs typeface="Arial"/>
                <a:sym typeface="Arial"/>
                <a:hlinkClick r:id="rId3">
                  <a:extLst>
                    <a:ext uri="{A12FA001-AC4F-418D-AE19-62706E023703}">
                      <ahyp:hlinkClr val="tx"/>
                    </a:ext>
                  </a:extLst>
                </a:hlinkClick>
              </a:rPr>
              <a:t>https://www.eileenfavorite.com/lectures-classes-offered</a:t>
            </a:r>
            <a:r>
              <a:rPr lang="en-US" sz="1100">
                <a:solidFill>
                  <a:srgbClr val="0000FF"/>
                </a:solidFill>
                <a:latin typeface="Arial"/>
                <a:ea typeface="Arial"/>
                <a:cs typeface="Arial"/>
                <a:sym typeface="Arial"/>
              </a:rPr>
              <a:t>  </a:t>
            </a:r>
            <a:endParaRPr sz="1100">
              <a:solidFill>
                <a:srgbClr val="0000FF"/>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rgbClr val="0000FF"/>
              </a:solidFill>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t/>
            </a:r>
            <a:endParaRPr i="1" sz="1100">
              <a:latin typeface="Arial"/>
              <a:ea typeface="Arial"/>
              <a:cs typeface="Arial"/>
              <a:sym typeface="Arial"/>
            </a:endParaRPr>
          </a:p>
          <a:p>
            <a:pPr indent="0" lvl="0" marL="0" rtl="0" algn="l">
              <a:lnSpc>
                <a:spcPct val="115000"/>
              </a:lnSpc>
              <a:spcBef>
                <a:spcPts val="1400"/>
              </a:spcBef>
              <a:spcAft>
                <a:spcPts val="0"/>
              </a:spcAft>
              <a:buClr>
                <a:schemeClr val="dk1"/>
              </a:buClr>
              <a:buSzPts val="1100"/>
              <a:buFont typeface="Arial"/>
              <a:buNone/>
            </a:pPr>
            <a:r>
              <a:rPr lang="en-US">
                <a:solidFill>
                  <a:srgbClr val="666666"/>
                </a:solidFill>
                <a:latin typeface="Arial"/>
                <a:ea typeface="Arial"/>
                <a:cs typeface="Arial"/>
                <a:sym typeface="Arial"/>
              </a:rPr>
              <a:t>Homework</a:t>
            </a:r>
            <a:endParaRPr>
              <a:solidFill>
                <a:srgbClr val="666666"/>
              </a:solidFill>
              <a:latin typeface="Arial"/>
              <a:ea typeface="Arial"/>
              <a:cs typeface="Arial"/>
              <a:sym typeface="Arial"/>
            </a:endParaRPr>
          </a:p>
          <a:p>
            <a:pPr indent="0" lvl="0" marL="0" rtl="0" algn="l">
              <a:lnSpc>
                <a:spcPct val="115000"/>
              </a:lnSpc>
              <a:spcBef>
                <a:spcPts val="400"/>
              </a:spcBef>
              <a:spcAft>
                <a:spcPts val="0"/>
              </a:spcAft>
              <a:buClr>
                <a:schemeClr val="dk1"/>
              </a:buClr>
              <a:buSzPts val="1100"/>
              <a:buFont typeface="Arial"/>
              <a:buNone/>
            </a:pPr>
            <a:r>
              <a:rPr b="1" lang="en-US" sz="1100">
                <a:latin typeface="Arial"/>
                <a:ea typeface="Arial"/>
                <a:cs typeface="Arial"/>
                <a:sym typeface="Arial"/>
              </a:rPr>
              <a:t>	Followup (Instructors)</a:t>
            </a:r>
            <a:endParaRPr b="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Add any new names (place or taxonomic) to the list (columns so that they can be included in future sessions.</a:t>
            </a:r>
            <a:endParaRPr i="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i="1" lang="en-US" sz="1100">
                <a:latin typeface="Arial"/>
                <a:ea typeface="Arial"/>
                <a:cs typeface="Arial"/>
                <a:sym typeface="Arial"/>
              </a:rPr>
              <a:t>Add new reasoning terms to the list for successive iterations of the module.</a:t>
            </a:r>
            <a:endParaRPr i="1" sz="11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i="1" sz="11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i="1" sz="1100">
              <a:latin typeface="Arial"/>
              <a:ea typeface="Arial"/>
              <a:cs typeface="Arial"/>
              <a:sym typeface="Arial"/>
            </a:endParaRPr>
          </a:p>
          <a:p>
            <a:pPr indent="0" lvl="0" marL="457200" rtl="0" algn="l">
              <a:lnSpc>
                <a:spcPct val="115000"/>
              </a:lnSpc>
              <a:spcBef>
                <a:spcPts val="0"/>
              </a:spcBef>
              <a:spcAft>
                <a:spcPts val="0"/>
              </a:spcAft>
              <a:buClr>
                <a:schemeClr val="dk1"/>
              </a:buClr>
              <a:buSzPts val="1100"/>
              <a:buFont typeface="Arial"/>
              <a:buNone/>
            </a:pPr>
            <a:r>
              <a:rPr i="1" lang="en-US" sz="1100">
                <a:latin typeface="Arial"/>
                <a:ea typeface="Arial"/>
                <a:cs typeface="Arial"/>
                <a:sym typeface="Arial"/>
              </a:rPr>
              <a:t> Notes about what we think we want to do: [Places]</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There will be a number of distinct localities (what is that number?)</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What can and should you do to standardize the localities?</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Have the names changed over time?</a:t>
            </a:r>
            <a:endParaRPr sz="11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[hr] - is goal to address “how are things named” ?</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ownership of/inscribed on landscape over history/world ?</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&amp; from that, how data is extracted or feeds back</a:t>
            </a:r>
            <a:endParaRPr sz="1100">
              <a:latin typeface="Arial"/>
              <a:ea typeface="Arial"/>
              <a:cs typeface="Arial"/>
              <a:sym typeface="Arial"/>
            </a:endParaRPr>
          </a:p>
          <a:p>
            <a:pPr indent="0" lvl="0" marL="1371600" rtl="0" algn="l">
              <a:lnSpc>
                <a:spcPct val="115000"/>
              </a:lnSpc>
              <a:spcBef>
                <a:spcPts val="0"/>
              </a:spcBef>
              <a:spcAft>
                <a:spcPts val="0"/>
              </a:spcAft>
              <a:buClr>
                <a:schemeClr val="dk1"/>
              </a:buClr>
              <a:buSzPts val="1100"/>
              <a:buFont typeface="Arial"/>
              <a:buNone/>
            </a:pPr>
            <a:r>
              <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Other options for the intentionality section +ve/-ve/neutral</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Range 1-10</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Something with zero in the middle</a:t>
            </a:r>
            <a:br>
              <a:rPr lang="en-US" sz="1100">
                <a:latin typeface="Arial"/>
                <a:ea typeface="Arial"/>
                <a:cs typeface="Arial"/>
                <a:sym typeface="Arial"/>
              </a:rPr>
            </a:br>
            <a:endParaRPr sz="1100">
              <a:latin typeface="Arial"/>
              <a:ea typeface="Arial"/>
              <a:cs typeface="Arial"/>
              <a:sym typeface="Arial"/>
            </a:endParaRPr>
          </a:p>
          <a:p>
            <a:pPr indent="0" lvl="0" marL="457200" rtl="0" algn="l">
              <a:lnSpc>
                <a:spcPct val="115000"/>
              </a:lnSpc>
              <a:spcBef>
                <a:spcPts val="0"/>
              </a:spcBef>
              <a:spcAft>
                <a:spcPts val="0"/>
              </a:spcAft>
              <a:buClr>
                <a:schemeClr val="dk1"/>
              </a:buClr>
              <a:buSzPts val="1100"/>
              <a:buFont typeface="Arial"/>
              <a:buNone/>
            </a:pPr>
            <a:r>
              <a:t/>
            </a:r>
            <a:endParaRPr i="1" sz="1100">
              <a:latin typeface="Arial"/>
              <a:ea typeface="Arial"/>
              <a:cs typeface="Arial"/>
              <a:sym typeface="Arial"/>
            </a:endParaRPr>
          </a:p>
          <a:p>
            <a:pPr indent="0" lvl="0" marL="457200" rtl="0" algn="l">
              <a:lnSpc>
                <a:spcPct val="115000"/>
              </a:lnSpc>
              <a:spcBef>
                <a:spcPts val="0"/>
              </a:spcBef>
              <a:spcAft>
                <a:spcPts val="0"/>
              </a:spcAft>
              <a:buClr>
                <a:schemeClr val="dk1"/>
              </a:buClr>
              <a:buSzPts val="1100"/>
              <a:buFont typeface="Arial"/>
              <a:buNone/>
            </a:pPr>
            <a:r>
              <a:rPr i="1" lang="en-US" sz="1100">
                <a:latin typeface="Arial"/>
                <a:ea typeface="Arial"/>
                <a:cs typeface="Arial"/>
                <a:sym typeface="Arial"/>
              </a:rPr>
              <a:t> Notes about what we think we want to do:[Plants and Animals]</a:t>
            </a:r>
            <a:endParaRPr i="1" sz="1100">
              <a:latin typeface="Arial"/>
              <a:ea typeface="Arial"/>
              <a:cs typeface="Arial"/>
              <a:sym typeface="Arial"/>
            </a:endParaRPr>
          </a:p>
          <a:p>
            <a:pPr indent="0" lvl="0" marL="457200" rtl="0" algn="l">
              <a:lnSpc>
                <a:spcPct val="115000"/>
              </a:lnSpc>
              <a:spcBef>
                <a:spcPts val="0"/>
              </a:spcBef>
              <a:spcAft>
                <a:spcPts val="0"/>
              </a:spcAft>
              <a:buClr>
                <a:schemeClr val="dk1"/>
              </a:buClr>
              <a:buSzPts val="1100"/>
              <a:buFont typeface="Arial"/>
              <a:buNone/>
            </a:pPr>
            <a:r>
              <a:t/>
            </a:r>
            <a:endParaRPr i="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Create a unique list of taxonomic names (e.g. current names from GBIF) and check what their current names and their synonomies.</a:t>
            </a:r>
            <a:endParaRPr i="1"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Known/expected issues + unknown</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[look at taxonomic names from [</a:t>
            </a:r>
            <a:r>
              <a:rPr lang="en-US" sz="1100" u="sng">
                <a:latin typeface="Arial"/>
                <a:ea typeface="Arial"/>
                <a:cs typeface="Arial"/>
                <a:sym typeface="Arial"/>
                <a:hlinkClick r:id="rId4"/>
              </a:rPr>
              <a:t>given examples</a:t>
            </a:r>
            <a:r>
              <a:rPr lang="en-US" sz="1100">
                <a:latin typeface="Arial"/>
                <a:ea typeface="Arial"/>
                <a:cs typeface="Arial"/>
                <a:sym typeface="Arial"/>
              </a:rPr>
              <a:t>]]</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u="sng">
                <a:latin typeface="Arial"/>
                <a:ea typeface="Arial"/>
                <a:cs typeface="Arial"/>
                <a:sym typeface="Arial"/>
                <a:hlinkClick r:id="rId5"/>
              </a:rPr>
              <a:t>Organisms named after famous people examples</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There will be a number of distinct taxa (what is that number?) 8 (</a:t>
            </a:r>
            <a:r>
              <a:rPr b="1" lang="en-US">
                <a:highlight>
                  <a:srgbClr val="FFFFFF"/>
                </a:highlight>
                <a:latin typeface="Roboto"/>
                <a:ea typeface="Roboto"/>
                <a:cs typeface="Roboto"/>
                <a:sym typeface="Roboto"/>
              </a:rPr>
              <a:t>domain, kingdom, phylum (plural, phyla), class, order, family, genus (plural, genera), and species</a:t>
            </a:r>
            <a:r>
              <a:rPr lang="en-US">
                <a:highlight>
                  <a:srgbClr val="FFFFFF"/>
                </a:highlight>
                <a:latin typeface="Roboto"/>
                <a:ea typeface="Roboto"/>
                <a:cs typeface="Roboto"/>
                <a:sym typeface="Roboto"/>
              </a:rPr>
              <a:t>.)</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What can and should you do to [standardize?] the taxa?</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Have the names changed over time?</a:t>
            </a:r>
            <a:endParaRPr sz="11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[hr] - is goal to address “how are things named” ?</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How do you determine, address and document present and future actions to address the issues?</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[How can/should due diligence be defined without becoming an excuse to go no further? E.g. for the past/present decisions + future actions that could not be fully defined/known/followed]</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&amp; from that, how data is extracted or feeds back</a:t>
            </a:r>
            <a:br>
              <a:rPr lang="en-US" sz="1100">
                <a:latin typeface="Arial"/>
                <a:ea typeface="Arial"/>
                <a:cs typeface="Arial"/>
                <a:sym typeface="Arial"/>
              </a:rPr>
            </a:br>
            <a:endParaRPr sz="1100">
              <a:latin typeface="Arial"/>
              <a:ea typeface="Arial"/>
              <a:cs typeface="Arial"/>
              <a:sym typeface="Arial"/>
            </a:endParaRPr>
          </a:p>
          <a:p>
            <a:pPr indent="-298450" lvl="0" marL="914400" rtl="0" algn="l">
              <a:lnSpc>
                <a:spcPct val="115000"/>
              </a:lnSpc>
              <a:spcBef>
                <a:spcPts val="0"/>
              </a:spcBef>
              <a:spcAft>
                <a:spcPts val="0"/>
              </a:spcAft>
              <a:buClr>
                <a:schemeClr val="dk1"/>
              </a:buClr>
              <a:buSzPts val="1100"/>
              <a:buChar char="-"/>
            </a:pPr>
            <a:r>
              <a:rPr lang="en-US" sz="1100">
                <a:latin typeface="Arial"/>
                <a:ea typeface="Arial"/>
                <a:cs typeface="Arial"/>
                <a:sym typeface="Arial"/>
              </a:rPr>
              <a:t>In other parts of society (If context around this exercise / beyond taxonomy is useful):</a:t>
            </a:r>
            <a:endParaRPr sz="1100">
              <a:latin typeface="Arial"/>
              <a:ea typeface="Arial"/>
              <a:cs typeface="Arial"/>
              <a:sym typeface="Arial"/>
            </a:endParaRPr>
          </a:p>
          <a:p>
            <a:pPr indent="-298450" lvl="1" marL="1371600" rtl="0" algn="l">
              <a:lnSpc>
                <a:spcPct val="115000"/>
              </a:lnSpc>
              <a:spcBef>
                <a:spcPts val="0"/>
              </a:spcBef>
              <a:spcAft>
                <a:spcPts val="0"/>
              </a:spcAft>
              <a:buClr>
                <a:schemeClr val="dk1"/>
              </a:buClr>
              <a:buSzPts val="1100"/>
              <a:buChar char="-"/>
            </a:pPr>
            <a:r>
              <a:rPr lang="en-US" sz="1100">
                <a:latin typeface="Arial"/>
                <a:ea typeface="Arial"/>
                <a:cs typeface="Arial"/>
                <a:sym typeface="Arial"/>
              </a:rPr>
              <a:t>More examples from Eileen Favourite / ‘Love the Art, Hate the Artist’ course at SAIC </a:t>
            </a:r>
            <a:endParaRPr sz="1100">
              <a:latin typeface="Arial"/>
              <a:ea typeface="Arial"/>
              <a:cs typeface="Arial"/>
              <a:sym typeface="Arial"/>
            </a:endParaRPr>
          </a:p>
          <a:p>
            <a:pPr indent="-298450" lvl="2" marL="1828800" rtl="0" algn="l">
              <a:lnSpc>
                <a:spcPct val="115000"/>
              </a:lnSpc>
              <a:spcBef>
                <a:spcPts val="0"/>
              </a:spcBef>
              <a:spcAft>
                <a:spcPts val="0"/>
              </a:spcAft>
              <a:buClr>
                <a:srgbClr val="0000FF"/>
              </a:buClr>
              <a:buSzPts val="1100"/>
              <a:buChar char="-"/>
            </a:pPr>
            <a:r>
              <a:rPr lang="en-US" sz="1100" u="sng">
                <a:solidFill>
                  <a:srgbClr val="0000FF"/>
                </a:solidFill>
                <a:latin typeface="Arial"/>
                <a:ea typeface="Arial"/>
                <a:cs typeface="Arial"/>
                <a:sym typeface="Arial"/>
                <a:hlinkClick r:id="rId6">
                  <a:extLst>
                    <a:ext uri="{A12FA001-AC4F-418D-AE19-62706E023703}">
                      <ahyp:hlinkClr val="tx"/>
                    </a:ext>
                  </a:extLst>
                </a:hlinkClick>
              </a:rPr>
              <a:t>https://www.chicagotribune.com/entertainment/ct-ent-saic-cancel-culture-class-20210505-p5cttxjf4vcsbgla3stp5zkoxy-story.html</a:t>
            </a:r>
            <a:endParaRPr sz="1100">
              <a:solidFill>
                <a:srgbClr val="0000FF"/>
              </a:solidFill>
              <a:latin typeface="Arial"/>
              <a:ea typeface="Arial"/>
              <a:cs typeface="Arial"/>
              <a:sym typeface="Arial"/>
            </a:endParaRPr>
          </a:p>
          <a:p>
            <a:pPr indent="-298450" lvl="2" marL="1828800" rtl="0" algn="l">
              <a:lnSpc>
                <a:spcPct val="115000"/>
              </a:lnSpc>
              <a:spcBef>
                <a:spcPts val="0"/>
              </a:spcBef>
              <a:spcAft>
                <a:spcPts val="0"/>
              </a:spcAft>
              <a:buClr>
                <a:srgbClr val="0000FF"/>
              </a:buClr>
              <a:buSzPts val="1100"/>
              <a:buChar char="-"/>
            </a:pPr>
            <a:r>
              <a:rPr lang="en-US" sz="1100" u="sng">
                <a:solidFill>
                  <a:srgbClr val="0000FF"/>
                </a:solidFill>
                <a:latin typeface="Arial"/>
                <a:ea typeface="Arial"/>
                <a:cs typeface="Arial"/>
                <a:sym typeface="Arial"/>
                <a:hlinkClick r:id="rId7">
                  <a:extLst>
                    <a:ext uri="{A12FA001-AC4F-418D-AE19-62706E023703}">
                      <ahyp:hlinkClr val="tx"/>
                    </a:ext>
                  </a:extLst>
                </a:hlinkClick>
              </a:rPr>
              <a:t>https://www.eileenfavorite.com/lectures-classes-offered</a:t>
            </a:r>
            <a:r>
              <a:rPr lang="en-US" sz="1100">
                <a:solidFill>
                  <a:srgbClr val="0000FF"/>
                </a:solidFill>
                <a:latin typeface="Arial"/>
                <a:ea typeface="Arial"/>
                <a:cs typeface="Arial"/>
                <a:sym typeface="Arial"/>
              </a:rPr>
              <a:t>  </a:t>
            </a:r>
            <a:endParaRPr sz="1100">
              <a:solidFill>
                <a:srgbClr val="0000FF"/>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rgbClr val="0000FF"/>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rgbClr val="0000FF"/>
              </a:solidFill>
              <a:latin typeface="Arial"/>
              <a:ea typeface="Arial"/>
              <a:cs typeface="Arial"/>
              <a:sym typeface="Arial"/>
            </a:endParaRPr>
          </a:p>
          <a:p>
            <a:pPr indent="0" lvl="0" marL="0" rtl="0" algn="l">
              <a:lnSpc>
                <a:spcPct val="115000"/>
              </a:lnSpc>
              <a:spcBef>
                <a:spcPts val="1400"/>
              </a:spcBef>
              <a:spcAft>
                <a:spcPts val="0"/>
              </a:spcAft>
              <a:buClr>
                <a:schemeClr val="dk1"/>
              </a:buClr>
              <a:buSzPts val="1100"/>
              <a:buFont typeface="Arial"/>
              <a:buNone/>
            </a:pPr>
            <a:r>
              <a:t/>
            </a:r>
            <a:endParaRPr>
              <a:solidFill>
                <a:srgbClr val="666666"/>
              </a:solidFill>
              <a:latin typeface="Arial"/>
              <a:ea typeface="Arial"/>
              <a:cs typeface="Arial"/>
              <a:sym typeface="Arial"/>
            </a:endParaRPr>
          </a:p>
          <a:p>
            <a:pPr indent="0" lvl="0" marL="0" rtl="0" algn="l">
              <a:lnSpc>
                <a:spcPct val="100000"/>
              </a:lnSpc>
              <a:spcBef>
                <a:spcPts val="400"/>
              </a:spcBef>
              <a:spcAft>
                <a:spcPts val="0"/>
              </a:spcAft>
              <a:buSzPts val="1400"/>
              <a:buNone/>
            </a:pPr>
            <a:r>
              <a:t/>
            </a:r>
            <a:endParaRPr/>
          </a:p>
        </p:txBody>
      </p:sp>
      <p:sp>
        <p:nvSpPr>
          <p:cNvPr id="369" name="Google Shape;36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2520683ccb4_0_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83" name="Google Shape;383;g2520683ccb4_0_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g1348323866e_4_13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TIP: To quickly change the bullet point style, simply right-click on the bullet and choose another icon.</a:t>
            </a:r>
            <a:endParaRPr/>
          </a:p>
        </p:txBody>
      </p:sp>
      <p:sp>
        <p:nvSpPr>
          <p:cNvPr id="388" name="Google Shape;388;g1348323866e_4_1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g2520683ccb4_0_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en-US"/>
              <a:t>This project was made possible in part by the Institute of Museum and Library Services [include IMLS grant number when space allows]." </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Clr>
                <a:schemeClr val="dk1"/>
              </a:buClr>
              <a:buSzPts val="1100"/>
              <a:buFont typeface="Arial"/>
              <a:buNone/>
            </a:pPr>
            <a:r>
              <a:rPr lang="en-US"/>
              <a:t>You may choose to include this acknowledgment in Spanish:</a:t>
            </a:r>
            <a:endParaRPr/>
          </a:p>
          <a:p>
            <a:pPr indent="0" lvl="0" marL="0" rtl="0" algn="l">
              <a:lnSpc>
                <a:spcPct val="100000"/>
              </a:lnSpc>
              <a:spcBef>
                <a:spcPts val="0"/>
              </a:spcBef>
              <a:spcAft>
                <a:spcPts val="0"/>
              </a:spcAft>
              <a:buSzPts val="1400"/>
              <a:buNone/>
            </a:pPr>
            <a:r>
              <a:rPr lang="en-US"/>
              <a:t>“Este proyecto ha sido posible en parte por el Instituto de Servicios de Museos y Bibliotecas, [include IMLS grant number when space allows].</a:t>
            </a:r>
            <a:endParaRPr/>
          </a:p>
        </p:txBody>
      </p:sp>
      <p:sp>
        <p:nvSpPr>
          <p:cNvPr id="404" name="Google Shape;404;g2520683ccb4_0_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1348323866e_4_10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6" name="Google Shape;416;g1348323866e_4_10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17" name="Google Shape;417;g1348323866e_4_10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135e875e80f_0_8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TIP: To quickly change the bullet point style, simply right-click on the bullet and choose another icon.</a:t>
            </a:r>
            <a:endParaRPr/>
          </a:p>
        </p:txBody>
      </p:sp>
      <p:sp>
        <p:nvSpPr>
          <p:cNvPr id="422" name="Google Shape;422;g135e875e80f_0_8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2" name="Shape 432"/>
        <p:cNvGrpSpPr/>
        <p:nvPr/>
      </p:nvGrpSpPr>
      <p:grpSpPr>
        <a:xfrm>
          <a:off x="0" y="0"/>
          <a:ext cx="0" cy="0"/>
          <a:chOff x="0" y="0"/>
          <a:chExt cx="0" cy="0"/>
        </a:xfrm>
      </p:grpSpPr>
      <p:sp>
        <p:nvSpPr>
          <p:cNvPr id="433" name="Google Shape;433;g135e875e80f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4" name="Google Shape;434;g135e875e80f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g135e875e80f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TIP: Click on image and choose “Replace image” in the menu. To move around the visible part of the image within the placeholder, click on “Crop” and move the image up or down.</a:t>
            </a:r>
            <a:endParaRPr/>
          </a:p>
          <a:p>
            <a:pPr indent="0" lvl="0" marL="0" rtl="0" algn="l">
              <a:lnSpc>
                <a:spcPct val="100000"/>
              </a:lnSpc>
              <a:spcBef>
                <a:spcPts val="0"/>
              </a:spcBef>
              <a:spcAft>
                <a:spcPts val="0"/>
              </a:spcAft>
              <a:buSzPts val="1400"/>
              <a:buNone/>
            </a:pPr>
            <a:r>
              <a:t/>
            </a:r>
            <a:endParaRPr/>
          </a:p>
        </p:txBody>
      </p:sp>
      <p:sp>
        <p:nvSpPr>
          <p:cNvPr id="439" name="Google Shape;439;g135e875e80f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g135e875e80f_0_15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456" name="Google Shape;456;g135e875e80f_0_15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57a800774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g257a8007742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latin typeface="Arial"/>
                <a:ea typeface="Arial"/>
                <a:cs typeface="Arial"/>
                <a:sym typeface="Arial"/>
              </a:rPr>
              <a:t>But first, a disclaimer…</a:t>
            </a:r>
            <a:endParaRPr>
              <a:latin typeface="Arial"/>
              <a:ea typeface="Arial"/>
              <a:cs typeface="Arial"/>
              <a:sym typeface="Arial"/>
            </a:endParaRPr>
          </a:p>
        </p:txBody>
      </p:sp>
      <p:sp>
        <p:nvSpPr>
          <p:cNvPr id="162" name="Google Shape;162;g257a8007742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g135e875e80f_0_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TIP: To quickly change the bullet point style, simply right-click on the bullet and choose another icon.</a:t>
            </a:r>
            <a:endParaRPr/>
          </a:p>
        </p:txBody>
      </p:sp>
      <p:sp>
        <p:nvSpPr>
          <p:cNvPr id="466" name="Google Shape;466;g135e875e80f_0_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g2144a7f77c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77" name="Google Shape;477;g2144a7f77c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1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317500" lvl="0" marL="457200" rtl="0" algn="l">
              <a:lnSpc>
                <a:spcPct val="100000"/>
              </a:lnSpc>
              <a:spcBef>
                <a:spcPts val="0"/>
              </a:spcBef>
              <a:spcAft>
                <a:spcPts val="0"/>
              </a:spcAft>
              <a:buSzPts val="1400"/>
              <a:buAutoNum type="arabicParenR"/>
            </a:pPr>
            <a:r>
              <a:rPr lang="en-US"/>
              <a:t>Name can either be Taxonomic and/or place names depending upon the direction chosen by the facilitators</a:t>
            </a:r>
            <a:endParaRPr/>
          </a:p>
          <a:p>
            <a:pPr indent="-298450" lvl="0" marL="457200" rtl="0" algn="l">
              <a:lnSpc>
                <a:spcPct val="115000"/>
              </a:lnSpc>
              <a:spcBef>
                <a:spcPts val="0"/>
              </a:spcBef>
              <a:spcAft>
                <a:spcPts val="0"/>
              </a:spcAft>
              <a:buClr>
                <a:schemeClr val="dk1"/>
              </a:buClr>
              <a:buSzPts val="1100"/>
              <a:buAutoNum type="arabicParenR"/>
            </a:pPr>
            <a:r>
              <a:rPr b="1" i="1" lang="en-US" sz="1000">
                <a:highlight>
                  <a:srgbClr val="FFFFFF"/>
                </a:highlight>
                <a:latin typeface="Arial"/>
                <a:ea typeface="Arial"/>
                <a:cs typeface="Arial"/>
                <a:sym typeface="Arial"/>
              </a:rPr>
              <a:t>Determine scale?</a:t>
            </a:r>
            <a:endParaRPr b="1"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b="1" i="1" lang="en-US" sz="1000">
                <a:highlight>
                  <a:srgbClr val="FFFFFF"/>
                </a:highlight>
                <a:latin typeface="Arial"/>
                <a:ea typeface="Arial"/>
                <a:cs typeface="Arial"/>
                <a:sym typeface="Arial"/>
              </a:rPr>
              <a:t>Positive </a:t>
            </a:r>
            <a:r>
              <a:rPr i="1" lang="en-US" sz="1000">
                <a:highlight>
                  <a:srgbClr val="FFFFFF"/>
                </a:highlight>
                <a:latin typeface="Arial"/>
                <a:ea typeface="Arial"/>
                <a:cs typeface="Arial"/>
                <a:sym typeface="Arial"/>
              </a:rPr>
              <a:t>reasons (for example to honor the individual/group for something they had done or were doing or to recognise a place or people intended to be complimentary an individual/place)</a:t>
            </a:r>
            <a:endParaRPr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b="1" i="1" lang="en-US" sz="1000">
                <a:highlight>
                  <a:srgbClr val="FFFFFF"/>
                </a:highlight>
                <a:latin typeface="Arial"/>
                <a:ea typeface="Arial"/>
                <a:cs typeface="Arial"/>
                <a:sym typeface="Arial"/>
              </a:rPr>
              <a:t>Negative </a:t>
            </a:r>
            <a:r>
              <a:rPr i="1" lang="en-US" sz="1000">
                <a:highlight>
                  <a:srgbClr val="FFFFFF"/>
                </a:highlight>
                <a:latin typeface="Arial"/>
                <a:ea typeface="Arial"/>
                <a:cs typeface="Arial"/>
                <a:sym typeface="Arial"/>
              </a:rPr>
              <a:t>reasons (for example intended to be insulting an individual/place.)</a:t>
            </a:r>
            <a:endParaRPr i="1" sz="1000">
              <a:highlight>
                <a:srgbClr val="FFFFFF"/>
              </a:highlight>
              <a:latin typeface="Arial"/>
              <a:ea typeface="Arial"/>
              <a:cs typeface="Arial"/>
              <a:sym typeface="Arial"/>
            </a:endParaRPr>
          </a:p>
          <a:p>
            <a:pPr indent="-292100" lvl="1" marL="914400" rtl="0" algn="l">
              <a:lnSpc>
                <a:spcPct val="115000"/>
              </a:lnSpc>
              <a:spcBef>
                <a:spcPts val="0"/>
              </a:spcBef>
              <a:spcAft>
                <a:spcPts val="0"/>
              </a:spcAft>
              <a:buClr>
                <a:schemeClr val="dk1"/>
              </a:buClr>
              <a:buSzPts val="1000"/>
              <a:buAutoNum type="alphaLcParenR"/>
            </a:pPr>
            <a:r>
              <a:rPr b="1" i="1" lang="en-US" sz="1000">
                <a:highlight>
                  <a:srgbClr val="FFFFFF"/>
                </a:highlight>
                <a:latin typeface="Arial"/>
                <a:ea typeface="Arial"/>
                <a:cs typeface="Arial"/>
                <a:sym typeface="Arial"/>
              </a:rPr>
              <a:t>Neutral / Unknown </a:t>
            </a:r>
            <a:r>
              <a:rPr i="1" lang="en-US" sz="1000">
                <a:highlight>
                  <a:srgbClr val="FFFFFF"/>
                </a:highlight>
                <a:latin typeface="Arial"/>
                <a:ea typeface="Arial"/>
                <a:cs typeface="Arial"/>
                <a:sym typeface="Arial"/>
              </a:rPr>
              <a:t>reasons (for example using names purely as mnemonics / ease of remembering)</a:t>
            </a:r>
            <a:endParaRPr i="1" sz="1000">
              <a:highlight>
                <a:srgbClr val="FFFFFF"/>
              </a:highlight>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Other options for the intentionality section +ve/-ve/neutral</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Range 1-10</a:t>
            </a:r>
            <a:endParaRPr sz="1100">
              <a:latin typeface="Arial"/>
              <a:ea typeface="Arial"/>
              <a:cs typeface="Arial"/>
              <a:sym typeface="Arial"/>
            </a:endParaRPr>
          </a:p>
          <a:p>
            <a:pPr indent="-298450" lvl="1" marL="914400" rtl="0" algn="l">
              <a:lnSpc>
                <a:spcPct val="115000"/>
              </a:lnSpc>
              <a:spcBef>
                <a:spcPts val="0"/>
              </a:spcBef>
              <a:spcAft>
                <a:spcPts val="0"/>
              </a:spcAft>
              <a:buClr>
                <a:schemeClr val="dk1"/>
              </a:buClr>
              <a:buSzPts val="1100"/>
              <a:buAutoNum type="alphaLcParenR"/>
            </a:pPr>
            <a:r>
              <a:rPr lang="en-US" sz="1100">
                <a:latin typeface="Arial"/>
                <a:ea typeface="Arial"/>
                <a:cs typeface="Arial"/>
                <a:sym typeface="Arial"/>
              </a:rPr>
              <a:t>Something with zero in the middle.</a:t>
            </a:r>
            <a:br>
              <a:rPr lang="en-US" sz="1100">
                <a:latin typeface="Arial"/>
                <a:ea typeface="Arial"/>
                <a:cs typeface="Arial"/>
                <a:sym typeface="Arial"/>
                <a:extLst>
                  <a:ext uri="http://customooxmlschemas.google.com/">
                    <go:slidesCustomData xmlns:go="http://customooxmlschemas.google.com/" textRoundtripDataId="18"/>
                  </a:ext>
                </a:extLst>
              </a:rPr>
            </a:br>
            <a:endParaRPr/>
          </a:p>
        </p:txBody>
      </p:sp>
      <p:sp>
        <p:nvSpPr>
          <p:cNvPr id="482" name="Google Shape;482;p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348323866e_4_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4" name="Google Shape;174;g1348323866e_4_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13120cab8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For fourth objective explain beginning work as: identifying systems you work with in your career that affect you and your work either positively or negatively .</a:t>
            </a:r>
            <a:endParaRPr/>
          </a:p>
          <a:p>
            <a:pPr indent="0" lvl="0" marL="0" rtl="0" algn="l">
              <a:lnSpc>
                <a:spcPct val="100000"/>
              </a:lnSpc>
              <a:spcBef>
                <a:spcPts val="0"/>
              </a:spcBef>
              <a:spcAft>
                <a:spcPts val="0"/>
              </a:spcAft>
              <a:buClr>
                <a:schemeClr val="dk1"/>
              </a:buClr>
              <a:buSzPts val="1400"/>
              <a:buFont typeface="Arial"/>
              <a:buNone/>
            </a:pPr>
            <a:r>
              <a:rPr lang="en-US">
                <a:highlight>
                  <a:srgbClr val="D9EAD3"/>
                </a:highlight>
                <a:extLst>
                  <a:ext uri="http://customooxmlschemas.google.com/">
                    <go:slidesCustomData xmlns:go="http://customooxmlschemas.google.com/" textRoundtripDataId="0"/>
                  </a:ext>
                </a:extLst>
              </a:rPr>
              <a:t>Can systems by neutral? Are they neutral for some but have positive or </a:t>
            </a:r>
            <a:r>
              <a:rPr lang="en-US">
                <a:highlight>
                  <a:srgbClr val="D9EAD3"/>
                </a:highlight>
                <a:extLst>
                  <a:ext uri="http://customooxmlschemas.google.com/">
                    <go:slidesCustomData xmlns:go="http://customooxmlschemas.google.com/" textRoundtripDataId="1"/>
                  </a:ext>
                </a:extLst>
              </a:rPr>
              <a:t>negative</a:t>
            </a:r>
            <a:r>
              <a:rPr lang="en-US">
                <a:highlight>
                  <a:srgbClr val="D9EAD3"/>
                </a:highlight>
                <a:extLst>
                  <a:ext uri="http://customooxmlschemas.google.com/">
                    <go:slidesCustomData xmlns:go="http://customooxmlschemas.google.com/" textRoundtripDataId="2"/>
                  </a:ext>
                </a:extLst>
              </a:rPr>
              <a:t> </a:t>
            </a:r>
            <a:r>
              <a:rPr lang="en-US">
                <a:highlight>
                  <a:srgbClr val="D9EAD3"/>
                </a:highlight>
                <a:extLst>
                  <a:ext uri="http://customooxmlschemas.google.com/">
                    <go:slidesCustomData xmlns:go="http://customooxmlschemas.google.com/" textRoundtripDataId="3"/>
                  </a:ext>
                </a:extLst>
              </a:rPr>
              <a:t>effects</a:t>
            </a:r>
            <a:r>
              <a:rPr lang="en-US">
                <a:highlight>
                  <a:srgbClr val="D9EAD3"/>
                </a:highlight>
                <a:extLst>
                  <a:ext uri="http://customooxmlschemas.google.com/">
                    <go:slidesCustomData xmlns:go="http://customooxmlschemas.google.com/" textRoundtripDataId="4"/>
                  </a:ext>
                </a:extLst>
              </a:rPr>
              <a:t> for others?</a:t>
            </a:r>
            <a:endParaRPr>
              <a:highlight>
                <a:srgbClr val="D9EAD3"/>
              </a:highlight>
              <a:extLst>
                <a:ext uri="http://customooxmlschemas.google.com/">
                  <go:slidesCustomData xmlns:go="http://customooxmlschemas.google.com/" textRoundtripDataId="5"/>
                </a:ext>
              </a:extLst>
            </a:endParaRPr>
          </a:p>
          <a:p>
            <a:pPr indent="0" lvl="0" marL="0" rtl="0" algn="l">
              <a:lnSpc>
                <a:spcPct val="100000"/>
              </a:lnSpc>
              <a:spcBef>
                <a:spcPts val="0"/>
              </a:spcBef>
              <a:spcAft>
                <a:spcPts val="0"/>
              </a:spcAft>
              <a:buClr>
                <a:schemeClr val="dk1"/>
              </a:buClr>
              <a:buSzPts val="1400"/>
              <a:buFont typeface="Arial"/>
              <a:buNone/>
            </a:pPr>
            <a:r>
              <a:rPr lang="en-US">
                <a:highlight>
                  <a:srgbClr val="D9EAD3"/>
                </a:highlight>
                <a:extLst>
                  <a:ext uri="http://customooxmlschemas.google.com/">
                    <go:slidesCustomData xmlns:go="http://customooxmlschemas.google.com/" textRoundtripDataId="6"/>
                  </a:ext>
                </a:extLst>
              </a:rPr>
              <a:t>What does it mean to “buck” the system, “cheat” the system or “work around” the system?</a:t>
            </a:r>
            <a:endParaRPr>
              <a:highlight>
                <a:srgbClr val="D9EAD3"/>
              </a:highlight>
              <a:extLst>
                <a:ext uri="http://customooxmlschemas.google.com/">
                  <go:slidesCustomData xmlns:go="http://customooxmlschemas.google.com/" textRoundtripDataId="7"/>
                </a:ext>
              </a:extLst>
            </a:endParaRPr>
          </a:p>
          <a:p>
            <a:pPr indent="-317500" lvl="0" marL="457200" rtl="0" algn="l">
              <a:lnSpc>
                <a:spcPct val="100000"/>
              </a:lnSpc>
              <a:spcBef>
                <a:spcPts val="0"/>
              </a:spcBef>
              <a:spcAft>
                <a:spcPts val="0"/>
              </a:spcAft>
              <a:buSzPts val="1400"/>
              <a:buChar char="-"/>
            </a:pPr>
            <a:r>
              <a:rPr lang="en-US">
                <a:highlight>
                  <a:srgbClr val="D9EAD3"/>
                </a:highlight>
                <a:extLst>
                  <a:ext uri="http://customooxmlschemas.google.com/">
                    <go:slidesCustomData xmlns:go="http://customooxmlschemas.google.com/" textRoundtripDataId="8"/>
                  </a:ext>
                </a:extLst>
              </a:rPr>
              <a:t>What are the consequences to you for these actions?</a:t>
            </a:r>
            <a:endParaRPr>
              <a:highlight>
                <a:srgbClr val="D9EAD3"/>
              </a:highlight>
              <a:extLst>
                <a:ext uri="http://customooxmlschemas.google.com/">
                  <go:slidesCustomData xmlns:go="http://customooxmlschemas.google.com/" textRoundtripDataId="9"/>
                </a:ext>
              </a:extLst>
            </a:endParaRPr>
          </a:p>
          <a:p>
            <a:pPr indent="-317500" lvl="0" marL="457200" rtl="0" algn="l">
              <a:lnSpc>
                <a:spcPct val="100000"/>
              </a:lnSpc>
              <a:spcBef>
                <a:spcPts val="0"/>
              </a:spcBef>
              <a:spcAft>
                <a:spcPts val="0"/>
              </a:spcAft>
              <a:buSzPts val="1400"/>
              <a:buChar char="-"/>
            </a:pPr>
            <a:r>
              <a:rPr lang="en-US">
                <a:highlight>
                  <a:srgbClr val="D9EAD3"/>
                </a:highlight>
                <a:extLst>
                  <a:ext uri="http://customooxmlschemas.google.com/">
                    <go:slidesCustomData xmlns:go="http://customooxmlschemas.google.com/" textRoundtripDataId="10"/>
                  </a:ext>
                </a:extLst>
              </a:rPr>
              <a:t>What are the consequences to others using the system?</a:t>
            </a:r>
            <a:endParaRPr>
              <a:highlight>
                <a:srgbClr val="D9EAD3"/>
              </a:highlight>
              <a:extLst>
                <a:ext uri="http://customooxmlschemas.google.com/">
                  <go:slidesCustomData xmlns:go="http://customooxmlschemas.google.com/" textRoundtripDataId="11"/>
                </a:ext>
              </a:extLst>
            </a:endParaRPr>
          </a:p>
          <a:p>
            <a:pPr indent="-317500" lvl="0" marL="457200" rtl="0" algn="l">
              <a:lnSpc>
                <a:spcPct val="100000"/>
              </a:lnSpc>
              <a:spcBef>
                <a:spcPts val="0"/>
              </a:spcBef>
              <a:spcAft>
                <a:spcPts val="0"/>
              </a:spcAft>
              <a:buSzPts val="1400"/>
              <a:buChar char="-"/>
            </a:pPr>
            <a:r>
              <a:rPr lang="en-US">
                <a:highlight>
                  <a:srgbClr val="D9EAD3"/>
                </a:highlight>
                <a:extLst>
                  <a:ext uri="http://customooxmlschemas.google.com/">
                    <go:slidesCustomData xmlns:go="http://customooxmlschemas.google.com/" textRoundtripDataId="12"/>
                  </a:ext>
                </a:extLst>
              </a:rPr>
              <a:t>What </a:t>
            </a:r>
            <a:r>
              <a:rPr lang="en-US">
                <a:highlight>
                  <a:srgbClr val="D9EAD3"/>
                </a:highlight>
                <a:extLst>
                  <a:ext uri="http://customooxmlschemas.google.com/">
                    <go:slidesCustomData xmlns:go="http://customooxmlschemas.google.com/" textRoundtripDataId="13"/>
                  </a:ext>
                </a:extLst>
              </a:rPr>
              <a:t>effects</a:t>
            </a:r>
            <a:r>
              <a:rPr lang="en-US">
                <a:highlight>
                  <a:srgbClr val="D9EAD3"/>
                </a:highlight>
                <a:extLst>
                  <a:ext uri="http://customooxmlschemas.google.com/">
                    <go:slidesCustomData xmlns:go="http://customooxmlschemas.google.com/" textRoundtripDataId="14"/>
                  </a:ext>
                </a:extLst>
              </a:rPr>
              <a:t> do these actions have on the system?</a:t>
            </a:r>
            <a:endParaRPr>
              <a:highlight>
                <a:srgbClr val="D9EAD3"/>
              </a:highlight>
            </a:endParaRPr>
          </a:p>
          <a:p>
            <a:pPr indent="0" lvl="0" marL="0" rtl="0" algn="l">
              <a:lnSpc>
                <a:spcPct val="100000"/>
              </a:lnSpc>
              <a:spcBef>
                <a:spcPts val="0"/>
              </a:spcBef>
              <a:spcAft>
                <a:spcPts val="0"/>
              </a:spcAft>
              <a:buClr>
                <a:schemeClr val="dk1"/>
              </a:buClr>
              <a:buSzPts val="1400"/>
              <a:buFont typeface="Arial"/>
              <a:buNone/>
            </a:pPr>
            <a:r>
              <a:t/>
            </a:r>
            <a:endParaRPr/>
          </a:p>
        </p:txBody>
      </p:sp>
      <p:sp>
        <p:nvSpPr>
          <p:cNvPr id="179" name="Google Shape;179;g213120cab8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1348323866e_4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We are all biased, sometimes it’s conscious and sometimes unconscious. [and perhaps - biases aren’t always bad, what is critical is to recognize them]</a:t>
            </a:r>
            <a:endParaRPr/>
          </a:p>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rPr lang="en-US"/>
              <a:t>are biased (implicitly and explicitly) and understanding who is impacted and how can make us better.</a:t>
            </a:r>
            <a:endParaRPr/>
          </a:p>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rPr lang="en-US"/>
              <a:t>Systems reflect the biases of the individuals and groups that create them</a:t>
            </a:r>
            <a:endParaRPr/>
          </a:p>
          <a:p>
            <a:pPr indent="0" lvl="0" marL="0" rtl="0" algn="l">
              <a:lnSpc>
                <a:spcPct val="100000"/>
              </a:lnSpc>
              <a:spcBef>
                <a:spcPts val="0"/>
              </a:spcBef>
              <a:spcAft>
                <a:spcPts val="0"/>
              </a:spcAft>
              <a:buClr>
                <a:schemeClr val="dk1"/>
              </a:buClr>
              <a:buSzPts val="1400"/>
              <a:buFont typeface="Arial"/>
              <a:buNone/>
            </a:pPr>
            <a:r>
              <a:t/>
            </a:r>
            <a:endParaRPr/>
          </a:p>
          <a:p>
            <a:pPr indent="0" lvl="0" marL="0" rtl="0" algn="l">
              <a:lnSpc>
                <a:spcPct val="100000"/>
              </a:lnSpc>
              <a:spcBef>
                <a:spcPts val="0"/>
              </a:spcBef>
              <a:spcAft>
                <a:spcPts val="0"/>
              </a:spcAft>
              <a:buClr>
                <a:schemeClr val="dk1"/>
              </a:buClr>
              <a:buSzPts val="1400"/>
              <a:buFont typeface="Arial"/>
              <a:buNone/>
            </a:pPr>
            <a:r>
              <a:rPr lang="en-US"/>
              <a:t>This objective is about systems</a:t>
            </a:r>
            <a:endParaRPr/>
          </a:p>
        </p:txBody>
      </p:sp>
      <p:sp>
        <p:nvSpPr>
          <p:cNvPr id="195" name="Google Shape;195;g1348323866e_4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1eda1d0a325_0_3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sz="1100">
                <a:latin typeface="Arial"/>
                <a:ea typeface="Arial"/>
                <a:cs typeface="Arial"/>
                <a:sym typeface="Arial"/>
              </a:rPr>
              <a:t>Use this slide to differentiate between Formal and Informal systems.</a:t>
            </a:r>
            <a:endParaRPr/>
          </a:p>
        </p:txBody>
      </p:sp>
      <p:sp>
        <p:nvSpPr>
          <p:cNvPr id="204" name="Google Shape;204;g1eda1d0a325_0_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2588d9fdd1b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Discuss as examples the systems in your life? </a:t>
            </a:r>
            <a:endParaRPr/>
          </a:p>
          <a:p>
            <a:pPr indent="0" lvl="0" marL="0" rtl="0" algn="l">
              <a:lnSpc>
                <a:spcPct val="100000"/>
              </a:lnSpc>
              <a:spcBef>
                <a:spcPts val="0"/>
              </a:spcBef>
              <a:spcAft>
                <a:spcPts val="0"/>
              </a:spcAft>
              <a:buClr>
                <a:schemeClr val="dk1"/>
              </a:buClr>
              <a:buSzPts val="1400"/>
              <a:buFont typeface="Arial"/>
              <a:buNone/>
            </a:pPr>
            <a:r>
              <a:rPr lang="en-US"/>
              <a:t>Formal Jamboard - </a:t>
            </a:r>
            <a:r>
              <a:rPr lang="en-US" u="sng">
                <a:solidFill>
                  <a:schemeClr val="hlink"/>
                </a:solidFill>
                <a:hlinkClick r:id="rId2"/>
              </a:rPr>
              <a:t>https://jamboard.google.com/d/1ap2zetiv6ijbj2lZXEgNQE3S7U9xietx4TMIRj7s0KA/viewer?f=0</a:t>
            </a:r>
            <a:endParaRPr/>
          </a:p>
          <a:p>
            <a:pPr indent="0" lvl="0" marL="0" rtl="0" algn="l">
              <a:lnSpc>
                <a:spcPct val="100000"/>
              </a:lnSpc>
              <a:spcBef>
                <a:spcPts val="0"/>
              </a:spcBef>
              <a:spcAft>
                <a:spcPts val="0"/>
              </a:spcAft>
              <a:buClr>
                <a:schemeClr val="dk1"/>
              </a:buClr>
              <a:buSzPts val="1400"/>
              <a:buFont typeface="Arial"/>
              <a:buNone/>
            </a:pPr>
            <a:r>
              <a:rPr lang="en-US"/>
              <a:t>Informal Jamboard - https://jamboard.google.com/d/1ap2zetiv6ijbj2lZXEgNQE3S7U9xietx4TMIRj7s0KA/viewer?f=1</a:t>
            </a:r>
            <a:endParaRPr/>
          </a:p>
        </p:txBody>
      </p:sp>
      <p:sp>
        <p:nvSpPr>
          <p:cNvPr id="216" name="Google Shape;216;g2588d9fdd1b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1348323866e_4_9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Arial"/>
              <a:buNone/>
            </a:pPr>
            <a:r>
              <a:rPr lang="en-US"/>
              <a:t>Use these questions to begin to address the concept of </a:t>
            </a:r>
            <a:r>
              <a:rPr lang="en-US"/>
              <a:t>where</a:t>
            </a:r>
            <a:r>
              <a:rPr lang="en-US"/>
              <a:t> bias in a system might come from and to </a:t>
            </a:r>
            <a:r>
              <a:rPr lang="en-US"/>
              <a:t>introduce</a:t>
            </a:r>
            <a:r>
              <a:rPr lang="en-US"/>
              <a:t> the concept of roles in a system.</a:t>
            </a:r>
            <a:endParaRPr/>
          </a:p>
          <a:p>
            <a:pPr indent="0" lvl="0" marL="0" rtl="0" algn="l">
              <a:lnSpc>
                <a:spcPct val="100000"/>
              </a:lnSpc>
              <a:spcBef>
                <a:spcPts val="0"/>
              </a:spcBef>
              <a:spcAft>
                <a:spcPts val="0"/>
              </a:spcAft>
              <a:buClr>
                <a:schemeClr val="dk1"/>
              </a:buClr>
              <a:buSzPts val="1400"/>
              <a:buFont typeface="Arial"/>
              <a:buNone/>
            </a:pPr>
            <a:r>
              <a:rPr lang="en-US"/>
              <a:t>Use the People slide to reinforce roles in systems.</a:t>
            </a:r>
            <a:endParaRPr/>
          </a:p>
        </p:txBody>
      </p:sp>
      <p:sp>
        <p:nvSpPr>
          <p:cNvPr id="233" name="Google Shape;233;g1348323866e_4_9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www.imls.gov" TargetMode="External"/><Relationship Id="rId3" Type="http://schemas.openxmlformats.org/officeDocument/2006/relationships/image" Target="../media/image6.jpg"/><Relationship Id="rId4" Type="http://schemas.openxmlformats.org/officeDocument/2006/relationships/hyperlink" Target="https://www.imls.gov" TargetMode="External"/><Relationship Id="rId5"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hyperlink" Target="https://www.imls.gov" TargetMode="External"/><Relationship Id="rId4" Type="http://schemas.openxmlformats.org/officeDocument/2006/relationships/image" Target="../media/image9.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01">
  <p:cSld name="BLANK_1">
    <p:spTree>
      <p:nvGrpSpPr>
        <p:cNvPr id="13" name="Shape 13"/>
        <p:cNvGrpSpPr/>
        <p:nvPr/>
      </p:nvGrpSpPr>
      <p:grpSpPr>
        <a:xfrm>
          <a:off x="0" y="0"/>
          <a:ext cx="0" cy="0"/>
          <a:chOff x="0" y="0"/>
          <a:chExt cx="0" cy="0"/>
        </a:xfrm>
      </p:grpSpPr>
      <p:sp>
        <p:nvSpPr>
          <p:cNvPr id="14" name="Google Shape;14;g11554ccd43f_0_367"/>
          <p:cNvSpPr/>
          <p:nvPr/>
        </p:nvSpPr>
        <p:spPr>
          <a:xfrm>
            <a:off x="8141975" y="4252250"/>
            <a:ext cx="1002000" cy="8913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5" name="Google Shape;15;g11554ccd43f_0_367"/>
          <p:cNvPicPr preferRelativeResize="0"/>
          <p:nvPr/>
        </p:nvPicPr>
        <p:blipFill rotWithShape="1">
          <a:blip r:embed="rId2">
            <a:alphaModFix/>
          </a:blip>
          <a:srcRect b="0" l="0" r="0" t="0"/>
          <a:stretch/>
        </p:blipFill>
        <p:spPr>
          <a:xfrm>
            <a:off x="250825" y="268308"/>
            <a:ext cx="602326" cy="60232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ight Subtle Grey 2">
  <p:cSld name="TITLE_ONLY_1_1_1">
    <p:spTree>
      <p:nvGrpSpPr>
        <p:cNvPr id="48" name="Shape 48"/>
        <p:cNvGrpSpPr/>
        <p:nvPr/>
      </p:nvGrpSpPr>
      <p:grpSpPr>
        <a:xfrm>
          <a:off x="0" y="0"/>
          <a:ext cx="0" cy="0"/>
          <a:chOff x="0" y="0"/>
          <a:chExt cx="0" cy="0"/>
        </a:xfrm>
      </p:grpSpPr>
      <p:sp>
        <p:nvSpPr>
          <p:cNvPr id="49" name="Google Shape;49;g1178b2858e0_1_33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50" name="Google Shape;50;g1178b2858e0_1_335"/>
          <p:cNvSpPr/>
          <p:nvPr/>
        </p:nvSpPr>
        <p:spPr>
          <a:xfrm>
            <a:off x="2411413" y="0"/>
            <a:ext cx="6732600" cy="5143500"/>
          </a:xfrm>
          <a:prstGeom prst="roundRect">
            <a:avLst>
              <a:gd fmla="val 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51" name="Google Shape;51;g1178b2858e0_1_33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reenshot-right 01">
  <p:cSld name="TITLE_ONLY_1_1_1_1">
    <p:spTree>
      <p:nvGrpSpPr>
        <p:cNvPr id="52" name="Shape 52"/>
        <p:cNvGrpSpPr/>
        <p:nvPr/>
      </p:nvGrpSpPr>
      <p:grpSpPr>
        <a:xfrm>
          <a:off x="0" y="0"/>
          <a:ext cx="0" cy="0"/>
          <a:chOff x="0" y="0"/>
          <a:chExt cx="0" cy="0"/>
        </a:xfrm>
      </p:grpSpPr>
      <p:sp>
        <p:nvSpPr>
          <p:cNvPr id="53" name="Google Shape;53;g1178b2858e0_1_34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54" name="Google Shape;54;g1178b2858e0_1_345"/>
          <p:cNvSpPr/>
          <p:nvPr/>
        </p:nvSpPr>
        <p:spPr>
          <a:xfrm>
            <a:off x="4572000" y="0"/>
            <a:ext cx="4572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55" name="Google Shape;55;g1178b2858e0_1_34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reenshot-bottom 01">
  <p:cSld name="TITLE_ONLY_1_1_1_1_1_1_1">
    <p:spTree>
      <p:nvGrpSpPr>
        <p:cNvPr id="56" name="Shape 56"/>
        <p:cNvGrpSpPr/>
        <p:nvPr/>
      </p:nvGrpSpPr>
      <p:grpSpPr>
        <a:xfrm>
          <a:off x="0" y="0"/>
          <a:ext cx="0" cy="0"/>
          <a:chOff x="0" y="0"/>
          <a:chExt cx="0" cy="0"/>
        </a:xfrm>
      </p:grpSpPr>
      <p:sp>
        <p:nvSpPr>
          <p:cNvPr id="57" name="Google Shape;57;g1178b2858e0_1_374"/>
          <p:cNvSpPr/>
          <p:nvPr/>
        </p:nvSpPr>
        <p:spPr>
          <a:xfrm>
            <a:off x="0" y="1671638"/>
            <a:ext cx="9144000" cy="34719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8" name="Google Shape;58;g1178b2858e0_1_374"/>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59" name="Google Shape;59;g1178b2858e0_1_374"/>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reenshot-left 01">
  <p:cSld name="TITLE_ONLY_1_1_1_1_1_1">
    <p:spTree>
      <p:nvGrpSpPr>
        <p:cNvPr id="60" name="Shape 60"/>
        <p:cNvGrpSpPr/>
        <p:nvPr/>
      </p:nvGrpSpPr>
      <p:grpSpPr>
        <a:xfrm>
          <a:off x="0" y="0"/>
          <a:ext cx="0" cy="0"/>
          <a:chOff x="0" y="0"/>
          <a:chExt cx="0" cy="0"/>
        </a:xfrm>
      </p:grpSpPr>
      <p:sp>
        <p:nvSpPr>
          <p:cNvPr id="61" name="Google Shape;61;g1178b2858e0_1_365"/>
          <p:cNvSpPr/>
          <p:nvPr/>
        </p:nvSpPr>
        <p:spPr>
          <a:xfrm>
            <a:off x="1" y="0"/>
            <a:ext cx="4572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2" name="Google Shape;62;g1178b2858e0_1_36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63" name="Google Shape;63;g1178b2858e0_1_36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reenshot-bottom 02">
  <p:cSld name="TITLE_ONLY_1_1_1_1_1_1_1_1">
    <p:spTree>
      <p:nvGrpSpPr>
        <p:cNvPr id="64" name="Shape 64"/>
        <p:cNvGrpSpPr/>
        <p:nvPr/>
      </p:nvGrpSpPr>
      <p:grpSpPr>
        <a:xfrm>
          <a:off x="0" y="0"/>
          <a:ext cx="0" cy="0"/>
          <a:chOff x="0" y="0"/>
          <a:chExt cx="0" cy="0"/>
        </a:xfrm>
      </p:grpSpPr>
      <p:sp>
        <p:nvSpPr>
          <p:cNvPr id="65" name="Google Shape;65;g1178b2858e0_1_384"/>
          <p:cNvSpPr/>
          <p:nvPr/>
        </p:nvSpPr>
        <p:spPr>
          <a:xfrm>
            <a:off x="0" y="1311275"/>
            <a:ext cx="9144000" cy="38322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6" name="Google Shape;66;g1178b2858e0_1_384"/>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67" name="Google Shape;67;g1178b2858e0_1_384"/>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amp;A Red">
  <p:cSld name="TITLE_ONLY_1_1_2">
    <p:spTree>
      <p:nvGrpSpPr>
        <p:cNvPr id="68" name="Shape 68"/>
        <p:cNvGrpSpPr/>
        <p:nvPr/>
      </p:nvGrpSpPr>
      <p:grpSpPr>
        <a:xfrm>
          <a:off x="0" y="0"/>
          <a:ext cx="0" cy="0"/>
          <a:chOff x="0" y="0"/>
          <a:chExt cx="0" cy="0"/>
        </a:xfrm>
      </p:grpSpPr>
      <p:sp>
        <p:nvSpPr>
          <p:cNvPr id="69" name="Google Shape;69;g1178b2858e0_1_394"/>
          <p:cNvSpPr/>
          <p:nvPr/>
        </p:nvSpPr>
        <p:spPr>
          <a:xfrm>
            <a:off x="2830351" y="0"/>
            <a:ext cx="6313800" cy="5143500"/>
          </a:xfrm>
          <a:prstGeom prst="rect">
            <a:avLst/>
          </a:prstGeom>
          <a:solidFill>
            <a:srgbClr val="EFDEE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70" name="Google Shape;70;g1178b2858e0_1_394"/>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1" name="Google Shape;71;g1178b2858e0_1_394"/>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xercise slide">
  <p:cSld name="BLANK_4">
    <p:spTree>
      <p:nvGrpSpPr>
        <p:cNvPr id="72" name="Shape 72"/>
        <p:cNvGrpSpPr/>
        <p:nvPr/>
      </p:nvGrpSpPr>
      <p:grpSpPr>
        <a:xfrm>
          <a:off x="0" y="0"/>
          <a:ext cx="0" cy="0"/>
          <a:chOff x="0" y="0"/>
          <a:chExt cx="0" cy="0"/>
        </a:xfrm>
      </p:grpSpPr>
      <p:sp>
        <p:nvSpPr>
          <p:cNvPr id="73" name="Google Shape;73;g117c1063d3c_1_52"/>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74" name="Google Shape;74;g117c1063d3c_1_52"/>
          <p:cNvSpPr/>
          <p:nvPr/>
        </p:nvSpPr>
        <p:spPr>
          <a:xfrm>
            <a:off x="0" y="0"/>
            <a:ext cx="9144000" cy="5143500"/>
          </a:xfrm>
          <a:prstGeom prst="rect">
            <a:avLst/>
          </a:prstGeom>
          <a:noFill/>
          <a:ln cap="flat" cmpd="sng" w="152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nvGrpSpPr>
          <p:cNvPr id="75" name="Google Shape;75;g117c1063d3c_1_52"/>
          <p:cNvGrpSpPr/>
          <p:nvPr/>
        </p:nvGrpSpPr>
        <p:grpSpPr>
          <a:xfrm>
            <a:off x="7512825" y="238025"/>
            <a:ext cx="1699800" cy="457200"/>
            <a:chOff x="7512825" y="238025"/>
            <a:chExt cx="1699800" cy="457200"/>
          </a:xfrm>
        </p:grpSpPr>
        <p:sp>
          <p:nvSpPr>
            <p:cNvPr id="76" name="Google Shape;76;g117c1063d3c_1_52"/>
            <p:cNvSpPr/>
            <p:nvPr/>
          </p:nvSpPr>
          <p:spPr>
            <a:xfrm>
              <a:off x="7512825" y="238025"/>
              <a:ext cx="1699800" cy="457200"/>
            </a:xfrm>
            <a:prstGeom prst="roundRect">
              <a:avLst>
                <a:gd fmla="val 16667" name="adj"/>
              </a:avLst>
            </a:prstGeom>
            <a:solidFill>
              <a:schemeClr val="accent1"/>
            </a:solidFill>
            <a:ln>
              <a:noFill/>
            </a:ln>
          </p:spPr>
          <p:txBody>
            <a:bodyPr anchorCtr="0" anchor="ctr" bIns="45700" lIns="5486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Try it!</a:t>
              </a:r>
              <a:endParaRPr b="0" i="0" sz="1400" u="none" cap="none" strike="noStrike">
                <a:solidFill>
                  <a:schemeClr val="lt1"/>
                </a:solidFill>
                <a:latin typeface="Arial"/>
                <a:ea typeface="Arial"/>
                <a:cs typeface="Arial"/>
                <a:sym typeface="Arial"/>
              </a:endParaRPr>
            </a:p>
          </p:txBody>
        </p:sp>
        <p:grpSp>
          <p:nvGrpSpPr>
            <p:cNvPr id="77" name="Google Shape;77;g117c1063d3c_1_52"/>
            <p:cNvGrpSpPr/>
            <p:nvPr/>
          </p:nvGrpSpPr>
          <p:grpSpPr>
            <a:xfrm>
              <a:off x="7637130" y="291649"/>
              <a:ext cx="349953" cy="349953"/>
              <a:chOff x="2731914" y="373199"/>
              <a:chExt cx="950700" cy="950700"/>
            </a:xfrm>
          </p:grpSpPr>
          <p:sp>
            <p:nvSpPr>
              <p:cNvPr id="78" name="Google Shape;78;g117c1063d3c_1_52"/>
              <p:cNvSpPr/>
              <p:nvPr/>
            </p:nvSpPr>
            <p:spPr>
              <a:xfrm>
                <a:off x="2731914" y="373199"/>
                <a:ext cx="950700" cy="950700"/>
              </a:xfrm>
              <a:prstGeom prst="ellipse">
                <a:avLst/>
              </a:prstGeom>
              <a:solidFill>
                <a:schemeClr val="accent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79" name="Google Shape;79;g117c1063d3c_1_52"/>
              <p:cNvSpPr/>
              <p:nvPr/>
            </p:nvSpPr>
            <p:spPr>
              <a:xfrm>
                <a:off x="2900578" y="541863"/>
                <a:ext cx="612866" cy="612866"/>
              </a:xfrm>
              <a:custGeom>
                <a:rect b="b" l="l" r="r" t="t"/>
                <a:pathLst>
                  <a:path extrusionOk="0" h="932116" w="932116">
                    <a:moveTo>
                      <a:pt x="203835" y="481870"/>
                    </a:moveTo>
                    <a:cubicBezTo>
                      <a:pt x="195869" y="479090"/>
                      <a:pt x="188049" y="475911"/>
                      <a:pt x="180404" y="472345"/>
                    </a:cubicBezTo>
                    <a:lnTo>
                      <a:pt x="163925" y="483870"/>
                    </a:lnTo>
                    <a:cubicBezTo>
                      <a:pt x="141297" y="499547"/>
                      <a:pt x="110709" y="496864"/>
                      <a:pt x="91154" y="477488"/>
                    </a:cubicBezTo>
                    <a:lnTo>
                      <a:pt x="69152" y="455962"/>
                    </a:lnTo>
                    <a:cubicBezTo>
                      <a:pt x="49776" y="436407"/>
                      <a:pt x="47093" y="405819"/>
                      <a:pt x="62770" y="383191"/>
                    </a:cubicBezTo>
                    <a:lnTo>
                      <a:pt x="74200" y="366903"/>
                    </a:lnTo>
                    <a:cubicBezTo>
                      <a:pt x="71406" y="360870"/>
                      <a:pt x="68866" y="354743"/>
                      <a:pt x="66580" y="348520"/>
                    </a:cubicBezTo>
                    <a:lnTo>
                      <a:pt x="46958" y="345091"/>
                    </a:lnTo>
                    <a:cubicBezTo>
                      <a:pt x="19888" y="340185"/>
                      <a:pt x="155" y="316689"/>
                      <a:pt x="0" y="289179"/>
                    </a:cubicBezTo>
                    <a:lnTo>
                      <a:pt x="0" y="258032"/>
                    </a:lnTo>
                    <a:cubicBezTo>
                      <a:pt x="109" y="230486"/>
                      <a:pt x="19853" y="206938"/>
                      <a:pt x="46958" y="202025"/>
                    </a:cubicBezTo>
                    <a:lnTo>
                      <a:pt x="66580" y="198596"/>
                    </a:lnTo>
                    <a:cubicBezTo>
                      <a:pt x="68802" y="192246"/>
                      <a:pt x="71342" y="186119"/>
                      <a:pt x="74200" y="180213"/>
                    </a:cubicBezTo>
                    <a:lnTo>
                      <a:pt x="62770" y="163925"/>
                    </a:lnTo>
                    <a:cubicBezTo>
                      <a:pt x="47093" y="141297"/>
                      <a:pt x="49776" y="110709"/>
                      <a:pt x="69152" y="91154"/>
                    </a:cubicBezTo>
                    <a:lnTo>
                      <a:pt x="91154" y="69152"/>
                    </a:lnTo>
                    <a:cubicBezTo>
                      <a:pt x="110709" y="49776"/>
                      <a:pt x="141297" y="47093"/>
                      <a:pt x="163925" y="62770"/>
                    </a:cubicBezTo>
                    <a:lnTo>
                      <a:pt x="180308" y="74200"/>
                    </a:lnTo>
                    <a:cubicBezTo>
                      <a:pt x="186341" y="71406"/>
                      <a:pt x="192469" y="68866"/>
                      <a:pt x="198692" y="66580"/>
                    </a:cubicBezTo>
                    <a:lnTo>
                      <a:pt x="202025" y="46958"/>
                    </a:lnTo>
                    <a:cubicBezTo>
                      <a:pt x="206931" y="19888"/>
                      <a:pt x="230427" y="155"/>
                      <a:pt x="257937" y="0"/>
                    </a:cubicBezTo>
                    <a:lnTo>
                      <a:pt x="289084" y="0"/>
                    </a:lnTo>
                    <a:cubicBezTo>
                      <a:pt x="316630" y="109"/>
                      <a:pt x="340179" y="19853"/>
                      <a:pt x="345091" y="46958"/>
                    </a:cubicBezTo>
                    <a:lnTo>
                      <a:pt x="348520" y="66580"/>
                    </a:lnTo>
                    <a:cubicBezTo>
                      <a:pt x="354870" y="68802"/>
                      <a:pt x="360998" y="71342"/>
                      <a:pt x="366903" y="74200"/>
                    </a:cubicBezTo>
                    <a:lnTo>
                      <a:pt x="383191" y="62770"/>
                    </a:lnTo>
                    <a:cubicBezTo>
                      <a:pt x="405819" y="47093"/>
                      <a:pt x="436407" y="49776"/>
                      <a:pt x="455962" y="69152"/>
                    </a:cubicBezTo>
                    <a:lnTo>
                      <a:pt x="477965" y="91154"/>
                    </a:lnTo>
                    <a:cubicBezTo>
                      <a:pt x="497340" y="110709"/>
                      <a:pt x="500023" y="141297"/>
                      <a:pt x="484346" y="163925"/>
                    </a:cubicBezTo>
                    <a:lnTo>
                      <a:pt x="472821" y="180308"/>
                    </a:lnTo>
                    <a:cubicBezTo>
                      <a:pt x="476393" y="187951"/>
                      <a:pt x="479572" y="195772"/>
                      <a:pt x="482346" y="203740"/>
                    </a:cubicBezTo>
                    <a:cubicBezTo>
                      <a:pt x="487370" y="218759"/>
                      <a:pt x="479267" y="235006"/>
                      <a:pt x="464248" y="240030"/>
                    </a:cubicBezTo>
                    <a:cubicBezTo>
                      <a:pt x="449230" y="245054"/>
                      <a:pt x="432982" y="236951"/>
                      <a:pt x="427958" y="221932"/>
                    </a:cubicBezTo>
                    <a:cubicBezTo>
                      <a:pt x="424635" y="211652"/>
                      <a:pt x="420296" y="201729"/>
                      <a:pt x="415004" y="192310"/>
                    </a:cubicBezTo>
                    <a:cubicBezTo>
                      <a:pt x="409233" y="182638"/>
                      <a:pt x="409680" y="170479"/>
                      <a:pt x="416147" y="161258"/>
                    </a:cubicBezTo>
                    <a:lnTo>
                      <a:pt x="437483" y="131064"/>
                    </a:lnTo>
                    <a:lnTo>
                      <a:pt x="415576" y="109538"/>
                    </a:lnTo>
                    <a:lnTo>
                      <a:pt x="385477" y="130969"/>
                    </a:lnTo>
                    <a:cubicBezTo>
                      <a:pt x="376380" y="137334"/>
                      <a:pt x="364421" y="137854"/>
                      <a:pt x="354806" y="132302"/>
                    </a:cubicBezTo>
                    <a:cubicBezTo>
                      <a:pt x="342607" y="125270"/>
                      <a:pt x="329543" y="119858"/>
                      <a:pt x="315944" y="116205"/>
                    </a:cubicBezTo>
                    <a:cubicBezTo>
                      <a:pt x="305201" y="113333"/>
                      <a:pt x="297101" y="104489"/>
                      <a:pt x="295180" y="93536"/>
                    </a:cubicBezTo>
                    <a:lnTo>
                      <a:pt x="288798" y="56483"/>
                    </a:lnTo>
                    <a:lnTo>
                      <a:pt x="258032" y="56483"/>
                    </a:lnTo>
                    <a:lnTo>
                      <a:pt x="251936" y="92869"/>
                    </a:lnTo>
                    <a:cubicBezTo>
                      <a:pt x="250015" y="103822"/>
                      <a:pt x="241915" y="112666"/>
                      <a:pt x="231172" y="115538"/>
                    </a:cubicBezTo>
                    <a:cubicBezTo>
                      <a:pt x="217521" y="119522"/>
                      <a:pt x="204455" y="125287"/>
                      <a:pt x="192310" y="132683"/>
                    </a:cubicBezTo>
                    <a:cubicBezTo>
                      <a:pt x="182527" y="138287"/>
                      <a:pt x="170364" y="137616"/>
                      <a:pt x="161258" y="130969"/>
                    </a:cubicBezTo>
                    <a:lnTo>
                      <a:pt x="130683" y="109538"/>
                    </a:lnTo>
                    <a:lnTo>
                      <a:pt x="109157" y="131540"/>
                    </a:lnTo>
                    <a:lnTo>
                      <a:pt x="130969" y="161258"/>
                    </a:lnTo>
                    <a:cubicBezTo>
                      <a:pt x="137616" y="170364"/>
                      <a:pt x="138287" y="182527"/>
                      <a:pt x="132683" y="192310"/>
                    </a:cubicBezTo>
                    <a:cubicBezTo>
                      <a:pt x="125651" y="204509"/>
                      <a:pt x="120239" y="217573"/>
                      <a:pt x="116586" y="231172"/>
                    </a:cubicBezTo>
                    <a:cubicBezTo>
                      <a:pt x="113714" y="241915"/>
                      <a:pt x="104870" y="250015"/>
                      <a:pt x="93917" y="251936"/>
                    </a:cubicBezTo>
                    <a:lnTo>
                      <a:pt x="56483" y="258318"/>
                    </a:lnTo>
                    <a:lnTo>
                      <a:pt x="56483" y="289084"/>
                    </a:lnTo>
                    <a:lnTo>
                      <a:pt x="92869" y="295180"/>
                    </a:lnTo>
                    <a:cubicBezTo>
                      <a:pt x="103822" y="297101"/>
                      <a:pt x="112666" y="305201"/>
                      <a:pt x="115538" y="315944"/>
                    </a:cubicBezTo>
                    <a:cubicBezTo>
                      <a:pt x="119522" y="329595"/>
                      <a:pt x="125287" y="342661"/>
                      <a:pt x="132683" y="354806"/>
                    </a:cubicBezTo>
                    <a:cubicBezTo>
                      <a:pt x="138235" y="364421"/>
                      <a:pt x="137715" y="376380"/>
                      <a:pt x="131350" y="385477"/>
                    </a:cubicBezTo>
                    <a:lnTo>
                      <a:pt x="109919" y="415957"/>
                    </a:lnTo>
                    <a:lnTo>
                      <a:pt x="131540" y="437483"/>
                    </a:lnTo>
                    <a:lnTo>
                      <a:pt x="161258" y="416147"/>
                    </a:lnTo>
                    <a:cubicBezTo>
                      <a:pt x="170355" y="409782"/>
                      <a:pt x="182314" y="409262"/>
                      <a:pt x="191929" y="414814"/>
                    </a:cubicBezTo>
                    <a:cubicBezTo>
                      <a:pt x="201494" y="420197"/>
                      <a:pt x="211578" y="424601"/>
                      <a:pt x="222028" y="427958"/>
                    </a:cubicBezTo>
                    <a:cubicBezTo>
                      <a:pt x="236994" y="432982"/>
                      <a:pt x="245054" y="449187"/>
                      <a:pt x="240030" y="464153"/>
                    </a:cubicBezTo>
                    <a:cubicBezTo>
                      <a:pt x="235006" y="479119"/>
                      <a:pt x="218801" y="487179"/>
                      <a:pt x="203835" y="482156"/>
                    </a:cubicBezTo>
                    <a:close/>
                    <a:moveTo>
                      <a:pt x="710184" y="579882"/>
                    </a:moveTo>
                    <a:cubicBezTo>
                      <a:pt x="710184" y="651846"/>
                      <a:pt x="651846" y="710184"/>
                      <a:pt x="579882" y="710184"/>
                    </a:cubicBezTo>
                    <a:cubicBezTo>
                      <a:pt x="507918" y="710184"/>
                      <a:pt x="449580" y="651846"/>
                      <a:pt x="449580" y="579882"/>
                    </a:cubicBezTo>
                    <a:cubicBezTo>
                      <a:pt x="449580" y="507918"/>
                      <a:pt x="507918" y="449580"/>
                      <a:pt x="579882" y="449580"/>
                    </a:cubicBezTo>
                    <a:cubicBezTo>
                      <a:pt x="651802" y="449685"/>
                      <a:pt x="710079" y="507962"/>
                      <a:pt x="710184" y="579882"/>
                    </a:cubicBezTo>
                    <a:close/>
                    <a:moveTo>
                      <a:pt x="653034" y="579882"/>
                    </a:moveTo>
                    <a:cubicBezTo>
                      <a:pt x="653034" y="539481"/>
                      <a:pt x="620283" y="506730"/>
                      <a:pt x="579882" y="506730"/>
                    </a:cubicBezTo>
                    <a:cubicBezTo>
                      <a:pt x="539481" y="506730"/>
                      <a:pt x="506730" y="539481"/>
                      <a:pt x="506730" y="579882"/>
                    </a:cubicBezTo>
                    <a:cubicBezTo>
                      <a:pt x="506730" y="620283"/>
                      <a:pt x="539481" y="653034"/>
                      <a:pt x="579882" y="653034"/>
                    </a:cubicBezTo>
                    <a:cubicBezTo>
                      <a:pt x="620261" y="652982"/>
                      <a:pt x="652982" y="620261"/>
                      <a:pt x="653034" y="579882"/>
                    </a:cubicBezTo>
                    <a:close/>
                    <a:moveTo>
                      <a:pt x="932117" y="559308"/>
                    </a:moveTo>
                    <a:lnTo>
                      <a:pt x="932117" y="600456"/>
                    </a:lnTo>
                    <a:cubicBezTo>
                      <a:pt x="932171" y="632459"/>
                      <a:pt x="909165" y="659848"/>
                      <a:pt x="877634" y="665321"/>
                    </a:cubicBezTo>
                    <a:lnTo>
                      <a:pt x="846392" y="670846"/>
                    </a:lnTo>
                    <a:cubicBezTo>
                      <a:pt x="842511" y="682244"/>
                      <a:pt x="837897" y="693380"/>
                      <a:pt x="832580" y="704183"/>
                    </a:cubicBezTo>
                    <a:lnTo>
                      <a:pt x="850773" y="730187"/>
                    </a:lnTo>
                    <a:cubicBezTo>
                      <a:pt x="869201" y="756351"/>
                      <a:pt x="866104" y="791985"/>
                      <a:pt x="843439" y="814578"/>
                    </a:cubicBezTo>
                    <a:lnTo>
                      <a:pt x="814388" y="843629"/>
                    </a:lnTo>
                    <a:cubicBezTo>
                      <a:pt x="791777" y="866257"/>
                      <a:pt x="756171" y="869351"/>
                      <a:pt x="729996" y="850963"/>
                    </a:cubicBezTo>
                    <a:lnTo>
                      <a:pt x="704183" y="832580"/>
                    </a:lnTo>
                    <a:cubicBezTo>
                      <a:pt x="693409" y="837890"/>
                      <a:pt x="682305" y="842503"/>
                      <a:pt x="670941" y="846392"/>
                    </a:cubicBezTo>
                    <a:lnTo>
                      <a:pt x="665512" y="877634"/>
                    </a:lnTo>
                    <a:cubicBezTo>
                      <a:pt x="660003" y="909144"/>
                      <a:pt x="632635" y="932132"/>
                      <a:pt x="600647" y="932117"/>
                    </a:cubicBezTo>
                    <a:lnTo>
                      <a:pt x="559308" y="932117"/>
                    </a:lnTo>
                    <a:cubicBezTo>
                      <a:pt x="527391" y="932039"/>
                      <a:pt x="500130" y="909074"/>
                      <a:pt x="494633" y="877634"/>
                    </a:cubicBezTo>
                    <a:lnTo>
                      <a:pt x="489204" y="846392"/>
                    </a:lnTo>
                    <a:cubicBezTo>
                      <a:pt x="477839" y="842505"/>
                      <a:pt x="466735" y="837892"/>
                      <a:pt x="455962" y="832580"/>
                    </a:cubicBezTo>
                    <a:lnTo>
                      <a:pt x="429673" y="850868"/>
                    </a:lnTo>
                    <a:cubicBezTo>
                      <a:pt x="403498" y="869256"/>
                      <a:pt x="367892" y="866162"/>
                      <a:pt x="345281" y="843534"/>
                    </a:cubicBezTo>
                    <a:lnTo>
                      <a:pt x="316135" y="814388"/>
                    </a:lnTo>
                    <a:cubicBezTo>
                      <a:pt x="293507" y="791777"/>
                      <a:pt x="290413" y="756171"/>
                      <a:pt x="308800" y="729996"/>
                    </a:cubicBezTo>
                    <a:lnTo>
                      <a:pt x="327089" y="704183"/>
                    </a:lnTo>
                    <a:cubicBezTo>
                      <a:pt x="321901" y="693338"/>
                      <a:pt x="317415" y="682171"/>
                      <a:pt x="313658" y="670751"/>
                    </a:cubicBezTo>
                    <a:lnTo>
                      <a:pt x="282416" y="665226"/>
                    </a:lnTo>
                    <a:cubicBezTo>
                      <a:pt x="250920" y="659759"/>
                      <a:pt x="227926" y="632423"/>
                      <a:pt x="227933" y="600456"/>
                    </a:cubicBezTo>
                    <a:lnTo>
                      <a:pt x="227933" y="559308"/>
                    </a:lnTo>
                    <a:cubicBezTo>
                      <a:pt x="227978" y="527512"/>
                      <a:pt x="250747" y="500293"/>
                      <a:pt x="282035" y="494633"/>
                    </a:cubicBezTo>
                    <a:lnTo>
                      <a:pt x="313658" y="488918"/>
                    </a:lnTo>
                    <a:cubicBezTo>
                      <a:pt x="317547" y="477554"/>
                      <a:pt x="322160" y="466450"/>
                      <a:pt x="327470" y="455676"/>
                    </a:cubicBezTo>
                    <a:lnTo>
                      <a:pt x="308896" y="429673"/>
                    </a:lnTo>
                    <a:cubicBezTo>
                      <a:pt x="290508" y="403498"/>
                      <a:pt x="293602" y="367892"/>
                      <a:pt x="316230" y="345281"/>
                    </a:cubicBezTo>
                    <a:lnTo>
                      <a:pt x="345281" y="316230"/>
                    </a:lnTo>
                    <a:cubicBezTo>
                      <a:pt x="367892" y="293602"/>
                      <a:pt x="403498" y="290508"/>
                      <a:pt x="429673" y="308896"/>
                    </a:cubicBezTo>
                    <a:lnTo>
                      <a:pt x="455676" y="327089"/>
                    </a:lnTo>
                    <a:cubicBezTo>
                      <a:pt x="466456" y="321900"/>
                      <a:pt x="477559" y="317413"/>
                      <a:pt x="488918" y="313658"/>
                    </a:cubicBezTo>
                    <a:lnTo>
                      <a:pt x="494633" y="282035"/>
                    </a:lnTo>
                    <a:cubicBezTo>
                      <a:pt x="500293" y="250747"/>
                      <a:pt x="527512" y="227978"/>
                      <a:pt x="559308" y="227933"/>
                    </a:cubicBezTo>
                    <a:lnTo>
                      <a:pt x="600456" y="227933"/>
                    </a:lnTo>
                    <a:cubicBezTo>
                      <a:pt x="632445" y="227918"/>
                      <a:pt x="659812" y="250905"/>
                      <a:pt x="665321" y="282416"/>
                    </a:cubicBezTo>
                    <a:lnTo>
                      <a:pt x="670751" y="313658"/>
                    </a:lnTo>
                    <a:cubicBezTo>
                      <a:pt x="682173" y="317408"/>
                      <a:pt x="693341" y="321894"/>
                      <a:pt x="704183" y="327089"/>
                    </a:cubicBezTo>
                    <a:lnTo>
                      <a:pt x="730187" y="308896"/>
                    </a:lnTo>
                    <a:cubicBezTo>
                      <a:pt x="756362" y="290508"/>
                      <a:pt x="791967" y="293602"/>
                      <a:pt x="814578" y="316230"/>
                    </a:cubicBezTo>
                    <a:lnTo>
                      <a:pt x="843629" y="345281"/>
                    </a:lnTo>
                    <a:cubicBezTo>
                      <a:pt x="866294" y="367874"/>
                      <a:pt x="869391" y="403508"/>
                      <a:pt x="850963" y="429673"/>
                    </a:cubicBezTo>
                    <a:lnTo>
                      <a:pt x="832771" y="455676"/>
                    </a:lnTo>
                    <a:cubicBezTo>
                      <a:pt x="838086" y="466448"/>
                      <a:pt x="842699" y="477552"/>
                      <a:pt x="846582" y="488918"/>
                    </a:cubicBezTo>
                    <a:lnTo>
                      <a:pt x="877824" y="494348"/>
                    </a:lnTo>
                    <a:lnTo>
                      <a:pt x="877824" y="494348"/>
                    </a:lnTo>
                    <a:cubicBezTo>
                      <a:pt x="909295" y="499945"/>
                      <a:pt x="932194" y="527344"/>
                      <a:pt x="932117" y="559308"/>
                    </a:cubicBezTo>
                    <a:close/>
                    <a:moveTo>
                      <a:pt x="874967" y="559308"/>
                    </a:moveTo>
                    <a:cubicBezTo>
                      <a:pt x="874978" y="555064"/>
                      <a:pt x="871914" y="551435"/>
                      <a:pt x="867728" y="550736"/>
                    </a:cubicBezTo>
                    <a:lnTo>
                      <a:pt x="819245" y="542258"/>
                    </a:lnTo>
                    <a:cubicBezTo>
                      <a:pt x="808292" y="540337"/>
                      <a:pt x="799448" y="532237"/>
                      <a:pt x="796576" y="521494"/>
                    </a:cubicBezTo>
                    <a:cubicBezTo>
                      <a:pt x="791538" y="502761"/>
                      <a:pt x="784077" y="484765"/>
                      <a:pt x="774383" y="467963"/>
                    </a:cubicBezTo>
                    <a:cubicBezTo>
                      <a:pt x="768912" y="458396"/>
                      <a:pt x="769431" y="446536"/>
                      <a:pt x="775716" y="437483"/>
                    </a:cubicBezTo>
                    <a:lnTo>
                      <a:pt x="804291" y="397193"/>
                    </a:lnTo>
                    <a:cubicBezTo>
                      <a:pt x="806694" y="393732"/>
                      <a:pt x="806294" y="389051"/>
                      <a:pt x="803339" y="386048"/>
                    </a:cubicBezTo>
                    <a:lnTo>
                      <a:pt x="774287" y="356997"/>
                    </a:lnTo>
                    <a:cubicBezTo>
                      <a:pt x="771302" y="354005"/>
                      <a:pt x="766593" y="353602"/>
                      <a:pt x="763143" y="356045"/>
                    </a:cubicBezTo>
                    <a:lnTo>
                      <a:pt x="722852" y="384620"/>
                    </a:lnTo>
                    <a:cubicBezTo>
                      <a:pt x="713756" y="390984"/>
                      <a:pt x="701796" y="391504"/>
                      <a:pt x="692182" y="385953"/>
                    </a:cubicBezTo>
                    <a:cubicBezTo>
                      <a:pt x="675382" y="376253"/>
                      <a:pt x="657386" y="368792"/>
                      <a:pt x="638651" y="363760"/>
                    </a:cubicBezTo>
                    <a:cubicBezTo>
                      <a:pt x="627908" y="360887"/>
                      <a:pt x="619808" y="352043"/>
                      <a:pt x="617887" y="341090"/>
                    </a:cubicBezTo>
                    <a:lnTo>
                      <a:pt x="608933" y="291941"/>
                    </a:lnTo>
                    <a:cubicBezTo>
                      <a:pt x="608234" y="287755"/>
                      <a:pt x="604605" y="284691"/>
                      <a:pt x="600361" y="284702"/>
                    </a:cubicBezTo>
                    <a:lnTo>
                      <a:pt x="559308" y="284702"/>
                    </a:lnTo>
                    <a:cubicBezTo>
                      <a:pt x="555064" y="284691"/>
                      <a:pt x="551435" y="287755"/>
                      <a:pt x="550736" y="291941"/>
                    </a:cubicBezTo>
                    <a:lnTo>
                      <a:pt x="542258" y="340424"/>
                    </a:lnTo>
                    <a:cubicBezTo>
                      <a:pt x="540337" y="351377"/>
                      <a:pt x="532237" y="360221"/>
                      <a:pt x="521494" y="363093"/>
                    </a:cubicBezTo>
                    <a:cubicBezTo>
                      <a:pt x="502758" y="368123"/>
                      <a:pt x="484762" y="375584"/>
                      <a:pt x="467963" y="385286"/>
                    </a:cubicBezTo>
                    <a:cubicBezTo>
                      <a:pt x="458396" y="390757"/>
                      <a:pt x="446536" y="390238"/>
                      <a:pt x="437483" y="383953"/>
                    </a:cubicBezTo>
                    <a:lnTo>
                      <a:pt x="397193" y="355378"/>
                    </a:lnTo>
                    <a:cubicBezTo>
                      <a:pt x="393712" y="352921"/>
                      <a:pt x="388970" y="353323"/>
                      <a:pt x="385953" y="356330"/>
                    </a:cubicBezTo>
                    <a:lnTo>
                      <a:pt x="356902" y="385382"/>
                    </a:lnTo>
                    <a:cubicBezTo>
                      <a:pt x="353947" y="388384"/>
                      <a:pt x="353547" y="393065"/>
                      <a:pt x="355949" y="396526"/>
                    </a:cubicBezTo>
                    <a:lnTo>
                      <a:pt x="384524" y="436817"/>
                    </a:lnTo>
                    <a:cubicBezTo>
                      <a:pt x="390889" y="445913"/>
                      <a:pt x="391409" y="457873"/>
                      <a:pt x="385858" y="467487"/>
                    </a:cubicBezTo>
                    <a:cubicBezTo>
                      <a:pt x="376161" y="484288"/>
                      <a:pt x="368700" y="502284"/>
                      <a:pt x="363664" y="521018"/>
                    </a:cubicBezTo>
                    <a:cubicBezTo>
                      <a:pt x="360869" y="532112"/>
                      <a:pt x="351724" y="540469"/>
                      <a:pt x="340423" y="542258"/>
                    </a:cubicBezTo>
                    <a:lnTo>
                      <a:pt x="291941" y="550736"/>
                    </a:lnTo>
                    <a:cubicBezTo>
                      <a:pt x="287755" y="551435"/>
                      <a:pt x="284691" y="555064"/>
                      <a:pt x="284702" y="559308"/>
                    </a:cubicBezTo>
                    <a:lnTo>
                      <a:pt x="284702" y="600456"/>
                    </a:lnTo>
                    <a:cubicBezTo>
                      <a:pt x="284691" y="604701"/>
                      <a:pt x="287755" y="608329"/>
                      <a:pt x="291941" y="609029"/>
                    </a:cubicBezTo>
                    <a:lnTo>
                      <a:pt x="340424" y="617506"/>
                    </a:lnTo>
                    <a:cubicBezTo>
                      <a:pt x="351377" y="619427"/>
                      <a:pt x="360221" y="627527"/>
                      <a:pt x="363093" y="638270"/>
                    </a:cubicBezTo>
                    <a:cubicBezTo>
                      <a:pt x="368128" y="657004"/>
                      <a:pt x="375589" y="675000"/>
                      <a:pt x="385286" y="691801"/>
                    </a:cubicBezTo>
                    <a:cubicBezTo>
                      <a:pt x="390838" y="701415"/>
                      <a:pt x="390318" y="713375"/>
                      <a:pt x="383953" y="722471"/>
                    </a:cubicBezTo>
                    <a:lnTo>
                      <a:pt x="355378" y="762762"/>
                    </a:lnTo>
                    <a:cubicBezTo>
                      <a:pt x="352975" y="766223"/>
                      <a:pt x="353375" y="770903"/>
                      <a:pt x="356330" y="773906"/>
                    </a:cubicBezTo>
                    <a:lnTo>
                      <a:pt x="385382" y="802958"/>
                    </a:lnTo>
                    <a:cubicBezTo>
                      <a:pt x="388367" y="805950"/>
                      <a:pt x="393076" y="806352"/>
                      <a:pt x="396526" y="803910"/>
                    </a:cubicBezTo>
                    <a:lnTo>
                      <a:pt x="436817" y="775335"/>
                    </a:lnTo>
                    <a:cubicBezTo>
                      <a:pt x="445913" y="768970"/>
                      <a:pt x="457873" y="768450"/>
                      <a:pt x="467487" y="774002"/>
                    </a:cubicBezTo>
                    <a:cubicBezTo>
                      <a:pt x="484288" y="783698"/>
                      <a:pt x="502284" y="791159"/>
                      <a:pt x="521018" y="796195"/>
                    </a:cubicBezTo>
                    <a:cubicBezTo>
                      <a:pt x="532056" y="798963"/>
                      <a:pt x="540400" y="808018"/>
                      <a:pt x="542258" y="819245"/>
                    </a:cubicBezTo>
                    <a:lnTo>
                      <a:pt x="550736" y="867728"/>
                    </a:lnTo>
                    <a:cubicBezTo>
                      <a:pt x="551435" y="871914"/>
                      <a:pt x="555064" y="874978"/>
                      <a:pt x="559308" y="874967"/>
                    </a:cubicBezTo>
                    <a:lnTo>
                      <a:pt x="600456" y="874967"/>
                    </a:lnTo>
                    <a:cubicBezTo>
                      <a:pt x="604701" y="874978"/>
                      <a:pt x="608329" y="871914"/>
                      <a:pt x="609029" y="867728"/>
                    </a:cubicBezTo>
                    <a:lnTo>
                      <a:pt x="617506" y="819245"/>
                    </a:lnTo>
                    <a:cubicBezTo>
                      <a:pt x="619427" y="808292"/>
                      <a:pt x="627527" y="799448"/>
                      <a:pt x="638270" y="796576"/>
                    </a:cubicBezTo>
                    <a:cubicBezTo>
                      <a:pt x="657003" y="791537"/>
                      <a:pt x="674998" y="784076"/>
                      <a:pt x="691801" y="774383"/>
                    </a:cubicBezTo>
                    <a:cubicBezTo>
                      <a:pt x="701415" y="768831"/>
                      <a:pt x="713375" y="769351"/>
                      <a:pt x="722471" y="775716"/>
                    </a:cubicBezTo>
                    <a:lnTo>
                      <a:pt x="762762" y="804291"/>
                    </a:lnTo>
                    <a:cubicBezTo>
                      <a:pt x="766223" y="806694"/>
                      <a:pt x="770903" y="806294"/>
                      <a:pt x="773906" y="803339"/>
                    </a:cubicBezTo>
                    <a:lnTo>
                      <a:pt x="802958" y="774287"/>
                    </a:lnTo>
                    <a:cubicBezTo>
                      <a:pt x="805950" y="771302"/>
                      <a:pt x="806352" y="766593"/>
                      <a:pt x="803910" y="763143"/>
                    </a:cubicBezTo>
                    <a:lnTo>
                      <a:pt x="775335" y="722852"/>
                    </a:lnTo>
                    <a:cubicBezTo>
                      <a:pt x="768970" y="713756"/>
                      <a:pt x="768450" y="701796"/>
                      <a:pt x="774002" y="692182"/>
                    </a:cubicBezTo>
                    <a:cubicBezTo>
                      <a:pt x="783698" y="675381"/>
                      <a:pt x="791159" y="657385"/>
                      <a:pt x="796195" y="638651"/>
                    </a:cubicBezTo>
                    <a:cubicBezTo>
                      <a:pt x="799067" y="627908"/>
                      <a:pt x="807911" y="619808"/>
                      <a:pt x="818864" y="617887"/>
                    </a:cubicBezTo>
                    <a:lnTo>
                      <a:pt x="867728" y="608933"/>
                    </a:lnTo>
                    <a:cubicBezTo>
                      <a:pt x="871914" y="608234"/>
                      <a:pt x="874978" y="604605"/>
                      <a:pt x="874967" y="600361"/>
                    </a:cubicBezTo>
                    <a:close/>
                  </a:path>
                </a:pathLst>
              </a:custGeom>
              <a:solidFill>
                <a:schemeClr val="lt1"/>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gr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le Gray Left with IMLS credit">
  <p:cSld name="TITLE_ONLY_1_1_1_1_1_1_2">
    <p:spTree>
      <p:nvGrpSpPr>
        <p:cNvPr id="80" name="Shape 80"/>
        <p:cNvGrpSpPr/>
        <p:nvPr/>
      </p:nvGrpSpPr>
      <p:grpSpPr>
        <a:xfrm>
          <a:off x="0" y="0"/>
          <a:ext cx="0" cy="0"/>
          <a:chOff x="0" y="0"/>
          <a:chExt cx="0" cy="0"/>
        </a:xfrm>
      </p:grpSpPr>
      <p:pic>
        <p:nvPicPr>
          <p:cNvPr id="81" name="Google Shape;81;g12e776c1500_0_10">
            <a:hlinkClick r:id="rId2"/>
          </p:cNvPr>
          <p:cNvPicPr preferRelativeResize="0"/>
          <p:nvPr/>
        </p:nvPicPr>
        <p:blipFill rotWithShape="1">
          <a:blip r:embed="rId3">
            <a:alphaModFix/>
          </a:blip>
          <a:srcRect b="0" l="0" r="0" t="0"/>
          <a:stretch/>
        </p:blipFill>
        <p:spPr>
          <a:xfrm>
            <a:off x="4698008" y="4280817"/>
            <a:ext cx="1179949" cy="536766"/>
          </a:xfrm>
          <a:prstGeom prst="rect">
            <a:avLst/>
          </a:prstGeom>
          <a:noFill/>
          <a:ln>
            <a:noFill/>
          </a:ln>
        </p:spPr>
      </p:pic>
      <p:sp>
        <p:nvSpPr>
          <p:cNvPr id="82" name="Google Shape;82;g12e776c1500_0_10"/>
          <p:cNvSpPr txBox="1"/>
          <p:nvPr/>
        </p:nvSpPr>
        <p:spPr>
          <a:xfrm>
            <a:off x="6070650" y="4322225"/>
            <a:ext cx="2276700" cy="536700"/>
          </a:xfrm>
          <a:prstGeom prst="rect">
            <a:avLst/>
          </a:prstGeom>
          <a:noFill/>
          <a:ln>
            <a:noFill/>
          </a:ln>
        </p:spPr>
        <p:txBody>
          <a:bodyPr anchorCtr="0" anchor="t" bIns="91425" lIns="0" spcFirstLastPara="1" rIns="91425" wrap="square" tIns="0">
            <a:noAutofit/>
          </a:bodyPr>
          <a:lstStyle/>
          <a:p>
            <a:pPr indent="0" lvl="0" marL="0" marR="0" rtl="0" algn="ctr">
              <a:lnSpc>
                <a:spcPct val="120000"/>
              </a:lnSpc>
              <a:spcBef>
                <a:spcPts val="0"/>
              </a:spcBef>
              <a:spcAft>
                <a:spcPts val="0"/>
              </a:spcAft>
              <a:buClr>
                <a:schemeClr val="dk1"/>
              </a:buClr>
              <a:buSzPts val="2000"/>
              <a:buFont typeface="Arial"/>
              <a:buNone/>
            </a:pPr>
            <a:r>
              <a:rPr b="0" i="0" lang="en-US" sz="850" u="none" cap="none" strike="noStrike">
                <a:solidFill>
                  <a:schemeClr val="accent1"/>
                </a:solidFill>
                <a:latin typeface="Arial"/>
                <a:ea typeface="Arial"/>
                <a:cs typeface="Arial"/>
                <a:sym typeface="Arial"/>
              </a:rPr>
              <a:t>This project was made possible in part by the</a:t>
            </a:r>
            <a:r>
              <a:rPr b="0" i="0" lang="en-US" sz="900" u="none" cap="none" strike="noStrike">
                <a:solidFill>
                  <a:schemeClr val="accent1"/>
                </a:solidFill>
                <a:latin typeface="Arial"/>
                <a:ea typeface="Arial"/>
                <a:cs typeface="Arial"/>
                <a:sym typeface="Arial"/>
              </a:rPr>
              <a:t> </a:t>
            </a:r>
            <a:r>
              <a:rPr b="1" i="0" lang="en-US" sz="850" u="none" cap="none" strike="noStrike">
                <a:solidFill>
                  <a:schemeClr val="accent1"/>
                </a:solidFill>
                <a:latin typeface="Arial"/>
                <a:ea typeface="Arial"/>
                <a:cs typeface="Arial"/>
                <a:sym typeface="Arial"/>
              </a:rPr>
              <a:t>Institute of Museum and Library Services</a:t>
            </a:r>
            <a:r>
              <a:rPr b="0" i="0" lang="en-US" sz="850" u="none" cap="none" strike="noStrike">
                <a:solidFill>
                  <a:schemeClr val="accent1"/>
                </a:solidFill>
                <a:latin typeface="Arial"/>
                <a:ea typeface="Arial"/>
                <a:cs typeface="Arial"/>
                <a:sym typeface="Arial"/>
              </a:rPr>
              <a:t> Grant ME-249136-OMS-21  |  </a:t>
            </a:r>
            <a:r>
              <a:rPr b="1" i="0" lang="en-US" sz="850" u="none" cap="none" strike="noStrike">
                <a:solidFill>
                  <a:schemeClr val="hlink"/>
                </a:solidFill>
                <a:uFill>
                  <a:noFill/>
                </a:uFill>
                <a:latin typeface="Arial"/>
                <a:ea typeface="Arial"/>
                <a:cs typeface="Arial"/>
                <a:sym typeface="Arial"/>
                <a:hlinkClick r:id="rId4"/>
              </a:rPr>
              <a:t>IMLS.gov</a:t>
            </a:r>
            <a:r>
              <a:rPr b="0" i="0" lang="en-US" sz="850" u="none" cap="none" strike="noStrike">
                <a:solidFill>
                  <a:schemeClr val="accent1"/>
                </a:solidFill>
                <a:latin typeface="Arial"/>
                <a:ea typeface="Arial"/>
                <a:cs typeface="Arial"/>
                <a:sym typeface="Arial"/>
              </a:rPr>
              <a:t> </a:t>
            </a:r>
            <a:endParaRPr b="1" i="1" sz="850" u="none" cap="none" strike="noStrike">
              <a:solidFill>
                <a:srgbClr val="CC0000"/>
              </a:solidFill>
              <a:latin typeface="Arial"/>
              <a:ea typeface="Arial"/>
              <a:cs typeface="Arial"/>
              <a:sym typeface="Arial"/>
            </a:endParaRPr>
          </a:p>
        </p:txBody>
      </p:sp>
      <p:sp>
        <p:nvSpPr>
          <p:cNvPr id="83" name="Google Shape;83;g12e776c1500_0_10"/>
          <p:cNvSpPr/>
          <p:nvPr/>
        </p:nvSpPr>
        <p:spPr>
          <a:xfrm>
            <a:off x="1" y="0"/>
            <a:ext cx="4572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4" name="Google Shape;84;g12e776c1500_0_10"/>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g12e776c1500_0_10"/>
          <p:cNvPicPr preferRelativeResize="0"/>
          <p:nvPr/>
        </p:nvPicPr>
        <p:blipFill rotWithShape="1">
          <a:blip r:embed="rId5">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p Subtle Gray with IMLS credit">
  <p:cSld name="BLANK_3_1">
    <p:spTree>
      <p:nvGrpSpPr>
        <p:cNvPr id="86" name="Shape 86"/>
        <p:cNvGrpSpPr/>
        <p:nvPr/>
      </p:nvGrpSpPr>
      <p:grpSpPr>
        <a:xfrm>
          <a:off x="0" y="0"/>
          <a:ext cx="0" cy="0"/>
          <a:chOff x="0" y="0"/>
          <a:chExt cx="0" cy="0"/>
        </a:xfrm>
      </p:grpSpPr>
      <p:sp>
        <p:nvSpPr>
          <p:cNvPr id="87" name="Google Shape;87;g12e776c1500_0_33"/>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88" name="Google Shape;88;g12e776c1500_0_33"/>
          <p:cNvSpPr/>
          <p:nvPr/>
        </p:nvSpPr>
        <p:spPr>
          <a:xfrm>
            <a:off x="8329175" y="4328250"/>
            <a:ext cx="814800" cy="8154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g12e776c1500_0_33"/>
          <p:cNvSpPr/>
          <p:nvPr/>
        </p:nvSpPr>
        <p:spPr>
          <a:xfrm>
            <a:off x="0" y="3976688"/>
            <a:ext cx="9144000" cy="11667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90" name="Google Shape;90;g12e776c1500_0_33"/>
          <p:cNvSpPr/>
          <p:nvPr/>
        </p:nvSpPr>
        <p:spPr>
          <a:xfrm>
            <a:off x="0" y="0"/>
            <a:ext cx="9144000" cy="3976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pic>
        <p:nvPicPr>
          <p:cNvPr id="91" name="Google Shape;91;g12e776c1500_0_33"/>
          <p:cNvPicPr preferRelativeResize="0"/>
          <p:nvPr/>
        </p:nvPicPr>
        <p:blipFill rotWithShape="1">
          <a:blip r:embed="rId2">
            <a:alphaModFix/>
          </a:blip>
          <a:srcRect b="0" l="0" r="0" t="0"/>
          <a:stretch/>
        </p:blipFill>
        <p:spPr>
          <a:xfrm>
            <a:off x="250825" y="268308"/>
            <a:ext cx="602326" cy="602326"/>
          </a:xfrm>
          <a:prstGeom prst="rect">
            <a:avLst/>
          </a:prstGeom>
          <a:noFill/>
          <a:ln>
            <a:noFill/>
          </a:ln>
        </p:spPr>
      </p:pic>
      <p:sp>
        <p:nvSpPr>
          <p:cNvPr id="92" name="Google Shape;92;g12e776c1500_0_33"/>
          <p:cNvSpPr txBox="1"/>
          <p:nvPr/>
        </p:nvSpPr>
        <p:spPr>
          <a:xfrm>
            <a:off x="1615425" y="3261150"/>
            <a:ext cx="2357100" cy="536700"/>
          </a:xfrm>
          <a:prstGeom prst="rect">
            <a:avLst/>
          </a:prstGeom>
          <a:noFill/>
          <a:ln>
            <a:noFill/>
          </a:ln>
        </p:spPr>
        <p:txBody>
          <a:bodyPr anchorCtr="0" anchor="t" bIns="91425" lIns="0" spcFirstLastPara="1" rIns="91425" wrap="square" tIns="0">
            <a:noAutofit/>
          </a:bodyPr>
          <a:lstStyle/>
          <a:p>
            <a:pPr indent="0" lvl="0" marL="0" marR="0" rtl="0" algn="just">
              <a:lnSpc>
                <a:spcPct val="120000"/>
              </a:lnSpc>
              <a:spcBef>
                <a:spcPts val="0"/>
              </a:spcBef>
              <a:spcAft>
                <a:spcPts val="0"/>
              </a:spcAft>
              <a:buClr>
                <a:schemeClr val="dk1"/>
              </a:buClr>
              <a:buSzPts val="2000"/>
              <a:buFont typeface="Arial"/>
              <a:buNone/>
            </a:pPr>
            <a:r>
              <a:rPr b="0" i="0" lang="en-US" sz="850" u="none" cap="none" strike="noStrike">
                <a:solidFill>
                  <a:schemeClr val="accent1"/>
                </a:solidFill>
                <a:latin typeface="Arial"/>
                <a:ea typeface="Arial"/>
                <a:cs typeface="Arial"/>
                <a:sym typeface="Arial"/>
              </a:rPr>
              <a:t>This project was made possible in part by the</a:t>
            </a:r>
            <a:r>
              <a:rPr b="0" i="0" lang="en-US" sz="900" u="none" cap="none" strike="noStrike">
                <a:solidFill>
                  <a:schemeClr val="accent1"/>
                </a:solidFill>
                <a:latin typeface="Arial"/>
                <a:ea typeface="Arial"/>
                <a:cs typeface="Arial"/>
                <a:sym typeface="Arial"/>
              </a:rPr>
              <a:t> </a:t>
            </a:r>
            <a:r>
              <a:rPr b="1" i="0" lang="en-US" sz="850" u="none" cap="none" strike="noStrike">
                <a:solidFill>
                  <a:schemeClr val="accent1"/>
                </a:solidFill>
                <a:latin typeface="Arial"/>
                <a:ea typeface="Arial"/>
                <a:cs typeface="Arial"/>
                <a:sym typeface="Arial"/>
              </a:rPr>
              <a:t>Institute of Museum and Library Services</a:t>
            </a:r>
            <a:r>
              <a:rPr b="0" i="0" lang="en-US" sz="850" u="none" cap="none" strike="noStrike">
                <a:solidFill>
                  <a:schemeClr val="accent1"/>
                </a:solidFill>
                <a:latin typeface="Arial"/>
                <a:ea typeface="Arial"/>
                <a:cs typeface="Arial"/>
                <a:sym typeface="Arial"/>
              </a:rPr>
              <a:t> Grant ME-249136-OMS-21  |   </a:t>
            </a:r>
            <a:r>
              <a:rPr b="1" i="0" lang="en-US" sz="850" u="none" cap="none" strike="noStrike">
                <a:solidFill>
                  <a:schemeClr val="hlink"/>
                </a:solidFill>
                <a:uFill>
                  <a:noFill/>
                </a:uFill>
                <a:latin typeface="Arial"/>
                <a:ea typeface="Arial"/>
                <a:cs typeface="Arial"/>
                <a:sym typeface="Arial"/>
                <a:hlinkClick r:id="rId3"/>
              </a:rPr>
              <a:t>IMLS.gov</a:t>
            </a:r>
            <a:endParaRPr b="1" i="1" sz="850" u="none" cap="none" strike="noStrike">
              <a:solidFill>
                <a:srgbClr val="CC0000"/>
              </a:solidFill>
              <a:latin typeface="Arial"/>
              <a:ea typeface="Arial"/>
              <a:cs typeface="Arial"/>
              <a:sym typeface="Arial"/>
            </a:endParaRPr>
          </a:p>
        </p:txBody>
      </p:sp>
      <p:pic>
        <p:nvPicPr>
          <p:cNvPr id="93" name="Google Shape;93;g12e776c1500_0_33"/>
          <p:cNvPicPr preferRelativeResize="0"/>
          <p:nvPr/>
        </p:nvPicPr>
        <p:blipFill rotWithShape="1">
          <a:blip r:embed="rId4">
            <a:alphaModFix/>
          </a:blip>
          <a:srcRect b="0" l="0" r="0" t="0"/>
          <a:stretch/>
        </p:blipFill>
        <p:spPr>
          <a:xfrm>
            <a:off x="88916" y="3178400"/>
            <a:ext cx="1362802" cy="61945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grey Background">
  <p:cSld name="BLANK_2">
    <p:spTree>
      <p:nvGrpSpPr>
        <p:cNvPr id="94" name="Shape 94"/>
        <p:cNvGrpSpPr/>
        <p:nvPr/>
      </p:nvGrpSpPr>
      <p:grpSpPr>
        <a:xfrm>
          <a:off x="0" y="0"/>
          <a:ext cx="0" cy="0"/>
          <a:chOff x="0" y="0"/>
          <a:chExt cx="0" cy="0"/>
        </a:xfrm>
      </p:grpSpPr>
      <p:sp>
        <p:nvSpPr>
          <p:cNvPr id="95" name="Google Shape;95;g1178b2858e0_4_87"/>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96" name="Google Shape;96;g1178b2858e0_4_87"/>
          <p:cNvSpPr/>
          <p:nvPr/>
        </p:nvSpPr>
        <p:spPr>
          <a:xfrm>
            <a:off x="0" y="0"/>
            <a:ext cx="9144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97" name="Google Shape;97;g1178b2858e0_4_87"/>
          <p:cNvPicPr preferRelativeResize="0"/>
          <p:nvPr/>
        </p:nvPicPr>
        <p:blipFill rotWithShape="1">
          <a:blip r:embed="rId2">
            <a:alphaModFix/>
          </a:blip>
          <a:srcRect b="0" l="0" r="0" t="0"/>
          <a:stretch/>
        </p:blipFill>
        <p:spPr>
          <a:xfrm>
            <a:off x="259608" y="4511920"/>
            <a:ext cx="364879" cy="36487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with Logo" type="blank">
  <p:cSld name="BLANK">
    <p:spTree>
      <p:nvGrpSpPr>
        <p:cNvPr id="16" name="Shape 16"/>
        <p:cNvGrpSpPr/>
        <p:nvPr/>
      </p:nvGrpSpPr>
      <p:grpSpPr>
        <a:xfrm>
          <a:off x="0" y="0"/>
          <a:ext cx="0" cy="0"/>
          <a:chOff x="0" y="0"/>
          <a:chExt cx="0" cy="0"/>
        </a:xfrm>
      </p:grpSpPr>
      <p:sp>
        <p:nvSpPr>
          <p:cNvPr id="17" name="Google Shape;17;p28"/>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 background Logo LEFT">
  <p:cSld name="BLANK_2_1">
    <p:spTree>
      <p:nvGrpSpPr>
        <p:cNvPr id="98" name="Shape 98"/>
        <p:cNvGrpSpPr/>
        <p:nvPr/>
      </p:nvGrpSpPr>
      <p:grpSpPr>
        <a:xfrm>
          <a:off x="0" y="0"/>
          <a:ext cx="0" cy="0"/>
          <a:chOff x="0" y="0"/>
          <a:chExt cx="0" cy="0"/>
        </a:xfrm>
      </p:grpSpPr>
      <p:sp>
        <p:nvSpPr>
          <p:cNvPr id="99" name="Google Shape;99;g1178b2858e0_4_136"/>
          <p:cNvSpPr/>
          <p:nvPr/>
        </p:nvSpPr>
        <p:spPr>
          <a:xfrm>
            <a:off x="7532200" y="3976700"/>
            <a:ext cx="1611900" cy="1166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00" name="Google Shape;100;g1178b2858e0_4_136"/>
          <p:cNvPicPr preferRelativeResize="0"/>
          <p:nvPr/>
        </p:nvPicPr>
        <p:blipFill rotWithShape="1">
          <a:blip r:embed="rId2">
            <a:alphaModFix/>
          </a:blip>
          <a:srcRect b="0" l="0" r="0" t="0"/>
          <a:stretch/>
        </p:blipFill>
        <p:spPr>
          <a:xfrm>
            <a:off x="259608" y="4511920"/>
            <a:ext cx="364879" cy="364879"/>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1" name="Shape 101"/>
        <p:cNvGrpSpPr/>
        <p:nvPr/>
      </p:nvGrpSpPr>
      <p:grpSpPr>
        <a:xfrm>
          <a:off x="0" y="0"/>
          <a:ext cx="0" cy="0"/>
          <a:chOff x="0" y="0"/>
          <a:chExt cx="0" cy="0"/>
        </a:xfrm>
      </p:grpSpPr>
      <p:sp>
        <p:nvSpPr>
          <p:cNvPr id="102" name="Google Shape;102;p36"/>
          <p:cNvSpPr txBox="1"/>
          <p:nvPr>
            <p:ph idx="1" type="body"/>
          </p:nvPr>
        </p:nvSpPr>
        <p:spPr>
          <a:xfrm>
            <a:off x="250825" y="1311275"/>
            <a:ext cx="8642400" cy="30408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03" name="Google Shape;103;p36"/>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04" name="Google Shape;104;p36"/>
          <p:cNvSpPr txBox="1"/>
          <p:nvPr>
            <p:ph type="title"/>
          </p:nvPr>
        </p:nvSpPr>
        <p:spPr>
          <a:xfrm>
            <a:off x="250825" y="297293"/>
            <a:ext cx="7983171" cy="594360"/>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SzPts val="22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5" name="Shape 105"/>
        <p:cNvGrpSpPr/>
        <p:nvPr/>
      </p:nvGrpSpPr>
      <p:grpSpPr>
        <a:xfrm>
          <a:off x="0" y="0"/>
          <a:ext cx="0" cy="0"/>
          <a:chOff x="0" y="0"/>
          <a:chExt cx="0" cy="0"/>
        </a:xfrm>
      </p:grpSpPr>
      <p:sp>
        <p:nvSpPr>
          <p:cNvPr id="106" name="Google Shape;106;p37"/>
          <p:cNvSpPr txBox="1"/>
          <p:nvPr>
            <p:ph type="title"/>
          </p:nvPr>
        </p:nvSpPr>
        <p:spPr>
          <a:xfrm>
            <a:off x="623888" y="1282304"/>
            <a:ext cx="7886700" cy="2139553"/>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7"/>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108" name="Google Shape;108;p37"/>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9" name="Shape 109"/>
        <p:cNvGrpSpPr/>
        <p:nvPr/>
      </p:nvGrpSpPr>
      <p:grpSpPr>
        <a:xfrm>
          <a:off x="0" y="0"/>
          <a:ext cx="0" cy="0"/>
          <a:chOff x="0" y="0"/>
          <a:chExt cx="0" cy="0"/>
        </a:xfrm>
      </p:grpSpPr>
      <p:sp>
        <p:nvSpPr>
          <p:cNvPr id="110" name="Google Shape;110;p38"/>
          <p:cNvSpPr txBox="1"/>
          <p:nvPr>
            <p:ph type="title"/>
          </p:nvPr>
        </p:nvSpPr>
        <p:spPr>
          <a:xfrm>
            <a:off x="347296" y="297293"/>
            <a:ext cx="7886700" cy="594360"/>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38"/>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12" name="Google Shape;112;p38"/>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13" name="Google Shape;113;p38"/>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4" name="Shape 114"/>
        <p:cNvGrpSpPr/>
        <p:nvPr/>
      </p:nvGrpSpPr>
      <p:grpSpPr>
        <a:xfrm>
          <a:off x="0" y="0"/>
          <a:ext cx="0" cy="0"/>
          <a:chOff x="0" y="0"/>
          <a:chExt cx="0" cy="0"/>
        </a:xfrm>
      </p:grpSpPr>
      <p:sp>
        <p:nvSpPr>
          <p:cNvPr id="115" name="Google Shape;115;p39"/>
          <p:cNvSpPr txBox="1"/>
          <p:nvPr>
            <p:ph type="title"/>
          </p:nvPr>
        </p:nvSpPr>
        <p:spPr>
          <a:xfrm>
            <a:off x="629841" y="273844"/>
            <a:ext cx="7886700" cy="994172"/>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9"/>
          <p:cNvSpPr txBox="1"/>
          <p:nvPr>
            <p:ph idx="1"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17" name="Google Shape;117;p39"/>
          <p:cNvSpPr txBox="1"/>
          <p:nvPr>
            <p:ph idx="2"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18" name="Google Shape;118;p39"/>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9" name="Shape 119"/>
        <p:cNvGrpSpPr/>
        <p:nvPr/>
      </p:nvGrpSpPr>
      <p:grpSpPr>
        <a:xfrm>
          <a:off x="0" y="0"/>
          <a:ext cx="0" cy="0"/>
          <a:chOff x="0" y="0"/>
          <a:chExt cx="0" cy="0"/>
        </a:xfrm>
      </p:grpSpPr>
      <p:sp>
        <p:nvSpPr>
          <p:cNvPr id="120" name="Google Shape;120;p40"/>
          <p:cNvSpPr txBox="1"/>
          <p:nvPr>
            <p:ph type="title"/>
          </p:nvPr>
        </p:nvSpPr>
        <p:spPr>
          <a:xfrm>
            <a:off x="629841" y="342900"/>
            <a:ext cx="2949178" cy="1200150"/>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4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122" name="Google Shape;122;p4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123" name="Google Shape;123;p40"/>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Green">
  <p:cSld name="TITLE_1">
    <p:spTree>
      <p:nvGrpSpPr>
        <p:cNvPr id="18" name="Shape 18"/>
        <p:cNvGrpSpPr/>
        <p:nvPr/>
      </p:nvGrpSpPr>
      <p:grpSpPr>
        <a:xfrm>
          <a:off x="0" y="0"/>
          <a:ext cx="0" cy="0"/>
          <a:chOff x="0" y="0"/>
          <a:chExt cx="0" cy="0"/>
        </a:xfrm>
      </p:grpSpPr>
      <p:sp>
        <p:nvSpPr>
          <p:cNvPr id="19" name="Google Shape;19;g1178b2858e0_4_158"/>
          <p:cNvSpPr/>
          <p:nvPr/>
        </p:nvSpPr>
        <p:spPr>
          <a:xfrm>
            <a:off x="0" y="0"/>
            <a:ext cx="9144000" cy="51435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0" name="Google Shape;20;g1178b2858e0_4_158"/>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
        <p:nvSpPr>
          <p:cNvPr id="21" name="Google Shape;21;g1178b2858e0_4_158"/>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lt1"/>
              </a:buClr>
              <a:buSzPts val="4400"/>
              <a:buFont typeface="Arial"/>
              <a:buNone/>
              <a:defRPr sz="4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g1178b2858e0_4_158"/>
          <p:cNvSpPr txBox="1"/>
          <p:nvPr>
            <p:ph idx="1" type="subTitle"/>
          </p:nvPr>
        </p:nvSpPr>
        <p:spPr>
          <a:xfrm>
            <a:off x="479425" y="2984466"/>
            <a:ext cx="5438100" cy="1241700"/>
          </a:xfrm>
          <a:prstGeom prst="rect">
            <a:avLst/>
          </a:prstGeom>
          <a:noFill/>
          <a:ln>
            <a:noFill/>
          </a:ln>
        </p:spPr>
        <p:txBody>
          <a:bodyPr anchorCtr="0" anchor="t" bIns="45700" lIns="0" spcFirstLastPara="1" rIns="0" wrap="square" tIns="0">
            <a:noAutofit/>
          </a:bodyPr>
          <a:lstStyle>
            <a:lvl1pPr lvl="0" marR="0" rtl="0" algn="l">
              <a:lnSpc>
                <a:spcPct val="115000"/>
              </a:lnSpc>
              <a:spcBef>
                <a:spcPts val="750"/>
              </a:spcBef>
              <a:spcAft>
                <a:spcPts val="0"/>
              </a:spcAft>
              <a:buClr>
                <a:schemeClr val="dk1"/>
              </a:buClr>
              <a:buSzPts val="1800"/>
              <a:buFont typeface="Arial"/>
              <a:buNone/>
              <a:defRPr b="0" i="0" sz="2000" u="none" cap="none" strike="noStrike">
                <a:solidFill>
                  <a:srgbClr val="CFEBE6"/>
                </a:solidFill>
                <a:latin typeface="Arial"/>
                <a:ea typeface="Arial"/>
                <a:cs typeface="Arial"/>
                <a:sym typeface="Arial"/>
              </a:defRPr>
            </a:lvl1pPr>
            <a:lvl2pPr lvl="1" marR="0" rtl="0" algn="l">
              <a:lnSpc>
                <a:spcPct val="115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l">
              <a:lnSpc>
                <a:spcPct val="115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3" name="Google Shape;23;g1178b2858e0_4_158"/>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ight Subtle Grey">
  <p:cSld name="TITLE_ONLY_1">
    <p:spTree>
      <p:nvGrpSpPr>
        <p:cNvPr id="24" name="Shape 24"/>
        <p:cNvGrpSpPr/>
        <p:nvPr/>
      </p:nvGrpSpPr>
      <p:grpSpPr>
        <a:xfrm>
          <a:off x="0" y="0"/>
          <a:ext cx="0" cy="0"/>
          <a:chOff x="0" y="0"/>
          <a:chExt cx="0" cy="0"/>
        </a:xfrm>
      </p:grpSpPr>
      <p:sp>
        <p:nvSpPr>
          <p:cNvPr id="25" name="Google Shape;25;g1178b2858e0_1_316"/>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26" name="Google Shape;26;g1178b2858e0_1_316"/>
          <p:cNvSpPr/>
          <p:nvPr/>
        </p:nvSpPr>
        <p:spPr>
          <a:xfrm>
            <a:off x="2830286" y="0"/>
            <a:ext cx="6313800" cy="5143500"/>
          </a:xfrm>
          <a:prstGeom prst="roundRect">
            <a:avLst>
              <a:gd fmla="val 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7" name="Google Shape;27;g1178b2858e0_1_316"/>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reenshot-right 02">
  <p:cSld name="TITLE_ONLY_1_1_1_1_1">
    <p:spTree>
      <p:nvGrpSpPr>
        <p:cNvPr id="28" name="Shape 28"/>
        <p:cNvGrpSpPr/>
        <p:nvPr/>
      </p:nvGrpSpPr>
      <p:grpSpPr>
        <a:xfrm>
          <a:off x="0" y="0"/>
          <a:ext cx="0" cy="0"/>
          <a:chOff x="0" y="0"/>
          <a:chExt cx="0" cy="0"/>
        </a:xfrm>
      </p:grpSpPr>
      <p:sp>
        <p:nvSpPr>
          <p:cNvPr id="29" name="Google Shape;29;g1178b2858e0_1_35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0" name="Google Shape;30;g1178b2858e0_1_355"/>
          <p:cNvSpPr/>
          <p:nvPr/>
        </p:nvSpPr>
        <p:spPr>
          <a:xfrm>
            <a:off x="3132138" y="0"/>
            <a:ext cx="6012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31" name="Google Shape;31;g1178b2858e0_1_35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ottom Subtle Grey">
  <p:cSld name="TITLE_ONLY_1_1">
    <p:spTree>
      <p:nvGrpSpPr>
        <p:cNvPr id="32" name="Shape 32"/>
        <p:cNvGrpSpPr/>
        <p:nvPr/>
      </p:nvGrpSpPr>
      <p:grpSpPr>
        <a:xfrm>
          <a:off x="0" y="0"/>
          <a:ext cx="0" cy="0"/>
          <a:chOff x="0" y="0"/>
          <a:chExt cx="0" cy="0"/>
        </a:xfrm>
      </p:grpSpPr>
      <p:sp>
        <p:nvSpPr>
          <p:cNvPr id="33" name="Google Shape;33;g1178b2858e0_1_325"/>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4" name="Google Shape;34;g1178b2858e0_1_325"/>
          <p:cNvSpPr/>
          <p:nvPr/>
        </p:nvSpPr>
        <p:spPr>
          <a:xfrm>
            <a:off x="0" y="1191538"/>
            <a:ext cx="9144000" cy="3951900"/>
          </a:xfrm>
          <a:prstGeom prst="roundRect">
            <a:avLst>
              <a:gd fmla="val 0"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35" name="Google Shape;35;g1178b2858e0_1_325"/>
          <p:cNvPicPr preferRelativeResize="0"/>
          <p:nvPr/>
        </p:nvPicPr>
        <p:blipFill rotWithShape="1">
          <a:blip r:embed="rId2">
            <a:alphaModFix/>
          </a:blip>
          <a:srcRect b="0" l="0" r="0" t="0"/>
          <a:stretch/>
        </p:blipFill>
        <p:spPr>
          <a:xfrm>
            <a:off x="8528295" y="4511920"/>
            <a:ext cx="364879" cy="364879"/>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no logo)">
  <p:cSld name="BLANK_3">
    <p:spTree>
      <p:nvGrpSpPr>
        <p:cNvPr id="36" name="Shape 36"/>
        <p:cNvGrpSpPr/>
        <p:nvPr/>
      </p:nvGrpSpPr>
      <p:grpSpPr>
        <a:xfrm>
          <a:off x="0" y="0"/>
          <a:ext cx="0" cy="0"/>
          <a:chOff x="0" y="0"/>
          <a:chExt cx="0" cy="0"/>
        </a:xfrm>
      </p:grpSpPr>
      <p:sp>
        <p:nvSpPr>
          <p:cNvPr id="37" name="Google Shape;37;g117bd95c426_0_58"/>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8" name="Google Shape;38;g117bd95c426_0_58"/>
          <p:cNvSpPr/>
          <p:nvPr/>
        </p:nvSpPr>
        <p:spPr>
          <a:xfrm>
            <a:off x="8329175" y="4328250"/>
            <a:ext cx="814800" cy="8154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9" name="Shape 39"/>
        <p:cNvGrpSpPr/>
        <p:nvPr/>
      </p:nvGrpSpPr>
      <p:grpSpPr>
        <a:xfrm>
          <a:off x="0" y="0"/>
          <a:ext cx="0" cy="0"/>
          <a:chOff x="0" y="0"/>
          <a:chExt cx="0" cy="0"/>
        </a:xfrm>
      </p:grpSpPr>
      <p:sp>
        <p:nvSpPr>
          <p:cNvPr id="40" name="Google Shape;40;p29"/>
          <p:cNvSpPr txBox="1"/>
          <p:nvPr>
            <p:ph idx="12" type="sldNum"/>
          </p:nvPr>
        </p:nvSpPr>
        <p:spPr>
          <a:xfrm>
            <a:off x="213458" y="4783687"/>
            <a:ext cx="457200" cy="18288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41" name="Google Shape;41;p29"/>
          <p:cNvSpPr txBox="1"/>
          <p:nvPr>
            <p:ph type="title"/>
          </p:nvPr>
        </p:nvSpPr>
        <p:spPr>
          <a:xfrm>
            <a:off x="250825" y="297293"/>
            <a:ext cx="7983171" cy="594360"/>
          </a:xfrm>
          <a:prstGeom prst="rect">
            <a:avLst/>
          </a:prstGeom>
          <a:noFill/>
          <a:ln>
            <a:noFill/>
          </a:ln>
        </p:spPr>
        <p:txBody>
          <a:bodyPr anchorCtr="0" anchor="t" bIns="45700" lIns="0" spcFirstLastPara="1" rIns="0" wrap="square" tIns="45700">
            <a:noAutofit/>
          </a:bodyPr>
          <a:lstStyle>
            <a:lvl1pPr lvl="0" algn="l">
              <a:lnSpc>
                <a:spcPct val="90000"/>
              </a:lnSpc>
              <a:spcBef>
                <a:spcPts val="0"/>
              </a:spcBef>
              <a:spcAft>
                <a:spcPts val="0"/>
              </a:spcAft>
              <a:buSzPts val="22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Light">
  <p:cSld name="TITLE_1_1">
    <p:spTree>
      <p:nvGrpSpPr>
        <p:cNvPr id="42" name="Shape 42"/>
        <p:cNvGrpSpPr/>
        <p:nvPr/>
      </p:nvGrpSpPr>
      <p:grpSpPr>
        <a:xfrm>
          <a:off x="0" y="0"/>
          <a:ext cx="0" cy="0"/>
          <a:chOff x="0" y="0"/>
          <a:chExt cx="0" cy="0"/>
        </a:xfrm>
      </p:grpSpPr>
      <p:sp>
        <p:nvSpPr>
          <p:cNvPr id="43" name="Google Shape;43;g1178b2858e0_4_172"/>
          <p:cNvSpPr/>
          <p:nvPr/>
        </p:nvSpPr>
        <p:spPr>
          <a:xfrm>
            <a:off x="0" y="0"/>
            <a:ext cx="9144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4" name="Google Shape;44;g1178b2858e0_4_172"/>
          <p:cNvSpPr txBox="1"/>
          <p:nvPr>
            <p:ph idx="12" type="sldNum"/>
          </p:nvPr>
        </p:nvSpPr>
        <p:spPr>
          <a:xfrm>
            <a:off x="213458" y="4783687"/>
            <a:ext cx="457200" cy="183000"/>
          </a:xfrm>
          <a:prstGeom prst="rect">
            <a:avLst/>
          </a:prstGeom>
          <a:noFill/>
          <a:ln>
            <a:noFill/>
          </a:ln>
        </p:spPr>
        <p:txBody>
          <a:bodyPr anchorCtr="0" anchor="ctr" bIns="45700" lIns="0" spcFirstLastPara="1" rIns="0" wrap="square" tIns="45700">
            <a:noAutofit/>
          </a:bodyPr>
          <a:lstStyle>
            <a:lvl1pPr indent="0" lvl="0"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45" name="Google Shape;45;g1178b2858e0_4_172"/>
          <p:cNvPicPr preferRelativeResize="0"/>
          <p:nvPr/>
        </p:nvPicPr>
        <p:blipFill rotWithShape="1">
          <a:blip r:embed="rId2">
            <a:alphaModFix/>
          </a:blip>
          <a:srcRect b="0" l="0" r="0" t="0"/>
          <a:stretch/>
        </p:blipFill>
        <p:spPr>
          <a:xfrm>
            <a:off x="8530180" y="4477292"/>
            <a:ext cx="362995" cy="362995"/>
          </a:xfrm>
          <a:prstGeom prst="rect">
            <a:avLst/>
          </a:prstGeom>
          <a:noFill/>
          <a:ln>
            <a:noFill/>
          </a:ln>
        </p:spPr>
      </p:pic>
      <p:sp>
        <p:nvSpPr>
          <p:cNvPr id="46" name="Google Shape;46;g1178b2858e0_4_172"/>
          <p:cNvSpPr txBox="1"/>
          <p:nvPr>
            <p:ph type="ctrTitle"/>
          </p:nvPr>
        </p:nvSpPr>
        <p:spPr>
          <a:xfrm>
            <a:off x="479425" y="1106424"/>
            <a:ext cx="5943600" cy="1790700"/>
          </a:xfrm>
          <a:prstGeom prst="rect">
            <a:avLst/>
          </a:prstGeom>
          <a:noFill/>
          <a:ln>
            <a:noFill/>
          </a:ln>
        </p:spPr>
        <p:txBody>
          <a:bodyPr anchorCtr="0" anchor="b" bIns="45700" lIns="0" spcFirstLastPara="1" rIns="0" wrap="square" tIns="45700">
            <a:noAutofit/>
          </a:bodyPr>
          <a:lstStyle>
            <a:lvl1pPr lvl="0" algn="l">
              <a:lnSpc>
                <a:spcPct val="90000"/>
              </a:lnSpc>
              <a:spcBef>
                <a:spcPts val="0"/>
              </a:spcBef>
              <a:spcAft>
                <a:spcPts val="0"/>
              </a:spcAft>
              <a:buClr>
                <a:schemeClr val="lt1"/>
              </a:buClr>
              <a:buSzPts val="4400"/>
              <a:buFont typeface="Arial"/>
              <a:buNone/>
              <a:defRPr sz="4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g1178b2858e0_4_172"/>
          <p:cNvSpPr txBox="1"/>
          <p:nvPr>
            <p:ph idx="1" type="subTitle"/>
          </p:nvPr>
        </p:nvSpPr>
        <p:spPr>
          <a:xfrm>
            <a:off x="479425" y="2980944"/>
            <a:ext cx="5438100" cy="1241700"/>
          </a:xfrm>
          <a:prstGeom prst="rect">
            <a:avLst/>
          </a:prstGeom>
          <a:noFill/>
          <a:ln>
            <a:noFill/>
          </a:ln>
        </p:spPr>
        <p:txBody>
          <a:bodyPr anchorCtr="0" anchor="t" bIns="45700" lIns="0" spcFirstLastPara="1" rIns="0" wrap="square" tIns="0">
            <a:noAutofit/>
          </a:bodyPr>
          <a:lstStyle>
            <a:lvl1pPr lvl="0" marR="0" rtl="0" algn="l">
              <a:lnSpc>
                <a:spcPct val="115000"/>
              </a:lnSpc>
              <a:spcBef>
                <a:spcPts val="750"/>
              </a:spcBef>
              <a:spcAft>
                <a:spcPts val="0"/>
              </a:spcAft>
              <a:buClr>
                <a:schemeClr val="dk1"/>
              </a:buClr>
              <a:buSzPts val="1800"/>
              <a:buFont typeface="Arial"/>
              <a:buNone/>
              <a:defRPr b="0" i="0" sz="2000" u="none" cap="none" strike="noStrike">
                <a:solidFill>
                  <a:srgbClr val="1B4036"/>
                </a:solidFill>
                <a:latin typeface="Arial"/>
                <a:ea typeface="Arial"/>
                <a:cs typeface="Arial"/>
                <a:sym typeface="Arial"/>
              </a:defRPr>
            </a:lvl1pPr>
            <a:lvl2pPr lvl="1" marR="0" rtl="0" algn="l">
              <a:lnSpc>
                <a:spcPct val="115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l">
              <a:lnSpc>
                <a:spcPct val="115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l">
              <a:lnSpc>
                <a:spcPct val="115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6" Type="http://schemas.openxmlformats.org/officeDocument/2006/relationships/slideLayout" Target="../slideLayouts/slideLayout25.xml"/><Relationship Id="rId25" Type="http://schemas.openxmlformats.org/officeDocument/2006/relationships/slideLayout" Target="../slideLayouts/slideLayout24.xml"/><Relationship Id="rId27"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7"/>
          <p:cNvSpPr txBox="1"/>
          <p:nvPr>
            <p:ph type="title"/>
          </p:nvPr>
        </p:nvSpPr>
        <p:spPr>
          <a:xfrm>
            <a:off x="250825" y="297293"/>
            <a:ext cx="7983171" cy="594360"/>
          </a:xfrm>
          <a:prstGeom prst="rect">
            <a:avLst/>
          </a:prstGeom>
          <a:noFill/>
          <a:ln>
            <a:noFill/>
          </a:ln>
        </p:spPr>
        <p:txBody>
          <a:bodyPr anchorCtr="0" anchor="t" bIns="45700" lIns="0" spcFirstLastPara="1" rIns="0" wrap="square" tIns="45700">
            <a:noAutofit/>
          </a:bodyPr>
          <a:lstStyle>
            <a:lvl1pPr lvl="0" marR="0" rtl="0" algn="l">
              <a:lnSpc>
                <a:spcPct val="90000"/>
              </a:lnSpc>
              <a:spcBef>
                <a:spcPts val="0"/>
              </a:spcBef>
              <a:spcAft>
                <a:spcPts val="0"/>
              </a:spcAft>
              <a:buClr>
                <a:schemeClr val="dk1"/>
              </a:buClr>
              <a:buSzPts val="2200"/>
              <a:buFont typeface="Arial"/>
              <a:buNone/>
              <a:defRPr b="1" i="0" sz="2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7"/>
          <p:cNvSpPr txBox="1"/>
          <p:nvPr>
            <p:ph idx="12" type="sldNum"/>
          </p:nvPr>
        </p:nvSpPr>
        <p:spPr>
          <a:xfrm>
            <a:off x="262792" y="4876800"/>
            <a:ext cx="457200" cy="182880"/>
          </a:xfrm>
          <a:prstGeom prst="rect">
            <a:avLst/>
          </a:prstGeom>
          <a:noFill/>
          <a:ln>
            <a:noFill/>
          </a:ln>
        </p:spPr>
        <p:txBody>
          <a:bodyPr anchorCtr="0" anchor="ctr" bIns="45700" lIns="0" spcFirstLastPara="1" rIns="0" wrap="square" tIns="45700">
            <a:noAutofit/>
          </a:bodyPr>
          <a:lstStyle>
            <a:lvl1pPr indent="0" lvl="0"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600"/>
              <a:buFont typeface="Arial"/>
              <a:buNone/>
              <a:defRPr b="0" i="0" sz="600" u="none" cap="none" strike="noStrike">
                <a:solidFill>
                  <a:srgbClr val="888888"/>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2" name="Google Shape;12;p27"/>
          <p:cNvPicPr preferRelativeResize="0"/>
          <p:nvPr/>
        </p:nvPicPr>
        <p:blipFill rotWithShape="1">
          <a:blip r:embed="rId1">
            <a:alphaModFix/>
          </a:blip>
          <a:srcRect b="0" l="0" r="0" t="0"/>
          <a:stretch/>
        </p:blipFill>
        <p:spPr>
          <a:xfrm>
            <a:off x="8528295" y="4511920"/>
            <a:ext cx="364880" cy="36488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pos="2880">
          <p15:clr>
            <a:srgbClr val="F26B43"/>
          </p15:clr>
        </p15:guide>
        <p15:guide id="2" pos="158">
          <p15:clr>
            <a:srgbClr val="F26B43"/>
          </p15:clr>
        </p15:guide>
        <p15:guide id="3" orient="horz" pos="3072">
          <p15:clr>
            <a:srgbClr val="F26B43"/>
          </p15:clr>
        </p15:guide>
        <p15:guide id="4" orient="horz" pos="169">
          <p15:clr>
            <a:srgbClr val="F26B43"/>
          </p15:clr>
        </p15:guide>
        <p15:guide id="5" pos="3560">
          <p15:clr>
            <a:srgbClr val="F26B43"/>
          </p15:clr>
        </p15:guide>
        <p15:guide id="6" pos="1519">
          <p15:clr>
            <a:srgbClr val="F26B43"/>
          </p15:clr>
        </p15:guide>
        <p15:guide id="7" pos="839">
          <p15:clr>
            <a:srgbClr val="F26B43"/>
          </p15:clr>
        </p15:guide>
        <p15:guide id="8" pos="2200">
          <p15:clr>
            <a:srgbClr val="F26B43"/>
          </p15:clr>
        </p15:guide>
        <p15:guide id="9" pos="4241">
          <p15:clr>
            <a:srgbClr val="F26B43"/>
          </p15:clr>
        </p15:guide>
        <p15:guide id="10" pos="4921">
          <p15:clr>
            <a:srgbClr val="F26B43"/>
          </p15:clr>
        </p15:guide>
        <p15:guide id="11" orient="horz" pos="1484">
          <p15:clr>
            <a:srgbClr val="F26B43"/>
          </p15:clr>
        </p15:guide>
        <p15:guide id="12" orient="horz" pos="826">
          <p15:clr>
            <a:srgbClr val="F26B43"/>
          </p15:clr>
        </p15:guide>
        <p15:guide id="13" pos="5602">
          <p15:clr>
            <a:srgbClr val="F26B43"/>
          </p15:clr>
        </p15:guide>
        <p15:guide id="14" orient="horz" pos="2164">
          <p15:clr>
            <a:srgbClr val="F26B43"/>
          </p15:clr>
        </p15:guide>
        <p15:guide id="15" orient="horz" pos="2822">
          <p15:clr>
            <a:srgbClr val="F26B43"/>
          </p15:clr>
        </p15:guide>
        <p15:guide id="16" orient="horz" pos="1166">
          <p15:clr>
            <a:srgbClr val="F26B43"/>
          </p15:clr>
        </p15:guide>
        <p15:guide id="17" orient="horz" pos="1824">
          <p15:clr>
            <a:srgbClr val="F26B43"/>
          </p15:clr>
        </p15:guide>
        <p15:guide id="18" orient="horz" pos="2505">
          <p15:clr>
            <a:srgbClr val="F26B43"/>
          </p15:clr>
        </p15:guide>
        <p15:guide id="19" orient="horz" pos="50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hyperlink" Target="https://www.merriam-webster.com/dictionary/bias#h1" TargetMode="External"/><Relationship Id="rId4" Type="http://schemas.openxmlformats.org/officeDocument/2006/relationships/hyperlink" Target="https://www.merriam-webster.com/dictionary/implicit%20bias" TargetMode="External"/><Relationship Id="rId9" Type="http://schemas.openxmlformats.org/officeDocument/2006/relationships/hyperlink" Target="https://www.merriam-webster.com/dictionary/explicit" TargetMode="External"/><Relationship Id="rId5" Type="http://schemas.openxmlformats.org/officeDocument/2006/relationships/hyperlink" Target="https://www.merriam-webster.com/dictionary/implicit%20bias" TargetMode="External"/><Relationship Id="rId6" Type="http://schemas.openxmlformats.org/officeDocument/2006/relationships/hyperlink" Target="https://diversity.nih.gov/sociocultural-factors/implicit-bias" TargetMode="External"/><Relationship Id="rId7" Type="http://schemas.openxmlformats.org/officeDocument/2006/relationships/hyperlink" Target="https://diversity.nih.gov/sociocultural-factors/implicit-bias" TargetMode="External"/><Relationship Id="rId8" Type="http://schemas.openxmlformats.org/officeDocument/2006/relationships/hyperlink" Target="https://www.merriam-webster.com/dictionary/ambiguity" TargetMode="External"/><Relationship Id="rId10" Type="http://schemas.openxmlformats.org/officeDocument/2006/relationships/hyperlink" Target="https://www.merriam-webster.com/dictionary/explici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hyperlink" Target="https://www.google.com/search?q=Process&amp;rlz=1C1GCEA_enUS818US818&amp;oq=Process&amp;aqs=chrome..69i57j0i131i433i512j0i433i512l2j0i512j0i433i512l2j0i131i433i512j0i433i512j0i131i433i512.2256j0j15&amp;sourceid=chrome&amp;ie=UTF-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hyperlink" Target="https://www.google.com/search?q=Process&amp;rlz=1C1GCEA_enUS818US818&amp;oq=Process&amp;aqs=chrome..69i57j0i131i433i512j0i433i512l2j0i512j0i433i512l2j0i131i433i512j0i433i512j0i131i433i512.2256j0j15&amp;sourceid=chrome&amp;ie=UTF-8#dobs=Priorities" TargetMode="External"/><Relationship Id="rId4" Type="http://schemas.openxmlformats.org/officeDocument/2006/relationships/hyperlink" Target="https://www.google.com/search?q=Process&amp;rlz=1C1GCEA_enUS818US818&amp;oq=Process&amp;aqs=chrome..69i57j0i131i433i512j0i433i512l2j0i512j0i433i512l2j0i131i433i512j0i433i512j0i131i433i512.2256j0j15&amp;sourceid=chrome&amp;ie=UTF-8#dobs=Prioritie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hyperlink" Target="https://www.google.com/search?q=Process&amp;rlz=1C1GCEA_enUS818US818&amp;oq=Process&amp;aqs=chrome..69i57j0i131i433i512j0i433i512l2j0i512j0i433i512l2j0i131i433i512j0i433i512j0i131i433i512.2256j0j15&amp;sourceid=chrome&amp;ie=UTF-8#dobs=Power"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hyperlink" Target="https://www.google.com/search?q=define+People&amp;rlz=1C1GCEA_enUS818US818&amp;ei=vEubY8fNPPWaptQPyYi_6A0&amp;ved=0ahUKEwjHm7KDhvz7AhV1jYkEHUnED90Q4dUDCBA&amp;uact=5&amp;oq=define+People&amp;gs_lcp=Cgxnd3Mtd2l6LXNlcnAQAzISCAAQgAQQsQMQgwEQDRBGEPkBMgcIABCABBANMgcIABCABBANMgcIABCABBANMgcIABCABBANMgcIABCABBANMgcIABCABBANMgcIABCABBANMgcIABCABBANMgcIABCABBANOgoIABBHENYEELADOgcIABCwAxBDOhIILhDHARDRAxDIAxCwAxBDGAE6DAguEMgDELADEEMYAToGCAAQBxAeOgoIABCxAxCDARBDOhMILhCABBCxAxCDARDHARDRAxAKOg0IABCABBCxAxCDARAKOggIABCxAxCDAToHCAAQgAQQCjoFCC4QgAQ6BQgAEIAEOgoIABCABBCxAxANOgUIABCGAzoMCAAQgAQQDRBGEPkBSgQIQRgASgQIRhgAUIIJWO4RYKkUaAFwAXgAgAFuiAHHBJIBAzUuMpgBAKABAcgBDMABAdoBBAgBGAg&amp;sclient=gws-wiz-serp"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hyperlink" Target="https://www.google.com/search?q=Perspective&amp;rlz=1C1GCEA_enUS818US818&amp;ei=okqbY8P1Aq2wqtsP3IaU8AI&amp;ved=0ahUKEwjDzrz8hPz7AhUtmGoFHVwDBS4Q4dUDCBA&amp;uact=5&amp;oq=Perspective&amp;gs_lcp=Cgxnd3Mtd2l6LXNlcnAQAzIHCAAQsQMQQzIHCAAQsQMQQzIECAAQQzIHCAAQgAQQCjIHCAAQsQMQQzIKCAAQgAQQsQMQCjIQCC4QrwEQxwEQ1AIQgAQQCjINCAAQgAQQsQMQgwEQCjIKCAAQsQMQgwEQQzINCC4QgAQQxwEQrwEQCjoECC4QQzoJCAAQQxBGEPkBOhEILhCABBCxAxCDARDHARDRAzoKCC4QsQMQ1AIQQzoFCAAQgAQ6CAgAEIAEELEDOg4ILhCABBDHARCvARDUAjoOCC4QrwEQxwEQ1AIQgAQ6CwgAEIAEELEDEIMBOgsILhCABBDHARCvAUoECEEYAEoECEYYAFAAWKIcYOgmaANwAHgAgAFoiAGkBpIBAzkuMZgBAKABAcABAQ&amp;sclient=gws-wiz-serp"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0.xml"/><Relationship Id="rId3" Type="http://schemas.openxmlformats.org/officeDocument/2006/relationships/hyperlink" Target="https://docs.google.com/spreadsheets/d/1RkFDJaUuDwr2yJSo8DFp-Ak5FW80eWqkj5eur95GUew/edit?usp=share_link"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1.xml"/><Relationship Id="rId3" Type="http://schemas.openxmlformats.org/officeDocument/2006/relationships/image" Target="../media/image12.jpg"/><Relationship Id="rId4" Type="http://schemas.openxmlformats.org/officeDocument/2006/relationships/hyperlink" Target="https://docs.google.com/spreadsheets/d/1RkFDJaUuDwr2yJSo8DFp-Ak5FW80eWqkj5eur95GUew/edit?usp=sharin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24.xml"/><Relationship Id="rId3"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11.jp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2.xml"/><Relationship Id="rId3" Type="http://schemas.openxmlformats.org/officeDocument/2006/relationships/hyperlink" Target="https://docs.google.com/spreadsheets/d/1RkFDJaUuDwr2yJSo8DFp-Ak5FW80eWqkj5eur95GUew/edit?usp=share_link"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the-definition.com/management-information-system/formal-syste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24a4c02fea0_0_0"/>
          <p:cNvSpPr txBox="1"/>
          <p:nvPr/>
        </p:nvSpPr>
        <p:spPr>
          <a:xfrm>
            <a:off x="250825" y="1311275"/>
            <a:ext cx="4562400" cy="1486200"/>
          </a:xfrm>
          <a:prstGeom prst="rect">
            <a:avLst/>
          </a:prstGeom>
          <a:noFill/>
          <a:ln>
            <a:noFill/>
          </a:ln>
        </p:spPr>
        <p:txBody>
          <a:bodyPr anchorCtr="0" anchor="b" bIns="91425" lIns="0" spcFirstLastPara="1" rIns="91425" wrap="square" tIns="91425">
            <a:normAutofit/>
          </a:bodyPr>
          <a:lstStyle/>
          <a:p>
            <a:pPr indent="0" lvl="0" marL="0" marR="0" rtl="0" algn="l">
              <a:lnSpc>
                <a:spcPct val="90000"/>
              </a:lnSpc>
              <a:spcBef>
                <a:spcPts val="0"/>
              </a:spcBef>
              <a:spcAft>
                <a:spcPts val="0"/>
              </a:spcAft>
              <a:buClr>
                <a:srgbClr val="000000"/>
              </a:buClr>
              <a:buSzPts val="3500"/>
              <a:buFont typeface="Arial"/>
              <a:buNone/>
            </a:pPr>
            <a:r>
              <a:rPr b="1" lang="en-US" sz="3500">
                <a:solidFill>
                  <a:schemeClr val="dk1"/>
                </a:solidFill>
              </a:rPr>
              <a:t>DEAI and Cultural </a:t>
            </a:r>
            <a:r>
              <a:rPr b="1" lang="en-US" sz="3500">
                <a:solidFill>
                  <a:schemeClr val="dk1"/>
                </a:solidFill>
              </a:rPr>
              <a:t>Sensitivity</a:t>
            </a:r>
            <a:r>
              <a:rPr b="1" i="0" lang="en-US" sz="3500" u="none" cap="none" strike="noStrike">
                <a:solidFill>
                  <a:schemeClr val="dk1"/>
                </a:solidFill>
                <a:latin typeface="Arial"/>
                <a:ea typeface="Arial"/>
                <a:cs typeface="Arial"/>
                <a:sym typeface="Arial"/>
              </a:rPr>
              <a:t>: </a:t>
            </a:r>
            <a:r>
              <a:rPr b="1" lang="en-US" sz="3500">
                <a:solidFill>
                  <a:schemeClr val="dk1"/>
                </a:solidFill>
              </a:rPr>
              <a:t>Systems</a:t>
            </a:r>
            <a:endParaRPr b="1" i="0" sz="3500" u="none" cap="none" strike="noStrike">
              <a:solidFill>
                <a:schemeClr val="dk1"/>
              </a:solidFill>
              <a:latin typeface="Arial"/>
              <a:ea typeface="Arial"/>
              <a:cs typeface="Arial"/>
              <a:sym typeface="Arial"/>
            </a:endParaRPr>
          </a:p>
        </p:txBody>
      </p:sp>
      <p:sp>
        <p:nvSpPr>
          <p:cNvPr id="129" name="Google Shape;129;g24a4c02fea0_0_0"/>
          <p:cNvSpPr txBox="1"/>
          <p:nvPr/>
        </p:nvSpPr>
        <p:spPr>
          <a:xfrm>
            <a:off x="250825" y="2838350"/>
            <a:ext cx="4321200" cy="17391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rPr lang="en-US" sz="1600">
                <a:solidFill>
                  <a:srgbClr val="7F7F7F"/>
                </a:solidFill>
              </a:rPr>
              <a:t>Identifying and understanding the systems that affect us.</a:t>
            </a:r>
            <a:endParaRPr b="0" i="0" sz="1600" u="none" cap="none" strike="noStrike">
              <a:solidFill>
                <a:srgbClr val="7F7F7F"/>
              </a:solidFill>
              <a:latin typeface="Arial"/>
              <a:ea typeface="Arial"/>
              <a:cs typeface="Arial"/>
              <a:sym typeface="Arial"/>
            </a:endParaRPr>
          </a:p>
        </p:txBody>
      </p:sp>
      <p:pic>
        <p:nvPicPr>
          <p:cNvPr id="130" name="Google Shape;130;g24a4c02fea0_0_0"/>
          <p:cNvPicPr preferRelativeResize="0"/>
          <p:nvPr/>
        </p:nvPicPr>
        <p:blipFill rotWithShape="1">
          <a:blip r:embed="rId3">
            <a:alphaModFix/>
          </a:blip>
          <a:srcRect b="5368" l="28587" r="35458" t="20787"/>
          <a:stretch/>
        </p:blipFill>
        <p:spPr>
          <a:xfrm>
            <a:off x="5047625" y="768875"/>
            <a:ext cx="3484476" cy="3403225"/>
          </a:xfrm>
          <a:prstGeom prst="rect">
            <a:avLst/>
          </a:prstGeom>
          <a:noFill/>
          <a:ln>
            <a:noFill/>
          </a:ln>
        </p:spPr>
      </p:pic>
      <p:sp>
        <p:nvSpPr>
          <p:cNvPr id="131" name="Google Shape;131;g24a4c02fea0_0_0"/>
          <p:cNvSpPr/>
          <p:nvPr/>
        </p:nvSpPr>
        <p:spPr>
          <a:xfrm>
            <a:off x="5020505" y="770138"/>
            <a:ext cx="3691120" cy="3553095"/>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132" name="Google Shape;132;g24a4c02fea0_0_0"/>
          <p:cNvGrpSpPr/>
          <p:nvPr/>
        </p:nvGrpSpPr>
        <p:grpSpPr>
          <a:xfrm>
            <a:off x="5856769" y="1575154"/>
            <a:ext cx="2019858" cy="1944320"/>
            <a:chOff x="-94228" y="-29071"/>
            <a:chExt cx="3864601" cy="3864584"/>
          </a:xfrm>
        </p:grpSpPr>
        <p:sp>
          <p:nvSpPr>
            <p:cNvPr id="133" name="Google Shape;133;g24a4c02fea0_0_0"/>
            <p:cNvSpPr/>
            <p:nvPr/>
          </p:nvSpPr>
          <p:spPr>
            <a:xfrm>
              <a:off x="-94228" y="-29071"/>
              <a:ext cx="3864601" cy="3864584"/>
            </a:xfrm>
            <a:custGeom>
              <a:rect b="b" l="l" r="r" t="t"/>
              <a:pathLst>
                <a:path extrusionOk="0" h="3864584" w="3864601">
                  <a:moveTo>
                    <a:pt x="2329462" y="114172"/>
                  </a:moveTo>
                  <a:cubicBezTo>
                    <a:pt x="2318755" y="48287"/>
                    <a:pt x="2261761" y="0"/>
                    <a:pt x="2195135" y="0"/>
                  </a:cubicBezTo>
                  <a:lnTo>
                    <a:pt x="1669449" y="0"/>
                  </a:lnTo>
                  <a:cubicBezTo>
                    <a:pt x="1602823" y="0"/>
                    <a:pt x="1545830" y="48287"/>
                    <a:pt x="1535123" y="114172"/>
                  </a:cubicBezTo>
                  <a:lnTo>
                    <a:pt x="1473945" y="487018"/>
                  </a:lnTo>
                  <a:cubicBezTo>
                    <a:pt x="1391537" y="513151"/>
                    <a:pt x="1311297" y="546380"/>
                    <a:pt x="1234337" y="586316"/>
                  </a:cubicBezTo>
                  <a:cubicBezTo>
                    <a:pt x="1234521" y="586316"/>
                    <a:pt x="927564" y="365767"/>
                    <a:pt x="927564" y="365767"/>
                  </a:cubicBezTo>
                  <a:cubicBezTo>
                    <a:pt x="873294" y="326927"/>
                    <a:pt x="799058" y="333094"/>
                    <a:pt x="751863" y="380105"/>
                  </a:cubicBezTo>
                  <a:lnTo>
                    <a:pt x="380105" y="751859"/>
                  </a:lnTo>
                  <a:cubicBezTo>
                    <a:pt x="333094" y="799054"/>
                    <a:pt x="326927" y="873294"/>
                    <a:pt x="365771" y="927565"/>
                  </a:cubicBezTo>
                  <a:lnTo>
                    <a:pt x="586316" y="1234522"/>
                  </a:lnTo>
                  <a:cubicBezTo>
                    <a:pt x="546380" y="1311297"/>
                    <a:pt x="513172" y="1391353"/>
                    <a:pt x="487018" y="1473945"/>
                  </a:cubicBezTo>
                  <a:lnTo>
                    <a:pt x="114172" y="1535123"/>
                  </a:lnTo>
                  <a:cubicBezTo>
                    <a:pt x="48287" y="1545830"/>
                    <a:pt x="0" y="1602824"/>
                    <a:pt x="0" y="1669449"/>
                  </a:cubicBezTo>
                  <a:lnTo>
                    <a:pt x="0" y="2195135"/>
                  </a:lnTo>
                  <a:cubicBezTo>
                    <a:pt x="0" y="2261761"/>
                    <a:pt x="48287" y="2318755"/>
                    <a:pt x="114172" y="2329457"/>
                  </a:cubicBezTo>
                  <a:lnTo>
                    <a:pt x="487018" y="2390640"/>
                  </a:lnTo>
                  <a:cubicBezTo>
                    <a:pt x="513155" y="2473047"/>
                    <a:pt x="546380" y="2553287"/>
                    <a:pt x="586316" y="2630247"/>
                  </a:cubicBezTo>
                  <a:cubicBezTo>
                    <a:pt x="586316" y="2630063"/>
                    <a:pt x="365771" y="2937016"/>
                    <a:pt x="365771" y="2937016"/>
                  </a:cubicBezTo>
                  <a:cubicBezTo>
                    <a:pt x="326927" y="2991290"/>
                    <a:pt x="333094" y="3065526"/>
                    <a:pt x="380105" y="3112721"/>
                  </a:cubicBezTo>
                  <a:lnTo>
                    <a:pt x="751863" y="3484479"/>
                  </a:lnTo>
                  <a:cubicBezTo>
                    <a:pt x="799058" y="3531486"/>
                    <a:pt x="873294" y="3537657"/>
                    <a:pt x="927564" y="3498814"/>
                  </a:cubicBezTo>
                  <a:lnTo>
                    <a:pt x="1234521" y="3278268"/>
                  </a:lnTo>
                  <a:cubicBezTo>
                    <a:pt x="1311297" y="3318200"/>
                    <a:pt x="1391353" y="3351412"/>
                    <a:pt x="1473945" y="3377567"/>
                  </a:cubicBezTo>
                  <a:lnTo>
                    <a:pt x="1535123" y="3750408"/>
                  </a:lnTo>
                  <a:cubicBezTo>
                    <a:pt x="1545830" y="3816276"/>
                    <a:pt x="1602823" y="3864585"/>
                    <a:pt x="1669449" y="3864585"/>
                  </a:cubicBezTo>
                  <a:lnTo>
                    <a:pt x="2195135" y="3864585"/>
                  </a:lnTo>
                  <a:cubicBezTo>
                    <a:pt x="2261761" y="3864585"/>
                    <a:pt x="2318755" y="3816276"/>
                    <a:pt x="2329462" y="3750408"/>
                  </a:cubicBezTo>
                  <a:lnTo>
                    <a:pt x="2390640" y="3377567"/>
                  </a:lnTo>
                  <a:cubicBezTo>
                    <a:pt x="2473047" y="3351429"/>
                    <a:pt x="2553287" y="3318200"/>
                    <a:pt x="2630247" y="3278268"/>
                  </a:cubicBezTo>
                  <a:cubicBezTo>
                    <a:pt x="2630063" y="3278268"/>
                    <a:pt x="2937020" y="3498814"/>
                    <a:pt x="2937020" y="3498814"/>
                  </a:cubicBezTo>
                  <a:cubicBezTo>
                    <a:pt x="2991290" y="3537657"/>
                    <a:pt x="3065526" y="3531490"/>
                    <a:pt x="3112725" y="3484479"/>
                  </a:cubicBezTo>
                  <a:lnTo>
                    <a:pt x="3484479" y="3112721"/>
                  </a:lnTo>
                  <a:cubicBezTo>
                    <a:pt x="3531490" y="3065526"/>
                    <a:pt x="3537657" y="2991290"/>
                    <a:pt x="3498818" y="2937016"/>
                  </a:cubicBezTo>
                  <a:lnTo>
                    <a:pt x="3278268" y="2630063"/>
                  </a:lnTo>
                  <a:cubicBezTo>
                    <a:pt x="3318204" y="2553287"/>
                    <a:pt x="3351412" y="2473231"/>
                    <a:pt x="3377567" y="2390640"/>
                  </a:cubicBezTo>
                  <a:lnTo>
                    <a:pt x="3750425" y="2329457"/>
                  </a:lnTo>
                  <a:cubicBezTo>
                    <a:pt x="3816293" y="2318751"/>
                    <a:pt x="3864602" y="2261761"/>
                    <a:pt x="3864602" y="2195135"/>
                  </a:cubicBezTo>
                  <a:lnTo>
                    <a:pt x="3864602" y="1669449"/>
                  </a:lnTo>
                  <a:cubicBezTo>
                    <a:pt x="3864602" y="1602824"/>
                    <a:pt x="3816293" y="1545830"/>
                    <a:pt x="3750425" y="1535123"/>
                  </a:cubicBezTo>
                  <a:lnTo>
                    <a:pt x="3377567" y="1473945"/>
                  </a:lnTo>
                  <a:cubicBezTo>
                    <a:pt x="3351429" y="1391537"/>
                    <a:pt x="3318204" y="1311297"/>
                    <a:pt x="3278268" y="1234337"/>
                  </a:cubicBezTo>
                  <a:cubicBezTo>
                    <a:pt x="3278268" y="1234522"/>
                    <a:pt x="3498818" y="927565"/>
                    <a:pt x="3498818" y="927565"/>
                  </a:cubicBezTo>
                  <a:cubicBezTo>
                    <a:pt x="3537657" y="873294"/>
                    <a:pt x="3531490" y="799054"/>
                    <a:pt x="3484479" y="751859"/>
                  </a:cubicBezTo>
                  <a:lnTo>
                    <a:pt x="3112725" y="380105"/>
                  </a:lnTo>
                  <a:cubicBezTo>
                    <a:pt x="3065526" y="333094"/>
                    <a:pt x="2991290" y="326927"/>
                    <a:pt x="2937020" y="365767"/>
                  </a:cubicBezTo>
                  <a:lnTo>
                    <a:pt x="2630063" y="586316"/>
                  </a:lnTo>
                  <a:cubicBezTo>
                    <a:pt x="2553287" y="546380"/>
                    <a:pt x="2473231" y="513168"/>
                    <a:pt x="2390640" y="487018"/>
                  </a:cubicBezTo>
                  <a:lnTo>
                    <a:pt x="2329462" y="114172"/>
                  </a:lnTo>
                  <a:close/>
                  <a:moveTo>
                    <a:pt x="2079499" y="272280"/>
                  </a:moveTo>
                  <a:lnTo>
                    <a:pt x="2135957" y="616265"/>
                  </a:lnTo>
                  <a:cubicBezTo>
                    <a:pt x="2144664" y="669811"/>
                    <a:pt x="2184429" y="713007"/>
                    <a:pt x="2236883" y="726270"/>
                  </a:cubicBezTo>
                  <a:cubicBezTo>
                    <a:pt x="2353967" y="755850"/>
                    <a:pt x="2465972" y="802322"/>
                    <a:pt x="2569604" y="864040"/>
                  </a:cubicBezTo>
                  <a:cubicBezTo>
                    <a:pt x="2616264" y="891993"/>
                    <a:pt x="2674886" y="889453"/>
                    <a:pt x="2718822" y="857872"/>
                  </a:cubicBezTo>
                  <a:lnTo>
                    <a:pt x="3001997" y="654381"/>
                  </a:lnTo>
                  <a:lnTo>
                    <a:pt x="3210208" y="862592"/>
                  </a:lnTo>
                  <a:lnTo>
                    <a:pt x="3006721" y="1145767"/>
                  </a:lnTo>
                  <a:cubicBezTo>
                    <a:pt x="2975136" y="1189703"/>
                    <a:pt x="2972600" y="1248325"/>
                    <a:pt x="3000549" y="1294984"/>
                  </a:cubicBezTo>
                  <a:cubicBezTo>
                    <a:pt x="3062267" y="1398638"/>
                    <a:pt x="3108738" y="1510622"/>
                    <a:pt x="3138319" y="1627706"/>
                  </a:cubicBezTo>
                  <a:cubicBezTo>
                    <a:pt x="3151565" y="1680160"/>
                    <a:pt x="3194777" y="1719912"/>
                    <a:pt x="3248328" y="1728636"/>
                  </a:cubicBezTo>
                  <a:lnTo>
                    <a:pt x="3592309" y="1785090"/>
                  </a:lnTo>
                  <a:lnTo>
                    <a:pt x="3592309" y="2079524"/>
                  </a:lnTo>
                  <a:lnTo>
                    <a:pt x="3248328" y="2135983"/>
                  </a:lnTo>
                  <a:cubicBezTo>
                    <a:pt x="3194777" y="2144690"/>
                    <a:pt x="3151582" y="2184455"/>
                    <a:pt x="3138319" y="2236913"/>
                  </a:cubicBezTo>
                  <a:cubicBezTo>
                    <a:pt x="3108738" y="2353993"/>
                    <a:pt x="3062267" y="2465998"/>
                    <a:pt x="3000549" y="2569630"/>
                  </a:cubicBezTo>
                  <a:cubicBezTo>
                    <a:pt x="2972600" y="2616290"/>
                    <a:pt x="2975136" y="2674916"/>
                    <a:pt x="3006721" y="2718852"/>
                  </a:cubicBezTo>
                  <a:lnTo>
                    <a:pt x="3210208" y="3002023"/>
                  </a:lnTo>
                  <a:lnTo>
                    <a:pt x="3001997" y="3210234"/>
                  </a:lnTo>
                  <a:lnTo>
                    <a:pt x="2718822" y="3006746"/>
                  </a:lnTo>
                  <a:cubicBezTo>
                    <a:pt x="2674886" y="2975166"/>
                    <a:pt x="2616264" y="2972626"/>
                    <a:pt x="2569604" y="3000575"/>
                  </a:cubicBezTo>
                  <a:cubicBezTo>
                    <a:pt x="2465955" y="3062293"/>
                    <a:pt x="2353967" y="3108768"/>
                    <a:pt x="2236883" y="3138349"/>
                  </a:cubicBezTo>
                  <a:cubicBezTo>
                    <a:pt x="2184429" y="3151591"/>
                    <a:pt x="2144681" y="3194803"/>
                    <a:pt x="2135957" y="3248354"/>
                  </a:cubicBezTo>
                  <a:lnTo>
                    <a:pt x="2079499" y="3592334"/>
                  </a:lnTo>
                  <a:lnTo>
                    <a:pt x="1785064" y="3592334"/>
                  </a:lnTo>
                  <a:lnTo>
                    <a:pt x="1728606" y="3248354"/>
                  </a:lnTo>
                  <a:cubicBezTo>
                    <a:pt x="1719899" y="3194803"/>
                    <a:pt x="1680134" y="3151608"/>
                    <a:pt x="1627680" y="3138349"/>
                  </a:cubicBezTo>
                  <a:cubicBezTo>
                    <a:pt x="1510596" y="3108764"/>
                    <a:pt x="1398591" y="3062293"/>
                    <a:pt x="1294959" y="3000575"/>
                  </a:cubicBezTo>
                  <a:cubicBezTo>
                    <a:pt x="1248299" y="2972626"/>
                    <a:pt x="1189673" y="2975166"/>
                    <a:pt x="1145741" y="3006746"/>
                  </a:cubicBezTo>
                  <a:lnTo>
                    <a:pt x="862566" y="3210234"/>
                  </a:lnTo>
                  <a:lnTo>
                    <a:pt x="654355" y="3002023"/>
                  </a:lnTo>
                  <a:lnTo>
                    <a:pt x="857842" y="2718852"/>
                  </a:lnTo>
                  <a:cubicBezTo>
                    <a:pt x="889427" y="2674916"/>
                    <a:pt x="891963" y="2616290"/>
                    <a:pt x="864014" y="2569630"/>
                  </a:cubicBezTo>
                  <a:cubicBezTo>
                    <a:pt x="802296" y="2465981"/>
                    <a:pt x="755825" y="2353993"/>
                    <a:pt x="726240" y="2236913"/>
                  </a:cubicBezTo>
                  <a:cubicBezTo>
                    <a:pt x="712998" y="2184455"/>
                    <a:pt x="669786" y="2144707"/>
                    <a:pt x="616235" y="2135983"/>
                  </a:cubicBezTo>
                  <a:lnTo>
                    <a:pt x="272254" y="2079524"/>
                  </a:lnTo>
                  <a:lnTo>
                    <a:pt x="272254" y="1785090"/>
                  </a:lnTo>
                  <a:lnTo>
                    <a:pt x="616235" y="1728636"/>
                  </a:lnTo>
                  <a:cubicBezTo>
                    <a:pt x="669786" y="1719925"/>
                    <a:pt x="712981" y="1680160"/>
                    <a:pt x="726240" y="1627706"/>
                  </a:cubicBezTo>
                  <a:cubicBezTo>
                    <a:pt x="755825" y="1510622"/>
                    <a:pt x="802296" y="1398617"/>
                    <a:pt x="864014" y="1294984"/>
                  </a:cubicBezTo>
                  <a:cubicBezTo>
                    <a:pt x="891963" y="1248325"/>
                    <a:pt x="889427" y="1189703"/>
                    <a:pt x="857842" y="1145767"/>
                  </a:cubicBezTo>
                  <a:lnTo>
                    <a:pt x="654355" y="862592"/>
                  </a:lnTo>
                  <a:lnTo>
                    <a:pt x="862566" y="654381"/>
                  </a:lnTo>
                  <a:lnTo>
                    <a:pt x="1145741" y="857872"/>
                  </a:lnTo>
                  <a:cubicBezTo>
                    <a:pt x="1189673" y="889453"/>
                    <a:pt x="1248299" y="891993"/>
                    <a:pt x="1294959" y="864040"/>
                  </a:cubicBezTo>
                  <a:cubicBezTo>
                    <a:pt x="1398608" y="802322"/>
                    <a:pt x="1510596" y="755850"/>
                    <a:pt x="1627680" y="726270"/>
                  </a:cubicBezTo>
                  <a:cubicBezTo>
                    <a:pt x="1680134" y="713024"/>
                    <a:pt x="1719882" y="669811"/>
                    <a:pt x="1728606" y="616265"/>
                  </a:cubicBezTo>
                  <a:lnTo>
                    <a:pt x="1785064" y="272280"/>
                  </a:lnTo>
                  <a:lnTo>
                    <a:pt x="2079499" y="272280"/>
                  </a:lnTo>
                  <a:close/>
                </a:path>
              </a:pathLst>
            </a:custGeom>
            <a:solidFill>
              <a:srgbClr val="333333"/>
            </a:solidFill>
            <a:ln cap="flat" cmpd="sng" w="9525">
              <a:solidFill>
                <a:srgbClr val="3333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 name="Google Shape;134;g24a4c02fea0_0_0"/>
            <p:cNvSpPr/>
            <p:nvPr/>
          </p:nvSpPr>
          <p:spPr>
            <a:xfrm>
              <a:off x="1749182" y="1934137"/>
              <a:ext cx="177769" cy="1746770"/>
            </a:xfrm>
            <a:custGeom>
              <a:rect b="b" l="l" r="r" t="t"/>
              <a:pathLst>
                <a:path extrusionOk="0" h="1746770" w="177769">
                  <a:moveTo>
                    <a:pt x="88883" y="1746771"/>
                  </a:moveTo>
                  <a:cubicBezTo>
                    <a:pt x="65307" y="1746771"/>
                    <a:pt x="42698" y="1734522"/>
                    <a:pt x="26034" y="1712681"/>
                  </a:cubicBezTo>
                  <a:cubicBezTo>
                    <a:pt x="9366" y="1690839"/>
                    <a:pt x="0" y="1661224"/>
                    <a:pt x="0" y="1630338"/>
                  </a:cubicBezTo>
                  <a:lnTo>
                    <a:pt x="0" y="116452"/>
                  </a:lnTo>
                  <a:cubicBezTo>
                    <a:pt x="0" y="74850"/>
                    <a:pt x="16942" y="36401"/>
                    <a:pt x="44441" y="15604"/>
                  </a:cubicBezTo>
                  <a:cubicBezTo>
                    <a:pt x="71941" y="-5201"/>
                    <a:pt x="105829" y="-5201"/>
                    <a:pt x="133329" y="15604"/>
                  </a:cubicBezTo>
                  <a:cubicBezTo>
                    <a:pt x="160827" y="36401"/>
                    <a:pt x="177770" y="74850"/>
                    <a:pt x="177770" y="116452"/>
                  </a:cubicBezTo>
                  <a:lnTo>
                    <a:pt x="177770" y="1630338"/>
                  </a:lnTo>
                  <a:cubicBezTo>
                    <a:pt x="177770" y="1661228"/>
                    <a:pt x="168404" y="1690839"/>
                    <a:pt x="151735" y="1712681"/>
                  </a:cubicBezTo>
                  <a:cubicBezTo>
                    <a:pt x="135067" y="1734522"/>
                    <a:pt x="112459" y="1746771"/>
                    <a:pt x="88883" y="1746771"/>
                  </a:cubicBezTo>
                  <a:close/>
                </a:path>
              </a:pathLst>
            </a:custGeom>
            <a:solidFill>
              <a:srgbClr val="33333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 name="Google Shape;135;g24a4c02fea0_0_0"/>
            <p:cNvSpPr/>
            <p:nvPr/>
          </p:nvSpPr>
          <p:spPr>
            <a:xfrm rot="5400000">
              <a:off x="920230" y="2716713"/>
              <a:ext cx="1835677" cy="270520"/>
            </a:xfrm>
            <a:custGeom>
              <a:rect b="b" l="l" r="r" t="t"/>
              <a:pathLst>
                <a:path extrusionOk="0" h="270520" w="1835677">
                  <a:moveTo>
                    <a:pt x="1700171" y="183"/>
                  </a:moveTo>
                  <a:cubicBezTo>
                    <a:pt x="1774873" y="183"/>
                    <a:pt x="1835431" y="183"/>
                    <a:pt x="1835431" y="183"/>
                  </a:cubicBezTo>
                  <a:lnTo>
                    <a:pt x="1835431" y="270703"/>
                  </a:lnTo>
                  <a:cubicBezTo>
                    <a:pt x="1835431" y="270703"/>
                    <a:pt x="1774873" y="270703"/>
                    <a:pt x="1700171" y="270703"/>
                  </a:cubicBezTo>
                  <a:lnTo>
                    <a:pt x="135014" y="270703"/>
                  </a:lnTo>
                  <a:cubicBezTo>
                    <a:pt x="60312" y="270703"/>
                    <a:pt x="-246" y="270703"/>
                    <a:pt x="-246" y="270703"/>
                  </a:cubicBezTo>
                  <a:lnTo>
                    <a:pt x="-246" y="183"/>
                  </a:lnTo>
                  <a:cubicBezTo>
                    <a:pt x="-246" y="183"/>
                    <a:pt x="60312" y="183"/>
                    <a:pt x="135014" y="183"/>
                  </a:cubicBezTo>
                  <a:close/>
                </a:path>
              </a:pathLst>
            </a:custGeom>
            <a:solidFill>
              <a:srgbClr val="333333"/>
            </a:solidFill>
            <a:ln cap="flat" cmpd="sng" w="9525">
              <a:solidFill>
                <a:srgbClr val="3333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 name="Google Shape;136;g24a4c02fea0_0_0"/>
            <p:cNvSpPr/>
            <p:nvPr/>
          </p:nvSpPr>
          <p:spPr>
            <a:xfrm>
              <a:off x="891248" y="1390300"/>
              <a:ext cx="1060967" cy="974224"/>
            </a:xfrm>
            <a:custGeom>
              <a:rect b="b" l="l" r="r" t="t"/>
              <a:pathLst>
                <a:path extrusionOk="0" h="974224" w="1060967">
                  <a:moveTo>
                    <a:pt x="1033520" y="966471"/>
                  </a:moveTo>
                  <a:cubicBezTo>
                    <a:pt x="1093015" y="952236"/>
                    <a:pt x="1066771" y="415333"/>
                    <a:pt x="844799" y="193362"/>
                  </a:cubicBezTo>
                  <a:cubicBezTo>
                    <a:pt x="630777" y="-20657"/>
                    <a:pt x="259185" y="-3834"/>
                    <a:pt x="89720" y="3836"/>
                  </a:cubicBezTo>
                  <a:cubicBezTo>
                    <a:pt x="83424" y="4123"/>
                    <a:pt x="77411" y="4393"/>
                    <a:pt x="71690" y="4641"/>
                  </a:cubicBezTo>
                  <a:cubicBezTo>
                    <a:pt x="-87977" y="11549"/>
                    <a:pt x="38439" y="555779"/>
                    <a:pt x="260410" y="777751"/>
                  </a:cubicBezTo>
                  <a:cubicBezTo>
                    <a:pt x="482382" y="999722"/>
                    <a:pt x="974025" y="980707"/>
                    <a:pt x="1033520" y="966471"/>
                  </a:cubicBezTo>
                  <a:close/>
                  <a:moveTo>
                    <a:pt x="815716" y="738988"/>
                  </a:moveTo>
                  <a:cubicBezTo>
                    <a:pt x="844350" y="732119"/>
                    <a:pt x="777938" y="455826"/>
                    <a:pt x="671218" y="349106"/>
                  </a:cubicBezTo>
                  <a:cubicBezTo>
                    <a:pt x="582875" y="260762"/>
                    <a:pt x="419375" y="244236"/>
                    <a:pt x="317948" y="233983"/>
                  </a:cubicBezTo>
                  <a:cubicBezTo>
                    <a:pt x="296852" y="231850"/>
                    <a:pt x="278436" y="229991"/>
                    <a:pt x="263948" y="227812"/>
                  </a:cubicBezTo>
                  <a:cubicBezTo>
                    <a:pt x="179797" y="215152"/>
                    <a:pt x="311361" y="503239"/>
                    <a:pt x="418082" y="609960"/>
                  </a:cubicBezTo>
                  <a:cubicBezTo>
                    <a:pt x="524802" y="716680"/>
                    <a:pt x="787082" y="745862"/>
                    <a:pt x="815716" y="738988"/>
                  </a:cubicBezTo>
                  <a:close/>
                </a:path>
              </a:pathLst>
            </a:custGeom>
            <a:solidFill>
              <a:srgbClr val="333333"/>
            </a:solidFill>
            <a:ln cap="flat" cmpd="sng" w="9525">
              <a:solidFill>
                <a:srgbClr val="3333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g24a4c02fea0_0_0"/>
            <p:cNvSpPr/>
            <p:nvPr/>
          </p:nvSpPr>
          <p:spPr>
            <a:xfrm>
              <a:off x="1765486" y="1514741"/>
              <a:ext cx="1004328" cy="786288"/>
            </a:xfrm>
            <a:custGeom>
              <a:rect b="b" l="l" r="r" t="t"/>
              <a:pathLst>
                <a:path extrusionOk="0" h="786288" w="1004328">
                  <a:moveTo>
                    <a:pt x="0" y="709396"/>
                  </a:moveTo>
                  <a:cubicBezTo>
                    <a:pt x="-402" y="762090"/>
                    <a:pt x="453977" y="851195"/>
                    <a:pt x="685499" y="711499"/>
                  </a:cubicBezTo>
                  <a:cubicBezTo>
                    <a:pt x="908730" y="576804"/>
                    <a:pt x="971522" y="262605"/>
                    <a:pt x="1000161" y="119315"/>
                  </a:cubicBezTo>
                  <a:cubicBezTo>
                    <a:pt x="1001223" y="113992"/>
                    <a:pt x="1002242" y="108904"/>
                    <a:pt x="1003218" y="104069"/>
                  </a:cubicBezTo>
                  <a:cubicBezTo>
                    <a:pt x="1030469" y="-30874"/>
                    <a:pt x="549241" y="-37731"/>
                    <a:pt x="317715" y="101966"/>
                  </a:cubicBezTo>
                  <a:cubicBezTo>
                    <a:pt x="86193" y="241663"/>
                    <a:pt x="403" y="656702"/>
                    <a:pt x="0" y="709396"/>
                  </a:cubicBezTo>
                  <a:close/>
                  <a:moveTo>
                    <a:pt x="235257" y="574320"/>
                  </a:moveTo>
                  <a:cubicBezTo>
                    <a:pt x="235085" y="599682"/>
                    <a:pt x="479853" y="601301"/>
                    <a:pt x="591165" y="534136"/>
                  </a:cubicBezTo>
                  <a:cubicBezTo>
                    <a:pt x="683306" y="478538"/>
                    <a:pt x="730947" y="345239"/>
                    <a:pt x="760497" y="262549"/>
                  </a:cubicBezTo>
                  <a:cubicBezTo>
                    <a:pt x="766647" y="245350"/>
                    <a:pt x="772009" y="230335"/>
                    <a:pt x="776831" y="218669"/>
                  </a:cubicBezTo>
                  <a:cubicBezTo>
                    <a:pt x="804819" y="150926"/>
                    <a:pt x="536715" y="201350"/>
                    <a:pt x="425399" y="268515"/>
                  </a:cubicBezTo>
                  <a:cubicBezTo>
                    <a:pt x="314088" y="335676"/>
                    <a:pt x="235432" y="548954"/>
                    <a:pt x="235257" y="574320"/>
                  </a:cubicBezTo>
                  <a:close/>
                </a:path>
              </a:pathLst>
            </a:custGeom>
            <a:solidFill>
              <a:srgbClr val="333333"/>
            </a:solidFill>
            <a:ln cap="flat" cmpd="sng" w="9525">
              <a:solidFill>
                <a:srgbClr val="3333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245" name="Shape 245"/>
        <p:cNvGrpSpPr/>
        <p:nvPr/>
      </p:nvGrpSpPr>
      <p:grpSpPr>
        <a:xfrm>
          <a:off x="0" y="0"/>
          <a:ext cx="0" cy="0"/>
          <a:chOff x="0" y="0"/>
          <a:chExt cx="0" cy="0"/>
        </a:xfrm>
      </p:grpSpPr>
      <p:sp>
        <p:nvSpPr>
          <p:cNvPr id="246" name="Google Shape;246;g2520683ccb4_0_0"/>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Systems: Considerations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135e875e80f_0_43"/>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252" name="Google Shape;252;g135e875e80f_0_43"/>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rPr>
              <a:t>Bias</a:t>
            </a:r>
            <a:endParaRPr b="0" i="0" sz="2200" u="none" cap="none" strike="noStrike">
              <a:solidFill>
                <a:srgbClr val="000000"/>
              </a:solidFill>
              <a:latin typeface="Arial"/>
              <a:ea typeface="Arial"/>
              <a:cs typeface="Arial"/>
              <a:sym typeface="Arial"/>
            </a:endParaRPr>
          </a:p>
        </p:txBody>
      </p:sp>
      <p:sp>
        <p:nvSpPr>
          <p:cNvPr id="253" name="Google Shape;253;g135e875e80f_0_43"/>
          <p:cNvSpPr txBox="1"/>
          <p:nvPr/>
        </p:nvSpPr>
        <p:spPr>
          <a:xfrm>
            <a:off x="250825" y="4545025"/>
            <a:ext cx="7984200" cy="865200"/>
          </a:xfrm>
          <a:prstGeom prst="rect">
            <a:avLst/>
          </a:prstGeom>
          <a:noFill/>
          <a:ln>
            <a:noFill/>
          </a:ln>
        </p:spPr>
        <p:txBody>
          <a:bodyPr anchorCtr="0" anchor="b" bIns="0" lIns="0" spcFirstLastPara="1" rIns="91425" wrap="square" tIns="0">
            <a:noAutofit/>
          </a:bodyPr>
          <a:lstStyle/>
          <a:p>
            <a:pPr indent="-12700" lvl="0" marL="355600" rtl="0" algn="l">
              <a:lnSpc>
                <a:spcPct val="115000"/>
              </a:lnSpc>
              <a:spcBef>
                <a:spcPts val="0"/>
              </a:spcBef>
              <a:spcAft>
                <a:spcPts val="0"/>
              </a:spcAft>
              <a:buNone/>
            </a:pPr>
            <a:r>
              <a:rPr lang="en-US" sz="700"/>
              <a:t>“Bias Definition &amp; Meaning.” </a:t>
            </a:r>
            <a:r>
              <a:rPr i="1" lang="en-US" sz="700"/>
              <a:t>Merriam-Webster</a:t>
            </a:r>
            <a:r>
              <a:rPr lang="en-US" sz="700"/>
              <a:t>, Merriam-Webster, www.merriam-webster.com/dictionary/bias#h1. Accessed 6 June 2024.</a:t>
            </a:r>
            <a:endParaRPr sz="700"/>
          </a:p>
          <a:p>
            <a:pPr indent="-12700" lvl="0" marL="355600" rtl="0" algn="l">
              <a:lnSpc>
                <a:spcPct val="115000"/>
              </a:lnSpc>
              <a:spcBef>
                <a:spcPts val="0"/>
              </a:spcBef>
              <a:spcAft>
                <a:spcPts val="0"/>
              </a:spcAft>
              <a:buNone/>
            </a:pPr>
            <a:r>
              <a:rPr lang="en-US" sz="700"/>
              <a:t>“Implicit Bias.” </a:t>
            </a:r>
            <a:r>
              <a:rPr i="1" lang="en-US" sz="700"/>
              <a:t>National Institutes of Health</a:t>
            </a:r>
            <a:r>
              <a:rPr lang="en-US" sz="700"/>
              <a:t>, U.S. Department of Health and Human Services, diversity.nih.gov/general-page/implicit-bias. Accessed 6 June 2024.</a:t>
            </a:r>
            <a:endParaRPr sz="700"/>
          </a:p>
          <a:p>
            <a:pPr indent="-12700" lvl="0" marL="355600" rtl="0" algn="l">
              <a:lnSpc>
                <a:spcPct val="115000"/>
              </a:lnSpc>
              <a:spcBef>
                <a:spcPts val="0"/>
              </a:spcBef>
              <a:spcAft>
                <a:spcPts val="0"/>
              </a:spcAft>
              <a:buNone/>
            </a:pPr>
            <a:r>
              <a:rPr lang="en-US" sz="700"/>
              <a:t>“Ambiguity Definition &amp; Meaning.” </a:t>
            </a:r>
            <a:r>
              <a:rPr i="1" lang="en-US" sz="700"/>
              <a:t>Merriam-Webster</a:t>
            </a:r>
            <a:r>
              <a:rPr lang="en-US" sz="700"/>
              <a:t>, Merriam-Webster, www.merriam-webster.com/dictionary/ambiguity. Accessed 6 June 2024. </a:t>
            </a:r>
            <a:endParaRPr sz="700"/>
          </a:p>
          <a:p>
            <a:pPr indent="-12700" lvl="0" marL="355600" rtl="0" algn="l">
              <a:lnSpc>
                <a:spcPct val="115000"/>
              </a:lnSpc>
              <a:spcBef>
                <a:spcPts val="0"/>
              </a:spcBef>
              <a:spcAft>
                <a:spcPts val="0"/>
              </a:spcAft>
              <a:buNone/>
            </a:pPr>
            <a:r>
              <a:rPr lang="en-US" sz="800"/>
              <a:t> </a:t>
            </a:r>
            <a:endParaRPr sz="800"/>
          </a:p>
          <a:p>
            <a:pPr indent="-12700" lvl="0" marL="355600" rtl="0" algn="l">
              <a:lnSpc>
                <a:spcPct val="115000"/>
              </a:lnSpc>
              <a:spcBef>
                <a:spcPts val="0"/>
              </a:spcBef>
              <a:spcAft>
                <a:spcPts val="0"/>
              </a:spcAft>
              <a:buNone/>
            </a:pPr>
            <a:r>
              <a:rPr lang="en-US" sz="800"/>
              <a:t> </a:t>
            </a:r>
            <a:endParaRPr sz="800"/>
          </a:p>
          <a:p>
            <a:pPr indent="0" lvl="0" marL="0" marR="0" rtl="0" algn="l">
              <a:lnSpc>
                <a:spcPct val="115000"/>
              </a:lnSpc>
              <a:spcBef>
                <a:spcPts val="0"/>
              </a:spcBef>
              <a:spcAft>
                <a:spcPts val="0"/>
              </a:spcAft>
              <a:buClr>
                <a:srgbClr val="000000"/>
              </a:buClr>
              <a:buSzPts val="700"/>
              <a:buFont typeface="Arial"/>
              <a:buNone/>
            </a:pPr>
            <a:r>
              <a:t/>
            </a:r>
            <a:endParaRPr sz="800"/>
          </a:p>
        </p:txBody>
      </p:sp>
      <p:sp>
        <p:nvSpPr>
          <p:cNvPr id="254" name="Google Shape;254;g135e875e80f_0_43"/>
          <p:cNvSpPr txBox="1"/>
          <p:nvPr/>
        </p:nvSpPr>
        <p:spPr>
          <a:xfrm>
            <a:off x="242327" y="1806574"/>
            <a:ext cx="24936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g135e875e80f_0_43"/>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chemeClr val="dk1"/>
              </a:buClr>
              <a:buSzPts val="1100"/>
              <a:buFont typeface="Arial"/>
              <a:buAutoNum type="arabicPeriod"/>
            </a:pPr>
            <a:r>
              <a:rPr lang="en-US" sz="1100">
                <a:solidFill>
                  <a:schemeClr val="dk1"/>
                </a:solidFill>
              </a:rPr>
              <a:t>Implicit</a:t>
            </a:r>
            <a:endParaRPr b="0" i="0" sz="1400" u="none" cap="none" strike="noStrike">
              <a:solidFill>
                <a:schemeClr val="dk1"/>
              </a:solidFill>
              <a:latin typeface="Arial"/>
              <a:ea typeface="Arial"/>
              <a:cs typeface="Arial"/>
              <a:sym typeface="Arial"/>
            </a:endParaRPr>
          </a:p>
          <a:p>
            <a:pPr indent="-228600" lvl="0" marL="228600" marR="0" rtl="0" algn="l">
              <a:lnSpc>
                <a:spcPct val="100000"/>
              </a:lnSpc>
              <a:spcBef>
                <a:spcPts val="1200"/>
              </a:spcBef>
              <a:spcAft>
                <a:spcPts val="0"/>
              </a:spcAft>
              <a:buClr>
                <a:schemeClr val="dk1"/>
              </a:buClr>
              <a:buSzPts val="1100"/>
              <a:buFont typeface="Arial"/>
              <a:buAutoNum type="arabicPeriod"/>
            </a:pPr>
            <a:r>
              <a:rPr lang="en-US" sz="1100">
                <a:solidFill>
                  <a:schemeClr val="dk1"/>
                </a:solidFill>
              </a:rPr>
              <a:t>Explicit</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1200"/>
              </a:spcBef>
              <a:spcAft>
                <a:spcPts val="1200"/>
              </a:spcAft>
              <a:buNone/>
            </a:pPr>
            <a:r>
              <a:t/>
            </a:r>
            <a:endParaRPr b="0" i="0" sz="1100" u="none" cap="none" strike="noStrike">
              <a:solidFill>
                <a:srgbClr val="D8D8D8"/>
              </a:solidFill>
              <a:latin typeface="Arial"/>
              <a:ea typeface="Arial"/>
              <a:cs typeface="Arial"/>
              <a:sym typeface="Arial"/>
            </a:endParaRPr>
          </a:p>
        </p:txBody>
      </p:sp>
      <p:sp>
        <p:nvSpPr>
          <p:cNvPr id="256" name="Google Shape;256;g135e875e80f_0_43"/>
          <p:cNvSpPr txBox="1"/>
          <p:nvPr/>
        </p:nvSpPr>
        <p:spPr>
          <a:xfrm>
            <a:off x="3635550" y="800425"/>
            <a:ext cx="4695000" cy="3478800"/>
          </a:xfrm>
          <a:prstGeom prst="rect">
            <a:avLst/>
          </a:prstGeom>
          <a:noFill/>
          <a:ln>
            <a:noFill/>
          </a:ln>
        </p:spPr>
        <p:txBody>
          <a:bodyPr anchorCtr="0" anchor="ctr" bIns="91425" lIns="0" spcFirstLastPara="1" rIns="91425" wrap="square" tIns="91425">
            <a:noAutofit/>
          </a:bodyPr>
          <a:lstStyle/>
          <a:p>
            <a:pPr indent="0" lvl="0" marL="0" rtl="0" algn="l">
              <a:lnSpc>
                <a:spcPct val="115000"/>
              </a:lnSpc>
              <a:spcBef>
                <a:spcPts val="1200"/>
              </a:spcBef>
              <a:spcAft>
                <a:spcPts val="0"/>
              </a:spcAft>
              <a:buNone/>
            </a:pPr>
            <a:r>
              <a:rPr b="1" lang="en-US" sz="1100"/>
              <a:t>Implicit:</a:t>
            </a:r>
            <a:endParaRPr b="1" sz="1100"/>
          </a:p>
          <a:p>
            <a:pPr indent="0" lvl="0" marL="0" rtl="0" algn="l">
              <a:lnSpc>
                <a:spcPct val="115000"/>
              </a:lnSpc>
              <a:spcBef>
                <a:spcPts val="1200"/>
              </a:spcBef>
              <a:spcAft>
                <a:spcPts val="0"/>
              </a:spcAft>
              <a:buNone/>
            </a:pPr>
            <a:r>
              <a:rPr lang="en-US" sz="1100"/>
              <a:t>Dictionary definition:</a:t>
            </a:r>
            <a:endParaRPr sz="1100"/>
          </a:p>
          <a:p>
            <a:pPr indent="0" lvl="0" marL="0" rtl="0" algn="l">
              <a:lnSpc>
                <a:spcPct val="115000"/>
              </a:lnSpc>
              <a:spcBef>
                <a:spcPts val="1200"/>
              </a:spcBef>
              <a:spcAft>
                <a:spcPts val="0"/>
              </a:spcAft>
              <a:buNone/>
            </a:pPr>
            <a:r>
              <a:rPr lang="en-US" sz="1000">
                <a:solidFill>
                  <a:srgbClr val="212529"/>
                </a:solidFill>
              </a:rPr>
              <a:t>a </a:t>
            </a:r>
            <a:r>
              <a:rPr lang="en-US" sz="1000" u="sng">
                <a:solidFill>
                  <a:srgbClr val="0074CC"/>
                </a:solidFill>
                <a:hlinkClick r:id="rId3">
                  <a:extLst>
                    <a:ext uri="{A12FA001-AC4F-418D-AE19-62706E023703}">
                      <ahyp:hlinkClr val="tx"/>
                    </a:ext>
                  </a:extLst>
                </a:hlinkClick>
              </a:rPr>
              <a:t>bias</a:t>
            </a:r>
            <a:r>
              <a:rPr lang="en-US" sz="1000">
                <a:solidFill>
                  <a:srgbClr val="212529"/>
                </a:solidFill>
              </a:rPr>
              <a:t> or prejudice that is present but not consciously held or recognized</a:t>
            </a:r>
            <a:r>
              <a:rPr lang="en-US" sz="1000">
                <a:solidFill>
                  <a:srgbClr val="212529"/>
                </a:solidFill>
                <a:uFill>
                  <a:noFill/>
                </a:uFill>
                <a:hlinkClick r:id="rId4">
                  <a:extLst>
                    <a:ext uri="{A12FA001-AC4F-418D-AE19-62706E023703}">
                      <ahyp:hlinkClr val="tx"/>
                    </a:ext>
                  </a:extLst>
                </a:hlinkClick>
              </a:rPr>
              <a:t> </a:t>
            </a:r>
            <a:r>
              <a:rPr lang="en-US" sz="1000" u="sng">
                <a:solidFill>
                  <a:schemeClr val="hlink"/>
                </a:solidFill>
                <a:hlinkClick r:id="rId5"/>
              </a:rPr>
              <a:t>Citation</a:t>
            </a:r>
            <a:endParaRPr sz="1000" u="sng">
              <a:solidFill>
                <a:schemeClr val="hlink"/>
              </a:solidFill>
            </a:endParaRPr>
          </a:p>
          <a:p>
            <a:pPr indent="0" lvl="0" marL="0" rtl="0" algn="l">
              <a:lnSpc>
                <a:spcPct val="115000"/>
              </a:lnSpc>
              <a:spcBef>
                <a:spcPts val="1200"/>
              </a:spcBef>
              <a:spcAft>
                <a:spcPts val="0"/>
              </a:spcAft>
              <a:buNone/>
            </a:pPr>
            <a:r>
              <a:rPr lang="en-US" sz="1100">
                <a:solidFill>
                  <a:srgbClr val="333333"/>
                </a:solidFill>
              </a:rPr>
              <a:t>National Institute of Health definition:</a:t>
            </a:r>
            <a:endParaRPr sz="1100">
              <a:solidFill>
                <a:srgbClr val="333333"/>
              </a:solidFill>
            </a:endParaRPr>
          </a:p>
          <a:p>
            <a:pPr indent="0" lvl="0" marL="0" rtl="0" algn="l">
              <a:lnSpc>
                <a:spcPct val="115000"/>
              </a:lnSpc>
              <a:spcBef>
                <a:spcPts val="1200"/>
              </a:spcBef>
              <a:spcAft>
                <a:spcPts val="0"/>
              </a:spcAft>
              <a:buNone/>
            </a:pPr>
            <a:r>
              <a:rPr lang="en-US" sz="1000">
                <a:solidFill>
                  <a:srgbClr val="333333"/>
                </a:solidFill>
              </a:rPr>
              <a:t>Implicit bias is a form of bias that occurs automatically and unintentionally, that nevertheless affects judgments, decisions, and behaviors. Research has shown implicit bias can pose a barrier to recruiting and retaining a diverse scientific workforce.</a:t>
            </a:r>
            <a:r>
              <a:rPr lang="en-US" sz="1100">
                <a:uFill>
                  <a:noFill/>
                </a:uFill>
                <a:hlinkClick r:id="rId6"/>
              </a:rPr>
              <a:t> </a:t>
            </a:r>
            <a:r>
              <a:rPr lang="en-US" sz="1100" u="sng">
                <a:solidFill>
                  <a:schemeClr val="hlink"/>
                </a:solidFill>
                <a:hlinkClick r:id="rId7"/>
              </a:rPr>
              <a:t>Citation</a:t>
            </a:r>
            <a:endParaRPr sz="1100" u="sng">
              <a:solidFill>
                <a:schemeClr val="hlink"/>
              </a:solidFill>
            </a:endParaRPr>
          </a:p>
          <a:p>
            <a:pPr indent="0" lvl="0" marL="457200" rtl="0" algn="l">
              <a:lnSpc>
                <a:spcPct val="115000"/>
              </a:lnSpc>
              <a:spcBef>
                <a:spcPts val="0"/>
              </a:spcBef>
              <a:spcAft>
                <a:spcPts val="0"/>
              </a:spcAft>
              <a:buNone/>
            </a:pPr>
            <a:r>
              <a:t/>
            </a:r>
            <a:endParaRPr sz="1100"/>
          </a:p>
          <a:p>
            <a:pPr indent="0" lvl="0" marL="0" rtl="0" algn="l">
              <a:lnSpc>
                <a:spcPct val="115000"/>
              </a:lnSpc>
              <a:spcBef>
                <a:spcPts val="0"/>
              </a:spcBef>
              <a:spcAft>
                <a:spcPts val="0"/>
              </a:spcAft>
              <a:buNone/>
            </a:pPr>
            <a:r>
              <a:rPr b="1" lang="en-US" sz="1100"/>
              <a:t>Explicit</a:t>
            </a:r>
            <a:r>
              <a:rPr b="1" lang="en-US" sz="1000"/>
              <a:t>:</a:t>
            </a:r>
            <a:endParaRPr b="1" sz="1000"/>
          </a:p>
          <a:p>
            <a:pPr indent="0" lvl="0" marL="0" rtl="0" algn="l">
              <a:lnSpc>
                <a:spcPct val="115000"/>
              </a:lnSpc>
              <a:spcBef>
                <a:spcPts val="0"/>
              </a:spcBef>
              <a:spcAft>
                <a:spcPts val="0"/>
              </a:spcAft>
              <a:buNone/>
            </a:pPr>
            <a:r>
              <a:rPr lang="en-US" sz="1100"/>
              <a:t>Dictionary </a:t>
            </a:r>
            <a:r>
              <a:rPr lang="en-US" sz="1100"/>
              <a:t>definition</a:t>
            </a:r>
            <a:r>
              <a:rPr lang="en-US" sz="1100"/>
              <a:t>:</a:t>
            </a:r>
            <a:endParaRPr sz="1100"/>
          </a:p>
          <a:p>
            <a:pPr indent="0" lvl="0" marL="0" rtl="0" algn="l">
              <a:lnSpc>
                <a:spcPct val="115000"/>
              </a:lnSpc>
              <a:spcBef>
                <a:spcPts val="0"/>
              </a:spcBef>
              <a:spcAft>
                <a:spcPts val="0"/>
              </a:spcAft>
              <a:buNone/>
            </a:pPr>
            <a:r>
              <a:t/>
            </a:r>
            <a:endParaRPr sz="1100"/>
          </a:p>
          <a:p>
            <a:pPr indent="0" lvl="0" marL="0" rtl="0" algn="l">
              <a:lnSpc>
                <a:spcPct val="115000"/>
              </a:lnSpc>
              <a:spcBef>
                <a:spcPts val="0"/>
              </a:spcBef>
              <a:spcAft>
                <a:spcPts val="0"/>
              </a:spcAft>
              <a:buNone/>
            </a:pPr>
            <a:r>
              <a:rPr lang="en-US" sz="1000">
                <a:solidFill>
                  <a:srgbClr val="212529"/>
                </a:solidFill>
              </a:rPr>
              <a:t>fully revealed or expressed without vagueness, implication, or </a:t>
            </a:r>
            <a:r>
              <a:rPr lang="en-US" sz="1000" u="sng">
                <a:solidFill>
                  <a:srgbClr val="0074CC"/>
                </a:solidFill>
                <a:hlinkClick r:id="rId8">
                  <a:extLst>
                    <a:ext uri="{A12FA001-AC4F-418D-AE19-62706E023703}">
                      <ahyp:hlinkClr val="tx"/>
                    </a:ext>
                  </a:extLst>
                </a:hlinkClick>
              </a:rPr>
              <a:t>ambiguity</a:t>
            </a:r>
            <a:r>
              <a:rPr lang="en-US" sz="1000">
                <a:solidFill>
                  <a:srgbClr val="212529"/>
                </a:solidFill>
              </a:rPr>
              <a:t> </a:t>
            </a:r>
            <a:r>
              <a:rPr b="1" lang="en-US" sz="1000">
                <a:solidFill>
                  <a:srgbClr val="212529"/>
                </a:solidFill>
              </a:rPr>
              <a:t>: </a:t>
            </a:r>
            <a:r>
              <a:rPr lang="en-US" sz="1000">
                <a:solidFill>
                  <a:srgbClr val="212529"/>
                </a:solidFill>
              </a:rPr>
              <a:t>leaving no question as to meaning or intent</a:t>
            </a:r>
            <a:r>
              <a:rPr lang="en-US" sz="1000">
                <a:solidFill>
                  <a:srgbClr val="212529"/>
                </a:solidFill>
                <a:uFill>
                  <a:noFill/>
                </a:uFill>
                <a:hlinkClick r:id="rId9">
                  <a:extLst>
                    <a:ext uri="{A12FA001-AC4F-418D-AE19-62706E023703}">
                      <ahyp:hlinkClr val="tx"/>
                    </a:ext>
                  </a:extLst>
                </a:hlinkClick>
              </a:rPr>
              <a:t> </a:t>
            </a:r>
            <a:r>
              <a:rPr lang="en-US" sz="1000" u="sng">
                <a:solidFill>
                  <a:schemeClr val="hlink"/>
                </a:solidFill>
                <a:hlinkClick r:id="rId10"/>
              </a:rPr>
              <a:t>Citation</a:t>
            </a:r>
            <a:endParaRPr b="1" sz="1100"/>
          </a:p>
        </p:txBody>
      </p:sp>
      <p:grpSp>
        <p:nvGrpSpPr>
          <p:cNvPr id="257" name="Google Shape;257;g135e875e80f_0_43"/>
          <p:cNvGrpSpPr/>
          <p:nvPr/>
        </p:nvGrpSpPr>
        <p:grpSpPr>
          <a:xfrm>
            <a:off x="8234982" y="420979"/>
            <a:ext cx="658200" cy="658200"/>
            <a:chOff x="6988682" y="4094929"/>
            <a:chExt cx="658200" cy="658200"/>
          </a:xfrm>
        </p:grpSpPr>
        <p:sp>
          <p:nvSpPr>
            <p:cNvPr id="258" name="Google Shape;258;g135e875e80f_0_43"/>
            <p:cNvSpPr/>
            <p:nvPr/>
          </p:nvSpPr>
          <p:spPr>
            <a:xfrm>
              <a:off x="6988682" y="4094929"/>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259" name="Google Shape;259;g135e875e80f_0_43"/>
            <p:cNvGrpSpPr/>
            <p:nvPr/>
          </p:nvGrpSpPr>
          <p:grpSpPr>
            <a:xfrm>
              <a:off x="7125092" y="4262076"/>
              <a:ext cx="385416" cy="323972"/>
              <a:chOff x="2464673" y="799475"/>
              <a:chExt cx="4216804" cy="3544553"/>
            </a:xfrm>
          </p:grpSpPr>
          <p:sp>
            <p:nvSpPr>
              <p:cNvPr id="260" name="Google Shape;260;g135e875e80f_0_43"/>
              <p:cNvSpPr/>
              <p:nvPr/>
            </p:nvSpPr>
            <p:spPr>
              <a:xfrm>
                <a:off x="2464673" y="2308420"/>
                <a:ext cx="1899888" cy="2035608"/>
              </a:xfrm>
              <a:custGeom>
                <a:rect b="b" l="l" r="r" t="t"/>
                <a:pathLst>
                  <a:path extrusionOk="0" h="2035608" w="1899888">
                    <a:moveTo>
                      <a:pt x="1372612" y="1050444"/>
                    </a:moveTo>
                    <a:cubicBezTo>
                      <a:pt x="1488229" y="939237"/>
                      <a:pt x="1560632" y="783368"/>
                      <a:pt x="1560632" y="610683"/>
                    </a:cubicBezTo>
                    <a:cubicBezTo>
                      <a:pt x="1560632" y="273990"/>
                      <a:pt x="1286647" y="0"/>
                      <a:pt x="949953" y="0"/>
                    </a:cubicBezTo>
                    <a:cubicBezTo>
                      <a:pt x="613259" y="0"/>
                      <a:pt x="339274" y="273990"/>
                      <a:pt x="339274" y="610683"/>
                    </a:cubicBezTo>
                    <a:cubicBezTo>
                      <a:pt x="339274" y="783368"/>
                      <a:pt x="411681" y="939233"/>
                      <a:pt x="527299" y="1050444"/>
                    </a:cubicBezTo>
                    <a:cubicBezTo>
                      <a:pt x="215315" y="1206365"/>
                      <a:pt x="0" y="1528057"/>
                      <a:pt x="0" y="1899893"/>
                    </a:cubicBezTo>
                    <a:cubicBezTo>
                      <a:pt x="0" y="1974800"/>
                      <a:pt x="60796" y="2035609"/>
                      <a:pt x="135703" y="2035609"/>
                    </a:cubicBezTo>
                    <a:lnTo>
                      <a:pt x="1764182" y="2035609"/>
                    </a:lnTo>
                    <a:cubicBezTo>
                      <a:pt x="1839088" y="2035609"/>
                      <a:pt x="1899889" y="1974800"/>
                      <a:pt x="1899889" y="1899893"/>
                    </a:cubicBezTo>
                    <a:cubicBezTo>
                      <a:pt x="1899889" y="1528057"/>
                      <a:pt x="1684599" y="1206305"/>
                      <a:pt x="1372590" y="1050444"/>
                    </a:cubicBezTo>
                    <a:lnTo>
                      <a:pt x="1372612" y="1050444"/>
                    </a:lnTo>
                    <a:close/>
                    <a:moveTo>
                      <a:pt x="610701" y="610683"/>
                    </a:moveTo>
                    <a:cubicBezTo>
                      <a:pt x="610701" y="423606"/>
                      <a:pt x="762888" y="271414"/>
                      <a:pt x="949966" y="271414"/>
                    </a:cubicBezTo>
                    <a:cubicBezTo>
                      <a:pt x="1137044" y="271414"/>
                      <a:pt x="1289231" y="423606"/>
                      <a:pt x="1289231" y="610683"/>
                    </a:cubicBezTo>
                    <a:cubicBezTo>
                      <a:pt x="1289231" y="797757"/>
                      <a:pt x="1137044" y="949949"/>
                      <a:pt x="949966" y="949949"/>
                    </a:cubicBezTo>
                    <a:cubicBezTo>
                      <a:pt x="762888" y="949949"/>
                      <a:pt x="610701" y="797757"/>
                      <a:pt x="610701" y="610683"/>
                    </a:cubicBezTo>
                    <a:close/>
                    <a:moveTo>
                      <a:pt x="285074" y="1764186"/>
                    </a:moveTo>
                    <a:cubicBezTo>
                      <a:pt x="348181" y="1454848"/>
                      <a:pt x="622308" y="1221363"/>
                      <a:pt x="949966" y="1221363"/>
                    </a:cubicBezTo>
                    <a:cubicBezTo>
                      <a:pt x="1277624" y="1221363"/>
                      <a:pt x="1551815" y="1454848"/>
                      <a:pt x="1614853" y="1764186"/>
                    </a:cubicBezTo>
                    <a:lnTo>
                      <a:pt x="285074" y="1764186"/>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1" name="Google Shape;261;g135e875e80f_0_43"/>
              <p:cNvSpPr/>
              <p:nvPr/>
            </p:nvSpPr>
            <p:spPr>
              <a:xfrm>
                <a:off x="4594802" y="1185503"/>
                <a:ext cx="1639666" cy="1756783"/>
              </a:xfrm>
              <a:custGeom>
                <a:rect b="b" l="l" r="r" t="t"/>
                <a:pathLst>
                  <a:path extrusionOk="0" h="1756783" w="1639666">
                    <a:moveTo>
                      <a:pt x="1184608" y="906563"/>
                    </a:moveTo>
                    <a:cubicBezTo>
                      <a:pt x="1284392" y="810586"/>
                      <a:pt x="1346881" y="676070"/>
                      <a:pt x="1346881" y="527033"/>
                    </a:cubicBezTo>
                    <a:cubicBezTo>
                      <a:pt x="1346881" y="236455"/>
                      <a:pt x="1110422" y="0"/>
                      <a:pt x="819844" y="0"/>
                    </a:cubicBezTo>
                    <a:cubicBezTo>
                      <a:pt x="529266" y="0"/>
                      <a:pt x="292807" y="236455"/>
                      <a:pt x="292807" y="527033"/>
                    </a:cubicBezTo>
                    <a:cubicBezTo>
                      <a:pt x="292807" y="676070"/>
                      <a:pt x="355296" y="810581"/>
                      <a:pt x="455080" y="906563"/>
                    </a:cubicBezTo>
                    <a:cubicBezTo>
                      <a:pt x="185826" y="1041126"/>
                      <a:pt x="0" y="1318759"/>
                      <a:pt x="0" y="1639662"/>
                    </a:cubicBezTo>
                    <a:cubicBezTo>
                      <a:pt x="0" y="1704312"/>
                      <a:pt x="52472" y="1756784"/>
                      <a:pt x="117122" y="1756784"/>
                    </a:cubicBezTo>
                    <a:lnTo>
                      <a:pt x="1522549" y="1756784"/>
                    </a:lnTo>
                    <a:cubicBezTo>
                      <a:pt x="1587194" y="1756784"/>
                      <a:pt x="1639666" y="1704312"/>
                      <a:pt x="1639666" y="1639662"/>
                    </a:cubicBezTo>
                    <a:cubicBezTo>
                      <a:pt x="1639666" y="1318759"/>
                      <a:pt x="1453862" y="1041079"/>
                      <a:pt x="1184591" y="906563"/>
                    </a:cubicBezTo>
                    <a:lnTo>
                      <a:pt x="1184608" y="906563"/>
                    </a:lnTo>
                    <a:close/>
                    <a:moveTo>
                      <a:pt x="527054" y="527033"/>
                    </a:moveTo>
                    <a:cubicBezTo>
                      <a:pt x="527054" y="365583"/>
                      <a:pt x="658402" y="234235"/>
                      <a:pt x="819852" y="234235"/>
                    </a:cubicBezTo>
                    <a:cubicBezTo>
                      <a:pt x="981307" y="234235"/>
                      <a:pt x="1112650" y="365583"/>
                      <a:pt x="1112650" y="527033"/>
                    </a:cubicBezTo>
                    <a:cubicBezTo>
                      <a:pt x="1112650" y="688487"/>
                      <a:pt x="981307" y="819831"/>
                      <a:pt x="819852" y="819831"/>
                    </a:cubicBezTo>
                    <a:cubicBezTo>
                      <a:pt x="658402" y="819831"/>
                      <a:pt x="527054" y="688487"/>
                      <a:pt x="527054" y="527033"/>
                    </a:cubicBezTo>
                    <a:close/>
                    <a:moveTo>
                      <a:pt x="246031" y="1522545"/>
                    </a:moveTo>
                    <a:cubicBezTo>
                      <a:pt x="300496" y="1255575"/>
                      <a:pt x="537076" y="1054070"/>
                      <a:pt x="819852" y="1054070"/>
                    </a:cubicBezTo>
                    <a:cubicBezTo>
                      <a:pt x="1102633" y="1054070"/>
                      <a:pt x="1339269" y="1255575"/>
                      <a:pt x="1393674" y="1522545"/>
                    </a:cubicBezTo>
                    <a:lnTo>
                      <a:pt x="246031" y="1522545"/>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g135e875e80f_0_43"/>
              <p:cNvSpPr/>
              <p:nvPr/>
            </p:nvSpPr>
            <p:spPr>
              <a:xfrm>
                <a:off x="4152581" y="799475"/>
                <a:ext cx="2528896" cy="2528887"/>
              </a:xfrm>
              <a:custGeom>
                <a:rect b="b" l="l" r="r" t="t"/>
                <a:pathLst>
                  <a:path extrusionOk="0" h="2528887" w="2528896">
                    <a:moveTo>
                      <a:pt x="270034" y="270034"/>
                    </a:moveTo>
                    <a:lnTo>
                      <a:pt x="270034" y="2258854"/>
                    </a:lnTo>
                    <a:lnTo>
                      <a:pt x="2258862" y="2258854"/>
                    </a:lnTo>
                    <a:lnTo>
                      <a:pt x="2258862" y="270034"/>
                    </a:lnTo>
                    <a:lnTo>
                      <a:pt x="270034" y="270034"/>
                    </a:lnTo>
                    <a:close/>
                    <a:moveTo>
                      <a:pt x="120015" y="0"/>
                    </a:moveTo>
                    <a:cubicBezTo>
                      <a:pt x="53732" y="0"/>
                      <a:pt x="0" y="53737"/>
                      <a:pt x="0" y="120015"/>
                    </a:cubicBezTo>
                    <a:lnTo>
                      <a:pt x="0" y="2408873"/>
                    </a:lnTo>
                    <a:cubicBezTo>
                      <a:pt x="0" y="2475155"/>
                      <a:pt x="53732" y="2528888"/>
                      <a:pt x="120015" y="2528888"/>
                    </a:cubicBezTo>
                    <a:lnTo>
                      <a:pt x="2408881" y="2528888"/>
                    </a:lnTo>
                    <a:cubicBezTo>
                      <a:pt x="2475146" y="2528888"/>
                      <a:pt x="2528896" y="2475155"/>
                      <a:pt x="2528896" y="2408873"/>
                    </a:cubicBezTo>
                    <a:lnTo>
                      <a:pt x="2528896" y="120015"/>
                    </a:lnTo>
                    <a:cubicBezTo>
                      <a:pt x="2528896" y="53737"/>
                      <a:pt x="2475146" y="0"/>
                      <a:pt x="2408881" y="0"/>
                    </a:cubicBezTo>
                    <a:lnTo>
                      <a:pt x="120015" y="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g1d3e79e81aa_1_37"/>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268" name="Google Shape;268;g1d3e79e81aa_1_37"/>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extLst>
                  <a:ext uri="http://customooxmlschemas.google.com/">
                    <go:slidesCustomData xmlns:go="http://customooxmlschemas.google.com/" textRoundtripDataId="16"/>
                  </a:ext>
                </a:extLst>
              </a:rPr>
              <a:t>The 5 P’s</a:t>
            </a:r>
            <a:endParaRPr b="0" i="0" sz="2200" u="none" cap="none" strike="noStrike">
              <a:solidFill>
                <a:srgbClr val="000000"/>
              </a:solidFill>
              <a:latin typeface="Arial"/>
              <a:ea typeface="Arial"/>
              <a:cs typeface="Arial"/>
              <a:sym typeface="Arial"/>
            </a:endParaRPr>
          </a:p>
        </p:txBody>
      </p:sp>
      <p:sp>
        <p:nvSpPr>
          <p:cNvPr id="269" name="Google Shape;269;g1d3e79e81aa_1_37"/>
          <p:cNvSpPr txBox="1"/>
          <p:nvPr/>
        </p:nvSpPr>
        <p:spPr>
          <a:xfrm>
            <a:off x="250825" y="4479925"/>
            <a:ext cx="7797900" cy="396900"/>
          </a:xfrm>
          <a:prstGeom prst="rect">
            <a:avLst/>
          </a:prstGeom>
          <a:noFill/>
          <a:ln>
            <a:noFill/>
          </a:ln>
        </p:spPr>
        <p:txBody>
          <a:bodyPr anchorCtr="0" anchor="b" bIns="0" lIns="0" spcFirstLastPara="1" rIns="91425" wrap="square" tIns="0">
            <a:noAutofit/>
          </a:bodyPr>
          <a:lstStyle/>
          <a:p>
            <a:pPr indent="-12700" lvl="0" marL="355600" rtl="0" algn="l">
              <a:lnSpc>
                <a:spcPct val="115000"/>
              </a:lnSpc>
              <a:spcBef>
                <a:spcPts val="1200"/>
              </a:spcBef>
              <a:spcAft>
                <a:spcPts val="1200"/>
              </a:spcAft>
              <a:buNone/>
            </a:pPr>
            <a:r>
              <a:rPr lang="en-US" sz="700"/>
              <a:t>“Dictionary - Process.” </a:t>
            </a:r>
            <a:r>
              <a:rPr i="1" lang="en-US" sz="700"/>
              <a:t>Google Search</a:t>
            </a:r>
            <a:r>
              <a:rPr lang="en-US" sz="700"/>
              <a:t>, Google, www.google.com/search?q=Process&amp;rlz=1C1GCEA_enUS818US818&amp;oq=Process&amp;aqs=chrome..69i57j0i131i433i512j0i433i512l2j0i512j0i433i512l2j0i131i433i512j0i433i512j0i131i433i512.2256j0j15&amp;sourceid=chrome&amp;ie=UTF-8. Accessed 6 June 2024. </a:t>
            </a:r>
            <a:endParaRPr sz="700"/>
          </a:p>
        </p:txBody>
      </p:sp>
      <p:sp>
        <p:nvSpPr>
          <p:cNvPr id="270" name="Google Shape;270;g1d3e79e81aa_1_37"/>
          <p:cNvSpPr txBox="1"/>
          <p:nvPr/>
        </p:nvSpPr>
        <p:spPr>
          <a:xfrm>
            <a:off x="242327" y="1806574"/>
            <a:ext cx="24936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g1d3e79e81aa_1_37"/>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chemeClr val="dk1"/>
              </a:buClr>
              <a:buSzPts val="1100"/>
              <a:buAutoNum type="arabicPeriod"/>
            </a:pPr>
            <a:r>
              <a:rPr b="1" lang="en-US" sz="1100">
                <a:solidFill>
                  <a:schemeClr val="dk1"/>
                </a:solidFill>
              </a:rPr>
              <a:t>Process</a:t>
            </a:r>
            <a:endParaRPr b="1" i="0" sz="1400" u="none" cap="none" strike="noStrike">
              <a:solidFill>
                <a:schemeClr val="dk1"/>
              </a:solidFil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Priorities</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Power</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People</a:t>
            </a:r>
            <a:endParaRPr b="0" i="0" sz="11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1200"/>
              </a:spcAft>
              <a:buClr>
                <a:srgbClr val="D8D8D8"/>
              </a:buClr>
              <a:buSzPts val="1100"/>
              <a:buFont typeface="Arial"/>
              <a:buAutoNum type="arabicPeriod"/>
            </a:pPr>
            <a:r>
              <a:rPr lang="en-US" sz="1100">
                <a:solidFill>
                  <a:srgbClr val="D8D8D8"/>
                </a:solidFill>
              </a:rPr>
              <a:t>Perspective</a:t>
            </a:r>
            <a:endParaRPr b="0" i="0" sz="1100" u="none" cap="none" strike="noStrike">
              <a:solidFill>
                <a:srgbClr val="D8D8D8"/>
              </a:solidFill>
              <a:latin typeface="Arial"/>
              <a:ea typeface="Arial"/>
              <a:cs typeface="Arial"/>
              <a:sym typeface="Arial"/>
            </a:endParaRPr>
          </a:p>
        </p:txBody>
      </p:sp>
      <p:sp>
        <p:nvSpPr>
          <p:cNvPr id="272" name="Google Shape;272;g1d3e79e81aa_1_37"/>
          <p:cNvSpPr txBox="1"/>
          <p:nvPr/>
        </p:nvSpPr>
        <p:spPr>
          <a:xfrm>
            <a:off x="3635550" y="800425"/>
            <a:ext cx="4695000" cy="3478800"/>
          </a:xfrm>
          <a:prstGeom prst="rect">
            <a:avLst/>
          </a:prstGeom>
          <a:no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b="1" lang="en-US" sz="1800"/>
              <a:t>Process </a:t>
            </a:r>
            <a:endParaRPr b="1" sz="1800"/>
          </a:p>
          <a:p>
            <a:pPr indent="0" lvl="0" marL="0" rtl="0" algn="l">
              <a:lnSpc>
                <a:spcPct val="115000"/>
              </a:lnSpc>
              <a:spcBef>
                <a:spcPts val="0"/>
              </a:spcBef>
              <a:spcAft>
                <a:spcPts val="0"/>
              </a:spcAft>
              <a:buNone/>
            </a:pPr>
            <a:r>
              <a:rPr lang="en-US" sz="1000"/>
              <a:t> </a:t>
            </a:r>
            <a:r>
              <a:rPr lang="en-US" sz="1100" u="sng">
                <a:solidFill>
                  <a:srgbClr val="1155CC"/>
                </a:solidFill>
                <a:hlinkClick r:id="rId3">
                  <a:extLst>
                    <a:ext uri="{A12FA001-AC4F-418D-AE19-62706E023703}">
                      <ahyp:hlinkClr val="tx"/>
                    </a:ext>
                  </a:extLst>
                </a:hlinkClick>
              </a:rPr>
              <a:t>Dictionary definitions:</a:t>
            </a:r>
            <a:endParaRPr sz="1100" u="sng">
              <a:solidFill>
                <a:srgbClr val="1155CC"/>
              </a:solidFill>
            </a:endParaRPr>
          </a:p>
          <a:p>
            <a:pPr indent="-317500" lvl="0" marL="457200" rtl="0" algn="l">
              <a:lnSpc>
                <a:spcPct val="115000"/>
              </a:lnSpc>
              <a:spcBef>
                <a:spcPts val="0"/>
              </a:spcBef>
              <a:spcAft>
                <a:spcPts val="0"/>
              </a:spcAft>
              <a:buSzPts val="1400"/>
              <a:buAutoNum type="alphaLcParenR"/>
            </a:pPr>
            <a:r>
              <a:rPr lang="en-US"/>
              <a:t> </a:t>
            </a:r>
            <a:r>
              <a:rPr lang="en-US"/>
              <a:t>(</a:t>
            </a:r>
            <a:r>
              <a:rPr lang="en-US"/>
              <a:t>noun) a series of actions or steps taken in order to achieve a particular end.</a:t>
            </a:r>
            <a:endParaRPr/>
          </a:p>
          <a:p>
            <a:pPr indent="-317500" lvl="0" marL="457200" rtl="0" algn="l">
              <a:lnSpc>
                <a:spcPct val="115000"/>
              </a:lnSpc>
              <a:spcBef>
                <a:spcPts val="0"/>
              </a:spcBef>
              <a:spcAft>
                <a:spcPts val="0"/>
              </a:spcAft>
              <a:buSzPts val="1400"/>
              <a:buAutoNum type="alphaLcParenR"/>
            </a:pPr>
            <a:r>
              <a:rPr lang="en-US"/>
              <a:t>(verb) perform a series of mechanical or chemical operations on (something) in order to change or preserve it.</a:t>
            </a:r>
            <a:endParaRPr/>
          </a:p>
          <a:p>
            <a:pPr indent="0" lvl="0" marL="457200" rtl="0" algn="l">
              <a:lnSpc>
                <a:spcPct val="115000"/>
              </a:lnSpc>
              <a:spcBef>
                <a:spcPts val="0"/>
              </a:spcBef>
              <a:spcAft>
                <a:spcPts val="0"/>
              </a:spcAft>
              <a:buNone/>
            </a:pPr>
            <a:r>
              <a:t/>
            </a:r>
            <a:endParaRPr sz="7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g1d3e79e81aa_1_1"/>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278" name="Google Shape;278;g1d3e79e81aa_1_1"/>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rPr>
              <a:t>The 5 P’s</a:t>
            </a:r>
            <a:endParaRPr b="0" i="0" sz="2200" u="none" cap="none" strike="noStrike">
              <a:solidFill>
                <a:srgbClr val="000000"/>
              </a:solidFill>
              <a:latin typeface="Arial"/>
              <a:ea typeface="Arial"/>
              <a:cs typeface="Arial"/>
              <a:sym typeface="Arial"/>
            </a:endParaRPr>
          </a:p>
        </p:txBody>
      </p:sp>
      <p:sp>
        <p:nvSpPr>
          <p:cNvPr id="279" name="Google Shape;279;g1d3e79e81aa_1_1"/>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D0D0D0"/>
              </a:buClr>
              <a:buSzPts val="1100"/>
              <a:buFont typeface="Arial"/>
              <a:buAutoNum type="arabicPeriod"/>
            </a:pPr>
            <a:r>
              <a:rPr lang="en-US" sz="1100">
                <a:solidFill>
                  <a:srgbClr val="D0D0D0"/>
                </a:solidFill>
              </a:rPr>
              <a:t>Process</a:t>
            </a:r>
            <a:endParaRPr b="0" i="0" sz="1400" u="none" cap="none" strike="noStrike">
              <a:solidFill>
                <a:srgbClr val="D0D0D0"/>
              </a:solidFill>
              <a:latin typeface="Arial"/>
              <a:ea typeface="Arial"/>
              <a:cs typeface="Arial"/>
              <a:sym typeface="Arial"/>
            </a:endParaRPr>
          </a:p>
          <a:p>
            <a:pPr indent="-228600" lvl="0" marL="228600" marR="0" rtl="0" algn="l">
              <a:lnSpc>
                <a:spcPct val="100000"/>
              </a:lnSpc>
              <a:spcBef>
                <a:spcPts val="1200"/>
              </a:spcBef>
              <a:spcAft>
                <a:spcPts val="0"/>
              </a:spcAft>
              <a:buClr>
                <a:schemeClr val="dk1"/>
              </a:buClr>
              <a:buSzPts val="1100"/>
              <a:buAutoNum type="arabicPeriod"/>
            </a:pPr>
            <a:r>
              <a:rPr b="1" lang="en-US" sz="1100">
                <a:solidFill>
                  <a:schemeClr val="dk1"/>
                </a:solidFill>
              </a:rPr>
              <a:t>Priorities</a:t>
            </a:r>
            <a:endParaRPr b="1" i="0" sz="1400" u="none" cap="none" strike="noStrike">
              <a:solidFill>
                <a:schemeClr val="dk1"/>
              </a:solidFil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Power</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People</a:t>
            </a:r>
            <a:endParaRPr b="0" i="0" sz="11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1200"/>
              </a:spcAft>
              <a:buClr>
                <a:srgbClr val="D8D8D8"/>
              </a:buClr>
              <a:buSzPts val="1100"/>
              <a:buFont typeface="Arial"/>
              <a:buAutoNum type="arabicPeriod"/>
            </a:pPr>
            <a:r>
              <a:rPr lang="en-US" sz="1100">
                <a:solidFill>
                  <a:srgbClr val="D8D8D8"/>
                </a:solidFill>
              </a:rPr>
              <a:t>Perspective</a:t>
            </a:r>
            <a:endParaRPr b="0" i="0" sz="1100" u="none" cap="none" strike="noStrike">
              <a:solidFill>
                <a:srgbClr val="D8D8D8"/>
              </a:solidFill>
              <a:latin typeface="Arial"/>
              <a:ea typeface="Arial"/>
              <a:cs typeface="Arial"/>
              <a:sym typeface="Arial"/>
            </a:endParaRPr>
          </a:p>
        </p:txBody>
      </p:sp>
      <p:sp>
        <p:nvSpPr>
          <p:cNvPr id="280" name="Google Shape;280;g1d3e79e81aa_1_1"/>
          <p:cNvSpPr txBox="1"/>
          <p:nvPr/>
        </p:nvSpPr>
        <p:spPr>
          <a:xfrm>
            <a:off x="3635550" y="800425"/>
            <a:ext cx="4695000" cy="3478800"/>
          </a:xfrm>
          <a:prstGeom prst="rect">
            <a:avLst/>
          </a:prstGeom>
          <a:solidFill>
            <a:srgbClr val="F0F3F3"/>
          </a:solid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b="1" lang="en-US" sz="1800"/>
              <a:t>Priorities</a:t>
            </a:r>
            <a:endParaRPr b="1" sz="1800"/>
          </a:p>
          <a:p>
            <a:pPr indent="0" lvl="0" marL="0" rtl="0" algn="l">
              <a:lnSpc>
                <a:spcPct val="115000"/>
              </a:lnSpc>
              <a:spcBef>
                <a:spcPts val="0"/>
              </a:spcBef>
              <a:spcAft>
                <a:spcPts val="0"/>
              </a:spcAft>
              <a:buNone/>
            </a:pPr>
            <a:r>
              <a:rPr lang="en-US" sz="700">
                <a:uFill>
                  <a:noFill/>
                </a:uFill>
                <a:latin typeface="Times New Roman"/>
                <a:ea typeface="Times New Roman"/>
                <a:cs typeface="Times New Roman"/>
                <a:sym typeface="Times New Roman"/>
                <a:hlinkClick r:id="rId3"/>
              </a:rPr>
              <a:t> </a:t>
            </a:r>
            <a:r>
              <a:rPr lang="en-US" sz="1100" u="sng">
                <a:solidFill>
                  <a:srgbClr val="1155CC"/>
                </a:solidFill>
                <a:hlinkClick r:id="rId4">
                  <a:extLst>
                    <a:ext uri="{A12FA001-AC4F-418D-AE19-62706E023703}">
                      <ahyp:hlinkClr val="tx"/>
                    </a:ext>
                  </a:extLst>
                </a:hlinkClick>
              </a:rPr>
              <a:t>Dictionary definitions:</a:t>
            </a:r>
            <a:endParaRPr sz="1050">
              <a:solidFill>
                <a:srgbClr val="202124"/>
              </a:solidFill>
              <a:highlight>
                <a:srgbClr val="FFFFFF"/>
              </a:highlight>
            </a:endParaRPr>
          </a:p>
          <a:p>
            <a:pPr indent="0" lvl="0" marL="0" rtl="0" algn="l">
              <a:lnSpc>
                <a:spcPct val="115000"/>
              </a:lnSpc>
              <a:spcBef>
                <a:spcPts val="0"/>
              </a:spcBef>
              <a:spcAft>
                <a:spcPts val="0"/>
              </a:spcAft>
              <a:buNone/>
            </a:pPr>
            <a:r>
              <a:t/>
            </a:r>
            <a:endParaRPr sz="1050">
              <a:solidFill>
                <a:srgbClr val="202124"/>
              </a:solidFill>
              <a:highlight>
                <a:srgbClr val="FFFFFF"/>
              </a:highlight>
            </a:endParaRPr>
          </a:p>
          <a:p>
            <a:pPr indent="-317500" lvl="0" marL="457200" rtl="0" algn="l">
              <a:lnSpc>
                <a:spcPct val="115000"/>
              </a:lnSpc>
              <a:spcBef>
                <a:spcPts val="0"/>
              </a:spcBef>
              <a:spcAft>
                <a:spcPts val="0"/>
              </a:spcAft>
              <a:buClr>
                <a:srgbClr val="202124"/>
              </a:buClr>
              <a:buSzPts val="1400"/>
              <a:buAutoNum type="alphaLcParenR"/>
            </a:pPr>
            <a:r>
              <a:rPr lang="en-US">
                <a:solidFill>
                  <a:srgbClr val="202124"/>
                </a:solidFill>
              </a:rPr>
              <a:t>(noun) the fact or condition of being regarded or treated as more important.</a:t>
            </a:r>
            <a:endParaRPr>
              <a:solidFill>
                <a:srgbClr val="202124"/>
              </a:solidFill>
            </a:endParaRPr>
          </a:p>
          <a:p>
            <a:pPr indent="0" lvl="0" marL="0" rtl="0" algn="l">
              <a:lnSpc>
                <a:spcPct val="115000"/>
              </a:lnSpc>
              <a:spcBef>
                <a:spcPts val="0"/>
              </a:spcBef>
              <a:spcAft>
                <a:spcPts val="0"/>
              </a:spcAft>
              <a:buNone/>
            </a:pPr>
            <a:r>
              <a:t/>
            </a:r>
            <a:endParaRPr sz="1050">
              <a:solidFill>
                <a:srgbClr val="202124"/>
              </a:solidFill>
              <a:highlight>
                <a:srgbClr val="FFFFFF"/>
              </a:highlight>
            </a:endParaRPr>
          </a:p>
          <a:p>
            <a:pPr indent="0" lvl="0" marL="0" rtl="0" algn="l">
              <a:lnSpc>
                <a:spcPct val="115000"/>
              </a:lnSpc>
              <a:spcBef>
                <a:spcPts val="0"/>
              </a:spcBef>
              <a:spcAft>
                <a:spcPts val="0"/>
              </a:spcAft>
              <a:buNone/>
            </a:pPr>
            <a:r>
              <a:t/>
            </a:r>
            <a:endParaRPr sz="1050">
              <a:solidFill>
                <a:srgbClr val="202124"/>
              </a:solidFill>
              <a:highlight>
                <a:srgbClr val="FFFFFF"/>
              </a:highlight>
            </a:endParaRPr>
          </a:p>
          <a:p>
            <a:pPr indent="0" lvl="0" marL="0" rtl="0" algn="l">
              <a:lnSpc>
                <a:spcPct val="115000"/>
              </a:lnSpc>
              <a:spcBef>
                <a:spcPts val="0"/>
              </a:spcBef>
              <a:spcAft>
                <a:spcPts val="0"/>
              </a:spcAft>
              <a:buNone/>
            </a:pPr>
            <a:r>
              <a:t/>
            </a:r>
            <a:endParaRPr sz="1050">
              <a:solidFill>
                <a:srgbClr val="202124"/>
              </a:solidFill>
              <a:highlight>
                <a:srgbClr val="FFFFFF"/>
              </a:highlight>
            </a:endParaRPr>
          </a:p>
          <a:p>
            <a:pPr indent="0" lvl="0" marL="0" rtl="0" algn="l">
              <a:lnSpc>
                <a:spcPct val="115000"/>
              </a:lnSpc>
              <a:spcBef>
                <a:spcPts val="0"/>
              </a:spcBef>
              <a:spcAft>
                <a:spcPts val="0"/>
              </a:spcAft>
              <a:buNone/>
            </a:pPr>
            <a:r>
              <a:t/>
            </a:r>
            <a:endParaRPr sz="1050">
              <a:solidFill>
                <a:srgbClr val="202124"/>
              </a:solidFill>
              <a:highlight>
                <a:srgbClr val="FFFFFF"/>
              </a:highlight>
            </a:endParaRPr>
          </a:p>
          <a:p>
            <a:pPr indent="0" lvl="0" marL="0" marR="0" rtl="0" algn="l">
              <a:lnSpc>
                <a:spcPct val="100000"/>
              </a:lnSpc>
              <a:spcBef>
                <a:spcPts val="1200"/>
              </a:spcBef>
              <a:spcAft>
                <a:spcPts val="0"/>
              </a:spcAft>
              <a:buNone/>
            </a:pPr>
            <a:r>
              <a:t/>
            </a:r>
            <a:endParaRPr sz="1100"/>
          </a:p>
        </p:txBody>
      </p:sp>
      <p:sp>
        <p:nvSpPr>
          <p:cNvPr id="281" name="Google Shape;281;g1d3e79e81aa_1_1"/>
          <p:cNvSpPr txBox="1"/>
          <p:nvPr/>
        </p:nvSpPr>
        <p:spPr>
          <a:xfrm>
            <a:off x="0" y="4724400"/>
            <a:ext cx="8048700" cy="735000"/>
          </a:xfrm>
          <a:prstGeom prst="rect">
            <a:avLst/>
          </a:prstGeom>
          <a:noFill/>
          <a:ln>
            <a:noFill/>
          </a:ln>
        </p:spPr>
        <p:txBody>
          <a:bodyPr anchorCtr="0" anchor="t" bIns="91425" lIns="91425" spcFirstLastPara="1" rIns="91425" wrap="square" tIns="91425">
            <a:spAutoFit/>
          </a:bodyPr>
          <a:lstStyle/>
          <a:p>
            <a:pPr indent="-12700" lvl="0" marL="355600" rtl="0" algn="l">
              <a:lnSpc>
                <a:spcPct val="115000"/>
              </a:lnSpc>
              <a:spcBef>
                <a:spcPts val="0"/>
              </a:spcBef>
              <a:spcAft>
                <a:spcPts val="0"/>
              </a:spcAft>
              <a:buNone/>
            </a:pPr>
            <a:r>
              <a:rPr lang="en-US" sz="700"/>
              <a:t>“Dictionary - Priority.” </a:t>
            </a:r>
            <a:r>
              <a:rPr i="1" lang="en-US" sz="700"/>
              <a:t>Google Search</a:t>
            </a:r>
            <a:r>
              <a:rPr lang="en-US" sz="700"/>
              <a:t>, Google, www.google.com/search?q=Process&amp;rlz=1C1GCEA_enUS818US818&amp;oq=Process&amp;aqs=chrome..69i57j0i131i433i512j0i433i512l2j0i512j0i433i512l2j0i131i433i512j0i433i512j0i131i433i512.2256j0j15&amp;sourceid=chrome&amp;ie=UTF-8#dobs=Priorities. Accessed 6 June 2024.</a:t>
            </a:r>
            <a:r>
              <a:rPr lang="en-US" sz="1100"/>
              <a:t> </a:t>
            </a:r>
            <a:endParaRPr sz="1100"/>
          </a:p>
          <a:p>
            <a:pPr indent="0" lvl="0" marL="0" rtl="0" algn="l">
              <a:spcBef>
                <a:spcPts val="0"/>
              </a:spcBef>
              <a:spcAft>
                <a:spcPts val="0"/>
              </a:spcAft>
              <a:buNone/>
            </a:pPr>
            <a:r>
              <a:t/>
            </a:r>
            <a:endParaRPr sz="7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g1d3e79e81aa_1_10"/>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287" name="Google Shape;287;g1d3e79e81aa_1_10"/>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rPr>
              <a:t>The 5 P’s</a:t>
            </a:r>
            <a:endParaRPr b="0" i="0" sz="2200" u="none" cap="none" strike="noStrike">
              <a:solidFill>
                <a:srgbClr val="000000"/>
              </a:solidFill>
              <a:latin typeface="Arial"/>
              <a:ea typeface="Arial"/>
              <a:cs typeface="Arial"/>
              <a:sym typeface="Arial"/>
            </a:endParaRPr>
          </a:p>
        </p:txBody>
      </p:sp>
      <p:sp>
        <p:nvSpPr>
          <p:cNvPr id="288" name="Google Shape;288;g1d3e79e81aa_1_10"/>
          <p:cNvSpPr txBox="1"/>
          <p:nvPr/>
        </p:nvSpPr>
        <p:spPr>
          <a:xfrm>
            <a:off x="250825" y="4681225"/>
            <a:ext cx="7382700" cy="652800"/>
          </a:xfrm>
          <a:prstGeom prst="rect">
            <a:avLst/>
          </a:prstGeom>
          <a:noFill/>
          <a:ln>
            <a:noFill/>
          </a:ln>
        </p:spPr>
        <p:txBody>
          <a:bodyPr anchorCtr="0" anchor="b" bIns="0" lIns="0" spcFirstLastPara="1" rIns="91425" wrap="square" tIns="0">
            <a:noAutofit/>
          </a:bodyPr>
          <a:lstStyle/>
          <a:p>
            <a:pPr indent="-12700" lvl="0" marL="355600" rtl="0" algn="l">
              <a:lnSpc>
                <a:spcPct val="115000"/>
              </a:lnSpc>
              <a:spcBef>
                <a:spcPts val="1200"/>
              </a:spcBef>
              <a:spcAft>
                <a:spcPts val="0"/>
              </a:spcAft>
              <a:buNone/>
            </a:pPr>
            <a:r>
              <a:rPr lang="en-US" sz="700"/>
              <a:t>“Dictionary - Power.” </a:t>
            </a:r>
            <a:r>
              <a:rPr i="1" lang="en-US" sz="700"/>
              <a:t>Google Search</a:t>
            </a:r>
            <a:r>
              <a:rPr lang="en-US" sz="700"/>
              <a:t>, Google, www.google.com/search?q=Process&amp;rlz=1C1GCEA_enUS818US818&amp;oq=Process&amp;aqs=chrome..69i57j0i131i433i512j0i433i512l2j0i512j0i433i512l2j0i131i433i512j0i433i512j0i131i433i512.2256j0j15&amp;sourceid=chrome&amp;ie=UTF-8#dobs=Power. Accessed 6 June 2024. </a:t>
            </a:r>
            <a:endParaRPr sz="700"/>
          </a:p>
          <a:p>
            <a:pPr indent="0" lvl="0" marL="0" marR="0" rtl="0" algn="l">
              <a:lnSpc>
                <a:spcPct val="100000"/>
              </a:lnSpc>
              <a:spcBef>
                <a:spcPts val="1200"/>
              </a:spcBef>
              <a:spcAft>
                <a:spcPts val="0"/>
              </a:spcAft>
              <a:buClr>
                <a:srgbClr val="000000"/>
              </a:buClr>
              <a:buSzPts val="700"/>
              <a:buFont typeface="Arial"/>
              <a:buNone/>
            </a:pPr>
            <a:r>
              <a:t/>
            </a:r>
            <a:endParaRPr sz="700"/>
          </a:p>
        </p:txBody>
      </p:sp>
      <p:sp>
        <p:nvSpPr>
          <p:cNvPr id="289" name="Google Shape;289;g1d3e79e81aa_1_10"/>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D0D0D0"/>
              </a:buClr>
              <a:buSzPts val="1100"/>
              <a:buFont typeface="Arial"/>
              <a:buAutoNum type="arabicPeriod"/>
            </a:pPr>
            <a:r>
              <a:rPr lang="en-US" sz="1100">
                <a:solidFill>
                  <a:srgbClr val="D0D0D0"/>
                </a:solidFill>
              </a:rPr>
              <a:t>Process</a:t>
            </a:r>
            <a:endParaRPr b="0" i="0" sz="1400" u="none" cap="none" strike="noStrike">
              <a:solidFill>
                <a:srgbClr val="D0D0D0"/>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Priorities</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chemeClr val="dk1"/>
              </a:buClr>
              <a:buSzPts val="1100"/>
              <a:buAutoNum type="arabicPeriod"/>
            </a:pPr>
            <a:r>
              <a:rPr b="1" lang="en-US" sz="1100">
                <a:solidFill>
                  <a:schemeClr val="dk1"/>
                </a:solidFill>
              </a:rPr>
              <a:t>Power</a:t>
            </a:r>
            <a:endParaRPr b="1" i="0" sz="1400" u="none" cap="none" strike="noStrike">
              <a:solidFill>
                <a:schemeClr val="dk1"/>
              </a:solidFil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People</a:t>
            </a:r>
            <a:endParaRPr b="0" i="0" sz="11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1200"/>
              </a:spcAft>
              <a:buClr>
                <a:srgbClr val="D8D8D8"/>
              </a:buClr>
              <a:buSzPts val="1100"/>
              <a:buFont typeface="Arial"/>
              <a:buAutoNum type="arabicPeriod"/>
            </a:pPr>
            <a:r>
              <a:rPr lang="en-US" sz="1100">
                <a:solidFill>
                  <a:srgbClr val="D8D8D8"/>
                </a:solidFill>
              </a:rPr>
              <a:t>Perspective</a:t>
            </a:r>
            <a:endParaRPr b="0" i="0" sz="1100" u="none" cap="none" strike="noStrike">
              <a:solidFill>
                <a:srgbClr val="D8D8D8"/>
              </a:solidFill>
              <a:latin typeface="Arial"/>
              <a:ea typeface="Arial"/>
              <a:cs typeface="Arial"/>
              <a:sym typeface="Arial"/>
            </a:endParaRPr>
          </a:p>
        </p:txBody>
      </p:sp>
      <p:sp>
        <p:nvSpPr>
          <p:cNvPr id="290" name="Google Shape;290;g1d3e79e81aa_1_10"/>
          <p:cNvSpPr txBox="1"/>
          <p:nvPr/>
        </p:nvSpPr>
        <p:spPr>
          <a:xfrm>
            <a:off x="3635550" y="800425"/>
            <a:ext cx="4695000" cy="3478800"/>
          </a:xfrm>
          <a:prstGeom prst="rect">
            <a:avLst/>
          </a:prstGeom>
          <a:no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b="1" lang="en-US" sz="1800"/>
              <a:t>Power</a:t>
            </a:r>
            <a:endParaRPr b="1" sz="1800"/>
          </a:p>
          <a:p>
            <a:pPr indent="0" lvl="0" marL="0" rtl="0" algn="l">
              <a:lnSpc>
                <a:spcPct val="115000"/>
              </a:lnSpc>
              <a:spcBef>
                <a:spcPts val="0"/>
              </a:spcBef>
              <a:spcAft>
                <a:spcPts val="0"/>
              </a:spcAft>
              <a:buNone/>
            </a:pPr>
            <a:r>
              <a:rPr lang="en-US" sz="1100" u="sng">
                <a:solidFill>
                  <a:srgbClr val="1155CC"/>
                </a:solidFill>
                <a:hlinkClick r:id="rId3">
                  <a:extLst>
                    <a:ext uri="{A12FA001-AC4F-418D-AE19-62706E023703}">
                      <ahyp:hlinkClr val="tx"/>
                    </a:ext>
                  </a:extLst>
                </a:hlinkClick>
              </a:rPr>
              <a:t>Dictionary definitions:</a:t>
            </a:r>
            <a:endParaRPr sz="1100" u="sng">
              <a:solidFill>
                <a:srgbClr val="1155CC"/>
              </a:solidFill>
            </a:endParaRPr>
          </a:p>
          <a:p>
            <a:pPr indent="-317500" lvl="0" marL="457200" rtl="0" algn="l">
              <a:lnSpc>
                <a:spcPct val="115000"/>
              </a:lnSpc>
              <a:spcBef>
                <a:spcPts val="0"/>
              </a:spcBef>
              <a:spcAft>
                <a:spcPts val="0"/>
              </a:spcAft>
              <a:buSzPts val="1400"/>
              <a:buAutoNum type="alphaLcParenR"/>
            </a:pPr>
            <a:r>
              <a:rPr lang="en-US"/>
              <a:t>(noun) </a:t>
            </a:r>
            <a:r>
              <a:rPr lang="en-US">
                <a:solidFill>
                  <a:srgbClr val="202124"/>
                </a:solidFill>
              </a:rPr>
              <a:t>the capacity or ability to direct or influence the behavior of others or the course of events.</a:t>
            </a:r>
            <a:endParaRPr>
              <a:solidFill>
                <a:srgbClr val="202124"/>
              </a:solidFill>
            </a:endParaRPr>
          </a:p>
          <a:p>
            <a:pPr indent="-317500" lvl="0" marL="457200" rtl="0" algn="l">
              <a:lnSpc>
                <a:spcPct val="115000"/>
              </a:lnSpc>
              <a:spcBef>
                <a:spcPts val="0"/>
              </a:spcBef>
              <a:spcAft>
                <a:spcPts val="0"/>
              </a:spcAft>
              <a:buSzPts val="1400"/>
              <a:buAutoNum type="alphaLcParenR"/>
            </a:pPr>
            <a:r>
              <a:rPr lang="en-US">
                <a:solidFill>
                  <a:srgbClr val="202124"/>
                </a:solidFill>
              </a:rPr>
              <a:t>(verb) move or travel with great speed or force.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g1d3e79e81aa_1_19"/>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296" name="Google Shape;296;g1d3e79e81aa_1_19"/>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rPr>
              <a:t>The 5 P’s</a:t>
            </a:r>
            <a:endParaRPr b="0" i="0" sz="2200" u="none" cap="none" strike="noStrike">
              <a:solidFill>
                <a:srgbClr val="000000"/>
              </a:solidFill>
              <a:latin typeface="Arial"/>
              <a:ea typeface="Arial"/>
              <a:cs typeface="Arial"/>
              <a:sym typeface="Arial"/>
            </a:endParaRPr>
          </a:p>
        </p:txBody>
      </p:sp>
      <p:sp>
        <p:nvSpPr>
          <p:cNvPr id="297" name="Google Shape;297;g1d3e79e81aa_1_19"/>
          <p:cNvSpPr txBox="1"/>
          <p:nvPr/>
        </p:nvSpPr>
        <p:spPr>
          <a:xfrm>
            <a:off x="250825" y="4282625"/>
            <a:ext cx="7712400" cy="1127700"/>
          </a:xfrm>
          <a:prstGeom prst="rect">
            <a:avLst/>
          </a:prstGeom>
          <a:noFill/>
          <a:ln>
            <a:noFill/>
          </a:ln>
        </p:spPr>
        <p:txBody>
          <a:bodyPr anchorCtr="0" anchor="b" bIns="0" lIns="0" spcFirstLastPara="1" rIns="91425" wrap="square" tIns="0">
            <a:noAutofit/>
          </a:bodyPr>
          <a:lstStyle/>
          <a:p>
            <a:pPr indent="-12700" lvl="0" marL="355600" rtl="0" algn="l">
              <a:lnSpc>
                <a:spcPct val="115000"/>
              </a:lnSpc>
              <a:spcBef>
                <a:spcPts val="1200"/>
              </a:spcBef>
              <a:spcAft>
                <a:spcPts val="0"/>
              </a:spcAft>
              <a:buNone/>
            </a:pPr>
            <a:r>
              <a:rPr lang="en-US" sz="700"/>
              <a:t>“Dictionary - People.” </a:t>
            </a:r>
            <a:r>
              <a:rPr i="1" lang="en-US" sz="700"/>
              <a:t>Google Search</a:t>
            </a:r>
            <a:r>
              <a:rPr lang="en-US" sz="700"/>
              <a:t>, Google, www.google.com/search?q=define%2BPeople&amp;rlz=1C1GCEA_enUS818US818&amp;ei=vEubY8fNPPWaptQPyYi_6A0&amp;ved=0ahUKEwjHm7KDhvz7AhV1jYkEHUnED90Q4dUDCBA&amp;uact=5&amp;oq=define%2BPeople&amp;gs_lcp=Cgxnd3Mtd2l6LXNlcnAQAzISCAAQgAQQsQMQgwEQDRBGEPkBMgcIABCABBANMgcIABCABBANMgcIABCABBANMgcIABCABBANMgcIABCABBANMgcIABCABBANMgcIABCABBANMgcIABCABBANMgcIABCABBANOgoIABBHENYEELADOgcIABCwAxBDOhIILhDHARDRAxDIAxCwAxBDGAE6DAguEMgDELADEEMYAToGCAAQBxAeOgoIABCxAxCDARBDOhMILhCABBCxAxCDARDHARDRAxAKOg0IABCABBCxAxCDARAKOggIABCxAxCDAToHCAAQgAQQCjoFCC4QgAQ6BQgAEIAEOgoIABCABBCxAxANOgUIABCGAzoMCAAQgAQQDRBGEPkBSgQIQRgASgQIRhgAUIIJWO4RYKkUaAFwAXgAgAFuiAHHBJIBAzUuMpgBAKABAcgBDMABAdoBBAgBGAg&amp;sclient=gws-wiz-serp. Accessed 6 June 2024. </a:t>
            </a:r>
            <a:endParaRPr sz="700"/>
          </a:p>
          <a:p>
            <a:pPr indent="0" lvl="0" marL="0" marR="0" rtl="0" algn="l">
              <a:lnSpc>
                <a:spcPct val="100000"/>
              </a:lnSpc>
              <a:spcBef>
                <a:spcPts val="1200"/>
              </a:spcBef>
              <a:spcAft>
                <a:spcPts val="0"/>
              </a:spcAft>
              <a:buClr>
                <a:srgbClr val="000000"/>
              </a:buClr>
              <a:buSzPts val="700"/>
              <a:buFont typeface="Arial"/>
              <a:buNone/>
            </a:pPr>
            <a:r>
              <a:t/>
            </a:r>
            <a:endParaRPr sz="700"/>
          </a:p>
        </p:txBody>
      </p:sp>
      <p:sp>
        <p:nvSpPr>
          <p:cNvPr id="298" name="Google Shape;298;g1d3e79e81aa_1_19"/>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D0D0D0"/>
              </a:buClr>
              <a:buSzPts val="1100"/>
              <a:buFont typeface="Arial"/>
              <a:buAutoNum type="arabicPeriod"/>
            </a:pPr>
            <a:r>
              <a:rPr lang="en-US" sz="1100">
                <a:solidFill>
                  <a:srgbClr val="D0D0D0"/>
                </a:solidFill>
              </a:rPr>
              <a:t>Process</a:t>
            </a:r>
            <a:endParaRPr b="0" i="0" sz="1400" u="none" cap="none" strike="noStrike">
              <a:solidFill>
                <a:srgbClr val="D0D0D0"/>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Priorities</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Power</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chemeClr val="dk1"/>
              </a:buClr>
              <a:buSzPts val="1100"/>
              <a:buAutoNum type="arabicPeriod"/>
            </a:pPr>
            <a:r>
              <a:rPr b="1" lang="en-US" sz="1100">
                <a:solidFill>
                  <a:schemeClr val="dk1"/>
                </a:solidFill>
              </a:rPr>
              <a:t>People</a:t>
            </a:r>
            <a:endParaRPr b="1" i="0" sz="1100" u="none" cap="none" strike="noStrike">
              <a:solidFill>
                <a:schemeClr val="dk1"/>
              </a:solidFill>
            </a:endParaRPr>
          </a:p>
          <a:p>
            <a:pPr indent="-228600" lvl="0" marL="228600" marR="0" rtl="0" algn="l">
              <a:lnSpc>
                <a:spcPct val="100000"/>
              </a:lnSpc>
              <a:spcBef>
                <a:spcPts val="1200"/>
              </a:spcBef>
              <a:spcAft>
                <a:spcPts val="1200"/>
              </a:spcAft>
              <a:buClr>
                <a:srgbClr val="D8D8D8"/>
              </a:buClr>
              <a:buSzPts val="1100"/>
              <a:buFont typeface="Arial"/>
              <a:buAutoNum type="arabicPeriod"/>
            </a:pPr>
            <a:r>
              <a:rPr lang="en-US" sz="1100">
                <a:solidFill>
                  <a:srgbClr val="D8D8D8"/>
                </a:solidFill>
              </a:rPr>
              <a:t>Perspective</a:t>
            </a:r>
            <a:endParaRPr b="0" i="0" sz="1100" u="none" cap="none" strike="noStrike">
              <a:solidFill>
                <a:srgbClr val="D8D8D8"/>
              </a:solidFill>
              <a:latin typeface="Arial"/>
              <a:ea typeface="Arial"/>
              <a:cs typeface="Arial"/>
              <a:sym typeface="Arial"/>
            </a:endParaRPr>
          </a:p>
        </p:txBody>
      </p:sp>
      <p:sp>
        <p:nvSpPr>
          <p:cNvPr id="299" name="Google Shape;299;g1d3e79e81aa_1_19"/>
          <p:cNvSpPr txBox="1"/>
          <p:nvPr/>
        </p:nvSpPr>
        <p:spPr>
          <a:xfrm>
            <a:off x="3635550" y="800425"/>
            <a:ext cx="4695000" cy="3478800"/>
          </a:xfrm>
          <a:prstGeom prst="rect">
            <a:avLst/>
          </a:prstGeom>
          <a:no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b="1" lang="en-US" sz="1800"/>
              <a:t>People</a:t>
            </a:r>
            <a:endParaRPr b="1" sz="1800"/>
          </a:p>
          <a:p>
            <a:pPr indent="0" lvl="0" marL="0" rtl="0" algn="l">
              <a:lnSpc>
                <a:spcPct val="115000"/>
              </a:lnSpc>
              <a:spcBef>
                <a:spcPts val="0"/>
              </a:spcBef>
              <a:spcAft>
                <a:spcPts val="0"/>
              </a:spcAft>
              <a:buNone/>
            </a:pPr>
            <a:r>
              <a:rPr lang="en-US" sz="1100" u="sng">
                <a:solidFill>
                  <a:srgbClr val="1155CC"/>
                </a:solidFill>
                <a:hlinkClick r:id="rId3">
                  <a:extLst>
                    <a:ext uri="{A12FA001-AC4F-418D-AE19-62706E023703}">
                      <ahyp:hlinkClr val="tx"/>
                    </a:ext>
                  </a:extLst>
                </a:hlinkClick>
              </a:rPr>
              <a:t>Dictionary definitions</a:t>
            </a:r>
            <a:r>
              <a:rPr lang="en-US" sz="1100"/>
              <a:t>:</a:t>
            </a:r>
            <a:endParaRPr sz="1100"/>
          </a:p>
          <a:p>
            <a:pPr indent="-317500" lvl="0" marL="457200" rtl="0" algn="l">
              <a:lnSpc>
                <a:spcPct val="115000"/>
              </a:lnSpc>
              <a:spcBef>
                <a:spcPts val="0"/>
              </a:spcBef>
              <a:spcAft>
                <a:spcPts val="0"/>
              </a:spcAft>
              <a:buSzPts val="1400"/>
              <a:buAutoNum type="alphaLcParenR"/>
            </a:pPr>
            <a:r>
              <a:rPr lang="en-US"/>
              <a:t>(noun) </a:t>
            </a:r>
            <a:r>
              <a:rPr lang="en-US">
                <a:solidFill>
                  <a:srgbClr val="202124"/>
                </a:solidFill>
              </a:rPr>
              <a:t>human </a:t>
            </a:r>
            <a:r>
              <a:rPr lang="en-US" u="sng">
                <a:solidFill>
                  <a:srgbClr val="202124"/>
                </a:solidFill>
              </a:rPr>
              <a:t>beings</a:t>
            </a:r>
            <a:r>
              <a:rPr lang="en-US">
                <a:solidFill>
                  <a:srgbClr val="202124"/>
                </a:solidFill>
              </a:rPr>
              <a:t> in general or considered </a:t>
            </a:r>
            <a:r>
              <a:rPr lang="en-US" u="sng">
                <a:solidFill>
                  <a:srgbClr val="202124"/>
                </a:solidFill>
              </a:rPr>
              <a:t>collectively</a:t>
            </a:r>
            <a:r>
              <a:rPr lang="en-US">
                <a:solidFill>
                  <a:srgbClr val="202124"/>
                </a:solidFill>
              </a:rPr>
              <a:t>.</a:t>
            </a:r>
            <a:endParaRPr>
              <a:solidFill>
                <a:srgbClr val="202124"/>
              </a:solidFill>
            </a:endParaRPr>
          </a:p>
          <a:p>
            <a:pPr indent="-317500" lvl="0" marL="457200" rtl="0" algn="l">
              <a:lnSpc>
                <a:spcPct val="115000"/>
              </a:lnSpc>
              <a:spcBef>
                <a:spcPts val="0"/>
              </a:spcBef>
              <a:spcAft>
                <a:spcPts val="0"/>
              </a:spcAft>
              <a:buSzPts val="1400"/>
              <a:buAutoNum type="alphaLcParenR"/>
            </a:pPr>
            <a:r>
              <a:rPr lang="en-US">
                <a:solidFill>
                  <a:srgbClr val="202124"/>
                </a:solidFill>
              </a:rPr>
              <a:t>the men, women, and children of a particular nation, community, or ethnic group.</a:t>
            </a:r>
            <a:endParaRPr>
              <a:solidFill>
                <a:srgbClr val="202124"/>
              </a:solidFill>
            </a:endParaRPr>
          </a:p>
          <a:p>
            <a:pPr indent="-317500" lvl="0" marL="457200" rtl="0" algn="l">
              <a:lnSpc>
                <a:spcPct val="115000"/>
              </a:lnSpc>
              <a:spcBef>
                <a:spcPts val="0"/>
              </a:spcBef>
              <a:spcAft>
                <a:spcPts val="0"/>
              </a:spcAft>
              <a:buSzPts val="1400"/>
              <a:buAutoNum type="alphaLcParenR"/>
            </a:pPr>
            <a:r>
              <a:rPr lang="en-US">
                <a:solidFill>
                  <a:srgbClr val="202124"/>
                </a:solidFill>
              </a:rPr>
              <a:t> (verb) (of a group of people) inhabit (a place).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g1d3e79e81aa_1_28"/>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EXERCISES</a:t>
            </a:r>
            <a:endParaRPr b="0" i="0" sz="100" u="none" cap="none" strike="noStrike">
              <a:solidFill>
                <a:srgbClr val="1B4036"/>
              </a:solidFill>
              <a:latin typeface="Arial"/>
              <a:ea typeface="Arial"/>
              <a:cs typeface="Arial"/>
              <a:sym typeface="Arial"/>
            </a:endParaRPr>
          </a:p>
        </p:txBody>
      </p:sp>
      <p:sp>
        <p:nvSpPr>
          <p:cNvPr id="305" name="Google Shape;305;g1d3e79e81aa_1_28"/>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lang="en-US" sz="2200">
                <a:solidFill>
                  <a:schemeClr val="dk2"/>
                </a:solidFill>
              </a:rPr>
              <a:t>The 5 P’s</a:t>
            </a:r>
            <a:endParaRPr b="0" i="0" sz="2200" u="none" cap="none" strike="noStrike">
              <a:solidFill>
                <a:srgbClr val="000000"/>
              </a:solidFill>
              <a:latin typeface="Arial"/>
              <a:ea typeface="Arial"/>
              <a:cs typeface="Arial"/>
              <a:sym typeface="Arial"/>
            </a:endParaRPr>
          </a:p>
        </p:txBody>
      </p:sp>
      <p:sp>
        <p:nvSpPr>
          <p:cNvPr id="306" name="Google Shape;306;g1d3e79e81aa_1_28"/>
          <p:cNvSpPr txBox="1"/>
          <p:nvPr/>
        </p:nvSpPr>
        <p:spPr>
          <a:xfrm>
            <a:off x="250825" y="4396975"/>
            <a:ext cx="7809900" cy="1013400"/>
          </a:xfrm>
          <a:prstGeom prst="rect">
            <a:avLst/>
          </a:prstGeom>
          <a:noFill/>
          <a:ln>
            <a:noFill/>
          </a:ln>
        </p:spPr>
        <p:txBody>
          <a:bodyPr anchorCtr="0" anchor="b" bIns="0" lIns="0" spcFirstLastPara="1" rIns="91425" wrap="square" tIns="0">
            <a:noAutofit/>
          </a:bodyPr>
          <a:lstStyle/>
          <a:p>
            <a:pPr indent="-12700" lvl="0" marL="355600" rtl="0" algn="l">
              <a:lnSpc>
                <a:spcPct val="115000"/>
              </a:lnSpc>
              <a:spcBef>
                <a:spcPts val="1200"/>
              </a:spcBef>
              <a:spcAft>
                <a:spcPts val="0"/>
              </a:spcAft>
              <a:buNone/>
            </a:pPr>
            <a:r>
              <a:rPr lang="en-US" sz="700"/>
              <a:t>“Dictionary - Perspective.” </a:t>
            </a:r>
            <a:r>
              <a:rPr i="1" lang="en-US" sz="700"/>
              <a:t>Google Search</a:t>
            </a:r>
            <a:r>
              <a:rPr lang="en-US" sz="700"/>
              <a:t>, Google, www.google.com/search?q=Perspective&amp;rlz=1C1GCEA_enUS818US818&amp;ei=okqbY8P1Aq2wqtsP3IaU8AI&amp;ved=0ahUKEwjDzrz8hPz7AhUtmGoFHVwDBS4Q4dUDCBA&amp;uact=5&amp;oq=Perspective&amp;gs_lcp=Cgxnd3Mtd2l6LXNlcnAQAzIHCAAQsQMQQzIHCAAQsQMQQzIECAAQQzIHCAAQgAQQCjIHCAAQsQMQQzIKCAAQgAQQsQMQCjIQCC4QrwEQxwEQ1AIQgAQQCjINCAAQgAQQsQMQgwEQCjIKCAAQsQMQgwEQQzINCC4QgAQQxwEQrwEQCjoECC4QQzoJCAAQQxBGEPkBOhEILhCABBCxAxCDARDHARDRAzoKCC4QsQMQ1AIQQzoFCAAQgAQ6CAgAEIAEELEDOg4ILhCABBDHARCvARDUAjoOCC4QrwEQxwEQ1AIQgAQ6CwgAEIAEELEDEIMBOgsILhCABBDHARCvAUoECEEYAEoECEYYAFAAWKIcYOgmaANwAHgAgAFoiAGkBpIBAzkuMZgBAKABAcABAQ&amp;sclient=gws-wiz-serp. Accessed 6 June 2024. </a:t>
            </a:r>
            <a:endParaRPr sz="700"/>
          </a:p>
          <a:p>
            <a:pPr indent="0" lvl="0" marL="0" marR="0" rtl="0" algn="l">
              <a:lnSpc>
                <a:spcPct val="100000"/>
              </a:lnSpc>
              <a:spcBef>
                <a:spcPts val="1200"/>
              </a:spcBef>
              <a:spcAft>
                <a:spcPts val="0"/>
              </a:spcAft>
              <a:buClr>
                <a:srgbClr val="000000"/>
              </a:buClr>
              <a:buSzPts val="700"/>
              <a:buFont typeface="Arial"/>
              <a:buNone/>
            </a:pPr>
            <a:r>
              <a:t/>
            </a:r>
            <a:endParaRPr sz="700"/>
          </a:p>
        </p:txBody>
      </p:sp>
      <p:sp>
        <p:nvSpPr>
          <p:cNvPr id="307" name="Google Shape;307;g1d3e79e81aa_1_28"/>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D0D0D0"/>
              </a:buClr>
              <a:buSzPts val="1100"/>
              <a:buFont typeface="Arial"/>
              <a:buAutoNum type="arabicPeriod"/>
            </a:pPr>
            <a:r>
              <a:rPr lang="en-US" sz="1100">
                <a:solidFill>
                  <a:srgbClr val="D0D0D0"/>
                </a:solidFill>
              </a:rPr>
              <a:t>Process</a:t>
            </a:r>
            <a:endParaRPr b="0" i="0" sz="1400" u="none" cap="none" strike="noStrike">
              <a:solidFill>
                <a:srgbClr val="D0D0D0"/>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Priorities</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Power</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lang="en-US" sz="1100">
                <a:solidFill>
                  <a:srgbClr val="D8D8D8"/>
                </a:solidFill>
              </a:rPr>
              <a:t>People</a:t>
            </a:r>
            <a:endParaRPr b="0" i="0" sz="11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1200"/>
              </a:spcAft>
              <a:buClr>
                <a:schemeClr val="dk1"/>
              </a:buClr>
              <a:buSzPts val="1100"/>
              <a:buAutoNum type="arabicPeriod"/>
            </a:pPr>
            <a:r>
              <a:rPr b="1" lang="en-US" sz="1100">
                <a:solidFill>
                  <a:schemeClr val="dk1"/>
                </a:solidFill>
              </a:rPr>
              <a:t>Perspective</a:t>
            </a:r>
            <a:endParaRPr b="1" i="0" sz="1100" u="none" cap="none" strike="noStrike">
              <a:solidFill>
                <a:schemeClr val="dk1"/>
              </a:solidFill>
            </a:endParaRPr>
          </a:p>
        </p:txBody>
      </p:sp>
      <p:sp>
        <p:nvSpPr>
          <p:cNvPr id="308" name="Google Shape;308;g1d3e79e81aa_1_28"/>
          <p:cNvSpPr txBox="1"/>
          <p:nvPr/>
        </p:nvSpPr>
        <p:spPr>
          <a:xfrm>
            <a:off x="3635550" y="800425"/>
            <a:ext cx="4695000" cy="3478800"/>
          </a:xfrm>
          <a:prstGeom prst="rect">
            <a:avLst/>
          </a:prstGeom>
          <a:noFill/>
          <a:ln>
            <a:noFill/>
          </a:ln>
        </p:spPr>
        <p:txBody>
          <a:bodyPr anchorCtr="0" anchor="t" bIns="91425" lIns="0" spcFirstLastPara="1" rIns="91425" wrap="square" tIns="91425">
            <a:noAutofit/>
          </a:bodyPr>
          <a:lstStyle/>
          <a:p>
            <a:pPr indent="0" lvl="0" marL="0" rtl="0" algn="l">
              <a:lnSpc>
                <a:spcPct val="115000"/>
              </a:lnSpc>
              <a:spcBef>
                <a:spcPts val="0"/>
              </a:spcBef>
              <a:spcAft>
                <a:spcPts val="0"/>
              </a:spcAft>
              <a:buNone/>
            </a:pPr>
            <a:r>
              <a:rPr lang="en-US" sz="700">
                <a:latin typeface="Times New Roman"/>
                <a:ea typeface="Times New Roman"/>
                <a:cs typeface="Times New Roman"/>
                <a:sym typeface="Times New Roman"/>
              </a:rPr>
              <a:t> </a:t>
            </a:r>
            <a:r>
              <a:rPr b="1" lang="en-US" sz="1800"/>
              <a:t>Perspective</a:t>
            </a:r>
            <a:endParaRPr b="1" sz="1800"/>
          </a:p>
          <a:p>
            <a:pPr indent="0" lvl="0" marL="0" rtl="0" algn="l">
              <a:lnSpc>
                <a:spcPct val="115000"/>
              </a:lnSpc>
              <a:spcBef>
                <a:spcPts val="0"/>
              </a:spcBef>
              <a:spcAft>
                <a:spcPts val="0"/>
              </a:spcAft>
              <a:buNone/>
            </a:pPr>
            <a:r>
              <a:rPr lang="en-US" sz="1100" u="sng">
                <a:solidFill>
                  <a:srgbClr val="1155CC"/>
                </a:solidFill>
                <a:hlinkClick r:id="rId3">
                  <a:extLst>
                    <a:ext uri="{A12FA001-AC4F-418D-AE19-62706E023703}">
                      <ahyp:hlinkClr val="tx"/>
                    </a:ext>
                  </a:extLst>
                </a:hlinkClick>
              </a:rPr>
              <a:t>Dictionary definitions:</a:t>
            </a:r>
            <a:endParaRPr sz="1100" u="sng">
              <a:solidFill>
                <a:srgbClr val="1155CC"/>
              </a:solidFill>
            </a:endParaRPr>
          </a:p>
          <a:p>
            <a:pPr indent="-298450" lvl="0" marL="457200" rtl="0" algn="l">
              <a:lnSpc>
                <a:spcPct val="115000"/>
              </a:lnSpc>
              <a:spcBef>
                <a:spcPts val="0"/>
              </a:spcBef>
              <a:spcAft>
                <a:spcPts val="0"/>
              </a:spcAft>
              <a:buSzPts val="1100"/>
              <a:buAutoNum type="alphaLcParenR"/>
            </a:pPr>
            <a:r>
              <a:rPr lang="en-US"/>
              <a:t>(noun) </a:t>
            </a:r>
            <a:r>
              <a:rPr lang="en-US">
                <a:solidFill>
                  <a:srgbClr val="202124"/>
                </a:solidFill>
              </a:rPr>
              <a:t>a particular attitude toward or way of regarding something; a point of view.</a:t>
            </a:r>
            <a:endParaRPr>
              <a:solidFill>
                <a:srgbClr val="202124"/>
              </a:solidFill>
            </a:endParaRPr>
          </a:p>
          <a:p>
            <a:pPr indent="0" lvl="0" marL="0" rtl="0" algn="l">
              <a:lnSpc>
                <a:spcPct val="115000"/>
              </a:lnSpc>
              <a:spcBef>
                <a:spcPts val="120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312" name="Shape 312"/>
        <p:cNvGrpSpPr/>
        <p:nvPr/>
      </p:nvGrpSpPr>
      <p:grpSpPr>
        <a:xfrm>
          <a:off x="0" y="0"/>
          <a:ext cx="0" cy="0"/>
          <a:chOff x="0" y="0"/>
          <a:chExt cx="0" cy="0"/>
        </a:xfrm>
      </p:grpSpPr>
      <p:sp>
        <p:nvSpPr>
          <p:cNvPr id="313" name="Google Shape;313;g1d3e79e81aa_1_47"/>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Systems</a:t>
            </a:r>
            <a:endParaRPr/>
          </a:p>
          <a:p>
            <a:pPr indent="0" lvl="0" marL="0" rtl="0" algn="l">
              <a:lnSpc>
                <a:spcPct val="90000"/>
              </a:lnSpc>
              <a:spcBef>
                <a:spcPts val="0"/>
              </a:spcBef>
              <a:spcAft>
                <a:spcPts val="0"/>
              </a:spcAft>
              <a:buSzPts val="4400"/>
              <a:buNone/>
            </a:pPr>
            <a:r>
              <a:rPr lang="en-US"/>
              <a:t>(Implicit/Explicit)</a:t>
            </a:r>
            <a:endParaRPr/>
          </a:p>
          <a:p>
            <a:pPr indent="0" lvl="0" marL="0" rtl="0" algn="l">
              <a:lnSpc>
                <a:spcPct val="90000"/>
              </a:lnSpc>
              <a:spcBef>
                <a:spcPts val="0"/>
              </a:spcBef>
              <a:spcAft>
                <a:spcPts val="0"/>
              </a:spcAft>
              <a:buSzPts val="4400"/>
              <a:buNone/>
            </a:pPr>
            <a:r>
              <a:rPr lang="en-US"/>
              <a:t>Exercises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g1eda1d0a325_0_0"/>
          <p:cNvSpPr txBox="1"/>
          <p:nvPr/>
        </p:nvSpPr>
        <p:spPr>
          <a:xfrm>
            <a:off x="395289" y="925164"/>
            <a:ext cx="6264300" cy="432000"/>
          </a:xfrm>
          <a:prstGeom prst="rect">
            <a:avLst/>
          </a:prstGeom>
          <a:noFill/>
          <a:ln>
            <a:noFill/>
          </a:ln>
        </p:spPr>
        <p:txBody>
          <a:bodyPr anchorCtr="0" anchor="t" bIns="91425" lIns="0" spcFirstLastPara="1" rIns="91425" wrap="square" tIns="0">
            <a:norm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319" name="Google Shape;319;g1eda1d0a325_0_0"/>
          <p:cNvSpPr/>
          <p:nvPr/>
        </p:nvSpPr>
        <p:spPr>
          <a:xfrm>
            <a:off x="666562" y="2808912"/>
            <a:ext cx="3429000" cy="1828800"/>
          </a:xfrm>
          <a:prstGeom prst="roundRect">
            <a:avLst>
              <a:gd fmla="val 4099" name="adj"/>
            </a:avLst>
          </a:prstGeom>
          <a:solidFill>
            <a:srgbClr val="D5DDD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20" name="Google Shape;320;g1eda1d0a325_0_0"/>
          <p:cNvSpPr txBox="1"/>
          <p:nvPr/>
        </p:nvSpPr>
        <p:spPr>
          <a:xfrm>
            <a:off x="1058450" y="2892325"/>
            <a:ext cx="2867100" cy="14469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600"/>
              </a:spcBef>
              <a:spcAft>
                <a:spcPts val="0"/>
              </a:spcAft>
              <a:buClr>
                <a:srgbClr val="000000"/>
              </a:buClr>
              <a:buSzPts val="900"/>
              <a:buFont typeface="Arial"/>
              <a:buNone/>
            </a:pPr>
            <a:r>
              <a:rPr lang="en-US" sz="900">
                <a:solidFill>
                  <a:schemeClr val="dk1"/>
                </a:solidFill>
              </a:rPr>
              <a:t>Designate Team Leader with 2 votes</a:t>
            </a:r>
            <a:endParaRPr sz="900">
              <a:solidFill>
                <a:schemeClr val="dk1"/>
              </a:solidFill>
            </a:endParaRPr>
          </a:p>
          <a:p>
            <a:pPr indent="0" lvl="0" marL="0" marR="0" rtl="0" algn="l">
              <a:lnSpc>
                <a:spcPct val="100000"/>
              </a:lnSpc>
              <a:spcBef>
                <a:spcPts val="1200"/>
              </a:spcBef>
              <a:spcAft>
                <a:spcPts val="0"/>
              </a:spcAft>
              <a:buClr>
                <a:srgbClr val="000000"/>
              </a:buClr>
              <a:buSzPts val="900"/>
              <a:buFont typeface="Arial"/>
              <a:buNone/>
            </a:pPr>
            <a:r>
              <a:rPr lang="en-US" sz="900">
                <a:solidFill>
                  <a:schemeClr val="dk1"/>
                </a:solidFill>
              </a:rPr>
              <a:t>Team mates with 0.5 votes each</a:t>
            </a:r>
            <a:endParaRPr sz="900">
              <a:solidFill>
                <a:schemeClr val="dk1"/>
              </a:solidFill>
            </a:endParaRPr>
          </a:p>
          <a:p>
            <a:pPr indent="0" lvl="0" marL="0" marR="0" rtl="0" algn="l">
              <a:lnSpc>
                <a:spcPct val="100000"/>
              </a:lnSpc>
              <a:spcBef>
                <a:spcPts val="1200"/>
              </a:spcBef>
              <a:spcAft>
                <a:spcPts val="0"/>
              </a:spcAft>
              <a:buClr>
                <a:srgbClr val="000000"/>
              </a:buClr>
              <a:buSzPts val="900"/>
              <a:buFont typeface="Arial"/>
              <a:buNone/>
            </a:pPr>
            <a:r>
              <a:rPr lang="en-US" sz="900">
                <a:solidFill>
                  <a:schemeClr val="dk1"/>
                </a:solidFill>
              </a:rPr>
              <a:t>Jamboard Page:</a:t>
            </a:r>
            <a:endParaRPr sz="900">
              <a:solidFill>
                <a:schemeClr val="dk1"/>
              </a:solidFill>
            </a:endParaRPr>
          </a:p>
          <a:p>
            <a:pPr indent="0" lvl="0" marL="0" marR="0" rtl="0" algn="l">
              <a:lnSpc>
                <a:spcPct val="100000"/>
              </a:lnSpc>
              <a:spcBef>
                <a:spcPts val="1200"/>
              </a:spcBef>
              <a:spcAft>
                <a:spcPts val="0"/>
              </a:spcAft>
              <a:buClr>
                <a:srgbClr val="000000"/>
              </a:buClr>
              <a:buSzPts val="900"/>
              <a:buFont typeface="Arial"/>
              <a:buNone/>
            </a:pPr>
            <a:r>
              <a:rPr lang="en-US" sz="900">
                <a:solidFill>
                  <a:schemeClr val="dk1"/>
                </a:solidFill>
              </a:rPr>
              <a:t>https://jamboard.google.com/d/1ap2zetiv6ijbj2lZXEgNQE3S7U9xietx4TMIRj7s0KA/edit?usp=sharing</a:t>
            </a:r>
            <a:endParaRPr sz="900">
              <a:solidFill>
                <a:schemeClr val="dk1"/>
              </a:solidFill>
            </a:endParaRPr>
          </a:p>
          <a:p>
            <a:pPr indent="0" lvl="0" marL="0" marR="0" rtl="0" algn="l">
              <a:lnSpc>
                <a:spcPct val="100000"/>
              </a:lnSpc>
              <a:spcBef>
                <a:spcPts val="1200"/>
              </a:spcBef>
              <a:spcAft>
                <a:spcPts val="1200"/>
              </a:spcAft>
              <a:buClr>
                <a:srgbClr val="000000"/>
              </a:buClr>
              <a:buSzPts val="900"/>
              <a:buFont typeface="Arial"/>
              <a:buNone/>
            </a:pPr>
            <a:r>
              <a:t/>
            </a:r>
            <a:endParaRPr sz="900">
              <a:solidFill>
                <a:schemeClr val="dk1"/>
              </a:solidFill>
            </a:endParaRPr>
          </a:p>
        </p:txBody>
      </p:sp>
      <p:sp>
        <p:nvSpPr>
          <p:cNvPr id="321" name="Google Shape;321;g1eda1d0a325_0_0"/>
          <p:cNvSpPr txBox="1"/>
          <p:nvPr/>
        </p:nvSpPr>
        <p:spPr>
          <a:xfrm>
            <a:off x="4762124" y="1969623"/>
            <a:ext cx="2699700" cy="307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2000"/>
              <a:buFont typeface="Arial"/>
              <a:buNone/>
            </a:pPr>
            <a:r>
              <a:rPr b="1" lang="en-US" sz="2000">
                <a:solidFill>
                  <a:schemeClr val="accent1"/>
                </a:solidFill>
              </a:rPr>
              <a:t>Team E</a:t>
            </a:r>
            <a:endParaRPr b="1" i="0" sz="1600" u="none" cap="none" strike="noStrike">
              <a:solidFill>
                <a:schemeClr val="accent1"/>
              </a:solidFill>
              <a:latin typeface="Arial"/>
              <a:ea typeface="Arial"/>
              <a:cs typeface="Arial"/>
              <a:sym typeface="Arial"/>
            </a:endParaRPr>
          </a:p>
        </p:txBody>
      </p:sp>
      <p:sp>
        <p:nvSpPr>
          <p:cNvPr id="322" name="Google Shape;322;g1eda1d0a325_0_0"/>
          <p:cNvSpPr txBox="1"/>
          <p:nvPr/>
        </p:nvSpPr>
        <p:spPr>
          <a:xfrm>
            <a:off x="6056787" y="268291"/>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lang="en-US" sz="700">
                <a:solidFill>
                  <a:schemeClr val="accent1"/>
                </a:solidFill>
              </a:rPr>
              <a:t>Systems</a:t>
            </a:r>
            <a:endParaRPr b="1" i="0" sz="100" u="none" cap="none" strike="noStrike">
              <a:solidFill>
                <a:schemeClr val="accent1"/>
              </a:solidFill>
              <a:latin typeface="Arial"/>
              <a:ea typeface="Arial"/>
              <a:cs typeface="Arial"/>
              <a:sym typeface="Arial"/>
            </a:endParaRPr>
          </a:p>
        </p:txBody>
      </p:sp>
      <p:sp>
        <p:nvSpPr>
          <p:cNvPr id="323" name="Google Shape;323;g1eda1d0a325_0_0"/>
          <p:cNvSpPr txBox="1"/>
          <p:nvPr/>
        </p:nvSpPr>
        <p:spPr>
          <a:xfrm>
            <a:off x="669585" y="1969623"/>
            <a:ext cx="3075000" cy="307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2000"/>
              <a:buFont typeface="Arial"/>
              <a:buNone/>
            </a:pPr>
            <a:r>
              <a:rPr b="1" lang="en-US" sz="2000">
                <a:solidFill>
                  <a:schemeClr val="accent1"/>
                </a:solidFill>
              </a:rPr>
              <a:t>Team H</a:t>
            </a:r>
            <a:endParaRPr b="1" i="0" sz="2000" u="none" cap="none" strike="noStrike">
              <a:solidFill>
                <a:schemeClr val="accent1"/>
              </a:solidFill>
              <a:latin typeface="Arial"/>
              <a:ea typeface="Arial"/>
              <a:cs typeface="Arial"/>
              <a:sym typeface="Arial"/>
            </a:endParaRPr>
          </a:p>
        </p:txBody>
      </p:sp>
      <p:sp>
        <p:nvSpPr>
          <p:cNvPr id="324" name="Google Shape;324;g1eda1d0a325_0_0"/>
          <p:cNvSpPr/>
          <p:nvPr/>
        </p:nvSpPr>
        <p:spPr>
          <a:xfrm>
            <a:off x="4762124" y="2808912"/>
            <a:ext cx="3432600" cy="1828800"/>
          </a:xfrm>
          <a:prstGeom prst="roundRect">
            <a:avLst>
              <a:gd fmla="val 4099" name="adj"/>
            </a:avLst>
          </a:prstGeom>
          <a:solidFill>
            <a:srgbClr val="D5DDD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25" name="Google Shape;325;g1eda1d0a325_0_0"/>
          <p:cNvSpPr txBox="1"/>
          <p:nvPr/>
        </p:nvSpPr>
        <p:spPr>
          <a:xfrm>
            <a:off x="5071675" y="2889875"/>
            <a:ext cx="2867100" cy="11391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600"/>
              </a:spcBef>
              <a:spcAft>
                <a:spcPts val="0"/>
              </a:spcAft>
              <a:buClr>
                <a:srgbClr val="0F0F14"/>
              </a:buClr>
              <a:buSzPts val="1000"/>
              <a:buFont typeface="Arial"/>
              <a:buNone/>
            </a:pPr>
            <a:r>
              <a:rPr lang="en-US" sz="900">
                <a:solidFill>
                  <a:srgbClr val="0F0F14"/>
                </a:solidFill>
              </a:rPr>
              <a:t>No Directive on structure.</a:t>
            </a:r>
            <a:endParaRPr sz="900">
              <a:solidFill>
                <a:srgbClr val="0F0F14"/>
              </a:solidFill>
            </a:endParaRPr>
          </a:p>
          <a:p>
            <a:pPr indent="0" lvl="0" marL="0" marR="0" rtl="0" algn="l">
              <a:lnSpc>
                <a:spcPct val="100000"/>
              </a:lnSpc>
              <a:spcBef>
                <a:spcPts val="600"/>
              </a:spcBef>
              <a:spcAft>
                <a:spcPts val="0"/>
              </a:spcAft>
              <a:buClr>
                <a:srgbClr val="0F0F14"/>
              </a:buClr>
              <a:buSzPts val="1000"/>
              <a:buFont typeface="Arial"/>
              <a:buNone/>
            </a:pPr>
            <a:r>
              <a:rPr lang="en-US" sz="900">
                <a:solidFill>
                  <a:srgbClr val="0F0F14"/>
                </a:solidFill>
              </a:rPr>
              <a:t>Each Member gets 1 vote.</a:t>
            </a:r>
            <a:endParaRPr sz="900">
              <a:solidFill>
                <a:srgbClr val="0F0F14"/>
              </a:solidFill>
            </a:endParaRPr>
          </a:p>
          <a:p>
            <a:pPr indent="0" lvl="0" marL="0" marR="0" rtl="0" algn="l">
              <a:lnSpc>
                <a:spcPct val="100000"/>
              </a:lnSpc>
              <a:spcBef>
                <a:spcPts val="600"/>
              </a:spcBef>
              <a:spcAft>
                <a:spcPts val="0"/>
              </a:spcAft>
              <a:buClr>
                <a:srgbClr val="0F0F14"/>
              </a:buClr>
              <a:buSzPts val="1000"/>
              <a:buFont typeface="Arial"/>
              <a:buNone/>
            </a:pPr>
            <a:r>
              <a:t/>
            </a:r>
            <a:endParaRPr sz="900">
              <a:solidFill>
                <a:srgbClr val="0F0F14"/>
              </a:solidFill>
            </a:endParaRPr>
          </a:p>
          <a:p>
            <a:pPr indent="0" lvl="0" marL="0" marR="0" rtl="0" algn="l">
              <a:lnSpc>
                <a:spcPct val="100000"/>
              </a:lnSpc>
              <a:spcBef>
                <a:spcPts val="600"/>
              </a:spcBef>
              <a:spcAft>
                <a:spcPts val="0"/>
              </a:spcAft>
              <a:buClr>
                <a:srgbClr val="0F0F14"/>
              </a:buClr>
              <a:buSzPts val="1000"/>
              <a:buFont typeface="Arial"/>
              <a:buNone/>
            </a:pPr>
            <a:r>
              <a:rPr lang="en-US" sz="900">
                <a:solidFill>
                  <a:srgbClr val="0F0F14"/>
                </a:solidFill>
              </a:rPr>
              <a:t>Jamboard Page:</a:t>
            </a:r>
            <a:endParaRPr sz="900">
              <a:solidFill>
                <a:srgbClr val="0F0F14"/>
              </a:solidFill>
            </a:endParaRPr>
          </a:p>
          <a:p>
            <a:pPr indent="0" lvl="0" marL="0" marR="0" rtl="0" algn="l">
              <a:lnSpc>
                <a:spcPct val="100000"/>
              </a:lnSpc>
              <a:spcBef>
                <a:spcPts val="600"/>
              </a:spcBef>
              <a:spcAft>
                <a:spcPts val="0"/>
              </a:spcAft>
              <a:buClr>
                <a:srgbClr val="0F0F14"/>
              </a:buClr>
              <a:buSzPts val="1000"/>
              <a:buFont typeface="Arial"/>
              <a:buNone/>
            </a:pPr>
            <a:r>
              <a:rPr lang="en-US" sz="900">
                <a:solidFill>
                  <a:srgbClr val="0F0F14"/>
                </a:solidFill>
              </a:rPr>
              <a:t>https://jamboard.google.com/d/1ap2zetiv6ijbj2lZXEgNQE3S7U9xietx4TMIRj7s0KA/viewer?f=3</a:t>
            </a:r>
            <a:endParaRPr sz="900">
              <a:solidFill>
                <a:srgbClr val="0F0F14"/>
              </a:solidFill>
            </a:endParaRPr>
          </a:p>
        </p:txBody>
      </p:sp>
      <p:sp>
        <p:nvSpPr>
          <p:cNvPr id="326" name="Google Shape;326;g1eda1d0a325_0_0"/>
          <p:cNvSpPr/>
          <p:nvPr/>
        </p:nvSpPr>
        <p:spPr>
          <a:xfrm>
            <a:off x="4762124" y="1436324"/>
            <a:ext cx="466344" cy="466344"/>
          </a:xfrm>
          <a:custGeom>
            <a:rect b="b" l="l" r="r" t="t"/>
            <a:pathLst>
              <a:path extrusionOk="0" h="609600" w="609600">
                <a:moveTo>
                  <a:pt x="304800" y="0"/>
                </a:moveTo>
                <a:cubicBezTo>
                  <a:pt x="136464" y="0"/>
                  <a:pt x="0" y="136464"/>
                  <a:pt x="0" y="304800"/>
                </a:cubicBezTo>
                <a:cubicBezTo>
                  <a:pt x="0" y="473136"/>
                  <a:pt x="136464" y="609600"/>
                  <a:pt x="304800" y="609600"/>
                </a:cubicBezTo>
                <a:cubicBezTo>
                  <a:pt x="473136" y="609600"/>
                  <a:pt x="609600" y="473136"/>
                  <a:pt x="609600" y="304800"/>
                </a:cubicBezTo>
                <a:cubicBezTo>
                  <a:pt x="609600" y="136464"/>
                  <a:pt x="473136" y="0"/>
                  <a:pt x="304800" y="0"/>
                </a:cubicBezTo>
                <a:close/>
                <a:moveTo>
                  <a:pt x="304800" y="38100"/>
                </a:moveTo>
                <a:cubicBezTo>
                  <a:pt x="313563" y="38100"/>
                  <a:pt x="322136" y="38576"/>
                  <a:pt x="330613" y="39338"/>
                </a:cubicBezTo>
                <a:lnTo>
                  <a:pt x="316421" y="101251"/>
                </a:lnTo>
                <a:cubicBezTo>
                  <a:pt x="314953" y="108751"/>
                  <a:pt x="312752" y="116089"/>
                  <a:pt x="309848" y="123158"/>
                </a:cubicBezTo>
                <a:cubicBezTo>
                  <a:pt x="298704" y="146780"/>
                  <a:pt x="268605" y="155924"/>
                  <a:pt x="246317" y="156591"/>
                </a:cubicBezTo>
                <a:cubicBezTo>
                  <a:pt x="223592" y="156231"/>
                  <a:pt x="201001" y="153031"/>
                  <a:pt x="179070" y="147066"/>
                </a:cubicBezTo>
                <a:cubicBezTo>
                  <a:pt x="171260" y="145256"/>
                  <a:pt x="163354" y="143542"/>
                  <a:pt x="155543" y="142018"/>
                </a:cubicBezTo>
                <a:cubicBezTo>
                  <a:pt x="136488" y="137967"/>
                  <a:pt x="117002" y="136303"/>
                  <a:pt x="97536" y="137065"/>
                </a:cubicBezTo>
                <a:cubicBezTo>
                  <a:pt x="148153" y="74494"/>
                  <a:pt x="224319" y="38126"/>
                  <a:pt x="304800" y="38100"/>
                </a:cubicBezTo>
                <a:close/>
                <a:moveTo>
                  <a:pt x="86392" y="457200"/>
                </a:moveTo>
                <a:cubicBezTo>
                  <a:pt x="108583" y="450885"/>
                  <a:pt x="127777" y="436828"/>
                  <a:pt x="140494" y="417576"/>
                </a:cubicBezTo>
                <a:cubicBezTo>
                  <a:pt x="144637" y="410876"/>
                  <a:pt x="148328" y="403908"/>
                  <a:pt x="151543" y="396716"/>
                </a:cubicBezTo>
                <a:cubicBezTo>
                  <a:pt x="154750" y="388584"/>
                  <a:pt x="159253" y="381025"/>
                  <a:pt x="164878" y="374333"/>
                </a:cubicBezTo>
                <a:cubicBezTo>
                  <a:pt x="174403" y="364808"/>
                  <a:pt x="191072" y="360998"/>
                  <a:pt x="208788" y="357950"/>
                </a:cubicBezTo>
                <a:cubicBezTo>
                  <a:pt x="223742" y="355283"/>
                  <a:pt x="226600" y="357283"/>
                  <a:pt x="226981" y="357950"/>
                </a:cubicBezTo>
                <a:cubicBezTo>
                  <a:pt x="227362" y="358616"/>
                  <a:pt x="229838" y="361474"/>
                  <a:pt x="223933" y="377952"/>
                </a:cubicBezTo>
                <a:cubicBezTo>
                  <a:pt x="219456" y="390430"/>
                  <a:pt x="210122" y="416052"/>
                  <a:pt x="226504" y="436626"/>
                </a:cubicBezTo>
                <a:cubicBezTo>
                  <a:pt x="234847" y="446206"/>
                  <a:pt x="246534" y="452237"/>
                  <a:pt x="259175" y="453485"/>
                </a:cubicBezTo>
                <a:cubicBezTo>
                  <a:pt x="263843" y="454152"/>
                  <a:pt x="268700" y="454628"/>
                  <a:pt x="273749" y="455009"/>
                </a:cubicBezTo>
                <a:cubicBezTo>
                  <a:pt x="284512" y="455962"/>
                  <a:pt x="295751" y="456914"/>
                  <a:pt x="299180" y="461677"/>
                </a:cubicBezTo>
                <a:cubicBezTo>
                  <a:pt x="300684" y="464392"/>
                  <a:pt x="301501" y="467432"/>
                  <a:pt x="301562" y="470535"/>
                </a:cubicBezTo>
                <a:cubicBezTo>
                  <a:pt x="302132" y="481779"/>
                  <a:pt x="301236" y="493050"/>
                  <a:pt x="298895" y="504063"/>
                </a:cubicBezTo>
                <a:cubicBezTo>
                  <a:pt x="297021" y="514069"/>
                  <a:pt x="295812" y="524187"/>
                  <a:pt x="295275" y="534353"/>
                </a:cubicBezTo>
                <a:cubicBezTo>
                  <a:pt x="294968" y="547123"/>
                  <a:pt x="297472" y="559805"/>
                  <a:pt x="302609" y="571500"/>
                </a:cubicBezTo>
                <a:cubicBezTo>
                  <a:pt x="216286" y="570639"/>
                  <a:pt x="135718" y="528048"/>
                  <a:pt x="86392" y="457200"/>
                </a:cubicBezTo>
                <a:close/>
                <a:moveTo>
                  <a:pt x="549497" y="410337"/>
                </a:moveTo>
                <a:cubicBezTo>
                  <a:pt x="513360" y="493472"/>
                  <a:pt x="437561" y="552634"/>
                  <a:pt x="348139" y="567500"/>
                </a:cubicBezTo>
                <a:cubicBezTo>
                  <a:pt x="338614" y="564261"/>
                  <a:pt x="333185" y="548450"/>
                  <a:pt x="333566" y="535019"/>
                </a:cubicBezTo>
                <a:cubicBezTo>
                  <a:pt x="333993" y="526613"/>
                  <a:pt x="334979" y="518244"/>
                  <a:pt x="336518" y="509969"/>
                </a:cubicBezTo>
                <a:cubicBezTo>
                  <a:pt x="339471" y="495756"/>
                  <a:pt x="340464" y="481207"/>
                  <a:pt x="339471" y="466725"/>
                </a:cubicBezTo>
                <a:cubicBezTo>
                  <a:pt x="338740" y="456996"/>
                  <a:pt x="335455" y="447632"/>
                  <a:pt x="329946" y="439579"/>
                </a:cubicBezTo>
                <a:cubicBezTo>
                  <a:pt x="316325" y="420529"/>
                  <a:pt x="294418" y="418719"/>
                  <a:pt x="276797" y="417195"/>
                </a:cubicBezTo>
                <a:cubicBezTo>
                  <a:pt x="272701" y="417195"/>
                  <a:pt x="268605" y="416528"/>
                  <a:pt x="264795" y="415957"/>
                </a:cubicBezTo>
                <a:cubicBezTo>
                  <a:pt x="261611" y="415735"/>
                  <a:pt x="258548" y="414648"/>
                  <a:pt x="255937" y="412813"/>
                </a:cubicBezTo>
                <a:cubicBezTo>
                  <a:pt x="254794" y="411480"/>
                  <a:pt x="253937" y="406908"/>
                  <a:pt x="259651" y="391001"/>
                </a:cubicBezTo>
                <a:cubicBezTo>
                  <a:pt x="263081" y="381476"/>
                  <a:pt x="273844" y="351473"/>
                  <a:pt x="253937" y="331280"/>
                </a:cubicBezTo>
                <a:cubicBezTo>
                  <a:pt x="238125" y="314325"/>
                  <a:pt x="212789" y="318897"/>
                  <a:pt x="202216" y="320802"/>
                </a:cubicBezTo>
                <a:cubicBezTo>
                  <a:pt x="184023" y="323945"/>
                  <a:pt x="156591" y="328803"/>
                  <a:pt x="137636" y="348044"/>
                </a:cubicBezTo>
                <a:cubicBezTo>
                  <a:pt x="128937" y="357767"/>
                  <a:pt x="121978" y="368915"/>
                  <a:pt x="117062" y="381000"/>
                </a:cubicBezTo>
                <a:cubicBezTo>
                  <a:pt x="114613" y="386665"/>
                  <a:pt x="111748" y="392141"/>
                  <a:pt x="108490" y="397383"/>
                </a:cubicBezTo>
                <a:cubicBezTo>
                  <a:pt x="98752" y="411857"/>
                  <a:pt x="83078" y="421247"/>
                  <a:pt x="65723" y="423005"/>
                </a:cubicBezTo>
                <a:cubicBezTo>
                  <a:pt x="28172" y="347223"/>
                  <a:pt x="28951" y="258090"/>
                  <a:pt x="67818" y="182975"/>
                </a:cubicBezTo>
                <a:cubicBezTo>
                  <a:pt x="93631" y="171260"/>
                  <a:pt x="125920" y="175450"/>
                  <a:pt x="148209" y="179737"/>
                </a:cubicBezTo>
                <a:cubicBezTo>
                  <a:pt x="155734" y="181261"/>
                  <a:pt x="163259" y="182975"/>
                  <a:pt x="170783" y="184595"/>
                </a:cubicBezTo>
                <a:cubicBezTo>
                  <a:pt x="194137" y="190692"/>
                  <a:pt x="218097" y="194174"/>
                  <a:pt x="242221" y="194977"/>
                </a:cubicBezTo>
                <a:lnTo>
                  <a:pt x="247650" y="194977"/>
                </a:lnTo>
                <a:cubicBezTo>
                  <a:pt x="282321" y="193929"/>
                  <a:pt x="325946" y="178879"/>
                  <a:pt x="344424" y="139732"/>
                </a:cubicBezTo>
                <a:cubicBezTo>
                  <a:pt x="348688" y="130241"/>
                  <a:pt x="351882" y="120306"/>
                  <a:pt x="353949" y="110109"/>
                </a:cubicBezTo>
                <a:lnTo>
                  <a:pt x="368713" y="46196"/>
                </a:lnTo>
                <a:lnTo>
                  <a:pt x="368713" y="46196"/>
                </a:lnTo>
                <a:cubicBezTo>
                  <a:pt x="399324" y="53705"/>
                  <a:pt x="428352" y="66606"/>
                  <a:pt x="454438" y="84296"/>
                </a:cubicBezTo>
                <a:cubicBezTo>
                  <a:pt x="454820" y="85674"/>
                  <a:pt x="455330" y="87014"/>
                  <a:pt x="455962" y="88297"/>
                </a:cubicBezTo>
                <a:cubicBezTo>
                  <a:pt x="472560" y="121725"/>
                  <a:pt x="469144" y="161618"/>
                  <a:pt x="447104" y="191738"/>
                </a:cubicBezTo>
                <a:lnTo>
                  <a:pt x="445008" y="194500"/>
                </a:lnTo>
                <a:cubicBezTo>
                  <a:pt x="440470" y="199968"/>
                  <a:pt x="436748" y="206063"/>
                  <a:pt x="433959" y="212598"/>
                </a:cubicBezTo>
                <a:cubicBezTo>
                  <a:pt x="427380" y="233014"/>
                  <a:pt x="431890" y="255381"/>
                  <a:pt x="445865" y="271653"/>
                </a:cubicBezTo>
                <a:cubicBezTo>
                  <a:pt x="458771" y="287679"/>
                  <a:pt x="473949" y="301734"/>
                  <a:pt x="490919" y="313373"/>
                </a:cubicBezTo>
                <a:lnTo>
                  <a:pt x="495205" y="316611"/>
                </a:lnTo>
                <a:cubicBezTo>
                  <a:pt x="511732" y="328305"/>
                  <a:pt x="526544" y="342251"/>
                  <a:pt x="539210" y="358045"/>
                </a:cubicBezTo>
                <a:cubicBezTo>
                  <a:pt x="547973" y="370046"/>
                  <a:pt x="550640" y="393192"/>
                  <a:pt x="549497" y="410718"/>
                </a:cubicBezTo>
                <a:close/>
                <a:moveTo>
                  <a:pt x="569690" y="334994"/>
                </a:moveTo>
                <a:cubicBezTo>
                  <a:pt x="569690" y="334994"/>
                  <a:pt x="569690" y="334994"/>
                  <a:pt x="569690" y="334994"/>
                </a:cubicBezTo>
                <a:cubicBezTo>
                  <a:pt x="554817" y="316193"/>
                  <a:pt x="537338" y="299611"/>
                  <a:pt x="517779" y="285750"/>
                </a:cubicBezTo>
                <a:lnTo>
                  <a:pt x="513493" y="282512"/>
                </a:lnTo>
                <a:cubicBezTo>
                  <a:pt x="499598" y="272913"/>
                  <a:pt x="487069" y="261474"/>
                  <a:pt x="476250" y="248507"/>
                </a:cubicBezTo>
                <a:cubicBezTo>
                  <a:pt x="470590" y="242485"/>
                  <a:pt x="467994" y="234205"/>
                  <a:pt x="469202" y="226028"/>
                </a:cubicBezTo>
                <a:cubicBezTo>
                  <a:pt x="470773" y="222881"/>
                  <a:pt x="472724" y="219938"/>
                  <a:pt x="475012" y="217265"/>
                </a:cubicBezTo>
                <a:lnTo>
                  <a:pt x="477488" y="213931"/>
                </a:lnTo>
                <a:cubicBezTo>
                  <a:pt x="495799" y="188901"/>
                  <a:pt x="505159" y="158439"/>
                  <a:pt x="504063" y="127444"/>
                </a:cubicBezTo>
                <a:cubicBezTo>
                  <a:pt x="547616" y="176241"/>
                  <a:pt x="571629" y="239394"/>
                  <a:pt x="571500" y="304800"/>
                </a:cubicBezTo>
                <a:cubicBezTo>
                  <a:pt x="571478" y="315018"/>
                  <a:pt x="570874" y="325226"/>
                  <a:pt x="569690" y="33537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 name="Google Shape;327;g1eda1d0a325_0_0"/>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1"/>
                </a:solidFill>
              </a:rPr>
              <a:t>Exercise: Write a definition this “thing” (blue, chair, sky etc)</a:t>
            </a:r>
            <a:endParaRPr b="1" i="0" sz="2200" u="none" cap="none" strike="noStrike">
              <a:solidFill>
                <a:schemeClr val="dk2"/>
              </a:solidFill>
              <a:latin typeface="Arial"/>
              <a:ea typeface="Arial"/>
              <a:cs typeface="Arial"/>
              <a:sym typeface="Arial"/>
            </a:endParaRPr>
          </a:p>
        </p:txBody>
      </p:sp>
      <p:sp>
        <p:nvSpPr>
          <p:cNvPr id="328" name="Google Shape;328;g1eda1d0a325_0_0"/>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2 teams. 10 minutes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000"/>
              <a:buFont typeface="Arial"/>
              <a:buNone/>
            </a:pPr>
            <a:r>
              <a:t/>
            </a:r>
            <a:endParaRPr b="0" i="0" sz="1400" u="none" cap="none" strike="noStrike">
              <a:solidFill>
                <a:srgbClr val="7F7F7F"/>
              </a:solidFill>
              <a:latin typeface="Arial"/>
              <a:ea typeface="Arial"/>
              <a:cs typeface="Arial"/>
              <a:sym typeface="Arial"/>
            </a:endParaRPr>
          </a:p>
        </p:txBody>
      </p:sp>
      <p:grpSp>
        <p:nvGrpSpPr>
          <p:cNvPr id="329" name="Google Shape;329;g1eda1d0a325_0_0"/>
          <p:cNvGrpSpPr/>
          <p:nvPr/>
        </p:nvGrpSpPr>
        <p:grpSpPr>
          <a:xfrm>
            <a:off x="706101" y="1406430"/>
            <a:ext cx="557767" cy="511274"/>
            <a:chOff x="3552618" y="5453351"/>
            <a:chExt cx="619260" cy="580268"/>
          </a:xfrm>
        </p:grpSpPr>
        <p:sp>
          <p:nvSpPr>
            <p:cNvPr id="330" name="Google Shape;330;g1eda1d0a325_0_0"/>
            <p:cNvSpPr/>
            <p:nvPr/>
          </p:nvSpPr>
          <p:spPr>
            <a:xfrm>
              <a:off x="3729941" y="5453351"/>
              <a:ext cx="93958" cy="189742"/>
            </a:xfrm>
            <a:custGeom>
              <a:rect b="b" l="l" r="r" t="t"/>
              <a:pathLst>
                <a:path extrusionOk="0" h="189742" w="93958">
                  <a:moveTo>
                    <a:pt x="76900" y="0"/>
                  </a:moveTo>
                  <a:cubicBezTo>
                    <a:pt x="82116" y="0"/>
                    <a:pt x="86264" y="1970"/>
                    <a:pt x="89341" y="5909"/>
                  </a:cubicBezTo>
                  <a:cubicBezTo>
                    <a:pt x="92419" y="9849"/>
                    <a:pt x="93958" y="15038"/>
                    <a:pt x="93958" y="21475"/>
                  </a:cubicBezTo>
                  <a:lnTo>
                    <a:pt x="93958" y="162478"/>
                  </a:lnTo>
                  <a:cubicBezTo>
                    <a:pt x="93958" y="180654"/>
                    <a:pt x="87450" y="189742"/>
                    <a:pt x="74433" y="189742"/>
                  </a:cubicBezTo>
                  <a:cubicBezTo>
                    <a:pt x="68661" y="189742"/>
                    <a:pt x="64026" y="187804"/>
                    <a:pt x="60528" y="183929"/>
                  </a:cubicBezTo>
                  <a:cubicBezTo>
                    <a:pt x="57030" y="180054"/>
                    <a:pt x="55281" y="174499"/>
                    <a:pt x="55281" y="167266"/>
                  </a:cubicBezTo>
                  <a:lnTo>
                    <a:pt x="55281" y="57638"/>
                  </a:lnTo>
                  <a:cubicBezTo>
                    <a:pt x="36736" y="73711"/>
                    <a:pt x="23537" y="81748"/>
                    <a:pt x="15685" y="81748"/>
                  </a:cubicBezTo>
                  <a:cubicBezTo>
                    <a:pt x="11517" y="81748"/>
                    <a:pt x="7861" y="80127"/>
                    <a:pt x="4716" y="76886"/>
                  </a:cubicBezTo>
                  <a:cubicBezTo>
                    <a:pt x="1572" y="73645"/>
                    <a:pt x="0" y="69872"/>
                    <a:pt x="0" y="65567"/>
                  </a:cubicBezTo>
                  <a:cubicBezTo>
                    <a:pt x="0" y="60536"/>
                    <a:pt x="1496" y="56898"/>
                    <a:pt x="4489" y="54653"/>
                  </a:cubicBezTo>
                  <a:cubicBezTo>
                    <a:pt x="7482" y="52407"/>
                    <a:pt x="12407" y="49676"/>
                    <a:pt x="19265" y="46458"/>
                  </a:cubicBezTo>
                  <a:cubicBezTo>
                    <a:pt x="28988" y="41876"/>
                    <a:pt x="36749" y="37065"/>
                    <a:pt x="42547" y="32025"/>
                  </a:cubicBezTo>
                  <a:cubicBezTo>
                    <a:pt x="48346" y="26985"/>
                    <a:pt x="53531" y="21284"/>
                    <a:pt x="58101" y="14922"/>
                  </a:cubicBezTo>
                  <a:cubicBezTo>
                    <a:pt x="62671" y="8561"/>
                    <a:pt x="65804" y="4483"/>
                    <a:pt x="67498" y="2690"/>
                  </a:cubicBezTo>
                  <a:cubicBezTo>
                    <a:pt x="69193" y="896"/>
                    <a:pt x="72327" y="0"/>
                    <a:pt x="76900" y="0"/>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sp>
          <p:nvSpPr>
            <p:cNvPr id="331" name="Google Shape;331;g1eda1d0a325_0_0"/>
            <p:cNvSpPr/>
            <p:nvPr/>
          </p:nvSpPr>
          <p:spPr>
            <a:xfrm>
              <a:off x="3552618" y="5501069"/>
              <a:ext cx="134238" cy="142024"/>
            </a:xfrm>
            <a:custGeom>
              <a:rect b="b" l="l" r="r" t="t"/>
              <a:pathLst>
                <a:path extrusionOk="0" h="142024" w="134238">
                  <a:moveTo>
                    <a:pt x="67555" y="0"/>
                  </a:moveTo>
                  <a:cubicBezTo>
                    <a:pt x="82679" y="0"/>
                    <a:pt x="94714" y="1846"/>
                    <a:pt x="103661" y="5540"/>
                  </a:cubicBezTo>
                  <a:cubicBezTo>
                    <a:pt x="112608" y="9233"/>
                    <a:pt x="118936" y="15095"/>
                    <a:pt x="122644" y="23126"/>
                  </a:cubicBezTo>
                  <a:cubicBezTo>
                    <a:pt x="126353" y="31157"/>
                    <a:pt x="128207" y="41577"/>
                    <a:pt x="128207" y="54387"/>
                  </a:cubicBezTo>
                  <a:cubicBezTo>
                    <a:pt x="128207" y="62298"/>
                    <a:pt x="128186" y="68580"/>
                    <a:pt x="128145" y="73234"/>
                  </a:cubicBezTo>
                  <a:cubicBezTo>
                    <a:pt x="128104" y="77887"/>
                    <a:pt x="128042" y="83582"/>
                    <a:pt x="127960" y="90319"/>
                  </a:cubicBezTo>
                  <a:cubicBezTo>
                    <a:pt x="127960" y="98115"/>
                    <a:pt x="129006" y="105441"/>
                    <a:pt x="131099" y="112297"/>
                  </a:cubicBezTo>
                  <a:cubicBezTo>
                    <a:pt x="133192" y="119153"/>
                    <a:pt x="134238" y="123668"/>
                    <a:pt x="134238" y="125840"/>
                  </a:cubicBezTo>
                  <a:cubicBezTo>
                    <a:pt x="134238" y="130042"/>
                    <a:pt x="132353" y="133789"/>
                    <a:pt x="128582" y="137083"/>
                  </a:cubicBezTo>
                  <a:cubicBezTo>
                    <a:pt x="124811" y="140377"/>
                    <a:pt x="120519" y="142024"/>
                    <a:pt x="115708" y="142024"/>
                  </a:cubicBezTo>
                  <a:cubicBezTo>
                    <a:pt x="111545" y="142024"/>
                    <a:pt x="107631" y="140265"/>
                    <a:pt x="103968" y="136749"/>
                  </a:cubicBezTo>
                  <a:cubicBezTo>
                    <a:pt x="100305" y="133232"/>
                    <a:pt x="97016" y="128688"/>
                    <a:pt x="94100" y="123117"/>
                  </a:cubicBezTo>
                  <a:cubicBezTo>
                    <a:pt x="87306" y="129218"/>
                    <a:pt x="79990" y="133894"/>
                    <a:pt x="72152" y="137146"/>
                  </a:cubicBezTo>
                  <a:cubicBezTo>
                    <a:pt x="64314" y="140398"/>
                    <a:pt x="55470" y="142024"/>
                    <a:pt x="45621" y="142024"/>
                  </a:cubicBezTo>
                  <a:cubicBezTo>
                    <a:pt x="36565" y="142024"/>
                    <a:pt x="28580" y="140217"/>
                    <a:pt x="21664" y="136604"/>
                  </a:cubicBezTo>
                  <a:cubicBezTo>
                    <a:pt x="14749" y="132991"/>
                    <a:pt x="9410" y="128075"/>
                    <a:pt x="5646" y="121854"/>
                  </a:cubicBezTo>
                  <a:cubicBezTo>
                    <a:pt x="1882" y="115634"/>
                    <a:pt x="0" y="108862"/>
                    <a:pt x="0" y="101540"/>
                  </a:cubicBezTo>
                  <a:cubicBezTo>
                    <a:pt x="0" y="91702"/>
                    <a:pt x="3114" y="83318"/>
                    <a:pt x="9343" y="76387"/>
                  </a:cubicBezTo>
                  <a:cubicBezTo>
                    <a:pt x="15571" y="69456"/>
                    <a:pt x="23834" y="64870"/>
                    <a:pt x="34133" y="62628"/>
                  </a:cubicBezTo>
                  <a:cubicBezTo>
                    <a:pt x="36271" y="62133"/>
                    <a:pt x="41587" y="61019"/>
                    <a:pt x="50079" y="59285"/>
                  </a:cubicBezTo>
                  <a:cubicBezTo>
                    <a:pt x="58572" y="57551"/>
                    <a:pt x="65928" y="55943"/>
                    <a:pt x="72148" y="54459"/>
                  </a:cubicBezTo>
                  <a:cubicBezTo>
                    <a:pt x="78368" y="52976"/>
                    <a:pt x="84331" y="51412"/>
                    <a:pt x="90036" y="49768"/>
                  </a:cubicBezTo>
                  <a:cubicBezTo>
                    <a:pt x="89651" y="42780"/>
                    <a:pt x="88081" y="37490"/>
                    <a:pt x="85328" y="33896"/>
                  </a:cubicBezTo>
                  <a:cubicBezTo>
                    <a:pt x="82576" y="30302"/>
                    <a:pt x="76648" y="28505"/>
                    <a:pt x="67547" y="28505"/>
                  </a:cubicBezTo>
                  <a:cubicBezTo>
                    <a:pt x="59498" y="28505"/>
                    <a:pt x="53502" y="29589"/>
                    <a:pt x="49558" y="31757"/>
                  </a:cubicBezTo>
                  <a:cubicBezTo>
                    <a:pt x="45615" y="33925"/>
                    <a:pt x="42147" y="37312"/>
                    <a:pt x="39155" y="41918"/>
                  </a:cubicBezTo>
                  <a:cubicBezTo>
                    <a:pt x="36162" y="46523"/>
                    <a:pt x="33889" y="49750"/>
                    <a:pt x="32334" y="51598"/>
                  </a:cubicBezTo>
                  <a:cubicBezTo>
                    <a:pt x="30780" y="53445"/>
                    <a:pt x="27492" y="54369"/>
                    <a:pt x="22470" y="54369"/>
                  </a:cubicBezTo>
                  <a:cubicBezTo>
                    <a:pt x="18015" y="54369"/>
                    <a:pt x="14163" y="52940"/>
                    <a:pt x="10914" y="50083"/>
                  </a:cubicBezTo>
                  <a:cubicBezTo>
                    <a:pt x="7666" y="47226"/>
                    <a:pt x="6041" y="43510"/>
                    <a:pt x="6041" y="38937"/>
                  </a:cubicBezTo>
                  <a:cubicBezTo>
                    <a:pt x="6041" y="32455"/>
                    <a:pt x="8284" y="26225"/>
                    <a:pt x="12770" y="20248"/>
                  </a:cubicBezTo>
                  <a:cubicBezTo>
                    <a:pt x="17256" y="14272"/>
                    <a:pt x="24119" y="9403"/>
                    <a:pt x="33359" y="5642"/>
                  </a:cubicBezTo>
                  <a:cubicBezTo>
                    <a:pt x="42600" y="1880"/>
                    <a:pt x="53998" y="0"/>
                    <a:pt x="67555" y="0"/>
                  </a:cubicBezTo>
                  <a:close/>
                  <a:moveTo>
                    <a:pt x="90036" y="74339"/>
                  </a:moveTo>
                  <a:cubicBezTo>
                    <a:pt x="87401" y="76070"/>
                    <a:pt x="81300" y="77962"/>
                    <a:pt x="71733" y="80016"/>
                  </a:cubicBezTo>
                  <a:cubicBezTo>
                    <a:pt x="62167" y="82069"/>
                    <a:pt x="55722" y="83532"/>
                    <a:pt x="52399" y="84403"/>
                  </a:cubicBezTo>
                  <a:cubicBezTo>
                    <a:pt x="49075" y="85274"/>
                    <a:pt x="46000" y="86899"/>
                    <a:pt x="43171" y="89277"/>
                  </a:cubicBezTo>
                  <a:cubicBezTo>
                    <a:pt x="40342" y="91655"/>
                    <a:pt x="38928" y="94939"/>
                    <a:pt x="38928" y="99130"/>
                  </a:cubicBezTo>
                  <a:cubicBezTo>
                    <a:pt x="38928" y="103569"/>
                    <a:pt x="40586" y="107327"/>
                    <a:pt x="43902" y="110406"/>
                  </a:cubicBezTo>
                  <a:cubicBezTo>
                    <a:pt x="47218" y="113486"/>
                    <a:pt x="51657" y="115025"/>
                    <a:pt x="57218" y="115025"/>
                  </a:cubicBezTo>
                  <a:cubicBezTo>
                    <a:pt x="63484" y="115025"/>
                    <a:pt x="69218" y="113672"/>
                    <a:pt x="74419" y="110967"/>
                  </a:cubicBezTo>
                  <a:cubicBezTo>
                    <a:pt x="79621" y="108261"/>
                    <a:pt x="83584" y="104516"/>
                    <a:pt x="86308" y="99733"/>
                  </a:cubicBezTo>
                  <a:cubicBezTo>
                    <a:pt x="88794" y="95552"/>
                    <a:pt x="90036" y="87857"/>
                    <a:pt x="90036" y="76647"/>
                  </a:cubicBezTo>
                  <a:lnTo>
                    <a:pt x="90036" y="74339"/>
                  </a:ln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sp>
          <p:nvSpPr>
            <p:cNvPr id="332" name="Google Shape;332;g1eda1d0a325_0_0"/>
            <p:cNvSpPr/>
            <p:nvPr/>
          </p:nvSpPr>
          <p:spPr>
            <a:xfrm>
              <a:off x="3721073" y="5641841"/>
              <a:ext cx="136624" cy="191752"/>
            </a:xfrm>
            <a:custGeom>
              <a:rect b="b" l="l" r="r" t="t"/>
              <a:pathLst>
                <a:path extrusionOk="0" h="191752" w="136624">
                  <a:moveTo>
                    <a:pt x="18149" y="0"/>
                  </a:moveTo>
                  <a:cubicBezTo>
                    <a:pt x="24162" y="0"/>
                    <a:pt x="28794" y="1935"/>
                    <a:pt x="32044" y="5805"/>
                  </a:cubicBezTo>
                  <a:cubicBezTo>
                    <a:pt x="35294" y="9675"/>
                    <a:pt x="36919" y="14979"/>
                    <a:pt x="36919" y="21717"/>
                  </a:cubicBezTo>
                  <a:lnTo>
                    <a:pt x="36919" y="70540"/>
                  </a:lnTo>
                  <a:cubicBezTo>
                    <a:pt x="40411" y="64338"/>
                    <a:pt x="45616" y="59403"/>
                    <a:pt x="52532" y="55734"/>
                  </a:cubicBezTo>
                  <a:cubicBezTo>
                    <a:pt x="59448" y="52065"/>
                    <a:pt x="67949" y="50230"/>
                    <a:pt x="78034" y="50230"/>
                  </a:cubicBezTo>
                  <a:cubicBezTo>
                    <a:pt x="89726" y="50230"/>
                    <a:pt x="99999" y="53015"/>
                    <a:pt x="108856" y="58587"/>
                  </a:cubicBezTo>
                  <a:cubicBezTo>
                    <a:pt x="117712" y="64158"/>
                    <a:pt x="124554" y="72174"/>
                    <a:pt x="129382" y="82637"/>
                  </a:cubicBezTo>
                  <a:cubicBezTo>
                    <a:pt x="134210" y="93099"/>
                    <a:pt x="136624" y="105392"/>
                    <a:pt x="136624" y="119513"/>
                  </a:cubicBezTo>
                  <a:cubicBezTo>
                    <a:pt x="136624" y="129923"/>
                    <a:pt x="135289" y="139514"/>
                    <a:pt x="132619" y="148285"/>
                  </a:cubicBezTo>
                  <a:cubicBezTo>
                    <a:pt x="129948" y="157057"/>
                    <a:pt x="126041" y="164700"/>
                    <a:pt x="120896" y="171213"/>
                  </a:cubicBezTo>
                  <a:cubicBezTo>
                    <a:pt x="115751" y="177727"/>
                    <a:pt x="109480" y="182778"/>
                    <a:pt x="102082" y="186368"/>
                  </a:cubicBezTo>
                  <a:cubicBezTo>
                    <a:pt x="94683" y="189957"/>
                    <a:pt x="86544" y="191752"/>
                    <a:pt x="77663" y="191752"/>
                  </a:cubicBezTo>
                  <a:cubicBezTo>
                    <a:pt x="72236" y="191752"/>
                    <a:pt x="67116" y="191101"/>
                    <a:pt x="62302" y="189800"/>
                  </a:cubicBezTo>
                  <a:cubicBezTo>
                    <a:pt x="57488" y="188499"/>
                    <a:pt x="53430" y="186812"/>
                    <a:pt x="50125" y="184738"/>
                  </a:cubicBezTo>
                  <a:cubicBezTo>
                    <a:pt x="46821" y="182664"/>
                    <a:pt x="43966" y="180490"/>
                    <a:pt x="41561" y="178216"/>
                  </a:cubicBezTo>
                  <a:cubicBezTo>
                    <a:pt x="39155" y="175942"/>
                    <a:pt x="37608" y="172939"/>
                    <a:pt x="36919" y="169207"/>
                  </a:cubicBezTo>
                  <a:lnTo>
                    <a:pt x="36919" y="170021"/>
                  </a:lnTo>
                  <a:cubicBezTo>
                    <a:pt x="36919" y="176969"/>
                    <a:pt x="35154" y="182327"/>
                    <a:pt x="31624" y="186097"/>
                  </a:cubicBezTo>
                  <a:cubicBezTo>
                    <a:pt x="28094" y="189867"/>
                    <a:pt x="23603" y="191752"/>
                    <a:pt x="18149" y="191752"/>
                  </a:cubicBezTo>
                  <a:cubicBezTo>
                    <a:pt x="12586" y="191752"/>
                    <a:pt x="8170" y="189880"/>
                    <a:pt x="4902" y="186137"/>
                  </a:cubicBezTo>
                  <a:cubicBezTo>
                    <a:pt x="1634" y="182394"/>
                    <a:pt x="0" y="177023"/>
                    <a:pt x="0" y="170025"/>
                  </a:cubicBezTo>
                  <a:lnTo>
                    <a:pt x="0" y="23204"/>
                  </a:lnTo>
                  <a:cubicBezTo>
                    <a:pt x="0" y="15801"/>
                    <a:pt x="1589" y="10082"/>
                    <a:pt x="4767" y="6050"/>
                  </a:cubicBezTo>
                  <a:cubicBezTo>
                    <a:pt x="7945" y="2017"/>
                    <a:pt x="12406" y="0"/>
                    <a:pt x="18149" y="0"/>
                  </a:cubicBezTo>
                  <a:close/>
                  <a:moveTo>
                    <a:pt x="69154" y="80117"/>
                  </a:moveTo>
                  <a:cubicBezTo>
                    <a:pt x="63321" y="80117"/>
                    <a:pt x="58109" y="81716"/>
                    <a:pt x="53518" y="84915"/>
                  </a:cubicBezTo>
                  <a:cubicBezTo>
                    <a:pt x="48927" y="88114"/>
                    <a:pt x="45279" y="92823"/>
                    <a:pt x="42575" y="99042"/>
                  </a:cubicBezTo>
                  <a:cubicBezTo>
                    <a:pt x="39872" y="105261"/>
                    <a:pt x="38520" y="112779"/>
                    <a:pt x="38520" y="121597"/>
                  </a:cubicBezTo>
                  <a:cubicBezTo>
                    <a:pt x="38520" y="134430"/>
                    <a:pt x="41342" y="144162"/>
                    <a:pt x="46986" y="150791"/>
                  </a:cubicBezTo>
                  <a:cubicBezTo>
                    <a:pt x="52630" y="157420"/>
                    <a:pt x="60020" y="160735"/>
                    <a:pt x="69154" y="160735"/>
                  </a:cubicBezTo>
                  <a:cubicBezTo>
                    <a:pt x="76831" y="160735"/>
                    <a:pt x="83507" y="157325"/>
                    <a:pt x="89183" y="150506"/>
                  </a:cubicBezTo>
                  <a:cubicBezTo>
                    <a:pt x="94858" y="143688"/>
                    <a:pt x="97696" y="133722"/>
                    <a:pt x="97696" y="120610"/>
                  </a:cubicBezTo>
                  <a:cubicBezTo>
                    <a:pt x="97696" y="112103"/>
                    <a:pt x="96495" y="104825"/>
                    <a:pt x="94092" y="98779"/>
                  </a:cubicBezTo>
                  <a:cubicBezTo>
                    <a:pt x="91689" y="92732"/>
                    <a:pt x="88343" y="88110"/>
                    <a:pt x="84053" y="84913"/>
                  </a:cubicBezTo>
                  <a:cubicBezTo>
                    <a:pt x="79763" y="81715"/>
                    <a:pt x="74797" y="80117"/>
                    <a:pt x="69154" y="80117"/>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sp>
          <p:nvSpPr>
            <p:cNvPr id="333" name="Google Shape;333;g1eda1d0a325_0_0"/>
            <p:cNvSpPr/>
            <p:nvPr/>
          </p:nvSpPr>
          <p:spPr>
            <a:xfrm>
              <a:off x="3899311" y="5643851"/>
              <a:ext cx="131515" cy="186602"/>
            </a:xfrm>
            <a:custGeom>
              <a:rect b="b" l="l" r="r" t="t"/>
              <a:pathLst>
                <a:path extrusionOk="0" h="186602" w="131515">
                  <a:moveTo>
                    <a:pt x="64688" y="0"/>
                  </a:moveTo>
                  <a:cubicBezTo>
                    <a:pt x="77579" y="0"/>
                    <a:pt x="89120" y="2263"/>
                    <a:pt x="99311" y="6789"/>
                  </a:cubicBezTo>
                  <a:cubicBezTo>
                    <a:pt x="104479" y="9148"/>
                    <a:pt x="109349" y="12740"/>
                    <a:pt x="113920" y="17564"/>
                  </a:cubicBezTo>
                  <a:cubicBezTo>
                    <a:pt x="118491" y="22388"/>
                    <a:pt x="122053" y="27977"/>
                    <a:pt x="124606" y="34331"/>
                  </a:cubicBezTo>
                  <a:cubicBezTo>
                    <a:pt x="127160" y="40685"/>
                    <a:pt x="128436" y="47236"/>
                    <a:pt x="128436" y="53983"/>
                  </a:cubicBezTo>
                  <a:cubicBezTo>
                    <a:pt x="128436" y="64598"/>
                    <a:pt x="125820" y="74223"/>
                    <a:pt x="120587" y="82860"/>
                  </a:cubicBezTo>
                  <a:cubicBezTo>
                    <a:pt x="115354" y="91496"/>
                    <a:pt x="110030" y="98247"/>
                    <a:pt x="104615" y="103113"/>
                  </a:cubicBezTo>
                  <a:cubicBezTo>
                    <a:pt x="99201" y="107979"/>
                    <a:pt x="90366" y="115422"/>
                    <a:pt x="78111" y="125440"/>
                  </a:cubicBezTo>
                  <a:cubicBezTo>
                    <a:pt x="65855" y="135458"/>
                    <a:pt x="57525" y="143143"/>
                    <a:pt x="53119" y="148493"/>
                  </a:cubicBezTo>
                  <a:cubicBezTo>
                    <a:pt x="51161" y="150697"/>
                    <a:pt x="49303" y="152056"/>
                    <a:pt x="47545" y="152572"/>
                  </a:cubicBezTo>
                  <a:lnTo>
                    <a:pt x="109176" y="152572"/>
                  </a:lnTo>
                  <a:cubicBezTo>
                    <a:pt x="116181" y="152572"/>
                    <a:pt x="121655" y="154108"/>
                    <a:pt x="125599" y="157181"/>
                  </a:cubicBezTo>
                  <a:cubicBezTo>
                    <a:pt x="129543" y="160253"/>
                    <a:pt x="131515" y="164430"/>
                    <a:pt x="131515" y="169711"/>
                  </a:cubicBezTo>
                  <a:cubicBezTo>
                    <a:pt x="131515" y="174387"/>
                    <a:pt x="129937" y="178371"/>
                    <a:pt x="126780" y="181664"/>
                  </a:cubicBezTo>
                  <a:cubicBezTo>
                    <a:pt x="123624" y="184956"/>
                    <a:pt x="118940" y="186602"/>
                    <a:pt x="112730" y="186602"/>
                  </a:cubicBezTo>
                  <a:lnTo>
                    <a:pt x="22087" y="186602"/>
                  </a:lnTo>
                  <a:cubicBezTo>
                    <a:pt x="15231" y="186602"/>
                    <a:pt x="9836" y="184661"/>
                    <a:pt x="5902" y="180778"/>
                  </a:cubicBezTo>
                  <a:cubicBezTo>
                    <a:pt x="1967" y="176895"/>
                    <a:pt x="0" y="172301"/>
                    <a:pt x="0" y="166997"/>
                  </a:cubicBezTo>
                  <a:cubicBezTo>
                    <a:pt x="0" y="163654"/>
                    <a:pt x="1165" y="159417"/>
                    <a:pt x="3494" y="154288"/>
                  </a:cubicBezTo>
                  <a:cubicBezTo>
                    <a:pt x="5824" y="149158"/>
                    <a:pt x="8974" y="144810"/>
                    <a:pt x="12946" y="141243"/>
                  </a:cubicBezTo>
                  <a:cubicBezTo>
                    <a:pt x="22790" y="130378"/>
                    <a:pt x="32126" y="120882"/>
                    <a:pt x="40953" y="112755"/>
                  </a:cubicBezTo>
                  <a:cubicBezTo>
                    <a:pt x="49781" y="104628"/>
                    <a:pt x="56280" y="99158"/>
                    <a:pt x="60450" y="96346"/>
                  </a:cubicBezTo>
                  <a:cubicBezTo>
                    <a:pt x="66781" y="91867"/>
                    <a:pt x="72094" y="87321"/>
                    <a:pt x="76391" y="82707"/>
                  </a:cubicBezTo>
                  <a:cubicBezTo>
                    <a:pt x="80687" y="78092"/>
                    <a:pt x="83947" y="73385"/>
                    <a:pt x="86172" y="68585"/>
                  </a:cubicBezTo>
                  <a:cubicBezTo>
                    <a:pt x="88396" y="63786"/>
                    <a:pt x="89508" y="59163"/>
                    <a:pt x="89508" y="54716"/>
                  </a:cubicBezTo>
                  <a:cubicBezTo>
                    <a:pt x="89508" y="49962"/>
                    <a:pt x="88375" y="45707"/>
                    <a:pt x="86108" y="41953"/>
                  </a:cubicBezTo>
                  <a:cubicBezTo>
                    <a:pt x="83841" y="38199"/>
                    <a:pt x="80736" y="35270"/>
                    <a:pt x="76794" y="33167"/>
                  </a:cubicBezTo>
                  <a:cubicBezTo>
                    <a:pt x="72851" y="31063"/>
                    <a:pt x="68570" y="30012"/>
                    <a:pt x="63948" y="30012"/>
                  </a:cubicBezTo>
                  <a:cubicBezTo>
                    <a:pt x="54157" y="30012"/>
                    <a:pt x="46431" y="34360"/>
                    <a:pt x="40770" y="43056"/>
                  </a:cubicBezTo>
                  <a:cubicBezTo>
                    <a:pt x="40083" y="44098"/>
                    <a:pt x="38770" y="47385"/>
                    <a:pt x="36831" y="52915"/>
                  </a:cubicBezTo>
                  <a:cubicBezTo>
                    <a:pt x="34892" y="58446"/>
                    <a:pt x="32532" y="62908"/>
                    <a:pt x="29753" y="66301"/>
                  </a:cubicBezTo>
                  <a:cubicBezTo>
                    <a:pt x="26973" y="69694"/>
                    <a:pt x="22818" y="71390"/>
                    <a:pt x="17286" y="71390"/>
                  </a:cubicBezTo>
                  <a:cubicBezTo>
                    <a:pt x="12449" y="71390"/>
                    <a:pt x="8440" y="69800"/>
                    <a:pt x="5261" y="66620"/>
                  </a:cubicBezTo>
                  <a:cubicBezTo>
                    <a:pt x="2082" y="63441"/>
                    <a:pt x="492" y="59145"/>
                    <a:pt x="492" y="53733"/>
                  </a:cubicBezTo>
                  <a:cubicBezTo>
                    <a:pt x="492" y="47695"/>
                    <a:pt x="1823" y="41456"/>
                    <a:pt x="4485" y="35014"/>
                  </a:cubicBezTo>
                  <a:cubicBezTo>
                    <a:pt x="7147" y="28573"/>
                    <a:pt x="11119" y="22732"/>
                    <a:pt x="16402" y="17494"/>
                  </a:cubicBezTo>
                  <a:cubicBezTo>
                    <a:pt x="21684" y="12255"/>
                    <a:pt x="28372" y="8030"/>
                    <a:pt x="36463" y="4818"/>
                  </a:cubicBezTo>
                  <a:cubicBezTo>
                    <a:pt x="44555" y="1606"/>
                    <a:pt x="53963" y="0"/>
                    <a:pt x="64688" y="0"/>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sp>
          <p:nvSpPr>
            <p:cNvPr id="334" name="Google Shape;334;g1eda1d0a325_0_0"/>
            <p:cNvSpPr/>
            <p:nvPr/>
          </p:nvSpPr>
          <p:spPr>
            <a:xfrm>
              <a:off x="4040608" y="5844128"/>
              <a:ext cx="131270" cy="189491"/>
            </a:xfrm>
            <a:custGeom>
              <a:rect b="b" l="l" r="r" t="t"/>
              <a:pathLst>
                <a:path extrusionOk="0" h="189491" w="131270">
                  <a:moveTo>
                    <a:pt x="66289" y="0"/>
                  </a:moveTo>
                  <a:cubicBezTo>
                    <a:pt x="74483" y="0"/>
                    <a:pt x="82029" y="1141"/>
                    <a:pt x="88927" y="3423"/>
                  </a:cubicBezTo>
                  <a:cubicBezTo>
                    <a:pt x="95825" y="5705"/>
                    <a:pt x="101841" y="9017"/>
                    <a:pt x="106974" y="13360"/>
                  </a:cubicBezTo>
                  <a:cubicBezTo>
                    <a:pt x="112108" y="17702"/>
                    <a:pt x="115982" y="22744"/>
                    <a:pt x="118596" y="28483"/>
                  </a:cubicBezTo>
                  <a:cubicBezTo>
                    <a:pt x="121210" y="34223"/>
                    <a:pt x="122517" y="40369"/>
                    <a:pt x="122517" y="46921"/>
                  </a:cubicBezTo>
                  <a:cubicBezTo>
                    <a:pt x="122517" y="55562"/>
                    <a:pt x="120624" y="62988"/>
                    <a:pt x="116837" y="69199"/>
                  </a:cubicBezTo>
                  <a:cubicBezTo>
                    <a:pt x="113050" y="75409"/>
                    <a:pt x="108039" y="80597"/>
                    <a:pt x="101805" y="84760"/>
                  </a:cubicBezTo>
                  <a:cubicBezTo>
                    <a:pt x="107555" y="87175"/>
                    <a:pt x="112731" y="90704"/>
                    <a:pt x="117333" y="95348"/>
                  </a:cubicBezTo>
                  <a:cubicBezTo>
                    <a:pt x="121935" y="99991"/>
                    <a:pt x="125408" y="105156"/>
                    <a:pt x="127753" y="110842"/>
                  </a:cubicBezTo>
                  <a:cubicBezTo>
                    <a:pt x="130098" y="116528"/>
                    <a:pt x="131270" y="122641"/>
                    <a:pt x="131270" y="129180"/>
                  </a:cubicBezTo>
                  <a:cubicBezTo>
                    <a:pt x="131270" y="136952"/>
                    <a:pt x="129700" y="144495"/>
                    <a:pt x="126559" y="151807"/>
                  </a:cubicBezTo>
                  <a:cubicBezTo>
                    <a:pt x="123418" y="159119"/>
                    <a:pt x="118803" y="165626"/>
                    <a:pt x="112712" y="171327"/>
                  </a:cubicBezTo>
                  <a:cubicBezTo>
                    <a:pt x="106622" y="177029"/>
                    <a:pt x="99416" y="181482"/>
                    <a:pt x="91093" y="184685"/>
                  </a:cubicBezTo>
                  <a:cubicBezTo>
                    <a:pt x="82771" y="187889"/>
                    <a:pt x="73600" y="189491"/>
                    <a:pt x="63580" y="189491"/>
                  </a:cubicBezTo>
                  <a:cubicBezTo>
                    <a:pt x="53313" y="189491"/>
                    <a:pt x="44132" y="187656"/>
                    <a:pt x="36037" y="183986"/>
                  </a:cubicBezTo>
                  <a:cubicBezTo>
                    <a:pt x="27942" y="180316"/>
                    <a:pt x="21269" y="175724"/>
                    <a:pt x="16017" y="170208"/>
                  </a:cubicBezTo>
                  <a:cubicBezTo>
                    <a:pt x="10765" y="164693"/>
                    <a:pt x="6783" y="158959"/>
                    <a:pt x="4070" y="153006"/>
                  </a:cubicBezTo>
                  <a:cubicBezTo>
                    <a:pt x="1357" y="147054"/>
                    <a:pt x="0" y="142018"/>
                    <a:pt x="0" y="137899"/>
                  </a:cubicBezTo>
                  <a:cubicBezTo>
                    <a:pt x="0" y="132399"/>
                    <a:pt x="1788" y="127954"/>
                    <a:pt x="5363" y="124565"/>
                  </a:cubicBezTo>
                  <a:cubicBezTo>
                    <a:pt x="8938" y="121176"/>
                    <a:pt x="13363" y="119481"/>
                    <a:pt x="18640" y="119481"/>
                  </a:cubicBezTo>
                  <a:cubicBezTo>
                    <a:pt x="21422" y="119481"/>
                    <a:pt x="24126" y="120321"/>
                    <a:pt x="26752" y="122001"/>
                  </a:cubicBezTo>
                  <a:cubicBezTo>
                    <a:pt x="29378" y="123680"/>
                    <a:pt x="31156" y="125868"/>
                    <a:pt x="32086" y="128564"/>
                  </a:cubicBezTo>
                  <a:cubicBezTo>
                    <a:pt x="36118" y="139360"/>
                    <a:pt x="40403" y="147338"/>
                    <a:pt x="44941" y="152495"/>
                  </a:cubicBezTo>
                  <a:cubicBezTo>
                    <a:pt x="49479" y="157653"/>
                    <a:pt x="55775" y="160232"/>
                    <a:pt x="63827" y="160232"/>
                  </a:cubicBezTo>
                  <a:cubicBezTo>
                    <a:pt x="68498" y="160232"/>
                    <a:pt x="73000" y="159080"/>
                    <a:pt x="77334" y="156777"/>
                  </a:cubicBezTo>
                  <a:cubicBezTo>
                    <a:pt x="81668" y="154473"/>
                    <a:pt x="85252" y="151049"/>
                    <a:pt x="88088" y="146503"/>
                  </a:cubicBezTo>
                  <a:cubicBezTo>
                    <a:pt x="90924" y="141958"/>
                    <a:pt x="92342" y="136680"/>
                    <a:pt x="92342" y="130671"/>
                  </a:cubicBezTo>
                  <a:cubicBezTo>
                    <a:pt x="92342" y="121763"/>
                    <a:pt x="89946" y="114815"/>
                    <a:pt x="85154" y="109826"/>
                  </a:cubicBezTo>
                  <a:cubicBezTo>
                    <a:pt x="80362" y="104837"/>
                    <a:pt x="73663" y="102342"/>
                    <a:pt x="65057" y="102342"/>
                  </a:cubicBezTo>
                  <a:cubicBezTo>
                    <a:pt x="63580" y="102342"/>
                    <a:pt x="61118" y="102507"/>
                    <a:pt x="57671" y="102835"/>
                  </a:cubicBezTo>
                  <a:cubicBezTo>
                    <a:pt x="54224" y="103163"/>
                    <a:pt x="51925" y="103327"/>
                    <a:pt x="50775" y="103327"/>
                  </a:cubicBezTo>
                  <a:cubicBezTo>
                    <a:pt x="45566" y="103327"/>
                    <a:pt x="41486" y="101974"/>
                    <a:pt x="38534" y="99268"/>
                  </a:cubicBezTo>
                  <a:cubicBezTo>
                    <a:pt x="35581" y="96561"/>
                    <a:pt x="34105" y="92810"/>
                    <a:pt x="34105" y="88013"/>
                  </a:cubicBezTo>
                  <a:cubicBezTo>
                    <a:pt x="34105" y="83286"/>
                    <a:pt x="35853" y="79490"/>
                    <a:pt x="39348" y="76626"/>
                  </a:cubicBezTo>
                  <a:cubicBezTo>
                    <a:pt x="42843" y="73762"/>
                    <a:pt x="47801" y="72330"/>
                    <a:pt x="54223" y="72330"/>
                  </a:cubicBezTo>
                  <a:lnTo>
                    <a:pt x="59271" y="72330"/>
                  </a:lnTo>
                  <a:cubicBezTo>
                    <a:pt x="66234" y="72330"/>
                    <a:pt x="72173" y="70335"/>
                    <a:pt x="77089" y="66346"/>
                  </a:cubicBezTo>
                  <a:cubicBezTo>
                    <a:pt x="82004" y="62356"/>
                    <a:pt x="84462" y="56617"/>
                    <a:pt x="84462" y="49127"/>
                  </a:cubicBezTo>
                  <a:cubicBezTo>
                    <a:pt x="84462" y="43522"/>
                    <a:pt x="82517" y="38683"/>
                    <a:pt x="78626" y="34612"/>
                  </a:cubicBezTo>
                  <a:cubicBezTo>
                    <a:pt x="74735" y="30541"/>
                    <a:pt x="69474" y="28505"/>
                    <a:pt x="62842" y="28505"/>
                  </a:cubicBezTo>
                  <a:cubicBezTo>
                    <a:pt x="58218" y="28505"/>
                    <a:pt x="54466" y="29125"/>
                    <a:pt x="51587" y="30366"/>
                  </a:cubicBezTo>
                  <a:cubicBezTo>
                    <a:pt x="48707" y="31607"/>
                    <a:pt x="46434" y="33243"/>
                    <a:pt x="44768" y="35273"/>
                  </a:cubicBezTo>
                  <a:cubicBezTo>
                    <a:pt x="43102" y="37304"/>
                    <a:pt x="41349" y="40298"/>
                    <a:pt x="39507" y="44254"/>
                  </a:cubicBezTo>
                  <a:cubicBezTo>
                    <a:pt x="37665" y="48210"/>
                    <a:pt x="36239" y="51350"/>
                    <a:pt x="35230" y="53673"/>
                  </a:cubicBezTo>
                  <a:cubicBezTo>
                    <a:pt x="34093" y="56030"/>
                    <a:pt x="32238" y="57796"/>
                    <a:pt x="29665" y="58970"/>
                  </a:cubicBezTo>
                  <a:cubicBezTo>
                    <a:pt x="27092" y="60145"/>
                    <a:pt x="24197" y="60732"/>
                    <a:pt x="20981" y="60732"/>
                  </a:cubicBezTo>
                  <a:cubicBezTo>
                    <a:pt x="17007" y="60732"/>
                    <a:pt x="13399" y="59162"/>
                    <a:pt x="10157" y="56021"/>
                  </a:cubicBezTo>
                  <a:cubicBezTo>
                    <a:pt x="6915" y="52881"/>
                    <a:pt x="5294" y="48735"/>
                    <a:pt x="5294" y="43586"/>
                  </a:cubicBezTo>
                  <a:cubicBezTo>
                    <a:pt x="5294" y="38871"/>
                    <a:pt x="6667" y="34011"/>
                    <a:pt x="9413" y="29003"/>
                  </a:cubicBezTo>
                  <a:cubicBezTo>
                    <a:pt x="12160" y="23996"/>
                    <a:pt x="16144" y="19251"/>
                    <a:pt x="21366" y="14768"/>
                  </a:cubicBezTo>
                  <a:cubicBezTo>
                    <a:pt x="26589" y="10286"/>
                    <a:pt x="33034" y="6704"/>
                    <a:pt x="40703" y="4022"/>
                  </a:cubicBezTo>
                  <a:cubicBezTo>
                    <a:pt x="48371" y="1341"/>
                    <a:pt x="56900" y="0"/>
                    <a:pt x="66289" y="0"/>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sp>
          <p:nvSpPr>
            <p:cNvPr id="335" name="Google Shape;335;g1eda1d0a325_0_0"/>
            <p:cNvSpPr/>
            <p:nvPr/>
          </p:nvSpPr>
          <p:spPr>
            <a:xfrm>
              <a:off x="3867696" y="5891594"/>
              <a:ext cx="132253" cy="141772"/>
            </a:xfrm>
            <a:custGeom>
              <a:rect b="b" l="l" r="r" t="t"/>
              <a:pathLst>
                <a:path extrusionOk="0" h="141772" w="132253">
                  <a:moveTo>
                    <a:pt x="69902" y="0"/>
                  </a:moveTo>
                  <a:cubicBezTo>
                    <a:pt x="78882" y="0"/>
                    <a:pt x="87152" y="1325"/>
                    <a:pt x="94713" y="3975"/>
                  </a:cubicBezTo>
                  <a:cubicBezTo>
                    <a:pt x="102275" y="6625"/>
                    <a:pt x="108706" y="10064"/>
                    <a:pt x="114007" y="14291"/>
                  </a:cubicBezTo>
                  <a:cubicBezTo>
                    <a:pt x="119308" y="18518"/>
                    <a:pt x="123387" y="23072"/>
                    <a:pt x="126244" y="27954"/>
                  </a:cubicBezTo>
                  <a:cubicBezTo>
                    <a:pt x="129102" y="32835"/>
                    <a:pt x="130530" y="37455"/>
                    <a:pt x="130530" y="41814"/>
                  </a:cubicBezTo>
                  <a:cubicBezTo>
                    <a:pt x="130530" y="46531"/>
                    <a:pt x="128769" y="50531"/>
                    <a:pt x="125247" y="53815"/>
                  </a:cubicBezTo>
                  <a:cubicBezTo>
                    <a:pt x="121724" y="57099"/>
                    <a:pt x="117476" y="58741"/>
                    <a:pt x="112503" y="58741"/>
                  </a:cubicBezTo>
                  <a:cubicBezTo>
                    <a:pt x="109102" y="58741"/>
                    <a:pt x="106329" y="57906"/>
                    <a:pt x="104185" y="56236"/>
                  </a:cubicBezTo>
                  <a:cubicBezTo>
                    <a:pt x="102042" y="54566"/>
                    <a:pt x="99638" y="51876"/>
                    <a:pt x="96975" y="48165"/>
                  </a:cubicBezTo>
                  <a:cubicBezTo>
                    <a:pt x="93189" y="42407"/>
                    <a:pt x="89234" y="38088"/>
                    <a:pt x="85108" y="35209"/>
                  </a:cubicBezTo>
                  <a:cubicBezTo>
                    <a:pt x="80982" y="32330"/>
                    <a:pt x="75750" y="30891"/>
                    <a:pt x="69409" y="30891"/>
                  </a:cubicBezTo>
                  <a:cubicBezTo>
                    <a:pt x="60360" y="30891"/>
                    <a:pt x="53018" y="34493"/>
                    <a:pt x="47382" y="41696"/>
                  </a:cubicBezTo>
                  <a:cubicBezTo>
                    <a:pt x="41746" y="48900"/>
                    <a:pt x="38928" y="58961"/>
                    <a:pt x="38928" y="71881"/>
                  </a:cubicBezTo>
                  <a:cubicBezTo>
                    <a:pt x="38928" y="78016"/>
                    <a:pt x="39667" y="83596"/>
                    <a:pt x="41146" y="88621"/>
                  </a:cubicBezTo>
                  <a:cubicBezTo>
                    <a:pt x="42624" y="93647"/>
                    <a:pt x="44725" y="97882"/>
                    <a:pt x="47449" y="101327"/>
                  </a:cubicBezTo>
                  <a:cubicBezTo>
                    <a:pt x="50173" y="104772"/>
                    <a:pt x="53438" y="107372"/>
                    <a:pt x="57244" y="109127"/>
                  </a:cubicBezTo>
                  <a:cubicBezTo>
                    <a:pt x="61051" y="110883"/>
                    <a:pt x="65270" y="111760"/>
                    <a:pt x="69902" y="111760"/>
                  </a:cubicBezTo>
                  <a:cubicBezTo>
                    <a:pt x="76160" y="111760"/>
                    <a:pt x="81492" y="110328"/>
                    <a:pt x="85899" y="107463"/>
                  </a:cubicBezTo>
                  <a:cubicBezTo>
                    <a:pt x="90306" y="104599"/>
                    <a:pt x="94156" y="100308"/>
                    <a:pt x="97450" y="94590"/>
                  </a:cubicBezTo>
                  <a:cubicBezTo>
                    <a:pt x="99798" y="90268"/>
                    <a:pt x="102346" y="86874"/>
                    <a:pt x="105095" y="84407"/>
                  </a:cubicBezTo>
                  <a:cubicBezTo>
                    <a:pt x="107844" y="81940"/>
                    <a:pt x="111257" y="80706"/>
                    <a:pt x="115334" y="80706"/>
                  </a:cubicBezTo>
                  <a:cubicBezTo>
                    <a:pt x="120235" y="80706"/>
                    <a:pt x="124281" y="82544"/>
                    <a:pt x="127470" y="86221"/>
                  </a:cubicBezTo>
                  <a:cubicBezTo>
                    <a:pt x="130659" y="89897"/>
                    <a:pt x="132253" y="93784"/>
                    <a:pt x="132253" y="97882"/>
                  </a:cubicBezTo>
                  <a:cubicBezTo>
                    <a:pt x="132253" y="102436"/>
                    <a:pt x="130911" y="107266"/>
                    <a:pt x="128226" y="112372"/>
                  </a:cubicBezTo>
                  <a:cubicBezTo>
                    <a:pt x="125541" y="117479"/>
                    <a:pt x="121507" y="122294"/>
                    <a:pt x="116125" y="126816"/>
                  </a:cubicBezTo>
                  <a:cubicBezTo>
                    <a:pt x="110742" y="131339"/>
                    <a:pt x="104009" y="134962"/>
                    <a:pt x="95925" y="137686"/>
                  </a:cubicBezTo>
                  <a:cubicBezTo>
                    <a:pt x="87841" y="140410"/>
                    <a:pt x="78757" y="141772"/>
                    <a:pt x="68672" y="141772"/>
                  </a:cubicBezTo>
                  <a:cubicBezTo>
                    <a:pt x="47154" y="141772"/>
                    <a:pt x="30330" y="135475"/>
                    <a:pt x="18198" y="122881"/>
                  </a:cubicBezTo>
                  <a:cubicBezTo>
                    <a:pt x="6066" y="110287"/>
                    <a:pt x="0" y="93448"/>
                    <a:pt x="0" y="72364"/>
                  </a:cubicBezTo>
                  <a:cubicBezTo>
                    <a:pt x="0" y="58145"/>
                    <a:pt x="2767" y="45549"/>
                    <a:pt x="8299" y="34576"/>
                  </a:cubicBezTo>
                  <a:cubicBezTo>
                    <a:pt x="13832" y="23602"/>
                    <a:pt x="21866" y="15096"/>
                    <a:pt x="32403" y="9058"/>
                  </a:cubicBezTo>
                  <a:cubicBezTo>
                    <a:pt x="42941" y="3019"/>
                    <a:pt x="55440" y="0"/>
                    <a:pt x="69902" y="0"/>
                  </a:cubicBezTo>
                  <a:close/>
                </a:path>
              </a:pathLst>
            </a:custGeom>
            <a:solidFill>
              <a:schemeClr val="accent1"/>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Calibri"/>
                <a:ea typeface="Calibri"/>
                <a:cs typeface="Calibri"/>
                <a:sym typeface="Calibri"/>
              </a:endParaRPr>
            </a:p>
          </p:txBody>
        </p:sp>
      </p:grpSp>
      <p:grpSp>
        <p:nvGrpSpPr>
          <p:cNvPr id="336" name="Google Shape;336;g1eda1d0a325_0_0"/>
          <p:cNvGrpSpPr/>
          <p:nvPr/>
        </p:nvGrpSpPr>
        <p:grpSpPr>
          <a:xfrm>
            <a:off x="8326217" y="433604"/>
            <a:ext cx="658200" cy="658200"/>
            <a:chOff x="1905633" y="4094954"/>
            <a:chExt cx="658200" cy="658200"/>
          </a:xfrm>
        </p:grpSpPr>
        <p:sp>
          <p:nvSpPr>
            <p:cNvPr id="337" name="Google Shape;337;g1eda1d0a325_0_0"/>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338" name="Google Shape;338;g1eda1d0a325_0_0"/>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g2e33e7a6744_0_3"/>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Exercise 2</a:t>
            </a:r>
            <a:r>
              <a:rPr b="1" i="0" lang="en-US" sz="2200" u="none" cap="none" strike="noStrike">
                <a:solidFill>
                  <a:schemeClr val="dk2"/>
                </a:solidFill>
                <a:latin typeface="Arial"/>
                <a:ea typeface="Arial"/>
                <a:cs typeface="Arial"/>
                <a:sym typeface="Arial"/>
              </a:rPr>
              <a:t>: </a:t>
            </a:r>
            <a:r>
              <a:rPr b="1" lang="en-US" sz="2200">
                <a:solidFill>
                  <a:schemeClr val="dk2"/>
                </a:solidFill>
              </a:rPr>
              <a:t>Write a Definition</a:t>
            </a:r>
            <a:endParaRPr b="1" i="0" sz="2200" u="none" cap="none" strike="noStrike">
              <a:solidFill>
                <a:schemeClr val="dk2"/>
              </a:solidFill>
              <a:latin typeface="Arial"/>
              <a:ea typeface="Arial"/>
              <a:cs typeface="Arial"/>
              <a:sym typeface="Arial"/>
            </a:endParaRPr>
          </a:p>
        </p:txBody>
      </p:sp>
      <p:sp>
        <p:nvSpPr>
          <p:cNvPr id="344" name="Google Shape;344;g2e33e7a6744_0_3"/>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For both teams</a:t>
            </a:r>
            <a:r>
              <a:rPr b="0" i="0" lang="en-US" sz="1400" u="none" cap="none" strike="noStrike">
                <a:solidFill>
                  <a:srgbClr val="7F7F7F"/>
                </a:solidFill>
                <a:latin typeface="Arial"/>
                <a:ea typeface="Arial"/>
                <a:cs typeface="Arial"/>
                <a:sym typeface="Arial"/>
              </a:rPr>
              <a:t>:</a:t>
            </a:r>
            <a:endParaRPr b="0" i="0" sz="1050" u="none" cap="none" strike="noStrike">
              <a:solidFill>
                <a:srgbClr val="7F7F7F"/>
              </a:solidFill>
              <a:latin typeface="Arial"/>
              <a:ea typeface="Arial"/>
              <a:cs typeface="Arial"/>
              <a:sym typeface="Arial"/>
            </a:endParaRPr>
          </a:p>
        </p:txBody>
      </p:sp>
      <p:sp>
        <p:nvSpPr>
          <p:cNvPr id="345" name="Google Shape;345;g2e33e7a6744_0_3"/>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46" name="Google Shape;346;g2e33e7a6744_0_3"/>
          <p:cNvSpPr txBox="1"/>
          <p:nvPr/>
        </p:nvSpPr>
        <p:spPr>
          <a:xfrm>
            <a:off x="5131689" y="1514954"/>
            <a:ext cx="3402000" cy="2338500"/>
          </a:xfrm>
          <a:prstGeom prst="rect">
            <a:avLst/>
          </a:prstGeom>
          <a:noFill/>
          <a:ln>
            <a:noFill/>
          </a:ln>
        </p:spPr>
        <p:txBody>
          <a:bodyPr anchorCtr="0" anchor="t" bIns="91425" lIns="0" spcFirstLastPara="1" rIns="91425" wrap="square" tIns="91425">
            <a:normAutofit/>
          </a:bodyPr>
          <a:lstStyle/>
          <a:p>
            <a:pPr indent="-167640" lvl="0" marL="182880" marR="0" rtl="0" algn="l">
              <a:lnSpc>
                <a:spcPct val="100000"/>
              </a:lnSpc>
              <a:spcBef>
                <a:spcPts val="1200"/>
              </a:spcBef>
              <a:spcAft>
                <a:spcPts val="0"/>
              </a:spcAft>
              <a:buClr>
                <a:schemeClr val="dk1"/>
              </a:buClr>
              <a:buSzPts val="1200"/>
              <a:buFont typeface="Arial"/>
              <a:buChar char="●"/>
            </a:pPr>
            <a:r>
              <a:rPr lang="en-US" sz="1200">
                <a:solidFill>
                  <a:schemeClr val="dk1"/>
                </a:solidFill>
              </a:rPr>
              <a:t>You are not allowed to use the internet or dictionaries for this exercise.</a:t>
            </a:r>
            <a:endParaRPr sz="1200">
              <a:solidFill>
                <a:schemeClr val="dk1"/>
              </a:solidFill>
            </a:endParaRPr>
          </a:p>
          <a:p>
            <a:pPr indent="-167640" lvl="0" marL="182880" marR="0" rtl="0" algn="l">
              <a:lnSpc>
                <a:spcPct val="100000"/>
              </a:lnSpc>
              <a:spcBef>
                <a:spcPts val="1200"/>
              </a:spcBef>
              <a:spcAft>
                <a:spcPts val="0"/>
              </a:spcAft>
              <a:buClr>
                <a:schemeClr val="dk1"/>
              </a:buClr>
              <a:buSzPts val="1200"/>
              <a:buChar char="●"/>
            </a:pPr>
            <a:r>
              <a:rPr lang="en-US" sz="1200">
                <a:solidFill>
                  <a:schemeClr val="dk1"/>
                </a:solidFill>
              </a:rPr>
              <a:t>The definition must be discussed amongst the group and a decision made based on the points distribution given in the prior slide.</a:t>
            </a:r>
            <a:endParaRPr sz="1200">
              <a:solidFill>
                <a:schemeClr val="dk1"/>
              </a:solidFill>
            </a:endParaRPr>
          </a:p>
          <a:p>
            <a:pPr indent="-167640" lvl="0" marL="182880" marR="0" rtl="0" algn="l">
              <a:lnSpc>
                <a:spcPct val="100000"/>
              </a:lnSpc>
              <a:spcBef>
                <a:spcPts val="1200"/>
              </a:spcBef>
              <a:spcAft>
                <a:spcPts val="0"/>
              </a:spcAft>
              <a:buClr>
                <a:schemeClr val="dk1"/>
              </a:buClr>
              <a:buSzPts val="1200"/>
              <a:buChar char="●"/>
            </a:pPr>
            <a:r>
              <a:rPr lang="en-US" sz="1200">
                <a:solidFill>
                  <a:schemeClr val="dk1"/>
                </a:solidFill>
              </a:rPr>
              <a:t>Be prepared to discuss how the final decision was reached.</a:t>
            </a:r>
            <a:endParaRPr sz="1200">
              <a:solidFill>
                <a:schemeClr val="dk1"/>
              </a:solidFill>
            </a:endParaRPr>
          </a:p>
        </p:txBody>
      </p:sp>
      <p:sp>
        <p:nvSpPr>
          <p:cNvPr id="347" name="Google Shape;347;g2e33e7a6744_0_3"/>
          <p:cNvSpPr/>
          <p:nvPr/>
        </p:nvSpPr>
        <p:spPr>
          <a:xfrm>
            <a:off x="25082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48" name="Google Shape;348;g2e33e7a6744_0_3"/>
          <p:cNvSpPr txBox="1"/>
          <p:nvPr/>
        </p:nvSpPr>
        <p:spPr>
          <a:xfrm>
            <a:off x="570150" y="1514950"/>
            <a:ext cx="3470700" cy="2338500"/>
          </a:xfrm>
          <a:prstGeom prst="rect">
            <a:avLst/>
          </a:prstGeom>
          <a:noFill/>
          <a:ln>
            <a:noFill/>
          </a:ln>
        </p:spPr>
        <p:txBody>
          <a:bodyPr anchorCtr="0" anchor="t" bIns="91425" lIns="0" spcFirstLastPara="1" rIns="91425" wrap="square" tIns="91425">
            <a:noAutofit/>
          </a:bodyPr>
          <a:lstStyle/>
          <a:p>
            <a:pPr indent="-170180" lvl="0" marL="182880" marR="0" rtl="0" algn="l">
              <a:lnSpc>
                <a:spcPct val="100000"/>
              </a:lnSpc>
              <a:spcBef>
                <a:spcPts val="0"/>
              </a:spcBef>
              <a:spcAft>
                <a:spcPts val="0"/>
              </a:spcAft>
              <a:buClr>
                <a:schemeClr val="dk1"/>
              </a:buClr>
              <a:buSzPts val="1200"/>
              <a:buFont typeface="Noto Sans Symbols"/>
              <a:buChar char="●"/>
            </a:pPr>
            <a:r>
              <a:rPr lang="en-US" sz="1200">
                <a:solidFill>
                  <a:schemeClr val="dk1"/>
                </a:solidFill>
              </a:rPr>
              <a:t>Using the Jamboards for each team</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Define the term at the top of the page</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lang="en-US" sz="1200">
                <a:solidFill>
                  <a:schemeClr val="dk1"/>
                </a:solidFill>
              </a:rPr>
              <a:t>You have 10 minutes to complete the work</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lang="en-US" sz="1200">
                <a:solidFill>
                  <a:schemeClr val="dk1"/>
                </a:solidFill>
              </a:rPr>
              <a:t>Once you have completed the assignment write the agreed upon definition on a Pink Post it at the top of your jamboard</a:t>
            </a:r>
            <a:endParaRPr b="0" i="0" sz="1200" u="none" cap="none" strike="noStrike">
              <a:solidFill>
                <a:srgbClr val="000000"/>
              </a:solidFill>
              <a:latin typeface="Arial"/>
              <a:ea typeface="Arial"/>
              <a:cs typeface="Arial"/>
              <a:sym typeface="Arial"/>
            </a:endParaRPr>
          </a:p>
        </p:txBody>
      </p:sp>
      <p:sp>
        <p:nvSpPr>
          <p:cNvPr id="349" name="Google Shape;349;g2e33e7a6744_0_3"/>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SYSTEMS</a:t>
            </a:r>
            <a:endParaRPr b="0" i="0" sz="100" u="none" cap="none" strike="noStrike">
              <a:solidFill>
                <a:srgbClr val="1B4036"/>
              </a:solidFill>
              <a:latin typeface="Arial"/>
              <a:ea typeface="Arial"/>
              <a:cs typeface="Arial"/>
              <a:sym typeface="Arial"/>
            </a:endParaRPr>
          </a:p>
        </p:txBody>
      </p:sp>
      <p:grpSp>
        <p:nvGrpSpPr>
          <p:cNvPr id="350" name="Google Shape;350;g2e33e7a6744_0_3"/>
          <p:cNvGrpSpPr/>
          <p:nvPr/>
        </p:nvGrpSpPr>
        <p:grpSpPr>
          <a:xfrm>
            <a:off x="8250017" y="509804"/>
            <a:ext cx="658200" cy="658200"/>
            <a:chOff x="1905633" y="4094954"/>
            <a:chExt cx="658200" cy="658200"/>
          </a:xfrm>
        </p:grpSpPr>
        <p:sp>
          <p:nvSpPr>
            <p:cNvPr id="351" name="Google Shape;351;g2e33e7a6744_0_3"/>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352" name="Google Shape;352;g2e33e7a6744_0_3"/>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1348323866e_4_0"/>
          <p:cNvSpPr txBox="1"/>
          <p:nvPr/>
        </p:nvSpPr>
        <p:spPr>
          <a:xfrm>
            <a:off x="250826" y="268288"/>
            <a:ext cx="2160600" cy="1582800"/>
          </a:xfrm>
          <a:prstGeom prst="rect">
            <a:avLst/>
          </a:prstGeom>
          <a:noFill/>
          <a:ln>
            <a:noFill/>
          </a:ln>
        </p:spPr>
        <p:txBody>
          <a:bodyPr anchorCtr="0" anchor="t" bIns="0" lIns="0" spcFirstLastPara="1" rIns="0" wrap="square" tIns="0">
            <a:noAutofit/>
          </a:bodyPr>
          <a:lstStyle/>
          <a:p>
            <a:pPr indent="0" lvl="0" marL="0" marR="0" rtl="0" algn="l">
              <a:lnSpc>
                <a:spcPct val="90000"/>
              </a:lnSpc>
              <a:spcBef>
                <a:spcPts val="0"/>
              </a:spcBef>
              <a:spcAft>
                <a:spcPts val="0"/>
              </a:spcAft>
              <a:buClr>
                <a:srgbClr val="000000"/>
              </a:buClr>
              <a:buSzPts val="3200"/>
              <a:buFont typeface="Arial"/>
              <a:buNone/>
            </a:pPr>
            <a:r>
              <a:rPr b="1" lang="en-US" sz="3200">
                <a:solidFill>
                  <a:schemeClr val="accent1"/>
                </a:solidFill>
              </a:rPr>
              <a:t>Agenda</a:t>
            </a:r>
            <a:endParaRPr b="0" i="0" sz="2400" u="none" cap="none" strike="noStrike">
              <a:solidFill>
                <a:schemeClr val="accent1"/>
              </a:solidFill>
              <a:latin typeface="Arial"/>
              <a:ea typeface="Arial"/>
              <a:cs typeface="Arial"/>
              <a:sym typeface="Arial"/>
            </a:endParaRPr>
          </a:p>
        </p:txBody>
      </p:sp>
      <p:grpSp>
        <p:nvGrpSpPr>
          <p:cNvPr id="143" name="Google Shape;143;g1348323866e_4_0"/>
          <p:cNvGrpSpPr/>
          <p:nvPr/>
        </p:nvGrpSpPr>
        <p:grpSpPr>
          <a:xfrm>
            <a:off x="1331786" y="1322219"/>
            <a:ext cx="7560857" cy="2665535"/>
            <a:chOff x="3132138" y="1396723"/>
            <a:chExt cx="5616444" cy="2665535"/>
          </a:xfrm>
        </p:grpSpPr>
        <p:sp>
          <p:nvSpPr>
            <p:cNvPr id="144" name="Google Shape;144;g1348323866e_4_0"/>
            <p:cNvSpPr txBox="1"/>
            <p:nvPr/>
          </p:nvSpPr>
          <p:spPr>
            <a:xfrm>
              <a:off x="3132138" y="1396724"/>
              <a:ext cx="4813500" cy="5289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1" i="0" lang="en-US" sz="2100" u="none" cap="none" strike="noStrike">
                  <a:solidFill>
                    <a:schemeClr val="dk1"/>
                  </a:solidFill>
                </a:rPr>
                <a:t>Learning Objectives</a:t>
              </a:r>
              <a:endParaRPr b="1" i="0" sz="2600" u="none" cap="none" strike="noStrike">
                <a:solidFill>
                  <a:srgbClr val="000000"/>
                </a:solidFill>
              </a:endParaRPr>
            </a:p>
          </p:txBody>
        </p:sp>
        <p:sp>
          <p:nvSpPr>
            <p:cNvPr id="145" name="Google Shape;145;g1348323866e_4_0"/>
            <p:cNvSpPr txBox="1"/>
            <p:nvPr/>
          </p:nvSpPr>
          <p:spPr>
            <a:xfrm>
              <a:off x="7870482" y="1396724"/>
              <a:ext cx="878100" cy="528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01</a:t>
              </a:r>
              <a:endParaRPr b="1" i="0" sz="3200" u="none" cap="none" strike="noStrike">
                <a:solidFill>
                  <a:schemeClr val="dk2"/>
                </a:solidFill>
                <a:latin typeface="Arial"/>
                <a:ea typeface="Arial"/>
                <a:cs typeface="Arial"/>
                <a:sym typeface="Arial"/>
              </a:endParaRPr>
            </a:p>
          </p:txBody>
        </p:sp>
        <p:sp>
          <p:nvSpPr>
            <p:cNvPr id="146" name="Google Shape;146;g1348323866e_4_0"/>
            <p:cNvSpPr txBox="1"/>
            <p:nvPr/>
          </p:nvSpPr>
          <p:spPr>
            <a:xfrm>
              <a:off x="3132138" y="1925530"/>
              <a:ext cx="4813500" cy="511800"/>
            </a:xfrm>
            <a:prstGeom prst="rect">
              <a:avLst/>
            </a:prstGeom>
            <a:noFill/>
            <a:ln>
              <a:noFill/>
            </a:ln>
          </p:spPr>
          <p:txBody>
            <a:bodyPr anchorCtr="0" anchor="ctr" bIns="91425" lIns="0" spcFirstLastPara="1" rIns="91425" wrap="square" tIns="91425">
              <a:normAutofit fontScale="70000" lnSpcReduction="20000"/>
            </a:bodyPr>
            <a:lstStyle/>
            <a:p>
              <a:pPr indent="0" lvl="0" marL="0" rtl="0" algn="l">
                <a:lnSpc>
                  <a:spcPct val="90000"/>
                </a:lnSpc>
                <a:spcBef>
                  <a:spcPts val="0"/>
                </a:spcBef>
                <a:spcAft>
                  <a:spcPts val="0"/>
                </a:spcAft>
                <a:buClr>
                  <a:srgbClr val="000000"/>
                </a:buClr>
                <a:buSzPct val="148076"/>
                <a:buFont typeface="Arial"/>
                <a:buNone/>
              </a:pPr>
              <a:r>
                <a:rPr b="1" lang="en-US" sz="2971">
                  <a:solidFill>
                    <a:schemeClr val="dk1"/>
                  </a:solidFill>
                </a:rPr>
                <a:t>Systems: Consideration</a:t>
              </a:r>
              <a:r>
                <a:rPr b="1" lang="en-US" sz="4400">
                  <a:solidFill>
                    <a:schemeClr val="lt1"/>
                  </a:solidFill>
                </a:rPr>
                <a:t>s</a:t>
              </a:r>
              <a:endParaRPr b="0" i="0" sz="1100" u="none" cap="none" strike="noStrike">
                <a:solidFill>
                  <a:srgbClr val="000000"/>
                </a:solidFill>
                <a:latin typeface="Arial"/>
                <a:ea typeface="Arial"/>
                <a:cs typeface="Arial"/>
                <a:sym typeface="Arial"/>
              </a:endParaRPr>
            </a:p>
          </p:txBody>
        </p:sp>
        <p:sp>
          <p:nvSpPr>
            <p:cNvPr id="147" name="Google Shape;147;g1348323866e_4_0"/>
            <p:cNvSpPr txBox="1"/>
            <p:nvPr/>
          </p:nvSpPr>
          <p:spPr>
            <a:xfrm>
              <a:off x="7870482" y="1925530"/>
              <a:ext cx="878100" cy="504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02</a:t>
              </a:r>
              <a:endParaRPr b="1" i="0" sz="3200" u="none" cap="none" strike="noStrike">
                <a:solidFill>
                  <a:schemeClr val="dk2"/>
                </a:solidFill>
                <a:latin typeface="Arial"/>
                <a:ea typeface="Arial"/>
                <a:cs typeface="Arial"/>
                <a:sym typeface="Arial"/>
              </a:endParaRPr>
            </a:p>
          </p:txBody>
        </p:sp>
        <p:sp>
          <p:nvSpPr>
            <p:cNvPr id="148" name="Google Shape;148;g1348323866e_4_0"/>
            <p:cNvSpPr txBox="1"/>
            <p:nvPr/>
          </p:nvSpPr>
          <p:spPr>
            <a:xfrm>
              <a:off x="3132138" y="2466796"/>
              <a:ext cx="4813500" cy="522000"/>
            </a:xfrm>
            <a:prstGeom prst="rect">
              <a:avLst/>
            </a:prstGeom>
            <a:noFill/>
            <a:ln>
              <a:noFill/>
            </a:ln>
          </p:spPr>
          <p:txBody>
            <a:bodyPr anchorCtr="0" anchor="ctr" bIns="91425" lIns="0" spcFirstLastPara="1" rIns="91425" wrap="square" tIns="91425">
              <a:normAutofit/>
            </a:bodyPr>
            <a:lstStyle/>
            <a:p>
              <a:pPr indent="0" lvl="0" marL="0" rtl="0" algn="l">
                <a:spcBef>
                  <a:spcPts val="0"/>
                </a:spcBef>
                <a:spcAft>
                  <a:spcPts val="0"/>
                </a:spcAft>
                <a:buClr>
                  <a:schemeClr val="dk1"/>
                </a:buClr>
                <a:buSzPts val="2000"/>
                <a:buFont typeface="Arial"/>
                <a:buNone/>
              </a:pPr>
              <a:r>
                <a:rPr b="1" lang="en-US" sz="2000">
                  <a:solidFill>
                    <a:schemeClr val="dk1"/>
                  </a:solidFill>
                </a:rPr>
                <a:t>Exercises</a:t>
              </a:r>
              <a:endParaRPr b="1" i="0" sz="1600" u="none" cap="none" strike="noStrike">
                <a:solidFill>
                  <a:srgbClr val="000000"/>
                </a:solidFill>
              </a:endParaRPr>
            </a:p>
          </p:txBody>
        </p:sp>
        <p:sp>
          <p:nvSpPr>
            <p:cNvPr id="149" name="Google Shape;149;g1348323866e_4_0"/>
            <p:cNvSpPr txBox="1"/>
            <p:nvPr/>
          </p:nvSpPr>
          <p:spPr>
            <a:xfrm>
              <a:off x="7870482" y="2430355"/>
              <a:ext cx="878100" cy="5289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03</a:t>
              </a:r>
              <a:endParaRPr b="1" i="0" sz="3200" u="none" cap="none" strike="noStrike">
                <a:solidFill>
                  <a:schemeClr val="dk2"/>
                </a:solidFill>
                <a:latin typeface="Arial"/>
                <a:ea typeface="Arial"/>
                <a:cs typeface="Arial"/>
                <a:sym typeface="Arial"/>
              </a:endParaRPr>
            </a:p>
          </p:txBody>
        </p:sp>
        <p:sp>
          <p:nvSpPr>
            <p:cNvPr id="150" name="Google Shape;150;g1348323866e_4_0"/>
            <p:cNvSpPr txBox="1"/>
            <p:nvPr/>
          </p:nvSpPr>
          <p:spPr>
            <a:xfrm>
              <a:off x="3132138" y="2983358"/>
              <a:ext cx="4813500" cy="5328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1" lang="en-US" sz="2000"/>
                <a:t>Wrapping up:</a:t>
              </a:r>
              <a:endParaRPr b="1" i="0" sz="2000" u="none" cap="none" strike="noStrike">
                <a:solidFill>
                  <a:srgbClr val="000000"/>
                </a:solidFill>
              </a:endParaRPr>
            </a:p>
          </p:txBody>
        </p:sp>
        <p:sp>
          <p:nvSpPr>
            <p:cNvPr id="151" name="Google Shape;151;g1348323866e_4_0"/>
            <p:cNvSpPr txBox="1"/>
            <p:nvPr/>
          </p:nvSpPr>
          <p:spPr>
            <a:xfrm>
              <a:off x="7870482" y="2981051"/>
              <a:ext cx="878100" cy="547800"/>
            </a:xfrm>
            <a:prstGeom prst="rect">
              <a:avLst/>
            </a:prstGeom>
            <a:noFill/>
            <a:ln>
              <a:noFill/>
            </a:ln>
          </p:spPr>
          <p:txBody>
            <a:bodyPr anchorCtr="0" anchor="ctr" bIns="91425" lIns="91425"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04</a:t>
              </a:r>
              <a:endParaRPr b="1" i="0" sz="3200" u="none" cap="none" strike="noStrike">
                <a:solidFill>
                  <a:schemeClr val="dk2"/>
                </a:solidFill>
                <a:latin typeface="Arial"/>
                <a:ea typeface="Arial"/>
                <a:cs typeface="Arial"/>
                <a:sym typeface="Arial"/>
              </a:endParaRPr>
            </a:p>
          </p:txBody>
        </p:sp>
        <p:grpSp>
          <p:nvGrpSpPr>
            <p:cNvPr id="152" name="Google Shape;152;g1348323866e_4_0"/>
            <p:cNvGrpSpPr/>
            <p:nvPr/>
          </p:nvGrpSpPr>
          <p:grpSpPr>
            <a:xfrm>
              <a:off x="3132174" y="1396723"/>
              <a:ext cx="5616279" cy="2132181"/>
              <a:chOff x="409325" y="1842994"/>
              <a:chExt cx="5531100" cy="2132181"/>
            </a:xfrm>
          </p:grpSpPr>
          <p:cxnSp>
            <p:nvCxnSpPr>
              <p:cNvPr id="153" name="Google Shape;153;g1348323866e_4_0"/>
              <p:cNvCxnSpPr/>
              <p:nvPr/>
            </p:nvCxnSpPr>
            <p:spPr>
              <a:xfrm rot="10800000">
                <a:off x="409325" y="1842994"/>
                <a:ext cx="5531100" cy="0"/>
              </a:xfrm>
              <a:prstGeom prst="straightConnector1">
                <a:avLst/>
              </a:prstGeom>
              <a:noFill/>
              <a:ln cap="flat" cmpd="sng" w="9525">
                <a:solidFill>
                  <a:srgbClr val="A5A5A5"/>
                </a:solidFill>
                <a:prstDash val="solid"/>
                <a:round/>
                <a:headEnd len="sm" w="sm" type="none"/>
                <a:tailEnd len="sm" w="sm" type="none"/>
              </a:ln>
            </p:spPr>
          </p:cxnSp>
          <p:cxnSp>
            <p:nvCxnSpPr>
              <p:cNvPr id="154" name="Google Shape;154;g1348323866e_4_0"/>
              <p:cNvCxnSpPr/>
              <p:nvPr/>
            </p:nvCxnSpPr>
            <p:spPr>
              <a:xfrm rot="10800000">
                <a:off x="409325" y="2372412"/>
                <a:ext cx="5531100" cy="0"/>
              </a:xfrm>
              <a:prstGeom prst="straightConnector1">
                <a:avLst/>
              </a:prstGeom>
              <a:noFill/>
              <a:ln cap="flat" cmpd="sng" w="9525">
                <a:solidFill>
                  <a:srgbClr val="A5A5A5"/>
                </a:solidFill>
                <a:prstDash val="solid"/>
                <a:round/>
                <a:headEnd len="sm" w="sm" type="none"/>
                <a:tailEnd len="sm" w="sm" type="none"/>
              </a:ln>
            </p:spPr>
          </p:cxnSp>
          <p:cxnSp>
            <p:nvCxnSpPr>
              <p:cNvPr id="155" name="Google Shape;155;g1348323866e_4_0"/>
              <p:cNvCxnSpPr/>
              <p:nvPr/>
            </p:nvCxnSpPr>
            <p:spPr>
              <a:xfrm rot="10800000">
                <a:off x="409325" y="2876625"/>
                <a:ext cx="5531100" cy="0"/>
              </a:xfrm>
              <a:prstGeom prst="straightConnector1">
                <a:avLst/>
              </a:prstGeom>
              <a:noFill/>
              <a:ln cap="flat" cmpd="sng" w="9525">
                <a:solidFill>
                  <a:srgbClr val="A5A5A5"/>
                </a:solidFill>
                <a:prstDash val="solid"/>
                <a:round/>
                <a:headEnd len="sm" w="sm" type="none"/>
                <a:tailEnd len="sm" w="sm" type="none"/>
              </a:ln>
            </p:spPr>
          </p:cxnSp>
          <p:cxnSp>
            <p:nvCxnSpPr>
              <p:cNvPr id="156" name="Google Shape;156;g1348323866e_4_0"/>
              <p:cNvCxnSpPr/>
              <p:nvPr/>
            </p:nvCxnSpPr>
            <p:spPr>
              <a:xfrm rot="10800000">
                <a:off x="409325" y="3416375"/>
                <a:ext cx="5531100" cy="0"/>
              </a:xfrm>
              <a:prstGeom prst="straightConnector1">
                <a:avLst/>
              </a:prstGeom>
              <a:noFill/>
              <a:ln cap="flat" cmpd="sng" w="9525">
                <a:solidFill>
                  <a:srgbClr val="A5A5A5"/>
                </a:solidFill>
                <a:prstDash val="solid"/>
                <a:round/>
                <a:headEnd len="sm" w="sm" type="none"/>
                <a:tailEnd len="sm" w="sm" type="none"/>
              </a:ln>
            </p:spPr>
          </p:cxnSp>
          <p:cxnSp>
            <p:nvCxnSpPr>
              <p:cNvPr id="157" name="Google Shape;157;g1348323866e_4_0"/>
              <p:cNvCxnSpPr/>
              <p:nvPr/>
            </p:nvCxnSpPr>
            <p:spPr>
              <a:xfrm rot="10800000">
                <a:off x="409325" y="3975175"/>
                <a:ext cx="5531100" cy="0"/>
              </a:xfrm>
              <a:prstGeom prst="straightConnector1">
                <a:avLst/>
              </a:prstGeom>
              <a:noFill/>
              <a:ln cap="flat" cmpd="sng" w="9525">
                <a:solidFill>
                  <a:srgbClr val="A5A5A5"/>
                </a:solidFill>
                <a:prstDash val="solid"/>
                <a:round/>
                <a:headEnd len="sm" w="sm" type="none"/>
                <a:tailEnd len="sm" w="sm" type="none"/>
              </a:ln>
            </p:spPr>
          </p:cxnSp>
        </p:grpSp>
        <p:sp>
          <p:nvSpPr>
            <p:cNvPr id="158" name="Google Shape;158;g1348323866e_4_0"/>
            <p:cNvSpPr txBox="1"/>
            <p:nvPr/>
          </p:nvSpPr>
          <p:spPr>
            <a:xfrm>
              <a:off x="3132138" y="3529458"/>
              <a:ext cx="4813500" cy="532800"/>
            </a:xfrm>
            <a:prstGeom prst="rect">
              <a:avLst/>
            </a:prstGeom>
            <a:noFill/>
            <a:ln>
              <a:noFill/>
            </a:ln>
          </p:spPr>
          <p:txBody>
            <a:bodyPr anchorCtr="0" anchor="ctr" bIns="91425" lIns="0" spcFirstLastPara="1" rIns="91425" wrap="square" tIns="91425">
              <a:noAutofit/>
            </a:bodyPr>
            <a:lstStyle/>
            <a:p>
              <a:pPr indent="0" lvl="0" marL="0" marR="0" rtl="0" algn="l">
                <a:lnSpc>
                  <a:spcPct val="100000"/>
                </a:lnSpc>
                <a:spcBef>
                  <a:spcPts val="0"/>
                </a:spcBef>
                <a:spcAft>
                  <a:spcPts val="0"/>
                </a:spcAft>
                <a:buClr>
                  <a:schemeClr val="dk1"/>
                </a:buClr>
                <a:buSzPts val="2000"/>
                <a:buFont typeface="Arial"/>
                <a:buNone/>
              </a:pPr>
              <a:r>
                <a:t/>
              </a:r>
              <a:endParaRPr b="1" i="0" sz="2400" u="none" cap="none" strike="noStrike">
                <a:solidFill>
                  <a:srgbClr val="000000"/>
                </a:solidFill>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g2144a7f77c9_0_4"/>
          <p:cNvSpPr/>
          <p:nvPr/>
        </p:nvSpPr>
        <p:spPr>
          <a:xfrm>
            <a:off x="3399451" y="2162629"/>
            <a:ext cx="2345100" cy="1764300"/>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rPr>
              <a:t>Taking into account the year the name was used/created, categorize the names based on whether you think the name was coined for:</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Positive</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Negative</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Neutral</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Other</a:t>
            </a:r>
            <a:endParaRPr sz="1200">
              <a:solidFill>
                <a:srgbClr val="0F0F14"/>
              </a:solidFill>
            </a:endParaRPr>
          </a:p>
        </p:txBody>
      </p:sp>
      <p:sp>
        <p:nvSpPr>
          <p:cNvPr id="358" name="Google Shape;358;g2144a7f77c9_0_4"/>
          <p:cNvSpPr/>
          <p:nvPr/>
        </p:nvSpPr>
        <p:spPr>
          <a:xfrm>
            <a:off x="5956163" y="2162629"/>
            <a:ext cx="2345100" cy="1764300"/>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rPr>
              <a:t>Pick 1-3 single words or short phrases for each name to indicate why you think the name was coined.</a:t>
            </a:r>
            <a:endParaRPr sz="1200">
              <a:solidFill>
                <a:srgbClr val="0F0F14"/>
              </a:solidFill>
            </a:endParaRPr>
          </a:p>
          <a:p>
            <a:pPr indent="-190500" lvl="0" marL="228600" marR="0" rtl="0" algn="l">
              <a:lnSpc>
                <a:spcPct val="100000"/>
              </a:lnSpc>
              <a:spcBef>
                <a:spcPts val="0"/>
              </a:spcBef>
              <a:spcAft>
                <a:spcPts val="0"/>
              </a:spcAft>
              <a:buClr>
                <a:srgbClr val="0F0F14"/>
              </a:buClr>
              <a:buSzPts val="1200"/>
              <a:buChar char="-"/>
            </a:pPr>
            <a:r>
              <a:rPr lang="en-US" sz="1200">
                <a:solidFill>
                  <a:srgbClr val="0F0F14"/>
                </a:solidFill>
              </a:rPr>
              <a:t>Humour</a:t>
            </a:r>
            <a:endParaRPr sz="1200">
              <a:solidFill>
                <a:srgbClr val="0F0F14"/>
              </a:solidFill>
            </a:endParaRPr>
          </a:p>
          <a:p>
            <a:pPr indent="-190500" lvl="0" marL="228600" marR="0" rtl="0" algn="l">
              <a:lnSpc>
                <a:spcPct val="100000"/>
              </a:lnSpc>
              <a:spcBef>
                <a:spcPts val="0"/>
              </a:spcBef>
              <a:spcAft>
                <a:spcPts val="0"/>
              </a:spcAft>
              <a:buClr>
                <a:srgbClr val="0F0F14"/>
              </a:buClr>
              <a:buSzPts val="1200"/>
              <a:buChar char="-"/>
            </a:pPr>
            <a:r>
              <a:rPr lang="en-US" sz="1200">
                <a:solidFill>
                  <a:srgbClr val="0F0F14"/>
                </a:solidFill>
              </a:rPr>
              <a:t>Descriptive</a:t>
            </a:r>
            <a:endParaRPr sz="1200">
              <a:solidFill>
                <a:srgbClr val="0F0F14"/>
              </a:solidFill>
            </a:endParaRPr>
          </a:p>
          <a:p>
            <a:pPr indent="-190500" lvl="0" marL="228600" marR="0" rtl="0" algn="l">
              <a:lnSpc>
                <a:spcPct val="100000"/>
              </a:lnSpc>
              <a:spcBef>
                <a:spcPts val="0"/>
              </a:spcBef>
              <a:spcAft>
                <a:spcPts val="0"/>
              </a:spcAft>
              <a:buClr>
                <a:srgbClr val="0F0F14"/>
              </a:buClr>
              <a:buSzPts val="1200"/>
              <a:buChar char="-"/>
            </a:pPr>
            <a:r>
              <a:rPr lang="en-US" sz="1200">
                <a:solidFill>
                  <a:srgbClr val="0F0F14"/>
                </a:solidFill>
              </a:rPr>
              <a:t>Geographic</a:t>
            </a:r>
            <a:endParaRPr sz="1200">
              <a:solidFill>
                <a:srgbClr val="0F0F14"/>
              </a:solidFill>
            </a:endParaRPr>
          </a:p>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rPr>
              <a:t>..?</a:t>
            </a:r>
            <a:endParaRPr sz="1200">
              <a:solidFill>
                <a:srgbClr val="0F0F14"/>
              </a:solidFill>
            </a:endParaRPr>
          </a:p>
        </p:txBody>
      </p:sp>
      <p:sp>
        <p:nvSpPr>
          <p:cNvPr id="359" name="Google Shape;359;g2144a7f77c9_0_4"/>
          <p:cNvSpPr/>
          <p:nvPr/>
        </p:nvSpPr>
        <p:spPr>
          <a:xfrm>
            <a:off x="842738" y="2162629"/>
            <a:ext cx="2345100" cy="1764300"/>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330200" lvl="0" marL="457200" marR="0" rtl="0" algn="l">
              <a:lnSpc>
                <a:spcPct val="100000"/>
              </a:lnSpc>
              <a:spcBef>
                <a:spcPts val="0"/>
              </a:spcBef>
              <a:spcAft>
                <a:spcPts val="0"/>
              </a:spcAft>
              <a:buSzPts val="1600"/>
              <a:buChar char="●"/>
            </a:pPr>
            <a:r>
              <a:rPr lang="en-US" sz="1600">
                <a:solidFill>
                  <a:srgbClr val="0F0F14"/>
                </a:solidFill>
              </a:rPr>
              <a:t>Select 2 names from </a:t>
            </a:r>
            <a:r>
              <a:rPr lang="en-US" sz="1600" u="sng">
                <a:solidFill>
                  <a:schemeClr val="hlink"/>
                </a:solidFill>
                <a:hlinkClick r:id="rId3"/>
              </a:rPr>
              <a:t>the list</a:t>
            </a:r>
            <a:r>
              <a:rPr lang="en-US" sz="1600">
                <a:solidFill>
                  <a:srgbClr val="0F0F14"/>
                </a:solidFill>
              </a:rPr>
              <a:t>. </a:t>
            </a:r>
            <a:endParaRPr sz="1600">
              <a:solidFill>
                <a:srgbClr val="0F0F14"/>
              </a:solidFill>
            </a:endParaRPr>
          </a:p>
          <a:p>
            <a:pPr indent="-330200" lvl="0" marL="457200" marR="0" rtl="0" algn="l">
              <a:lnSpc>
                <a:spcPct val="100000"/>
              </a:lnSpc>
              <a:spcBef>
                <a:spcPts val="0"/>
              </a:spcBef>
              <a:spcAft>
                <a:spcPts val="0"/>
              </a:spcAft>
              <a:buClr>
                <a:srgbClr val="0F0F14"/>
              </a:buClr>
              <a:buSzPts val="1600"/>
              <a:buChar char="●"/>
            </a:pPr>
            <a:r>
              <a:rPr lang="en-US" sz="1600">
                <a:solidFill>
                  <a:srgbClr val="0F0F14"/>
                </a:solidFill>
              </a:rPr>
              <a:t>Find a name not on the list that interests you.</a:t>
            </a:r>
            <a:endParaRPr b="0" i="0" sz="1600" u="none" cap="none" strike="noStrike">
              <a:solidFill>
                <a:srgbClr val="0F0F14"/>
              </a:solidFill>
              <a:latin typeface="Arial"/>
              <a:ea typeface="Arial"/>
              <a:cs typeface="Arial"/>
              <a:sym typeface="Arial"/>
            </a:endParaRPr>
          </a:p>
        </p:txBody>
      </p:sp>
      <p:sp>
        <p:nvSpPr>
          <p:cNvPr id="360" name="Google Shape;360;g2144a7f77c9_0_4"/>
          <p:cNvSpPr txBox="1"/>
          <p:nvPr/>
        </p:nvSpPr>
        <p:spPr>
          <a:xfrm>
            <a:off x="1761288" y="1785787"/>
            <a:ext cx="507900" cy="276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1</a:t>
            </a:r>
            <a:endParaRPr b="1" i="0" sz="1200" u="none" cap="none" strike="noStrike">
              <a:solidFill>
                <a:schemeClr val="accent1"/>
              </a:solidFill>
              <a:latin typeface="Arial"/>
              <a:ea typeface="Arial"/>
              <a:cs typeface="Arial"/>
              <a:sym typeface="Arial"/>
            </a:endParaRPr>
          </a:p>
        </p:txBody>
      </p:sp>
      <p:sp>
        <p:nvSpPr>
          <p:cNvPr id="361" name="Google Shape;361;g2144a7f77c9_0_4"/>
          <p:cNvSpPr txBox="1"/>
          <p:nvPr/>
        </p:nvSpPr>
        <p:spPr>
          <a:xfrm>
            <a:off x="4318000" y="1785787"/>
            <a:ext cx="507900" cy="276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2</a:t>
            </a:r>
            <a:endParaRPr b="1" i="0" sz="1200" u="none" cap="none" strike="noStrike">
              <a:solidFill>
                <a:schemeClr val="accent1"/>
              </a:solidFill>
              <a:latin typeface="Arial"/>
              <a:ea typeface="Arial"/>
              <a:cs typeface="Arial"/>
              <a:sym typeface="Arial"/>
            </a:endParaRPr>
          </a:p>
        </p:txBody>
      </p:sp>
      <p:sp>
        <p:nvSpPr>
          <p:cNvPr id="362" name="Google Shape;362;g2144a7f77c9_0_4"/>
          <p:cNvSpPr txBox="1"/>
          <p:nvPr/>
        </p:nvSpPr>
        <p:spPr>
          <a:xfrm>
            <a:off x="6874712" y="1785787"/>
            <a:ext cx="507900" cy="276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3</a:t>
            </a:r>
            <a:endParaRPr b="1" i="0" sz="1200" u="none" cap="none" strike="noStrike">
              <a:solidFill>
                <a:schemeClr val="accent1"/>
              </a:solidFill>
              <a:latin typeface="Arial"/>
              <a:ea typeface="Arial"/>
              <a:cs typeface="Arial"/>
              <a:sym typeface="Arial"/>
            </a:endParaRPr>
          </a:p>
        </p:txBody>
      </p:sp>
      <p:sp>
        <p:nvSpPr>
          <p:cNvPr id="363" name="Google Shape;363;g2144a7f77c9_0_4"/>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PreWork for Exercise N</a:t>
            </a:r>
            <a:endParaRPr b="1" i="0" sz="2200" u="none" cap="none" strike="noStrike">
              <a:solidFill>
                <a:schemeClr val="dk2"/>
              </a:solidFill>
              <a:latin typeface="Arial"/>
              <a:ea typeface="Arial"/>
              <a:cs typeface="Arial"/>
              <a:sym typeface="Arial"/>
            </a:endParaRPr>
          </a:p>
        </p:txBody>
      </p:sp>
      <p:sp>
        <p:nvSpPr>
          <p:cNvPr id="364" name="Google Shape;364;g2144a7f77c9_0_4"/>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Names - intentionality and reasoning</a:t>
            </a:r>
            <a:endParaRPr b="0" i="0" sz="1050" u="none" cap="none" strike="noStrike">
              <a:solidFill>
                <a:srgbClr val="7F7F7F"/>
              </a:solidFill>
              <a:latin typeface="Arial"/>
              <a:ea typeface="Arial"/>
              <a:cs typeface="Arial"/>
              <a:sym typeface="Arial"/>
            </a:endParaRPr>
          </a:p>
        </p:txBody>
      </p:sp>
      <p:sp>
        <p:nvSpPr>
          <p:cNvPr id="365" name="Google Shape;365;g2144a7f77c9_0_4"/>
          <p:cNvSpPr/>
          <p:nvPr/>
        </p:nvSpPr>
        <p:spPr>
          <a:xfrm>
            <a:off x="8093750" y="298875"/>
            <a:ext cx="652200" cy="318000"/>
          </a:xfrm>
          <a:prstGeom prst="rect">
            <a:avLst/>
          </a:prstGeom>
          <a:solidFill>
            <a:srgbClr val="37816E"/>
          </a:solidFill>
          <a:ln cap="flat" cmpd="sng" w="9525">
            <a:solidFill>
              <a:srgbClr val="3781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g2144a7f77c9_0_4"/>
          <p:cNvSpPr txBox="1"/>
          <p:nvPr/>
        </p:nvSpPr>
        <p:spPr>
          <a:xfrm>
            <a:off x="0" y="4724400"/>
            <a:ext cx="8451600" cy="292500"/>
          </a:xfrm>
          <a:prstGeom prst="rect">
            <a:avLst/>
          </a:prstGeom>
          <a:noFill/>
          <a:ln>
            <a:noFill/>
          </a:ln>
        </p:spPr>
        <p:txBody>
          <a:bodyPr anchorCtr="0" anchor="t" bIns="91425" lIns="91425" spcFirstLastPara="1" rIns="91425" wrap="square" tIns="91425">
            <a:spAutoFit/>
          </a:bodyPr>
          <a:lstStyle/>
          <a:p>
            <a:pPr indent="-12700" lvl="0" marL="355600" rtl="0" algn="l">
              <a:lnSpc>
                <a:spcPct val="115000"/>
              </a:lnSpc>
              <a:spcBef>
                <a:spcPts val="1200"/>
              </a:spcBef>
              <a:spcAft>
                <a:spcPts val="1200"/>
              </a:spcAft>
              <a:buNone/>
            </a:pPr>
            <a:r>
              <a:rPr lang="en-US" sz="700"/>
              <a:t>“List of Organisms Named after Famous People.” </a:t>
            </a:r>
            <a:r>
              <a:rPr i="1" lang="en-US" sz="700"/>
              <a:t>Wikipedia</a:t>
            </a:r>
            <a:r>
              <a:rPr lang="en-US" sz="700"/>
              <a:t>, Wikimedia Foundation, 30 Apr. 2024, en.wikipedia.org/wiki/List_of_organisms_named_after_famous_people. </a:t>
            </a:r>
            <a:endParaRPr sz="7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20"/>
          <p:cNvSpPr txBox="1"/>
          <p:nvPr/>
        </p:nvSpPr>
        <p:spPr>
          <a:xfrm>
            <a:off x="250825" y="827426"/>
            <a:ext cx="2476085" cy="1023600"/>
          </a:xfrm>
          <a:prstGeom prst="rect">
            <a:avLst/>
          </a:prstGeom>
          <a:noFill/>
          <a:ln>
            <a:noFill/>
          </a:ln>
        </p:spPr>
        <p:txBody>
          <a:bodyPr anchorCtr="0" anchor="b" bIns="91425" lIns="0" spcFirstLastPara="1" rIns="91425" wrap="square" tIns="91425">
            <a:noAutofit/>
          </a:bodyPr>
          <a:lstStyle/>
          <a:p>
            <a:pPr indent="0" lvl="0" marL="0" marR="0" rtl="0" algn="l">
              <a:lnSpc>
                <a:spcPct val="90000"/>
              </a:lnSpc>
              <a:spcBef>
                <a:spcPts val="0"/>
              </a:spcBef>
              <a:spcAft>
                <a:spcPts val="0"/>
              </a:spcAft>
              <a:buClr>
                <a:srgbClr val="0F0F14"/>
              </a:buClr>
              <a:buSzPts val="4400"/>
              <a:buFont typeface="Arial"/>
              <a:buNone/>
            </a:pPr>
            <a:r>
              <a:rPr b="1" lang="en-US" sz="2200">
                <a:solidFill>
                  <a:srgbClr val="0F0F14"/>
                </a:solidFill>
              </a:rPr>
              <a:t>Reasons the authority gave</a:t>
            </a:r>
            <a:endParaRPr b="0" i="0" sz="2200" u="none" cap="none" strike="noStrike">
              <a:solidFill>
                <a:srgbClr val="0F0F14"/>
              </a:solidFill>
              <a:latin typeface="Arial"/>
              <a:ea typeface="Arial"/>
              <a:cs typeface="Arial"/>
              <a:sym typeface="Arial"/>
            </a:endParaRPr>
          </a:p>
        </p:txBody>
      </p:sp>
      <p:pic>
        <p:nvPicPr>
          <p:cNvPr id="372" name="Google Shape;372;p20"/>
          <p:cNvPicPr preferRelativeResize="0"/>
          <p:nvPr/>
        </p:nvPicPr>
        <p:blipFill rotWithShape="1">
          <a:blip r:embed="rId3">
            <a:alphaModFix/>
          </a:blip>
          <a:srcRect b="0" l="10044" r="10044" t="0"/>
          <a:stretch/>
        </p:blipFill>
        <p:spPr>
          <a:xfrm>
            <a:off x="3772101" y="725190"/>
            <a:ext cx="4983480" cy="3519863"/>
          </a:xfrm>
          <a:prstGeom prst="rect">
            <a:avLst/>
          </a:prstGeom>
          <a:noFill/>
          <a:ln>
            <a:noFill/>
          </a:ln>
          <a:effectLst>
            <a:outerShdw blurRad="127000" rotWithShape="0" algn="tl" dir="2700000" dist="50800">
              <a:srgbClr val="000000">
                <a:alpha val="20000"/>
              </a:srgbClr>
            </a:outerShdw>
          </a:effectLst>
        </p:spPr>
      </p:pic>
      <p:grpSp>
        <p:nvGrpSpPr>
          <p:cNvPr id="373" name="Google Shape;373;p20"/>
          <p:cNvGrpSpPr/>
          <p:nvPr/>
        </p:nvGrpSpPr>
        <p:grpSpPr>
          <a:xfrm>
            <a:off x="250837" y="300154"/>
            <a:ext cx="530332" cy="530332"/>
            <a:chOff x="2195103" y="2488571"/>
            <a:chExt cx="713100" cy="713100"/>
          </a:xfrm>
        </p:grpSpPr>
        <p:sp>
          <p:nvSpPr>
            <p:cNvPr id="374" name="Google Shape;374;p20"/>
            <p:cNvSpPr/>
            <p:nvPr/>
          </p:nvSpPr>
          <p:spPr>
            <a:xfrm>
              <a:off x="2195103" y="2488571"/>
              <a:ext cx="713100" cy="713100"/>
            </a:xfrm>
            <a:prstGeom prst="ellipse">
              <a:avLst/>
            </a:prstGeom>
            <a:solidFill>
              <a:schemeClr val="accent3"/>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375" name="Google Shape;375;p20"/>
            <p:cNvSpPr/>
            <p:nvPr/>
          </p:nvSpPr>
          <p:spPr>
            <a:xfrm>
              <a:off x="2444805" y="2619931"/>
              <a:ext cx="213596" cy="450325"/>
            </a:xfrm>
            <a:custGeom>
              <a:rect b="b" l="l" r="r" t="t"/>
              <a:pathLst>
                <a:path extrusionOk="0" h="476534" w="226028">
                  <a:moveTo>
                    <a:pt x="76105" y="335090"/>
                  </a:moveTo>
                  <a:lnTo>
                    <a:pt x="76105" y="296037"/>
                  </a:lnTo>
                  <a:cubicBezTo>
                    <a:pt x="76105" y="235649"/>
                    <a:pt x="79629" y="227076"/>
                    <a:pt x="125158" y="180213"/>
                  </a:cubicBezTo>
                  <a:cubicBezTo>
                    <a:pt x="161449" y="143256"/>
                    <a:pt x="171355" y="126206"/>
                    <a:pt x="171355" y="100584"/>
                  </a:cubicBezTo>
                  <a:cubicBezTo>
                    <a:pt x="171355" y="67151"/>
                    <a:pt x="149352" y="47244"/>
                    <a:pt x="112395" y="47244"/>
                  </a:cubicBezTo>
                  <a:cubicBezTo>
                    <a:pt x="70485" y="47244"/>
                    <a:pt x="48387" y="68580"/>
                    <a:pt x="44196" y="115443"/>
                  </a:cubicBezTo>
                  <a:lnTo>
                    <a:pt x="0" y="115443"/>
                  </a:lnTo>
                  <a:cubicBezTo>
                    <a:pt x="3619" y="40100"/>
                    <a:pt x="44101" y="0"/>
                    <a:pt x="116586" y="0"/>
                  </a:cubicBezTo>
                  <a:cubicBezTo>
                    <a:pt x="184118" y="0"/>
                    <a:pt x="226028" y="38100"/>
                    <a:pt x="226028" y="100203"/>
                  </a:cubicBezTo>
                  <a:cubicBezTo>
                    <a:pt x="226028" y="138303"/>
                    <a:pt x="213931" y="159163"/>
                    <a:pt x="165640" y="206788"/>
                  </a:cubicBezTo>
                  <a:cubicBezTo>
                    <a:pt x="127540" y="244888"/>
                    <a:pt x="125158" y="251555"/>
                    <a:pt x="125158" y="309848"/>
                  </a:cubicBezTo>
                  <a:lnTo>
                    <a:pt x="125158" y="334709"/>
                  </a:lnTo>
                  <a:close/>
                  <a:moveTo>
                    <a:pt x="140779" y="436055"/>
                  </a:moveTo>
                  <a:cubicBezTo>
                    <a:pt x="140568" y="458621"/>
                    <a:pt x="122103" y="476744"/>
                    <a:pt x="99536" y="476532"/>
                  </a:cubicBezTo>
                  <a:cubicBezTo>
                    <a:pt x="76970" y="476321"/>
                    <a:pt x="58847" y="457856"/>
                    <a:pt x="59059" y="435289"/>
                  </a:cubicBezTo>
                  <a:cubicBezTo>
                    <a:pt x="59270" y="412724"/>
                    <a:pt x="77733" y="394602"/>
                    <a:pt x="100298" y="394811"/>
                  </a:cubicBezTo>
                  <a:cubicBezTo>
                    <a:pt x="122800" y="395176"/>
                    <a:pt x="140835" y="413550"/>
                    <a:pt x="140779" y="436055"/>
                  </a:cubicBezTo>
                  <a:close/>
                </a:path>
              </a:pathLst>
            </a:custGeom>
            <a:solidFill>
              <a:schemeClr val="lt1"/>
            </a:solid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grpSp>
      <p:sp>
        <p:nvSpPr>
          <p:cNvPr id="376" name="Google Shape;376;p20"/>
          <p:cNvSpPr txBox="1"/>
          <p:nvPr/>
        </p:nvSpPr>
        <p:spPr>
          <a:xfrm>
            <a:off x="250825" y="2355850"/>
            <a:ext cx="2160600" cy="2601300"/>
          </a:xfrm>
          <a:prstGeom prst="rect">
            <a:avLst/>
          </a:prstGeom>
          <a:noFill/>
          <a:ln>
            <a:noFill/>
          </a:ln>
        </p:spPr>
        <p:txBody>
          <a:bodyPr anchorCtr="0" anchor="t" bIns="91425" lIns="0" spcFirstLastPara="1" rIns="91425" wrap="square" tIns="91425">
            <a:normAutofit fontScale="77500" lnSpcReduction="10000"/>
          </a:bodyPr>
          <a:lstStyle/>
          <a:p>
            <a:pPr indent="0" lvl="0" marL="0" marR="0" rtl="0" algn="l">
              <a:lnSpc>
                <a:spcPct val="100000"/>
              </a:lnSpc>
              <a:spcBef>
                <a:spcPts val="0"/>
              </a:spcBef>
              <a:spcAft>
                <a:spcPts val="0"/>
              </a:spcAft>
              <a:buClr>
                <a:srgbClr val="000000"/>
              </a:buClr>
              <a:buSzPct val="100000"/>
              <a:buFont typeface="Arial"/>
              <a:buNone/>
            </a:pPr>
            <a:r>
              <a:rPr b="1" lang="en-US" u="sng">
                <a:solidFill>
                  <a:schemeClr val="hlink"/>
                </a:solidFill>
                <a:hlinkClick r:id="rId4"/>
              </a:rPr>
              <a:t>Table of Names</a:t>
            </a:r>
            <a:endParaRPr b="1" i="0" sz="1400" u="none" cap="none" strike="noStrike">
              <a:solidFill>
                <a:schemeClr val="accent3"/>
              </a:solidFill>
              <a:latin typeface="Arial"/>
              <a:ea typeface="Arial"/>
              <a:cs typeface="Arial"/>
              <a:sym typeface="Arial"/>
            </a:endParaRPr>
          </a:p>
          <a:p>
            <a:pPr indent="-143192" lvl="0" marL="182880" marR="0" rtl="0" algn="l">
              <a:lnSpc>
                <a:spcPct val="100000"/>
              </a:lnSpc>
              <a:spcBef>
                <a:spcPts val="1200"/>
              </a:spcBef>
              <a:spcAft>
                <a:spcPts val="0"/>
              </a:spcAft>
              <a:buClr>
                <a:schemeClr val="dk1"/>
              </a:buClr>
              <a:buSzPct val="100000"/>
              <a:buFont typeface="Arial"/>
              <a:buChar char="●"/>
            </a:pPr>
            <a:r>
              <a:rPr lang="en-US" sz="1000">
                <a:solidFill>
                  <a:schemeClr val="dk1"/>
                </a:solidFill>
              </a:rPr>
              <a:t>How does the reason compare with yours?</a:t>
            </a:r>
            <a:endParaRPr b="0" i="0" sz="1000" u="none" cap="none" strike="noStrike">
              <a:solidFill>
                <a:schemeClr val="dk1"/>
              </a:solidFill>
              <a:latin typeface="Arial"/>
              <a:ea typeface="Arial"/>
              <a:cs typeface="Arial"/>
              <a:sym typeface="Arial"/>
            </a:endParaRPr>
          </a:p>
          <a:p>
            <a:pPr indent="-140652" lvl="0" marL="182880" marR="0" rtl="0" algn="l">
              <a:lnSpc>
                <a:spcPct val="100000"/>
              </a:lnSpc>
              <a:spcBef>
                <a:spcPts val="1200"/>
              </a:spcBef>
              <a:spcAft>
                <a:spcPts val="0"/>
              </a:spcAft>
              <a:buClr>
                <a:schemeClr val="dk1"/>
              </a:buClr>
              <a:buSzPct val="100000"/>
              <a:buFont typeface="Noto Sans Symbols"/>
              <a:buChar char="●"/>
            </a:pPr>
            <a:r>
              <a:rPr lang="en-US" sz="1000">
                <a:solidFill>
                  <a:schemeClr val="dk1"/>
                </a:solidFill>
              </a:rPr>
              <a:t>How does this information affect your perception of </a:t>
            </a:r>
            <a:endParaRPr b="0" i="0" sz="1000" u="none" cap="none" strike="noStrike">
              <a:solidFill>
                <a:srgbClr val="000000"/>
              </a:solidFill>
              <a:latin typeface="Arial"/>
              <a:ea typeface="Arial"/>
              <a:cs typeface="Arial"/>
              <a:sym typeface="Arial"/>
            </a:endParaRPr>
          </a:p>
          <a:p>
            <a:pPr indent="-195514" lvl="1" marL="448056" marR="0" rtl="0" algn="l">
              <a:lnSpc>
                <a:spcPct val="100000"/>
              </a:lnSpc>
              <a:spcBef>
                <a:spcPts val="1200"/>
              </a:spcBef>
              <a:spcAft>
                <a:spcPts val="0"/>
              </a:spcAft>
              <a:buClr>
                <a:schemeClr val="dk1"/>
              </a:buClr>
              <a:buSzPct val="100000"/>
              <a:buFont typeface="Noto Sans Symbols"/>
              <a:buChar char="–"/>
            </a:pPr>
            <a:r>
              <a:rPr lang="en-US" sz="1000">
                <a:solidFill>
                  <a:schemeClr val="dk1"/>
                </a:solidFill>
              </a:rPr>
              <a:t>intentionality</a:t>
            </a:r>
            <a:endParaRPr b="0" i="0" sz="1000" u="none" cap="none" strike="noStrike">
              <a:solidFill>
                <a:srgbClr val="000000"/>
              </a:solidFill>
              <a:latin typeface="Arial"/>
              <a:ea typeface="Arial"/>
              <a:cs typeface="Arial"/>
              <a:sym typeface="Arial"/>
            </a:endParaRPr>
          </a:p>
          <a:p>
            <a:pPr indent="-195513" lvl="1" marL="448056" marR="0" rtl="0" algn="l">
              <a:lnSpc>
                <a:spcPct val="100000"/>
              </a:lnSpc>
              <a:spcBef>
                <a:spcPts val="1200"/>
              </a:spcBef>
              <a:spcAft>
                <a:spcPts val="0"/>
              </a:spcAft>
              <a:buClr>
                <a:schemeClr val="dk1"/>
              </a:buClr>
              <a:buSzPct val="100000"/>
              <a:buFont typeface="Noto Sans Symbols"/>
              <a:buChar char="–"/>
            </a:pPr>
            <a:r>
              <a:rPr lang="en-US" sz="1000">
                <a:solidFill>
                  <a:schemeClr val="dk1"/>
                </a:solidFill>
              </a:rPr>
              <a:t>reason</a:t>
            </a:r>
            <a:endParaRPr sz="1000">
              <a:solidFill>
                <a:schemeClr val="dk1"/>
              </a:solidFill>
            </a:endParaRPr>
          </a:p>
          <a:p>
            <a:pPr indent="-277812" lvl="0" marL="457200" marR="0" rtl="0" algn="l">
              <a:lnSpc>
                <a:spcPct val="100000"/>
              </a:lnSpc>
              <a:spcBef>
                <a:spcPts val="1200"/>
              </a:spcBef>
              <a:spcAft>
                <a:spcPts val="0"/>
              </a:spcAft>
              <a:buClr>
                <a:schemeClr val="dk1"/>
              </a:buClr>
              <a:buSzPct val="100000"/>
              <a:buChar char="●"/>
            </a:pPr>
            <a:r>
              <a:rPr lang="en-US" sz="1000">
                <a:solidFill>
                  <a:schemeClr val="dk1"/>
                </a:solidFill>
              </a:rPr>
              <a:t>How might your bias have affected your perception of the name?</a:t>
            </a:r>
            <a:endParaRPr sz="1000">
              <a:solidFill>
                <a:schemeClr val="dk1"/>
              </a:solidFill>
            </a:endParaRPr>
          </a:p>
          <a:p>
            <a:pPr indent="-277812" lvl="0" marL="457200" marR="0" rtl="0" algn="l">
              <a:lnSpc>
                <a:spcPct val="100000"/>
              </a:lnSpc>
              <a:spcBef>
                <a:spcPts val="1200"/>
              </a:spcBef>
              <a:spcAft>
                <a:spcPts val="0"/>
              </a:spcAft>
              <a:buClr>
                <a:schemeClr val="dk1"/>
              </a:buClr>
              <a:buSzPct val="100000"/>
              <a:buChar char="●"/>
            </a:pPr>
            <a:r>
              <a:rPr lang="en-US" sz="1000">
                <a:solidFill>
                  <a:schemeClr val="dk1"/>
                </a:solidFill>
              </a:rPr>
              <a:t>How might the Taxonomic or Geographic system governing names be affected by the 5 P’s?</a:t>
            </a:r>
            <a:endParaRPr sz="1000">
              <a:solidFill>
                <a:schemeClr val="dk1"/>
              </a:solidFill>
            </a:endParaRPr>
          </a:p>
          <a:p>
            <a:pPr indent="0" lvl="0" marL="0" marR="0" rtl="0" algn="l">
              <a:lnSpc>
                <a:spcPct val="100000"/>
              </a:lnSpc>
              <a:spcBef>
                <a:spcPts val="1200"/>
              </a:spcBef>
              <a:spcAft>
                <a:spcPts val="1200"/>
              </a:spcAft>
              <a:buNone/>
            </a:pPr>
            <a:r>
              <a:t/>
            </a:r>
            <a:endParaRPr sz="1000">
              <a:solidFill>
                <a:schemeClr val="dk1"/>
              </a:solidFill>
            </a:endParaRPr>
          </a:p>
        </p:txBody>
      </p:sp>
      <p:sp>
        <p:nvSpPr>
          <p:cNvPr id="377" name="Google Shape;377;p20"/>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SECTION TITLE</a:t>
            </a:r>
            <a:endParaRPr b="1" i="0" sz="100" u="none" cap="none" strike="noStrike">
              <a:solidFill>
                <a:schemeClr val="accent1"/>
              </a:solidFill>
              <a:latin typeface="Arial"/>
              <a:ea typeface="Arial"/>
              <a:cs typeface="Arial"/>
              <a:sym typeface="Arial"/>
            </a:endParaRPr>
          </a:p>
        </p:txBody>
      </p:sp>
      <p:grpSp>
        <p:nvGrpSpPr>
          <p:cNvPr id="378" name="Google Shape;378;p20"/>
          <p:cNvGrpSpPr/>
          <p:nvPr/>
        </p:nvGrpSpPr>
        <p:grpSpPr>
          <a:xfrm>
            <a:off x="186905" y="236229"/>
            <a:ext cx="658200" cy="658200"/>
            <a:chOff x="1905633" y="4094954"/>
            <a:chExt cx="658200" cy="658200"/>
          </a:xfrm>
        </p:grpSpPr>
        <p:sp>
          <p:nvSpPr>
            <p:cNvPr id="379" name="Google Shape;379;p20"/>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380" name="Google Shape;380;p20"/>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384" name="Shape 384"/>
        <p:cNvGrpSpPr/>
        <p:nvPr/>
      </p:nvGrpSpPr>
      <p:grpSpPr>
        <a:xfrm>
          <a:off x="0" y="0"/>
          <a:ext cx="0" cy="0"/>
          <a:chOff x="0" y="0"/>
          <a:chExt cx="0" cy="0"/>
        </a:xfrm>
      </p:grpSpPr>
      <p:sp>
        <p:nvSpPr>
          <p:cNvPr id="385" name="Google Shape;385;g2520683ccb4_0_27"/>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Systems: Wrapping up</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g1348323866e_4_135"/>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Understanding Bias</a:t>
            </a:r>
            <a:endParaRPr b="1" i="0" sz="2200" u="none" cap="none" strike="noStrike">
              <a:solidFill>
                <a:schemeClr val="dk2"/>
              </a:solidFill>
              <a:latin typeface="Arial"/>
              <a:ea typeface="Arial"/>
              <a:cs typeface="Arial"/>
              <a:sym typeface="Arial"/>
            </a:endParaRPr>
          </a:p>
        </p:txBody>
      </p:sp>
      <p:sp>
        <p:nvSpPr>
          <p:cNvPr id="391" name="Google Shape;391;g1348323866e_4_135"/>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92" name="Google Shape;392;g1348323866e_4_135"/>
          <p:cNvSpPr txBox="1"/>
          <p:nvPr/>
        </p:nvSpPr>
        <p:spPr>
          <a:xfrm>
            <a:off x="5131689" y="1514954"/>
            <a:ext cx="3402000" cy="2338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When evaluating a source, consider:</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Who compiled and presented the data?</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Where? Is there a specific audience or potential cultural frame used?</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When? Is there outdated information or historical prejudices?</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Why? Does the source have a goal that must be taken into account?</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90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How? Does the format imply bias?</a:t>
            </a:r>
            <a:endParaRPr b="0" i="0" sz="1200" u="none" cap="none" strike="noStrike">
              <a:solidFill>
                <a:srgbClr val="000000"/>
              </a:solidFill>
              <a:latin typeface="Arial"/>
              <a:ea typeface="Arial"/>
              <a:cs typeface="Arial"/>
              <a:sym typeface="Arial"/>
            </a:endParaRPr>
          </a:p>
        </p:txBody>
      </p:sp>
      <p:sp>
        <p:nvSpPr>
          <p:cNvPr id="393" name="Google Shape;393;g1348323866e_4_135"/>
          <p:cNvSpPr/>
          <p:nvPr/>
        </p:nvSpPr>
        <p:spPr>
          <a:xfrm>
            <a:off x="25082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394" name="Google Shape;394;g1348323866e_4_135"/>
          <p:cNvSpPr txBox="1"/>
          <p:nvPr/>
        </p:nvSpPr>
        <p:spPr>
          <a:xfrm>
            <a:off x="570139" y="1514954"/>
            <a:ext cx="3402000" cy="2338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How might bias manifest in data, information, and statistics?</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Sources consulted when compiling data</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Data and information included or excluded</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Data and information emphasised and considered significant</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900"/>
              </a:spcBef>
              <a:spcAft>
                <a:spcPts val="90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Limitations or biases in funding, staff, or access to materials and information</a:t>
            </a:r>
            <a:endParaRPr b="0" i="0" sz="1200" u="none" cap="none" strike="noStrike">
              <a:solidFill>
                <a:schemeClr val="dk1"/>
              </a:solidFill>
              <a:latin typeface="Arial"/>
              <a:ea typeface="Arial"/>
              <a:cs typeface="Arial"/>
              <a:sym typeface="Arial"/>
            </a:endParaRPr>
          </a:p>
        </p:txBody>
      </p:sp>
      <p:sp>
        <p:nvSpPr>
          <p:cNvPr id="395" name="Google Shape;395;g1348323866e_4_135"/>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LEARNING OBJECTIVES</a:t>
            </a:r>
            <a:endParaRPr b="1" i="0" sz="100" u="none" cap="none" strike="noStrike">
              <a:solidFill>
                <a:schemeClr val="accent1"/>
              </a:solidFill>
              <a:latin typeface="Arial"/>
              <a:ea typeface="Arial"/>
              <a:cs typeface="Arial"/>
              <a:sym typeface="Arial"/>
            </a:endParaRPr>
          </a:p>
        </p:txBody>
      </p:sp>
      <p:grpSp>
        <p:nvGrpSpPr>
          <p:cNvPr id="396" name="Google Shape;396;g1348323866e_4_135"/>
          <p:cNvGrpSpPr/>
          <p:nvPr/>
        </p:nvGrpSpPr>
        <p:grpSpPr>
          <a:xfrm>
            <a:off x="8206907" y="369254"/>
            <a:ext cx="658200" cy="658200"/>
            <a:chOff x="6988682" y="4094929"/>
            <a:chExt cx="658200" cy="658200"/>
          </a:xfrm>
        </p:grpSpPr>
        <p:sp>
          <p:nvSpPr>
            <p:cNvPr id="397" name="Google Shape;397;g1348323866e_4_135"/>
            <p:cNvSpPr/>
            <p:nvPr/>
          </p:nvSpPr>
          <p:spPr>
            <a:xfrm>
              <a:off x="6988682" y="4094929"/>
              <a:ext cx="658200" cy="658200"/>
            </a:xfrm>
            <a:prstGeom prst="ellipse">
              <a:avLst/>
            </a:prstGeom>
            <a:solidFill>
              <a:srgbClr val="D5DDDD"/>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grpSp>
          <p:nvGrpSpPr>
            <p:cNvPr id="398" name="Google Shape;398;g1348323866e_4_135"/>
            <p:cNvGrpSpPr/>
            <p:nvPr/>
          </p:nvGrpSpPr>
          <p:grpSpPr>
            <a:xfrm>
              <a:off x="7125092" y="4262076"/>
              <a:ext cx="385416" cy="323972"/>
              <a:chOff x="2464673" y="799475"/>
              <a:chExt cx="4216804" cy="3544553"/>
            </a:xfrm>
          </p:grpSpPr>
          <p:sp>
            <p:nvSpPr>
              <p:cNvPr id="399" name="Google Shape;399;g1348323866e_4_135"/>
              <p:cNvSpPr/>
              <p:nvPr/>
            </p:nvSpPr>
            <p:spPr>
              <a:xfrm>
                <a:off x="2464673" y="2308420"/>
                <a:ext cx="1899888" cy="2035608"/>
              </a:xfrm>
              <a:custGeom>
                <a:rect b="b" l="l" r="r" t="t"/>
                <a:pathLst>
                  <a:path extrusionOk="0" h="2035608" w="1899888">
                    <a:moveTo>
                      <a:pt x="1372612" y="1050444"/>
                    </a:moveTo>
                    <a:cubicBezTo>
                      <a:pt x="1488229" y="939237"/>
                      <a:pt x="1560632" y="783368"/>
                      <a:pt x="1560632" y="610683"/>
                    </a:cubicBezTo>
                    <a:cubicBezTo>
                      <a:pt x="1560632" y="273990"/>
                      <a:pt x="1286647" y="0"/>
                      <a:pt x="949953" y="0"/>
                    </a:cubicBezTo>
                    <a:cubicBezTo>
                      <a:pt x="613259" y="0"/>
                      <a:pt x="339274" y="273990"/>
                      <a:pt x="339274" y="610683"/>
                    </a:cubicBezTo>
                    <a:cubicBezTo>
                      <a:pt x="339274" y="783368"/>
                      <a:pt x="411681" y="939233"/>
                      <a:pt x="527299" y="1050444"/>
                    </a:cubicBezTo>
                    <a:cubicBezTo>
                      <a:pt x="215315" y="1206365"/>
                      <a:pt x="0" y="1528057"/>
                      <a:pt x="0" y="1899893"/>
                    </a:cubicBezTo>
                    <a:cubicBezTo>
                      <a:pt x="0" y="1974800"/>
                      <a:pt x="60796" y="2035609"/>
                      <a:pt x="135703" y="2035609"/>
                    </a:cubicBezTo>
                    <a:lnTo>
                      <a:pt x="1764182" y="2035609"/>
                    </a:lnTo>
                    <a:cubicBezTo>
                      <a:pt x="1839088" y="2035609"/>
                      <a:pt x="1899889" y="1974800"/>
                      <a:pt x="1899889" y="1899893"/>
                    </a:cubicBezTo>
                    <a:cubicBezTo>
                      <a:pt x="1899889" y="1528057"/>
                      <a:pt x="1684599" y="1206305"/>
                      <a:pt x="1372590" y="1050444"/>
                    </a:cubicBezTo>
                    <a:lnTo>
                      <a:pt x="1372612" y="1050444"/>
                    </a:lnTo>
                    <a:close/>
                    <a:moveTo>
                      <a:pt x="610701" y="610683"/>
                    </a:moveTo>
                    <a:cubicBezTo>
                      <a:pt x="610701" y="423606"/>
                      <a:pt x="762888" y="271414"/>
                      <a:pt x="949966" y="271414"/>
                    </a:cubicBezTo>
                    <a:cubicBezTo>
                      <a:pt x="1137044" y="271414"/>
                      <a:pt x="1289231" y="423606"/>
                      <a:pt x="1289231" y="610683"/>
                    </a:cubicBezTo>
                    <a:cubicBezTo>
                      <a:pt x="1289231" y="797757"/>
                      <a:pt x="1137044" y="949949"/>
                      <a:pt x="949966" y="949949"/>
                    </a:cubicBezTo>
                    <a:cubicBezTo>
                      <a:pt x="762888" y="949949"/>
                      <a:pt x="610701" y="797757"/>
                      <a:pt x="610701" y="610683"/>
                    </a:cubicBezTo>
                    <a:close/>
                    <a:moveTo>
                      <a:pt x="285074" y="1764186"/>
                    </a:moveTo>
                    <a:cubicBezTo>
                      <a:pt x="348181" y="1454848"/>
                      <a:pt x="622308" y="1221363"/>
                      <a:pt x="949966" y="1221363"/>
                    </a:cubicBezTo>
                    <a:cubicBezTo>
                      <a:pt x="1277624" y="1221363"/>
                      <a:pt x="1551815" y="1454848"/>
                      <a:pt x="1614853" y="1764186"/>
                    </a:cubicBezTo>
                    <a:lnTo>
                      <a:pt x="285074" y="1764186"/>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0" name="Google Shape;400;g1348323866e_4_135"/>
              <p:cNvSpPr/>
              <p:nvPr/>
            </p:nvSpPr>
            <p:spPr>
              <a:xfrm>
                <a:off x="4594802" y="1185503"/>
                <a:ext cx="1639666" cy="1756783"/>
              </a:xfrm>
              <a:custGeom>
                <a:rect b="b" l="l" r="r" t="t"/>
                <a:pathLst>
                  <a:path extrusionOk="0" h="1756783" w="1639666">
                    <a:moveTo>
                      <a:pt x="1184608" y="906563"/>
                    </a:moveTo>
                    <a:cubicBezTo>
                      <a:pt x="1284392" y="810586"/>
                      <a:pt x="1346881" y="676070"/>
                      <a:pt x="1346881" y="527033"/>
                    </a:cubicBezTo>
                    <a:cubicBezTo>
                      <a:pt x="1346881" y="236455"/>
                      <a:pt x="1110422" y="0"/>
                      <a:pt x="819844" y="0"/>
                    </a:cubicBezTo>
                    <a:cubicBezTo>
                      <a:pt x="529266" y="0"/>
                      <a:pt x="292807" y="236455"/>
                      <a:pt x="292807" y="527033"/>
                    </a:cubicBezTo>
                    <a:cubicBezTo>
                      <a:pt x="292807" y="676070"/>
                      <a:pt x="355296" y="810581"/>
                      <a:pt x="455080" y="906563"/>
                    </a:cubicBezTo>
                    <a:cubicBezTo>
                      <a:pt x="185826" y="1041126"/>
                      <a:pt x="0" y="1318759"/>
                      <a:pt x="0" y="1639662"/>
                    </a:cubicBezTo>
                    <a:cubicBezTo>
                      <a:pt x="0" y="1704312"/>
                      <a:pt x="52472" y="1756784"/>
                      <a:pt x="117122" y="1756784"/>
                    </a:cubicBezTo>
                    <a:lnTo>
                      <a:pt x="1522549" y="1756784"/>
                    </a:lnTo>
                    <a:cubicBezTo>
                      <a:pt x="1587194" y="1756784"/>
                      <a:pt x="1639666" y="1704312"/>
                      <a:pt x="1639666" y="1639662"/>
                    </a:cubicBezTo>
                    <a:cubicBezTo>
                      <a:pt x="1639666" y="1318759"/>
                      <a:pt x="1453862" y="1041079"/>
                      <a:pt x="1184591" y="906563"/>
                    </a:cubicBezTo>
                    <a:lnTo>
                      <a:pt x="1184608" y="906563"/>
                    </a:lnTo>
                    <a:close/>
                    <a:moveTo>
                      <a:pt x="527054" y="527033"/>
                    </a:moveTo>
                    <a:cubicBezTo>
                      <a:pt x="527054" y="365583"/>
                      <a:pt x="658402" y="234235"/>
                      <a:pt x="819852" y="234235"/>
                    </a:cubicBezTo>
                    <a:cubicBezTo>
                      <a:pt x="981307" y="234235"/>
                      <a:pt x="1112650" y="365583"/>
                      <a:pt x="1112650" y="527033"/>
                    </a:cubicBezTo>
                    <a:cubicBezTo>
                      <a:pt x="1112650" y="688487"/>
                      <a:pt x="981307" y="819831"/>
                      <a:pt x="819852" y="819831"/>
                    </a:cubicBezTo>
                    <a:cubicBezTo>
                      <a:pt x="658402" y="819831"/>
                      <a:pt x="527054" y="688487"/>
                      <a:pt x="527054" y="527033"/>
                    </a:cubicBezTo>
                    <a:close/>
                    <a:moveTo>
                      <a:pt x="246031" y="1522545"/>
                    </a:moveTo>
                    <a:cubicBezTo>
                      <a:pt x="300496" y="1255575"/>
                      <a:pt x="537076" y="1054070"/>
                      <a:pt x="819852" y="1054070"/>
                    </a:cubicBezTo>
                    <a:cubicBezTo>
                      <a:pt x="1102633" y="1054070"/>
                      <a:pt x="1339269" y="1255575"/>
                      <a:pt x="1393674" y="1522545"/>
                    </a:cubicBezTo>
                    <a:lnTo>
                      <a:pt x="246031" y="1522545"/>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1" name="Google Shape;401;g1348323866e_4_135"/>
              <p:cNvSpPr/>
              <p:nvPr/>
            </p:nvSpPr>
            <p:spPr>
              <a:xfrm>
                <a:off x="4152581" y="799475"/>
                <a:ext cx="2528896" cy="2528887"/>
              </a:xfrm>
              <a:custGeom>
                <a:rect b="b" l="l" r="r" t="t"/>
                <a:pathLst>
                  <a:path extrusionOk="0" h="2528887" w="2528896">
                    <a:moveTo>
                      <a:pt x="270034" y="270034"/>
                    </a:moveTo>
                    <a:lnTo>
                      <a:pt x="270034" y="2258854"/>
                    </a:lnTo>
                    <a:lnTo>
                      <a:pt x="2258862" y="2258854"/>
                    </a:lnTo>
                    <a:lnTo>
                      <a:pt x="2258862" y="270034"/>
                    </a:lnTo>
                    <a:lnTo>
                      <a:pt x="270034" y="270034"/>
                    </a:lnTo>
                    <a:close/>
                    <a:moveTo>
                      <a:pt x="120015" y="0"/>
                    </a:moveTo>
                    <a:cubicBezTo>
                      <a:pt x="53732" y="0"/>
                      <a:pt x="0" y="53737"/>
                      <a:pt x="0" y="120015"/>
                    </a:cubicBezTo>
                    <a:lnTo>
                      <a:pt x="0" y="2408873"/>
                    </a:lnTo>
                    <a:cubicBezTo>
                      <a:pt x="0" y="2475155"/>
                      <a:pt x="53732" y="2528888"/>
                      <a:pt x="120015" y="2528888"/>
                    </a:cubicBezTo>
                    <a:lnTo>
                      <a:pt x="2408881" y="2528888"/>
                    </a:lnTo>
                    <a:cubicBezTo>
                      <a:pt x="2475146" y="2528888"/>
                      <a:pt x="2528896" y="2475155"/>
                      <a:pt x="2528896" y="2408873"/>
                    </a:cubicBezTo>
                    <a:lnTo>
                      <a:pt x="2528896" y="120015"/>
                    </a:lnTo>
                    <a:cubicBezTo>
                      <a:pt x="2528896" y="53737"/>
                      <a:pt x="2475146" y="0"/>
                      <a:pt x="2408881" y="0"/>
                    </a:cubicBezTo>
                    <a:lnTo>
                      <a:pt x="120015" y="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g2520683ccb4_0_13"/>
          <p:cNvSpPr/>
          <p:nvPr/>
        </p:nvSpPr>
        <p:spPr>
          <a:xfrm>
            <a:off x="0" y="0"/>
            <a:ext cx="4572000" cy="51435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07" name="Google Shape;407;g2520683ccb4_0_13"/>
          <p:cNvSpPr txBox="1"/>
          <p:nvPr/>
        </p:nvSpPr>
        <p:spPr>
          <a:xfrm>
            <a:off x="125413" y="1779587"/>
            <a:ext cx="4321200" cy="1584300"/>
          </a:xfrm>
          <a:prstGeom prst="rect">
            <a:avLst/>
          </a:prstGeom>
          <a:noFill/>
          <a:ln>
            <a:noFill/>
          </a:ln>
        </p:spPr>
        <p:txBody>
          <a:bodyPr anchorCtr="0" anchor="ctr" bIns="0" lIns="0" spcFirstLastPara="1" rIns="91425" wrap="square" tIns="91425">
            <a:normAutofit/>
          </a:bodyPr>
          <a:lstStyle/>
          <a:p>
            <a:pPr indent="0" lvl="0" marL="0" marR="0" rtl="0" algn="ctr">
              <a:lnSpc>
                <a:spcPct val="90000"/>
              </a:lnSpc>
              <a:spcBef>
                <a:spcPts val="0"/>
              </a:spcBef>
              <a:spcAft>
                <a:spcPts val="0"/>
              </a:spcAft>
              <a:buClr>
                <a:schemeClr val="dk1"/>
              </a:buClr>
              <a:buSzPts val="4400"/>
              <a:buFont typeface="Arial"/>
              <a:buNone/>
            </a:pPr>
            <a:r>
              <a:rPr b="1" i="0" lang="en-US" sz="4400" u="none" cap="none" strike="noStrike">
                <a:solidFill>
                  <a:schemeClr val="accent1"/>
                </a:solidFill>
                <a:latin typeface="Arial"/>
                <a:ea typeface="Arial"/>
                <a:cs typeface="Arial"/>
                <a:sym typeface="Arial"/>
              </a:rPr>
              <a:t>Thank you!</a:t>
            </a:r>
            <a:endParaRPr b="0" i="0" sz="1400" u="none" cap="none" strike="noStrike">
              <a:solidFill>
                <a:schemeClr val="accent1"/>
              </a:solidFill>
              <a:latin typeface="Arial"/>
              <a:ea typeface="Arial"/>
              <a:cs typeface="Arial"/>
              <a:sym typeface="Arial"/>
            </a:endParaRPr>
          </a:p>
        </p:txBody>
      </p:sp>
      <p:sp>
        <p:nvSpPr>
          <p:cNvPr id="408" name="Google Shape;408;g2520683ccb4_0_13"/>
          <p:cNvSpPr txBox="1"/>
          <p:nvPr/>
        </p:nvSpPr>
        <p:spPr>
          <a:xfrm>
            <a:off x="5366775" y="842723"/>
            <a:ext cx="3241800" cy="468600"/>
          </a:xfrm>
          <a:prstGeom prst="rect">
            <a:avLst/>
          </a:prstGeom>
          <a:noFill/>
          <a:ln>
            <a:noFill/>
          </a:ln>
        </p:spPr>
        <p:txBody>
          <a:bodyPr anchorCtr="0" anchor="t" bIns="91425" lIns="0" spcFirstLastPara="1" rIns="91425" wrap="square" tIns="0">
            <a:normAutofit/>
          </a:bodyPr>
          <a:lstStyle/>
          <a:p>
            <a:pPr indent="0" lvl="0" marL="114300" marR="0" rtl="0" algn="l">
              <a:lnSpc>
                <a:spcPct val="100000"/>
              </a:lnSpc>
              <a:spcBef>
                <a:spcPts val="0"/>
              </a:spcBef>
              <a:spcAft>
                <a:spcPts val="0"/>
              </a:spcAft>
              <a:buClr>
                <a:schemeClr val="dk1"/>
              </a:buClr>
              <a:buSzPts val="2000"/>
              <a:buFont typeface="Arial"/>
              <a:buNone/>
            </a:pPr>
            <a:r>
              <a:rPr b="1" lang="en-US" sz="1200">
                <a:solidFill>
                  <a:schemeClr val="accent1"/>
                </a:solidFill>
              </a:rPr>
              <a:t>Sara Furr</a:t>
            </a:r>
            <a:endParaRPr b="1" sz="1200">
              <a:solidFill>
                <a:schemeClr val="accent1"/>
              </a:solidFill>
            </a:endParaRPr>
          </a:p>
          <a:p>
            <a:pPr indent="0" lvl="0" marL="114300" marR="0" rtl="0" algn="l">
              <a:lnSpc>
                <a:spcPct val="100000"/>
              </a:lnSpc>
              <a:spcBef>
                <a:spcPts val="0"/>
              </a:spcBef>
              <a:spcAft>
                <a:spcPts val="0"/>
              </a:spcAft>
              <a:buClr>
                <a:schemeClr val="dk1"/>
              </a:buClr>
              <a:buSzPts val="2000"/>
              <a:buFont typeface="Arial"/>
              <a:buNone/>
            </a:pPr>
            <a:r>
              <a:rPr lang="en-US" sz="1200">
                <a:solidFill>
                  <a:schemeClr val="dk2"/>
                </a:solidFill>
              </a:rPr>
              <a:t>www.fieldmuseum.org</a:t>
            </a:r>
            <a:endParaRPr b="0" i="0" sz="1200" u="none" cap="none" strike="noStrike">
              <a:solidFill>
                <a:schemeClr val="dk2"/>
              </a:solidFill>
              <a:latin typeface="Arial"/>
              <a:ea typeface="Arial"/>
              <a:cs typeface="Arial"/>
              <a:sym typeface="Arial"/>
            </a:endParaRPr>
          </a:p>
        </p:txBody>
      </p:sp>
      <p:sp>
        <p:nvSpPr>
          <p:cNvPr id="409" name="Google Shape;409;g2520683ccb4_0_13"/>
          <p:cNvSpPr txBox="1"/>
          <p:nvPr/>
        </p:nvSpPr>
        <p:spPr>
          <a:xfrm>
            <a:off x="5366775" y="1529316"/>
            <a:ext cx="3241800" cy="915300"/>
          </a:xfrm>
          <a:prstGeom prst="rect">
            <a:avLst/>
          </a:prstGeom>
          <a:noFill/>
          <a:ln>
            <a:noFill/>
          </a:ln>
        </p:spPr>
        <p:txBody>
          <a:bodyPr anchorCtr="0" anchor="t" bIns="91425" lIns="0" spcFirstLastPara="1" rIns="91425" wrap="square" tIns="0">
            <a:normAutofit/>
          </a:bodyPr>
          <a:lstStyle/>
          <a:p>
            <a:pPr indent="0" lvl="0" marL="114300" rtl="0" algn="l">
              <a:spcBef>
                <a:spcPts val="0"/>
              </a:spcBef>
              <a:spcAft>
                <a:spcPts val="0"/>
              </a:spcAft>
              <a:buClr>
                <a:schemeClr val="dk1"/>
              </a:buClr>
              <a:buSzPts val="2000"/>
              <a:buFont typeface="Arial"/>
              <a:buNone/>
            </a:pPr>
            <a:r>
              <a:rPr b="1" lang="en-US" sz="1200">
                <a:solidFill>
                  <a:schemeClr val="accent1"/>
                </a:solidFill>
              </a:rPr>
              <a:t>Sharon Grant</a:t>
            </a:r>
            <a:endParaRPr b="1" sz="1200">
              <a:solidFill>
                <a:schemeClr val="accent1"/>
              </a:solidFill>
            </a:endParaRPr>
          </a:p>
          <a:p>
            <a:pPr indent="0" lvl="0" marL="114300" rtl="0" algn="l">
              <a:spcBef>
                <a:spcPts val="0"/>
              </a:spcBef>
              <a:spcAft>
                <a:spcPts val="0"/>
              </a:spcAft>
              <a:buClr>
                <a:schemeClr val="dk1"/>
              </a:buClr>
              <a:buSzPts val="2000"/>
              <a:buFont typeface="Arial"/>
              <a:buNone/>
            </a:pPr>
            <a:r>
              <a:rPr lang="en-US" sz="1200">
                <a:solidFill>
                  <a:schemeClr val="dk1"/>
                </a:solidFill>
              </a:rPr>
              <a:t>www.fieldmuseum.org</a:t>
            </a:r>
            <a:endParaRPr b="1" sz="1200">
              <a:solidFill>
                <a:schemeClr val="accent1"/>
              </a:solidFill>
            </a:endParaRPr>
          </a:p>
          <a:p>
            <a:pPr indent="0" lvl="0" marL="0" rtl="0" algn="l">
              <a:spcBef>
                <a:spcPts val="0"/>
              </a:spcBef>
              <a:spcAft>
                <a:spcPts val="0"/>
              </a:spcAft>
              <a:buClr>
                <a:schemeClr val="dk1"/>
              </a:buClr>
              <a:buSzPts val="2000"/>
              <a:buFont typeface="Arial"/>
              <a:buNone/>
            </a:pPr>
            <a:r>
              <a:t/>
            </a:r>
            <a:endParaRPr b="1" sz="1200">
              <a:solidFill>
                <a:schemeClr val="accent1"/>
              </a:solidFill>
            </a:endParaRPr>
          </a:p>
        </p:txBody>
      </p:sp>
      <p:sp>
        <p:nvSpPr>
          <p:cNvPr id="410" name="Google Shape;410;g2520683ccb4_0_13"/>
          <p:cNvSpPr txBox="1"/>
          <p:nvPr/>
        </p:nvSpPr>
        <p:spPr>
          <a:xfrm>
            <a:off x="5366775" y="3457878"/>
            <a:ext cx="3241800" cy="602400"/>
          </a:xfrm>
          <a:prstGeom prst="rect">
            <a:avLst/>
          </a:prstGeom>
          <a:noFill/>
          <a:ln>
            <a:noFill/>
          </a:ln>
        </p:spPr>
        <p:txBody>
          <a:bodyPr anchorCtr="0" anchor="t" bIns="91425" lIns="114300" spcFirstLastPara="1" rIns="91425" wrap="square" tIns="0">
            <a:normAutofit/>
          </a:bodyPr>
          <a:lstStyle/>
          <a:p>
            <a:pPr indent="0" lvl="0" marL="0" rtl="0" algn="l">
              <a:spcBef>
                <a:spcPts val="0"/>
              </a:spcBef>
              <a:spcAft>
                <a:spcPts val="0"/>
              </a:spcAft>
              <a:buClr>
                <a:schemeClr val="dk1"/>
              </a:buClr>
              <a:buSzPts val="2000"/>
              <a:buFont typeface="Arial"/>
              <a:buNone/>
            </a:pPr>
            <a:r>
              <a:rPr b="1" lang="en-US" sz="1200">
                <a:solidFill>
                  <a:schemeClr val="accent1"/>
                </a:solidFill>
              </a:rPr>
              <a:t>Kate Webbink</a:t>
            </a:r>
            <a:endParaRPr b="1" sz="1200">
              <a:solidFill>
                <a:schemeClr val="accent1"/>
              </a:solidFill>
            </a:endParaRPr>
          </a:p>
          <a:p>
            <a:pPr indent="0" lvl="0" marL="0" rtl="0" algn="l">
              <a:spcBef>
                <a:spcPts val="0"/>
              </a:spcBef>
              <a:spcAft>
                <a:spcPts val="0"/>
              </a:spcAft>
              <a:buClr>
                <a:schemeClr val="dk1"/>
              </a:buClr>
              <a:buSzPts val="2000"/>
              <a:buFont typeface="Arial"/>
              <a:buNone/>
            </a:pPr>
            <a:r>
              <a:rPr lang="en-US" sz="1200">
                <a:solidFill>
                  <a:schemeClr val="dk1"/>
                </a:solidFill>
              </a:rPr>
              <a:t>www.fieldmuseum.org</a:t>
            </a:r>
            <a:endParaRPr b="1" sz="1200">
              <a:solidFill>
                <a:schemeClr val="accent1"/>
              </a:solidFill>
            </a:endParaRPr>
          </a:p>
        </p:txBody>
      </p:sp>
      <p:pic>
        <p:nvPicPr>
          <p:cNvPr id="411" name="Google Shape;411;g2520683ccb4_0_13"/>
          <p:cNvPicPr preferRelativeResize="0"/>
          <p:nvPr/>
        </p:nvPicPr>
        <p:blipFill rotWithShape="1">
          <a:blip r:embed="rId3">
            <a:alphaModFix/>
          </a:blip>
          <a:srcRect b="0" l="0" r="0" t="0"/>
          <a:stretch/>
        </p:blipFill>
        <p:spPr>
          <a:xfrm>
            <a:off x="250825" y="268308"/>
            <a:ext cx="602326" cy="602326"/>
          </a:xfrm>
          <a:prstGeom prst="rect">
            <a:avLst/>
          </a:prstGeom>
          <a:noFill/>
          <a:ln>
            <a:noFill/>
          </a:ln>
        </p:spPr>
      </p:pic>
      <p:sp>
        <p:nvSpPr>
          <p:cNvPr id="412" name="Google Shape;412;g2520683ccb4_0_13"/>
          <p:cNvSpPr txBox="1"/>
          <p:nvPr/>
        </p:nvSpPr>
        <p:spPr>
          <a:xfrm>
            <a:off x="5366775" y="2057367"/>
            <a:ext cx="32418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2000"/>
              <a:buFont typeface="Arial"/>
              <a:buNone/>
            </a:pPr>
            <a:r>
              <a:rPr b="1" lang="en-US" sz="1200">
                <a:solidFill>
                  <a:schemeClr val="accent1"/>
                </a:solidFill>
              </a:rPr>
              <a:t>Janeen Jones</a:t>
            </a:r>
            <a:endParaRPr b="1" sz="1200">
              <a:solidFill>
                <a:schemeClr val="accent1"/>
              </a:solidFill>
            </a:endParaRPr>
          </a:p>
          <a:p>
            <a:pPr indent="0" lvl="0" marL="0" rtl="0" algn="l">
              <a:spcBef>
                <a:spcPts val="0"/>
              </a:spcBef>
              <a:spcAft>
                <a:spcPts val="0"/>
              </a:spcAft>
              <a:buClr>
                <a:schemeClr val="dk1"/>
              </a:buClr>
              <a:buSzPts val="2000"/>
              <a:buFont typeface="Arial"/>
              <a:buNone/>
            </a:pPr>
            <a:r>
              <a:rPr lang="en-US" sz="1200">
                <a:solidFill>
                  <a:schemeClr val="dk1"/>
                </a:solidFill>
              </a:rPr>
              <a:t>www.fieldmuseum.org</a:t>
            </a:r>
            <a:endParaRPr/>
          </a:p>
        </p:txBody>
      </p:sp>
      <p:sp>
        <p:nvSpPr>
          <p:cNvPr id="413" name="Google Shape;413;g2520683ccb4_0_13"/>
          <p:cNvSpPr txBox="1"/>
          <p:nvPr/>
        </p:nvSpPr>
        <p:spPr>
          <a:xfrm>
            <a:off x="5366775" y="2757625"/>
            <a:ext cx="32418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2000"/>
              <a:buFont typeface="Arial"/>
              <a:buNone/>
            </a:pPr>
            <a:r>
              <a:rPr b="1" lang="en-US" sz="1200">
                <a:solidFill>
                  <a:schemeClr val="accent1"/>
                </a:solidFill>
              </a:rPr>
              <a:t>Helen Robbins</a:t>
            </a:r>
            <a:endParaRPr b="1" sz="1200">
              <a:solidFill>
                <a:schemeClr val="accent1"/>
              </a:solidFill>
            </a:endParaRPr>
          </a:p>
          <a:p>
            <a:pPr indent="0" lvl="0" marL="0" rtl="0" algn="l">
              <a:spcBef>
                <a:spcPts val="0"/>
              </a:spcBef>
              <a:spcAft>
                <a:spcPts val="0"/>
              </a:spcAft>
              <a:buClr>
                <a:schemeClr val="dk1"/>
              </a:buClr>
              <a:buSzPts val="2000"/>
              <a:buFont typeface="Arial"/>
              <a:buNone/>
            </a:pPr>
            <a:r>
              <a:rPr lang="en-US" sz="1200">
                <a:solidFill>
                  <a:schemeClr val="dk1"/>
                </a:solidFill>
              </a:rPr>
              <a:t>www.fieldmuseum.org</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18" name="Shape 418"/>
        <p:cNvGrpSpPr/>
        <p:nvPr/>
      </p:nvGrpSpPr>
      <p:grpSpPr>
        <a:xfrm>
          <a:off x="0" y="0"/>
          <a:ext cx="0" cy="0"/>
          <a:chOff x="0" y="0"/>
          <a:chExt cx="0" cy="0"/>
        </a:xfrm>
      </p:grpSpPr>
      <p:sp>
        <p:nvSpPr>
          <p:cNvPr id="419" name="Google Shape;419;g1348323866e_4_105"/>
          <p:cNvSpPr txBox="1"/>
          <p:nvPr/>
        </p:nvSpPr>
        <p:spPr>
          <a:xfrm>
            <a:off x="332150" y="268300"/>
            <a:ext cx="6320700" cy="2339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conflicts of interest &amp; other hidden influences -- broader ethical issues tied to cultural sensitivity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What does our/your previous training/education/history of your discipline mean when it comes to working with collections data?</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Selectively censoring/redacting;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Take into account historical roots of discipline → consider more intersectional approach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Critical pedagogy for an integrated framework/epistemology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for future research possibly)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23" name="Shape 423"/>
        <p:cNvGrpSpPr/>
        <p:nvPr/>
      </p:nvGrpSpPr>
      <p:grpSpPr>
        <a:xfrm>
          <a:off x="0" y="0"/>
          <a:ext cx="0" cy="0"/>
          <a:chOff x="0" y="0"/>
          <a:chExt cx="0" cy="0"/>
        </a:xfrm>
      </p:grpSpPr>
      <p:sp>
        <p:nvSpPr>
          <p:cNvPr id="424" name="Google Shape;424;g135e875e80f_0_84"/>
          <p:cNvSpPr/>
          <p:nvPr/>
        </p:nvSpPr>
        <p:spPr>
          <a:xfrm>
            <a:off x="251725" y="2298300"/>
            <a:ext cx="4050900" cy="914400"/>
          </a:xfrm>
          <a:prstGeom prst="roundRect">
            <a:avLst>
              <a:gd fmla="val 16667" name="adj"/>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g135e875e80f_0_84"/>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Praxis: What We Say and What We Do</a:t>
            </a:r>
            <a:endParaRPr b="1" i="0" sz="2200" u="none" cap="none" strike="noStrike">
              <a:solidFill>
                <a:schemeClr val="dk2"/>
              </a:solidFill>
              <a:latin typeface="Arial"/>
              <a:ea typeface="Arial"/>
              <a:cs typeface="Arial"/>
              <a:sym typeface="Arial"/>
            </a:endParaRPr>
          </a:p>
        </p:txBody>
      </p:sp>
      <p:sp>
        <p:nvSpPr>
          <p:cNvPr id="426" name="Google Shape;426;g135e875e80f_0_84"/>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427" name="Google Shape;427;g135e875e80f_0_84"/>
          <p:cNvSpPr txBox="1"/>
          <p:nvPr/>
        </p:nvSpPr>
        <p:spPr>
          <a:xfrm>
            <a:off x="5131689" y="1514954"/>
            <a:ext cx="3402000" cy="2338500"/>
          </a:xfrm>
          <a:prstGeom prst="rect">
            <a:avLst/>
          </a:prstGeom>
          <a:noFill/>
          <a:ln>
            <a:noFill/>
          </a:ln>
        </p:spPr>
        <p:txBody>
          <a:bodyPr anchorCtr="0" anchor="t" bIns="91425" lIns="0"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chemeClr val="dk1"/>
                </a:solidFill>
                <a:latin typeface="Arial"/>
                <a:ea typeface="Arial"/>
                <a:cs typeface="Arial"/>
                <a:sym typeface="Arial"/>
              </a:rPr>
              <a:t>Questions to consider: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What should/can you change when you learn new information or hear from a new perspective?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Do current systems you’re part of have consequences you weren’t previously aware of?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Who is impacted by your actions? Will that impact be positive or negative? </a:t>
            </a:r>
            <a:endParaRPr b="0" i="0" sz="1100" u="none" cap="none" strike="noStrike">
              <a:solidFill>
                <a:schemeClr val="dk1"/>
              </a:solidFill>
              <a:latin typeface="Arial"/>
              <a:ea typeface="Arial"/>
              <a:cs typeface="Arial"/>
              <a:sym typeface="Arial"/>
            </a:endParaRPr>
          </a:p>
          <a:p>
            <a:pPr indent="-161290" lvl="0" marL="182880" marR="0" rtl="0" algn="l">
              <a:lnSpc>
                <a:spcPct val="100000"/>
              </a:lnSpc>
              <a:spcBef>
                <a:spcPts val="900"/>
              </a:spcBef>
              <a:spcAft>
                <a:spcPts val="900"/>
              </a:spcAft>
              <a:buClr>
                <a:schemeClr val="dk1"/>
              </a:buClr>
              <a:buSzPts val="1100"/>
              <a:buFont typeface="Arial"/>
              <a:buChar char="●"/>
            </a:pPr>
            <a:r>
              <a:rPr b="0" i="0" lang="en-US" sz="1100" u="none" cap="none" strike="noStrike">
                <a:solidFill>
                  <a:schemeClr val="dk1"/>
                </a:solidFill>
                <a:latin typeface="Arial"/>
                <a:ea typeface="Arial"/>
                <a:cs typeface="Arial"/>
                <a:sym typeface="Arial"/>
              </a:rPr>
              <a:t>Do the people impacted have a say in the system or a way to give feedback to you? </a:t>
            </a:r>
            <a:endParaRPr b="0" i="0" sz="1100" u="none" cap="none" strike="noStrike">
              <a:solidFill>
                <a:schemeClr val="dk1"/>
              </a:solidFill>
              <a:latin typeface="Arial"/>
              <a:ea typeface="Arial"/>
              <a:cs typeface="Arial"/>
              <a:sym typeface="Arial"/>
            </a:endParaRPr>
          </a:p>
        </p:txBody>
      </p:sp>
      <p:sp>
        <p:nvSpPr>
          <p:cNvPr id="428" name="Google Shape;428;g135e875e80f_0_84"/>
          <p:cNvSpPr txBox="1"/>
          <p:nvPr/>
        </p:nvSpPr>
        <p:spPr>
          <a:xfrm>
            <a:off x="570150" y="2298300"/>
            <a:ext cx="3402000" cy="914400"/>
          </a:xfrm>
          <a:prstGeom prst="rect">
            <a:avLst/>
          </a:prstGeom>
          <a:noFill/>
          <a:ln>
            <a:noFill/>
          </a:ln>
        </p:spPr>
        <p:txBody>
          <a:bodyPr anchorCtr="0" anchor="ctr" bIns="91425" lIns="0"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Praxis: </a:t>
            </a:r>
            <a:r>
              <a:rPr b="0" i="0" lang="en-US" sz="1100" u="none" cap="none" strike="noStrike">
                <a:solidFill>
                  <a:schemeClr val="dk1"/>
                </a:solidFill>
                <a:latin typeface="Arial"/>
                <a:ea typeface="Arial"/>
                <a:cs typeface="Arial"/>
                <a:sym typeface="Arial"/>
              </a:rPr>
              <a:t>“the process of using a theory or something that you have learned in a practical way”</a:t>
            </a:r>
            <a:endParaRPr b="0" i="0" sz="1100" u="none" cap="none" strike="noStrike">
              <a:solidFill>
                <a:schemeClr val="dk1"/>
              </a:solidFill>
              <a:latin typeface="Arial"/>
              <a:ea typeface="Arial"/>
              <a:cs typeface="Arial"/>
              <a:sym typeface="Arial"/>
            </a:endParaRPr>
          </a:p>
        </p:txBody>
      </p:sp>
      <p:sp>
        <p:nvSpPr>
          <p:cNvPr id="429" name="Google Shape;429;g135e875e80f_0_84"/>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LEARNING OBJECTIVES</a:t>
            </a:r>
            <a:endParaRPr b="1" i="0" sz="100" u="none" cap="none" strike="noStrike">
              <a:solidFill>
                <a:schemeClr val="accent1"/>
              </a:solidFill>
              <a:latin typeface="Arial"/>
              <a:ea typeface="Arial"/>
              <a:cs typeface="Arial"/>
              <a:sym typeface="Arial"/>
            </a:endParaRPr>
          </a:p>
        </p:txBody>
      </p:sp>
      <p:sp>
        <p:nvSpPr>
          <p:cNvPr id="430" name="Google Shape;430;g135e875e80f_0_84"/>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b="0" i="0" lang="en-US" sz="1400" u="none" cap="none" strike="noStrike">
                <a:solidFill>
                  <a:srgbClr val="7F7F7F"/>
                </a:solidFill>
                <a:latin typeface="Arial"/>
                <a:ea typeface="Arial"/>
                <a:cs typeface="Arial"/>
                <a:sym typeface="Arial"/>
              </a:rPr>
              <a:t>Theory vs. Practice</a:t>
            </a:r>
            <a:endParaRPr b="0" i="0" sz="1050" u="none" cap="none" strike="noStrike">
              <a:solidFill>
                <a:srgbClr val="7F7F7F"/>
              </a:solidFill>
              <a:latin typeface="Arial"/>
              <a:ea typeface="Arial"/>
              <a:cs typeface="Arial"/>
              <a:sym typeface="Arial"/>
            </a:endParaRPr>
          </a:p>
        </p:txBody>
      </p:sp>
      <p:sp>
        <p:nvSpPr>
          <p:cNvPr id="431" name="Google Shape;431;g135e875e80f_0_84"/>
          <p:cNvSpPr txBox="1"/>
          <p:nvPr/>
        </p:nvSpPr>
        <p:spPr>
          <a:xfrm>
            <a:off x="250826" y="4479925"/>
            <a:ext cx="7680600" cy="396900"/>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Reference: https://dictionary.cambridge.org/dictionary/english/praxis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bg>
      <p:bgPr>
        <a:solidFill>
          <a:schemeClr val="accent1"/>
        </a:solidFill>
      </p:bgPr>
    </p:bg>
    <p:spTree>
      <p:nvGrpSpPr>
        <p:cNvPr id="435" name="Shape 435"/>
        <p:cNvGrpSpPr/>
        <p:nvPr/>
      </p:nvGrpSpPr>
      <p:grpSpPr>
        <a:xfrm>
          <a:off x="0" y="0"/>
          <a:ext cx="0" cy="0"/>
          <a:chOff x="0" y="0"/>
          <a:chExt cx="0" cy="0"/>
        </a:xfrm>
      </p:grpSpPr>
      <p:sp>
        <p:nvSpPr>
          <p:cNvPr id="436" name="Google Shape;436;g135e875e80f_0_0"/>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Use Cases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40" name="Shape 440"/>
        <p:cNvGrpSpPr/>
        <p:nvPr/>
      </p:nvGrpSpPr>
      <p:grpSpPr>
        <a:xfrm>
          <a:off x="0" y="0"/>
          <a:ext cx="0" cy="0"/>
          <a:chOff x="0" y="0"/>
          <a:chExt cx="0" cy="0"/>
        </a:xfrm>
      </p:grpSpPr>
      <p:pic>
        <p:nvPicPr>
          <p:cNvPr descr="Skull of Kipunji, a new primate genus Rungwecebus kipunji." id="441" name="Google Shape;441;g135e875e80f_0_4"/>
          <p:cNvPicPr preferRelativeResize="0"/>
          <p:nvPr/>
        </p:nvPicPr>
        <p:blipFill rotWithShape="1">
          <a:blip r:embed="rId3">
            <a:alphaModFix/>
          </a:blip>
          <a:srcRect b="2572" l="18756" r="24146" t="0"/>
          <a:stretch/>
        </p:blipFill>
        <p:spPr>
          <a:xfrm>
            <a:off x="6732575" y="0"/>
            <a:ext cx="2411424" cy="5143500"/>
          </a:xfrm>
          <a:prstGeom prst="rect">
            <a:avLst/>
          </a:prstGeom>
          <a:noFill/>
          <a:ln>
            <a:noFill/>
          </a:ln>
        </p:spPr>
      </p:pic>
      <p:sp>
        <p:nvSpPr>
          <p:cNvPr id="442" name="Google Shape;442;g135e875e80f_0_4"/>
          <p:cNvSpPr txBox="1"/>
          <p:nvPr/>
        </p:nvSpPr>
        <p:spPr>
          <a:xfrm>
            <a:off x="250825" y="268288"/>
            <a:ext cx="5689500" cy="15531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rgbClr val="000000"/>
              </a:buClr>
              <a:buSzPts val="3200"/>
              <a:buFont typeface="Arial"/>
              <a:buNone/>
            </a:pPr>
            <a:r>
              <a:rPr b="1" i="0" lang="en-US" sz="3200" u="none" cap="none" strike="noStrike">
                <a:solidFill>
                  <a:schemeClr val="accent1"/>
                </a:solidFill>
                <a:latin typeface="Arial"/>
                <a:ea typeface="Arial"/>
                <a:cs typeface="Arial"/>
                <a:sym typeface="Arial"/>
              </a:rPr>
              <a:t>Use Cases</a:t>
            </a:r>
            <a:endParaRPr b="0" i="0" sz="2400" u="none" cap="none" strike="noStrike">
              <a:solidFill>
                <a:schemeClr val="accent1"/>
              </a:solidFill>
              <a:latin typeface="Arial"/>
              <a:ea typeface="Arial"/>
              <a:cs typeface="Arial"/>
              <a:sym typeface="Arial"/>
            </a:endParaRPr>
          </a:p>
        </p:txBody>
      </p:sp>
      <p:sp>
        <p:nvSpPr>
          <p:cNvPr id="443" name="Google Shape;443;g135e875e80f_0_4"/>
          <p:cNvSpPr txBox="1"/>
          <p:nvPr/>
        </p:nvSpPr>
        <p:spPr>
          <a:xfrm>
            <a:off x="250826" y="1842995"/>
            <a:ext cx="4321200" cy="5262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0" i="0" lang="en-US" sz="1600" u="none" cap="none" strike="noStrike">
                <a:solidFill>
                  <a:schemeClr val="dk1"/>
                </a:solidFill>
                <a:latin typeface="Arial"/>
                <a:ea typeface="Arial"/>
                <a:cs typeface="Arial"/>
                <a:sym typeface="Arial"/>
              </a:rPr>
              <a:t>Use Case 1: Rawson MacMillan Expedition</a:t>
            </a:r>
            <a:endParaRPr b="0" i="0" sz="1100" u="none" cap="none" strike="noStrike">
              <a:solidFill>
                <a:srgbClr val="000000"/>
              </a:solidFill>
              <a:latin typeface="Arial"/>
              <a:ea typeface="Arial"/>
              <a:cs typeface="Arial"/>
              <a:sym typeface="Arial"/>
            </a:endParaRPr>
          </a:p>
        </p:txBody>
      </p:sp>
      <p:sp>
        <p:nvSpPr>
          <p:cNvPr id="444" name="Google Shape;444;g135e875e80f_0_4"/>
          <p:cNvSpPr txBox="1"/>
          <p:nvPr/>
        </p:nvSpPr>
        <p:spPr>
          <a:xfrm>
            <a:off x="4751984" y="1842994"/>
            <a:ext cx="899400" cy="526200"/>
          </a:xfrm>
          <a:prstGeom prst="rect">
            <a:avLst/>
          </a:prstGeom>
          <a:noFill/>
          <a:ln>
            <a:noFill/>
          </a:ln>
        </p:spPr>
        <p:txBody>
          <a:bodyPr anchorCtr="0" anchor="ctr" bIns="91425" lIns="90000"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01</a:t>
            </a:r>
            <a:endParaRPr b="1" i="0" sz="2000" u="none" cap="none" strike="noStrike">
              <a:solidFill>
                <a:schemeClr val="dk2"/>
              </a:solidFill>
              <a:latin typeface="Arial"/>
              <a:ea typeface="Arial"/>
              <a:cs typeface="Arial"/>
              <a:sym typeface="Arial"/>
            </a:endParaRPr>
          </a:p>
        </p:txBody>
      </p:sp>
      <p:sp>
        <p:nvSpPr>
          <p:cNvPr id="445" name="Google Shape;445;g135e875e80f_0_4"/>
          <p:cNvSpPr txBox="1"/>
          <p:nvPr/>
        </p:nvSpPr>
        <p:spPr>
          <a:xfrm>
            <a:off x="250826" y="2355851"/>
            <a:ext cx="4321200" cy="553200"/>
          </a:xfrm>
          <a:prstGeom prst="rect">
            <a:avLst/>
          </a:prstGeom>
          <a:noFill/>
          <a:ln>
            <a:noFill/>
          </a:ln>
        </p:spPr>
        <p:txBody>
          <a:bodyPr anchorCtr="0" anchor="ctr" bIns="91425" lIns="0" spcFirstLastPara="1" rIns="91425" wrap="square" tIns="91425">
            <a:normAutofit/>
          </a:bodyPr>
          <a:lstStyle/>
          <a:p>
            <a:pPr indent="0" lvl="0" marL="0" marR="0" rtl="0" algn="l">
              <a:lnSpc>
                <a:spcPct val="100000"/>
              </a:lnSpc>
              <a:spcBef>
                <a:spcPts val="0"/>
              </a:spcBef>
              <a:spcAft>
                <a:spcPts val="0"/>
              </a:spcAft>
              <a:buClr>
                <a:schemeClr val="dk1"/>
              </a:buClr>
              <a:buSzPts val="2000"/>
              <a:buFont typeface="Arial"/>
              <a:buNone/>
            </a:pPr>
            <a:r>
              <a:rPr b="0" i="0" lang="en-US" sz="1600" u="none" cap="none" strike="noStrike">
                <a:solidFill>
                  <a:schemeClr val="dk1"/>
                </a:solidFill>
                <a:latin typeface="Arial"/>
                <a:ea typeface="Arial"/>
                <a:cs typeface="Arial"/>
                <a:sym typeface="Arial"/>
              </a:rPr>
              <a:t>Use Case 2: World Columbian Exposition</a:t>
            </a:r>
            <a:endParaRPr b="0" i="0" sz="1100" u="none" cap="none" strike="noStrike">
              <a:solidFill>
                <a:srgbClr val="000000"/>
              </a:solidFill>
              <a:latin typeface="Arial"/>
              <a:ea typeface="Arial"/>
              <a:cs typeface="Arial"/>
              <a:sym typeface="Arial"/>
            </a:endParaRPr>
          </a:p>
        </p:txBody>
      </p:sp>
      <p:sp>
        <p:nvSpPr>
          <p:cNvPr id="446" name="Google Shape;446;g135e875e80f_0_4"/>
          <p:cNvSpPr txBox="1"/>
          <p:nvPr/>
        </p:nvSpPr>
        <p:spPr>
          <a:xfrm>
            <a:off x="4751984" y="2369238"/>
            <a:ext cx="899400" cy="539700"/>
          </a:xfrm>
          <a:prstGeom prst="rect">
            <a:avLst/>
          </a:prstGeom>
          <a:noFill/>
          <a:ln>
            <a:noFill/>
          </a:ln>
        </p:spPr>
        <p:txBody>
          <a:bodyPr anchorCtr="0" anchor="ctr" bIns="91425" lIns="90000"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02</a:t>
            </a:r>
            <a:endParaRPr b="1" i="0" sz="2000" u="none" cap="none" strike="noStrike">
              <a:solidFill>
                <a:schemeClr val="dk2"/>
              </a:solidFill>
              <a:latin typeface="Arial"/>
              <a:ea typeface="Arial"/>
              <a:cs typeface="Arial"/>
              <a:sym typeface="Arial"/>
            </a:endParaRPr>
          </a:p>
        </p:txBody>
      </p:sp>
      <p:grpSp>
        <p:nvGrpSpPr>
          <p:cNvPr id="447" name="Google Shape;447;g135e875e80f_0_4"/>
          <p:cNvGrpSpPr/>
          <p:nvPr/>
        </p:nvGrpSpPr>
        <p:grpSpPr>
          <a:xfrm>
            <a:off x="250775" y="1842994"/>
            <a:ext cx="5367601" cy="1072404"/>
            <a:chOff x="250775" y="1842994"/>
            <a:chExt cx="5367601" cy="1072404"/>
          </a:xfrm>
        </p:grpSpPr>
        <p:cxnSp>
          <p:nvCxnSpPr>
            <p:cNvPr id="448" name="Google Shape;448;g135e875e80f_0_4"/>
            <p:cNvCxnSpPr/>
            <p:nvPr/>
          </p:nvCxnSpPr>
          <p:spPr>
            <a:xfrm rot="10800000">
              <a:off x="250776" y="1842994"/>
              <a:ext cx="5367600" cy="0"/>
            </a:xfrm>
            <a:prstGeom prst="straightConnector1">
              <a:avLst/>
            </a:prstGeom>
            <a:noFill/>
            <a:ln cap="flat" cmpd="sng" w="9525">
              <a:solidFill>
                <a:srgbClr val="A5A5A5"/>
              </a:solidFill>
              <a:prstDash val="solid"/>
              <a:round/>
              <a:headEnd len="sm" w="sm" type="none"/>
              <a:tailEnd len="sm" w="sm" type="none"/>
            </a:ln>
          </p:spPr>
        </p:cxnSp>
        <p:cxnSp>
          <p:nvCxnSpPr>
            <p:cNvPr id="449" name="Google Shape;449;g135e875e80f_0_4"/>
            <p:cNvCxnSpPr/>
            <p:nvPr/>
          </p:nvCxnSpPr>
          <p:spPr>
            <a:xfrm rot="10800000">
              <a:off x="250775" y="2379196"/>
              <a:ext cx="5367600" cy="0"/>
            </a:xfrm>
            <a:prstGeom prst="straightConnector1">
              <a:avLst/>
            </a:prstGeom>
            <a:noFill/>
            <a:ln cap="flat" cmpd="sng" w="9525">
              <a:solidFill>
                <a:srgbClr val="A5A5A5"/>
              </a:solidFill>
              <a:prstDash val="solid"/>
              <a:round/>
              <a:headEnd len="sm" w="sm" type="none"/>
              <a:tailEnd len="sm" w="sm" type="none"/>
            </a:ln>
          </p:spPr>
        </p:cxnSp>
        <p:cxnSp>
          <p:nvCxnSpPr>
            <p:cNvPr id="450" name="Google Shape;450;g135e875e80f_0_4"/>
            <p:cNvCxnSpPr/>
            <p:nvPr/>
          </p:nvCxnSpPr>
          <p:spPr>
            <a:xfrm rot="10800000">
              <a:off x="250775" y="2915398"/>
              <a:ext cx="5367600" cy="0"/>
            </a:xfrm>
            <a:prstGeom prst="straightConnector1">
              <a:avLst/>
            </a:prstGeom>
            <a:noFill/>
            <a:ln cap="flat" cmpd="sng" w="9525">
              <a:solidFill>
                <a:srgbClr val="A5A5A5"/>
              </a:solidFill>
              <a:prstDash val="solid"/>
              <a:round/>
              <a:headEnd len="sm" w="sm" type="none"/>
              <a:tailEnd len="sm" w="sm" type="none"/>
            </a:ln>
          </p:spPr>
        </p:cxnSp>
      </p:grpSp>
      <p:pic>
        <p:nvPicPr>
          <p:cNvPr id="451" name="Google Shape;451;g135e875e80f_0_4"/>
          <p:cNvPicPr preferRelativeResize="0"/>
          <p:nvPr/>
        </p:nvPicPr>
        <p:blipFill rotWithShape="1">
          <a:blip r:embed="rId4">
            <a:alphaModFix/>
          </a:blip>
          <a:srcRect b="0" l="0" r="0" t="0"/>
          <a:stretch/>
        </p:blipFill>
        <p:spPr>
          <a:xfrm>
            <a:off x="8528295" y="4511920"/>
            <a:ext cx="364879" cy="364879"/>
          </a:xfrm>
          <a:prstGeom prst="rect">
            <a:avLst/>
          </a:prstGeom>
          <a:noFill/>
          <a:ln>
            <a:noFill/>
          </a:ln>
        </p:spPr>
      </p:pic>
      <p:sp>
        <p:nvSpPr>
          <p:cNvPr id="452" name="Google Shape;452;g135e875e80f_0_4"/>
          <p:cNvSpPr txBox="1"/>
          <p:nvPr/>
        </p:nvSpPr>
        <p:spPr>
          <a:xfrm>
            <a:off x="250826" y="2915401"/>
            <a:ext cx="4321200" cy="553200"/>
          </a:xfrm>
          <a:prstGeom prst="rect">
            <a:avLst/>
          </a:prstGeom>
          <a:noFill/>
          <a:ln>
            <a:noFill/>
          </a:ln>
        </p:spPr>
        <p:txBody>
          <a:bodyPr anchorCtr="0" anchor="ctr" bIns="91425" lIns="0" spcFirstLastPara="1" rIns="91425" wrap="square" tIns="91425">
            <a:normAutofit fontScale="92500" lnSpcReduction="20000"/>
          </a:bodyPr>
          <a:lstStyle/>
          <a:p>
            <a:pPr indent="0" lvl="0" marL="0" marR="0" rtl="0" algn="l">
              <a:lnSpc>
                <a:spcPct val="100000"/>
              </a:lnSpc>
              <a:spcBef>
                <a:spcPts val="0"/>
              </a:spcBef>
              <a:spcAft>
                <a:spcPts val="0"/>
              </a:spcAft>
              <a:buClr>
                <a:schemeClr val="dk1"/>
              </a:buClr>
              <a:buSzPct val="125000"/>
              <a:buFont typeface="Arial"/>
              <a:buNone/>
            </a:pPr>
            <a:r>
              <a:rPr b="0" i="0" lang="en-US" sz="1600" u="none" cap="none" strike="noStrike">
                <a:solidFill>
                  <a:schemeClr val="dk1"/>
                </a:solidFill>
                <a:latin typeface="Arial"/>
                <a:ea typeface="Arial"/>
                <a:cs typeface="Arial"/>
                <a:sym typeface="Arial"/>
              </a:rPr>
              <a:t>Other Case Studies-</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125000"/>
              <a:buFont typeface="Arial"/>
              <a:buNone/>
            </a:pPr>
            <a:r>
              <a:rPr b="0" i="0" lang="en-US" sz="1600" u="none" cap="none" strike="noStrike">
                <a:solidFill>
                  <a:schemeClr val="dk1"/>
                </a:solidFill>
                <a:latin typeface="Arial"/>
                <a:ea typeface="Arial"/>
                <a:cs typeface="Arial"/>
                <a:sym typeface="Arial"/>
              </a:rPr>
              <a:t>MAYBE Malvina Hoffman race photos etc????</a:t>
            </a:r>
            <a:endParaRPr b="0" i="0" sz="1600" u="none" cap="none" strike="noStrike">
              <a:solidFill>
                <a:schemeClr val="dk1"/>
              </a:solidFill>
              <a:latin typeface="Arial"/>
              <a:ea typeface="Arial"/>
              <a:cs typeface="Arial"/>
              <a:sym typeface="Arial"/>
            </a:endParaRPr>
          </a:p>
        </p:txBody>
      </p:sp>
      <p:sp>
        <p:nvSpPr>
          <p:cNvPr id="453" name="Google Shape;453;g135e875e80f_0_4"/>
          <p:cNvSpPr txBox="1"/>
          <p:nvPr/>
        </p:nvSpPr>
        <p:spPr>
          <a:xfrm>
            <a:off x="4772109" y="2922138"/>
            <a:ext cx="899400" cy="539700"/>
          </a:xfrm>
          <a:prstGeom prst="rect">
            <a:avLst/>
          </a:prstGeom>
          <a:noFill/>
          <a:ln>
            <a:noFill/>
          </a:ln>
        </p:spPr>
        <p:txBody>
          <a:bodyPr anchorCtr="0" anchor="ctr" bIns="91425" lIns="90000" spcFirstLastPara="1" rIns="0" wrap="square" tIns="91425">
            <a:noAutofit/>
          </a:bodyPr>
          <a:lstStyle/>
          <a:p>
            <a:pPr indent="0" lvl="0" marL="0" marR="0" rtl="0" algn="r">
              <a:lnSpc>
                <a:spcPct val="100000"/>
              </a:lnSpc>
              <a:spcBef>
                <a:spcPts val="0"/>
              </a:spcBef>
              <a:spcAft>
                <a:spcPts val="0"/>
              </a:spcAft>
              <a:buClr>
                <a:schemeClr val="dk1"/>
              </a:buClr>
              <a:buSzPts val="2000"/>
              <a:buFont typeface="Arial"/>
              <a:buNone/>
            </a:pPr>
            <a:r>
              <a:rPr b="1" i="0" lang="en-US" sz="3200" u="none" cap="none" strike="noStrike">
                <a:solidFill>
                  <a:schemeClr val="dk2"/>
                </a:solidFill>
                <a:latin typeface="Arial"/>
                <a:ea typeface="Arial"/>
                <a:cs typeface="Arial"/>
                <a:sym typeface="Arial"/>
              </a:rPr>
              <a:t>03</a:t>
            </a:r>
            <a:endParaRPr b="1" i="0" sz="2000" u="none" cap="none" strike="noStrike">
              <a:solidFill>
                <a:schemeClr val="dk2"/>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57" name="Shape 457"/>
        <p:cNvGrpSpPr/>
        <p:nvPr/>
      </p:nvGrpSpPr>
      <p:grpSpPr>
        <a:xfrm>
          <a:off x="0" y="0"/>
          <a:ext cx="0" cy="0"/>
          <a:chOff x="0" y="0"/>
          <a:chExt cx="0" cy="0"/>
        </a:xfrm>
      </p:grpSpPr>
      <p:sp>
        <p:nvSpPr>
          <p:cNvPr id="458" name="Google Shape;458;g135e875e80f_0_159"/>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chemeClr val="accent1"/>
                </a:solidFill>
                <a:latin typeface="Arial"/>
                <a:ea typeface="Arial"/>
                <a:cs typeface="Arial"/>
                <a:sym typeface="Arial"/>
              </a:rPr>
              <a:t>CASES</a:t>
            </a:r>
            <a:endParaRPr b="0" i="0" sz="100" u="none" cap="none" strike="noStrike">
              <a:solidFill>
                <a:srgbClr val="1B4036"/>
              </a:solidFill>
              <a:latin typeface="Arial"/>
              <a:ea typeface="Arial"/>
              <a:cs typeface="Arial"/>
              <a:sym typeface="Arial"/>
            </a:endParaRPr>
          </a:p>
        </p:txBody>
      </p:sp>
      <p:sp>
        <p:nvSpPr>
          <p:cNvPr id="459" name="Google Shape;459;g135e875e80f_0_159"/>
          <p:cNvSpPr txBox="1"/>
          <p:nvPr/>
        </p:nvSpPr>
        <p:spPr>
          <a:xfrm>
            <a:off x="250826" y="268288"/>
            <a:ext cx="2730900" cy="652800"/>
          </a:xfrm>
          <a:prstGeom prst="rect">
            <a:avLst/>
          </a:prstGeom>
          <a:noFill/>
          <a:ln>
            <a:noFill/>
          </a:ln>
        </p:spPr>
        <p:txBody>
          <a:bodyPr anchorCtr="0" anchor="b"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i="0" lang="en-US" sz="2200" u="none" cap="none" strike="noStrike">
                <a:solidFill>
                  <a:schemeClr val="dk2"/>
                </a:solidFill>
                <a:latin typeface="Arial"/>
                <a:ea typeface="Arial"/>
                <a:cs typeface="Arial"/>
                <a:sym typeface="Arial"/>
              </a:rPr>
              <a:t>Use Cases</a:t>
            </a:r>
            <a:endParaRPr b="0" i="0" sz="2200" u="none" cap="none" strike="noStrike">
              <a:solidFill>
                <a:srgbClr val="000000"/>
              </a:solidFill>
              <a:latin typeface="Arial"/>
              <a:ea typeface="Arial"/>
              <a:cs typeface="Arial"/>
              <a:sym typeface="Arial"/>
            </a:endParaRPr>
          </a:p>
        </p:txBody>
      </p:sp>
      <p:sp>
        <p:nvSpPr>
          <p:cNvPr id="460" name="Google Shape;460;g135e875e80f_0_159"/>
          <p:cNvSpPr txBox="1"/>
          <p:nvPr/>
        </p:nvSpPr>
        <p:spPr>
          <a:xfrm>
            <a:off x="250825" y="4479925"/>
            <a:ext cx="2160600" cy="396900"/>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461" name="Google Shape;461;g135e875e80f_0_159"/>
          <p:cNvSpPr txBox="1"/>
          <p:nvPr/>
        </p:nvSpPr>
        <p:spPr>
          <a:xfrm>
            <a:off x="242327" y="1806574"/>
            <a:ext cx="24936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b="0" i="0" lang="en-US" sz="1400" u="none" cap="none" strike="noStrike">
                <a:solidFill>
                  <a:srgbClr val="7F7F7F"/>
                </a:solidFill>
                <a:latin typeface="Arial"/>
                <a:ea typeface="Arial"/>
                <a:cs typeface="Arial"/>
                <a:sym typeface="Arial"/>
              </a:rPr>
              <a:t>“And all the [languages]...”</a:t>
            </a:r>
            <a:endParaRPr b="0" i="0" sz="1400" u="none" cap="none" strike="noStrike">
              <a:solidFill>
                <a:srgbClr val="000000"/>
              </a:solidFill>
              <a:latin typeface="Arial"/>
              <a:ea typeface="Arial"/>
              <a:cs typeface="Arial"/>
              <a:sym typeface="Arial"/>
            </a:endParaRPr>
          </a:p>
        </p:txBody>
      </p:sp>
      <p:sp>
        <p:nvSpPr>
          <p:cNvPr id="462" name="Google Shape;462;g135e875e80f_0_159"/>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chemeClr val="dk1"/>
              </a:buClr>
              <a:buSzPts val="1100"/>
              <a:buFont typeface="Arial"/>
              <a:buAutoNum type="arabicPeriod"/>
            </a:pPr>
            <a:r>
              <a:rPr b="0" i="0" lang="en-US" sz="1100" u="none" cap="none" strike="noStrike">
                <a:solidFill>
                  <a:schemeClr val="dk1"/>
                </a:solidFill>
                <a:latin typeface="Arial"/>
                <a:ea typeface="Arial"/>
                <a:cs typeface="Arial"/>
                <a:sym typeface="Arial"/>
              </a:rPr>
              <a:t>Rawson MacMillan Expedition</a:t>
            </a:r>
            <a:endParaRPr b="0" i="0" sz="1400" u="none" cap="none" strike="noStrike">
              <a:solidFill>
                <a:schemeClr val="dk1"/>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b="0" i="0" lang="en-US" sz="1100" u="none" cap="none" strike="noStrike">
                <a:solidFill>
                  <a:srgbClr val="D8D8D8"/>
                </a:solidFill>
                <a:latin typeface="Arial"/>
                <a:ea typeface="Arial"/>
                <a:cs typeface="Arial"/>
                <a:sym typeface="Arial"/>
              </a:rPr>
              <a:t>World Columbian Exposition</a:t>
            </a:r>
            <a:endParaRPr b="0" i="0" sz="1100" u="none" cap="none" strike="noStrike">
              <a:solidFill>
                <a:srgbClr val="D8D8D8"/>
              </a:solidFill>
              <a:latin typeface="Arial"/>
              <a:ea typeface="Arial"/>
              <a:cs typeface="Arial"/>
              <a:sym typeface="Arial"/>
            </a:endParaRPr>
          </a:p>
        </p:txBody>
      </p:sp>
      <p:sp>
        <p:nvSpPr>
          <p:cNvPr id="463" name="Google Shape;463;g135e875e80f_0_159"/>
          <p:cNvSpPr txBox="1"/>
          <p:nvPr/>
        </p:nvSpPr>
        <p:spPr>
          <a:xfrm>
            <a:off x="3635550" y="800425"/>
            <a:ext cx="4695000" cy="34788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000000"/>
              </a:buClr>
              <a:buSzPts val="1100"/>
              <a:buFont typeface="Arial"/>
              <a:buAutoNum type="alphaLcParenR"/>
            </a:pPr>
            <a:r>
              <a:rPr b="0" i="0" lang="en-US" sz="1100" u="none" cap="none" strike="noStrike">
                <a:solidFill>
                  <a:srgbClr val="000000"/>
                </a:solidFill>
                <a:latin typeface="Arial"/>
                <a:ea typeface="Arial"/>
                <a:cs typeface="Arial"/>
                <a:sym typeface="Arial"/>
              </a:rPr>
              <a:t>Text</a:t>
            </a:r>
            <a:endParaRPr b="0" i="0" sz="1400" u="none" cap="none" strike="noStrike">
              <a:solidFill>
                <a:srgbClr val="000000"/>
              </a:solidFill>
              <a:latin typeface="Arial"/>
              <a:ea typeface="Arial"/>
              <a:cs typeface="Arial"/>
              <a:sym typeface="Arial"/>
            </a:endParaRPr>
          </a:p>
          <a:p>
            <a:pPr indent="-228600" lvl="0" marL="228600" marR="0" rtl="0" algn="l">
              <a:lnSpc>
                <a:spcPct val="100000"/>
              </a:lnSpc>
              <a:spcBef>
                <a:spcPts val="1200"/>
              </a:spcBef>
              <a:spcAft>
                <a:spcPts val="0"/>
              </a:spcAft>
              <a:buClr>
                <a:srgbClr val="000000"/>
              </a:buClr>
              <a:buSzPts val="1100"/>
              <a:buFont typeface="Arial"/>
              <a:buAutoNum type="alphaLcParenR"/>
            </a:pPr>
            <a:r>
              <a:rPr b="0" i="0" lang="en-US" sz="1100" u="none" cap="none" strike="noStrike">
                <a:solidFill>
                  <a:srgbClr val="000000"/>
                </a:solidFill>
                <a:latin typeface="Arial"/>
                <a:ea typeface="Arial"/>
                <a:cs typeface="Arial"/>
                <a:sym typeface="Arial"/>
              </a:rPr>
              <a:t>Text</a:t>
            </a:r>
            <a:endParaRPr b="0" i="0" sz="1400" u="none" cap="none" strike="noStrike">
              <a:solidFill>
                <a:srgbClr val="000000"/>
              </a:solidFill>
              <a:latin typeface="Arial"/>
              <a:ea typeface="Arial"/>
              <a:cs typeface="Arial"/>
              <a:sym typeface="Arial"/>
            </a:endParaRPr>
          </a:p>
          <a:p>
            <a:pPr indent="-228600" lvl="0" marL="228600" marR="0" rtl="0" algn="l">
              <a:lnSpc>
                <a:spcPct val="100000"/>
              </a:lnSpc>
              <a:spcBef>
                <a:spcPts val="1200"/>
              </a:spcBef>
              <a:spcAft>
                <a:spcPts val="0"/>
              </a:spcAft>
              <a:buClr>
                <a:srgbClr val="000000"/>
              </a:buClr>
              <a:buSzPts val="1100"/>
              <a:buFont typeface="Arial"/>
              <a:buAutoNum type="alphaLcParenR"/>
            </a:pPr>
            <a:r>
              <a:rPr b="0" i="0" lang="en-US" sz="1100" u="none" cap="none" strike="noStrike">
                <a:solidFill>
                  <a:srgbClr val="000000"/>
                </a:solidFill>
                <a:latin typeface="Arial"/>
                <a:ea typeface="Arial"/>
                <a:cs typeface="Arial"/>
                <a:sym typeface="Arial"/>
              </a:rPr>
              <a:t>Text</a:t>
            </a:r>
            <a:endParaRPr b="0" i="0" sz="1400" u="none" cap="none" strike="noStrike">
              <a:solidFill>
                <a:srgbClr val="000000"/>
              </a:solidFill>
              <a:latin typeface="Arial"/>
              <a:ea typeface="Arial"/>
              <a:cs typeface="Arial"/>
              <a:sym typeface="Arial"/>
            </a:endParaRPr>
          </a:p>
          <a:p>
            <a:pPr indent="-228600" lvl="0" marL="228600" marR="0" rtl="0" algn="l">
              <a:lnSpc>
                <a:spcPct val="100000"/>
              </a:lnSpc>
              <a:spcBef>
                <a:spcPts val="1200"/>
              </a:spcBef>
              <a:spcAft>
                <a:spcPts val="0"/>
              </a:spcAft>
              <a:buClr>
                <a:srgbClr val="000000"/>
              </a:buClr>
              <a:buSzPts val="1100"/>
              <a:buFont typeface="Arial"/>
              <a:buAutoNum type="alphaLcParenR"/>
            </a:pPr>
            <a:r>
              <a:rPr b="0" i="0" lang="en-US" sz="1100" u="none" cap="none" strike="noStrike">
                <a:solidFill>
                  <a:srgbClr val="000000"/>
                </a:solidFill>
                <a:latin typeface="Arial"/>
                <a:ea typeface="Arial"/>
                <a:cs typeface="Arial"/>
                <a:sym typeface="Arial"/>
              </a:rPr>
              <a:t>Text</a:t>
            </a:r>
            <a:endParaRPr b="0" i="0" sz="10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g257a8007742_0_0"/>
          <p:cNvSpPr/>
          <p:nvPr/>
        </p:nvSpPr>
        <p:spPr>
          <a:xfrm>
            <a:off x="914400" y="1841105"/>
            <a:ext cx="7315200" cy="2638800"/>
          </a:xfrm>
          <a:prstGeom prst="roundRect">
            <a:avLst>
              <a:gd fmla="val 16667" name="adj"/>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 name="Google Shape;165;g257a8007742_0_0"/>
          <p:cNvSpPr txBox="1"/>
          <p:nvPr/>
        </p:nvSpPr>
        <p:spPr>
          <a:xfrm>
            <a:off x="2286000" y="2192075"/>
            <a:ext cx="5486400" cy="1945500"/>
          </a:xfrm>
          <a:prstGeom prst="rect">
            <a:avLst/>
          </a:prstGeom>
          <a:noFill/>
          <a:ln>
            <a:noFill/>
          </a:ln>
        </p:spPr>
        <p:txBody>
          <a:bodyPr anchorCtr="0" anchor="t" bIns="0" lIns="91425" spcFirstLastPara="1" rIns="91425" wrap="square" tIns="0">
            <a:spAutoFit/>
          </a:bodyPr>
          <a:lstStyle/>
          <a:p>
            <a:pPr indent="0" lvl="0" marL="0" marR="0" rtl="0" algn="l">
              <a:lnSpc>
                <a:spcPct val="115000"/>
              </a:lnSpc>
              <a:spcBef>
                <a:spcPts val="0"/>
              </a:spcBef>
              <a:spcAft>
                <a:spcPts val="0"/>
              </a:spcAft>
              <a:buClr>
                <a:srgbClr val="000000"/>
              </a:buClr>
              <a:buSzPts val="1200"/>
              <a:buFont typeface="Arial"/>
              <a:buNone/>
            </a:pPr>
            <a:r>
              <a:rPr b="0" i="0" lang="en-US" sz="1600" u="none" cap="none" strike="noStrike">
                <a:solidFill>
                  <a:srgbClr val="000000"/>
                </a:solidFill>
                <a:latin typeface="Arial"/>
                <a:ea typeface="Arial"/>
                <a:cs typeface="Arial"/>
                <a:sym typeface="Arial"/>
              </a:rPr>
              <a:t>It is presumed that all issues of copyright and access around the specimens, items and researcher’s archives have been taken care of. You should know whether or not your institution has clear title to what it has in its possession and if there is doubt that should be investigated before sharing or making data/information available.</a:t>
            </a:r>
            <a:endParaRPr b="0" i="0" sz="1600" u="none" cap="none" strike="noStrike">
              <a:solidFill>
                <a:srgbClr val="000000"/>
              </a:solidFill>
              <a:latin typeface="Arial"/>
              <a:ea typeface="Arial"/>
              <a:cs typeface="Arial"/>
              <a:sym typeface="Arial"/>
            </a:endParaRPr>
          </a:p>
        </p:txBody>
      </p:sp>
      <p:sp>
        <p:nvSpPr>
          <p:cNvPr id="166" name="Google Shape;166;g257a8007742_0_0"/>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First a disclaimer…</a:t>
            </a:r>
            <a:endParaRPr b="1" i="0" sz="2200" u="none" cap="none" strike="noStrike">
              <a:solidFill>
                <a:schemeClr val="dk2"/>
              </a:solidFill>
              <a:latin typeface="Arial"/>
              <a:ea typeface="Arial"/>
              <a:cs typeface="Arial"/>
              <a:sym typeface="Arial"/>
            </a:endParaRPr>
          </a:p>
        </p:txBody>
      </p:sp>
      <p:sp>
        <p:nvSpPr>
          <p:cNvPr id="167" name="Google Shape;167;g257a8007742_0_0"/>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PREAMBLE</a:t>
            </a:r>
            <a:endParaRPr b="1" i="0" sz="100" u="none" cap="none" strike="noStrike">
              <a:solidFill>
                <a:schemeClr val="accent1"/>
              </a:solidFill>
              <a:latin typeface="Arial"/>
              <a:ea typeface="Arial"/>
              <a:cs typeface="Arial"/>
              <a:sym typeface="Arial"/>
            </a:endParaRPr>
          </a:p>
        </p:txBody>
      </p:sp>
      <p:sp>
        <p:nvSpPr>
          <p:cNvPr id="168" name="Google Shape;168;g257a8007742_0_0"/>
          <p:cNvSpPr txBox="1"/>
          <p:nvPr/>
        </p:nvSpPr>
        <p:spPr>
          <a:xfrm>
            <a:off x="251601" y="808009"/>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If you take away only one thing? It’s this.</a:t>
            </a:r>
            <a:endParaRPr b="0" i="0" sz="1050" u="none" cap="none" strike="noStrike">
              <a:solidFill>
                <a:srgbClr val="7F7F7F"/>
              </a:solidFill>
              <a:latin typeface="Arial"/>
              <a:ea typeface="Arial"/>
              <a:cs typeface="Arial"/>
              <a:sym typeface="Arial"/>
            </a:endParaRPr>
          </a:p>
        </p:txBody>
      </p:sp>
      <p:grpSp>
        <p:nvGrpSpPr>
          <p:cNvPr id="169" name="Google Shape;169;g257a8007742_0_0"/>
          <p:cNvGrpSpPr/>
          <p:nvPr/>
        </p:nvGrpSpPr>
        <p:grpSpPr>
          <a:xfrm>
            <a:off x="1371600" y="2522125"/>
            <a:ext cx="352425" cy="466725"/>
            <a:chOff x="7613240" y="2136371"/>
            <a:chExt cx="352425" cy="466725"/>
          </a:xfrm>
        </p:grpSpPr>
        <p:sp>
          <p:nvSpPr>
            <p:cNvPr id="170" name="Google Shape;170;g257a8007742_0_0"/>
            <p:cNvSpPr/>
            <p:nvPr/>
          </p:nvSpPr>
          <p:spPr>
            <a:xfrm>
              <a:off x="7613240" y="2136371"/>
              <a:ext cx="352425" cy="466725"/>
            </a:xfrm>
            <a:custGeom>
              <a:rect b="b" l="l" r="r" t="t"/>
              <a:pathLst>
                <a:path extrusionOk="0" h="466725" w="352425">
                  <a:moveTo>
                    <a:pt x="352139" y="106680"/>
                  </a:moveTo>
                  <a:cubicBezTo>
                    <a:pt x="351882" y="105461"/>
                    <a:pt x="351462" y="104282"/>
                    <a:pt x="350891" y="103175"/>
                  </a:cubicBezTo>
                  <a:cubicBezTo>
                    <a:pt x="350768" y="102918"/>
                    <a:pt x="350634" y="102680"/>
                    <a:pt x="350491" y="102432"/>
                  </a:cubicBezTo>
                  <a:cubicBezTo>
                    <a:pt x="349873" y="101320"/>
                    <a:pt x="349114" y="100293"/>
                    <a:pt x="348234" y="99374"/>
                  </a:cubicBezTo>
                  <a:lnTo>
                    <a:pt x="252984" y="4124"/>
                  </a:lnTo>
                  <a:cubicBezTo>
                    <a:pt x="252072" y="3251"/>
                    <a:pt x="251047" y="2504"/>
                    <a:pt x="249936" y="1905"/>
                  </a:cubicBezTo>
                  <a:cubicBezTo>
                    <a:pt x="249688" y="1762"/>
                    <a:pt x="249460" y="1629"/>
                    <a:pt x="249212" y="1505"/>
                  </a:cubicBezTo>
                  <a:cubicBezTo>
                    <a:pt x="248098" y="935"/>
                    <a:pt x="246913" y="515"/>
                    <a:pt x="245688" y="257"/>
                  </a:cubicBezTo>
                  <a:lnTo>
                    <a:pt x="245574" y="257"/>
                  </a:lnTo>
                  <a:cubicBezTo>
                    <a:pt x="244688" y="90"/>
                    <a:pt x="243789" y="3"/>
                    <a:pt x="242888" y="0"/>
                  </a:cubicBezTo>
                  <a:lnTo>
                    <a:pt x="14288" y="0"/>
                  </a:lnTo>
                  <a:cubicBezTo>
                    <a:pt x="6397" y="0"/>
                    <a:pt x="0" y="6397"/>
                    <a:pt x="0" y="14288"/>
                  </a:cubicBezTo>
                  <a:lnTo>
                    <a:pt x="0" y="452438"/>
                  </a:lnTo>
                  <a:cubicBezTo>
                    <a:pt x="0" y="460328"/>
                    <a:pt x="6397" y="466725"/>
                    <a:pt x="14288" y="466725"/>
                  </a:cubicBezTo>
                  <a:lnTo>
                    <a:pt x="338138" y="466725"/>
                  </a:lnTo>
                  <a:cubicBezTo>
                    <a:pt x="346028" y="466725"/>
                    <a:pt x="352425" y="460328"/>
                    <a:pt x="352425" y="452438"/>
                  </a:cubicBezTo>
                  <a:lnTo>
                    <a:pt x="352425" y="109538"/>
                  </a:lnTo>
                  <a:cubicBezTo>
                    <a:pt x="352418" y="108636"/>
                    <a:pt x="352329" y="107737"/>
                    <a:pt x="352158" y="106851"/>
                  </a:cubicBezTo>
                  <a:close/>
                  <a:moveTo>
                    <a:pt x="257175" y="48778"/>
                  </a:moveTo>
                  <a:lnTo>
                    <a:pt x="303648" y="95250"/>
                  </a:lnTo>
                  <a:lnTo>
                    <a:pt x="257175" y="95250"/>
                  </a:lnTo>
                  <a:close/>
                  <a:moveTo>
                    <a:pt x="28575" y="438150"/>
                  </a:moveTo>
                  <a:lnTo>
                    <a:pt x="28575" y="28575"/>
                  </a:lnTo>
                  <a:lnTo>
                    <a:pt x="228600" y="28575"/>
                  </a:lnTo>
                  <a:lnTo>
                    <a:pt x="228600" y="109538"/>
                  </a:lnTo>
                  <a:cubicBezTo>
                    <a:pt x="228600" y="117428"/>
                    <a:pt x="234997" y="123825"/>
                    <a:pt x="242888" y="123825"/>
                  </a:cubicBezTo>
                  <a:lnTo>
                    <a:pt x="323850" y="123825"/>
                  </a:lnTo>
                  <a:lnTo>
                    <a:pt x="323850" y="438150"/>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 name="Google Shape;171;g257a8007742_0_0"/>
            <p:cNvSpPr/>
            <p:nvPr/>
          </p:nvSpPr>
          <p:spPr>
            <a:xfrm>
              <a:off x="7703728" y="2269721"/>
              <a:ext cx="171450" cy="238125"/>
            </a:xfrm>
            <a:custGeom>
              <a:rect b="b" l="l" r="r" t="t"/>
              <a:pathLst>
                <a:path extrusionOk="0" h="238125" w="171450">
                  <a:moveTo>
                    <a:pt x="157163" y="95250"/>
                  </a:moveTo>
                  <a:lnTo>
                    <a:pt x="145599" y="95250"/>
                  </a:lnTo>
                  <a:lnTo>
                    <a:pt x="145599" y="55112"/>
                  </a:lnTo>
                  <a:cubicBezTo>
                    <a:pt x="145599" y="24674"/>
                    <a:pt x="120925" y="0"/>
                    <a:pt x="90488" y="0"/>
                  </a:cubicBezTo>
                  <a:cubicBezTo>
                    <a:pt x="60050" y="0"/>
                    <a:pt x="35376" y="24674"/>
                    <a:pt x="35376" y="55112"/>
                  </a:cubicBezTo>
                  <a:cubicBezTo>
                    <a:pt x="35376" y="63002"/>
                    <a:pt x="41773" y="69399"/>
                    <a:pt x="49663" y="69399"/>
                  </a:cubicBezTo>
                  <a:cubicBezTo>
                    <a:pt x="57554" y="69399"/>
                    <a:pt x="63951" y="63002"/>
                    <a:pt x="63951" y="55112"/>
                  </a:cubicBezTo>
                  <a:cubicBezTo>
                    <a:pt x="63951" y="40456"/>
                    <a:pt x="75832" y="28575"/>
                    <a:pt x="90488" y="28575"/>
                  </a:cubicBezTo>
                  <a:cubicBezTo>
                    <a:pt x="105143" y="28575"/>
                    <a:pt x="117024" y="40456"/>
                    <a:pt x="117024" y="55112"/>
                  </a:cubicBezTo>
                  <a:lnTo>
                    <a:pt x="117024" y="95250"/>
                  </a:lnTo>
                  <a:lnTo>
                    <a:pt x="14288" y="95250"/>
                  </a:lnTo>
                  <a:cubicBezTo>
                    <a:pt x="6397" y="95250"/>
                    <a:pt x="0" y="101647"/>
                    <a:pt x="0" y="109538"/>
                  </a:cubicBezTo>
                  <a:lnTo>
                    <a:pt x="0" y="223838"/>
                  </a:lnTo>
                  <a:cubicBezTo>
                    <a:pt x="0" y="231728"/>
                    <a:pt x="6397" y="238125"/>
                    <a:pt x="14288" y="238125"/>
                  </a:cubicBezTo>
                  <a:lnTo>
                    <a:pt x="157163" y="238125"/>
                  </a:lnTo>
                  <a:cubicBezTo>
                    <a:pt x="165053" y="238125"/>
                    <a:pt x="171450" y="231728"/>
                    <a:pt x="171450" y="223838"/>
                  </a:cubicBezTo>
                  <a:lnTo>
                    <a:pt x="171450" y="109538"/>
                  </a:lnTo>
                  <a:cubicBezTo>
                    <a:pt x="171450" y="101647"/>
                    <a:pt x="165053" y="95250"/>
                    <a:pt x="157163" y="95250"/>
                  </a:cubicBezTo>
                  <a:close/>
                  <a:moveTo>
                    <a:pt x="142875" y="209550"/>
                  </a:moveTo>
                  <a:lnTo>
                    <a:pt x="28575" y="209550"/>
                  </a:lnTo>
                  <a:lnTo>
                    <a:pt x="28575" y="123825"/>
                  </a:lnTo>
                  <a:lnTo>
                    <a:pt x="142875" y="123825"/>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67" name="Shape 467"/>
        <p:cNvGrpSpPr/>
        <p:nvPr/>
      </p:nvGrpSpPr>
      <p:grpSpPr>
        <a:xfrm>
          <a:off x="0" y="0"/>
          <a:ext cx="0" cy="0"/>
          <a:chOff x="0" y="0"/>
          <a:chExt cx="0" cy="0"/>
        </a:xfrm>
      </p:grpSpPr>
      <p:sp>
        <p:nvSpPr>
          <p:cNvPr id="468" name="Google Shape;468;g135e875e80f_0_23"/>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Rawson MacMillan Expedition (placeholder)</a:t>
            </a:r>
            <a:endParaRPr b="1" i="0" sz="2200" u="none" cap="none" strike="noStrike">
              <a:solidFill>
                <a:schemeClr val="dk2"/>
              </a:solidFill>
              <a:latin typeface="Arial"/>
              <a:ea typeface="Arial"/>
              <a:cs typeface="Arial"/>
              <a:sym typeface="Arial"/>
            </a:endParaRPr>
          </a:p>
        </p:txBody>
      </p:sp>
      <p:sp>
        <p:nvSpPr>
          <p:cNvPr id="469" name="Google Shape;469;g135e875e80f_0_23"/>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b="0" i="0" lang="en-US" sz="1400" u="none" cap="none" strike="noStrike">
                <a:solidFill>
                  <a:srgbClr val="7F7F7F"/>
                </a:solidFill>
                <a:latin typeface="Arial"/>
                <a:ea typeface="Arial"/>
                <a:cs typeface="Arial"/>
                <a:sym typeface="Arial"/>
              </a:rPr>
              <a:t>Subtitle</a:t>
            </a:r>
            <a:endParaRPr b="0" i="0" sz="1050" u="none" cap="none" strike="noStrike">
              <a:solidFill>
                <a:srgbClr val="7F7F7F"/>
              </a:solidFill>
              <a:latin typeface="Arial"/>
              <a:ea typeface="Arial"/>
              <a:cs typeface="Arial"/>
              <a:sym typeface="Arial"/>
            </a:endParaRPr>
          </a:p>
        </p:txBody>
      </p:sp>
      <p:sp>
        <p:nvSpPr>
          <p:cNvPr id="470" name="Google Shape;470;g135e875e80f_0_23"/>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i="0" lang="en-US" sz="700" u="none" cap="none" strike="noStrike">
                <a:solidFill>
                  <a:schemeClr val="accent1"/>
                </a:solidFill>
                <a:latin typeface="Arial"/>
                <a:ea typeface="Arial"/>
                <a:cs typeface="Arial"/>
                <a:sym typeface="Arial"/>
              </a:rPr>
              <a:t>CASES</a:t>
            </a:r>
            <a:endParaRPr b="1" i="0" sz="100" u="none" cap="none" strike="noStrike">
              <a:solidFill>
                <a:schemeClr val="accent1"/>
              </a:solidFill>
              <a:latin typeface="Arial"/>
              <a:ea typeface="Arial"/>
              <a:cs typeface="Arial"/>
              <a:sym typeface="Arial"/>
            </a:endParaRPr>
          </a:p>
        </p:txBody>
      </p:sp>
      <p:sp>
        <p:nvSpPr>
          <p:cNvPr id="471" name="Google Shape;471;g135e875e80f_0_23"/>
          <p:cNvSpPr/>
          <p:nvPr/>
        </p:nvSpPr>
        <p:spPr>
          <a:xfrm>
            <a:off x="4812375" y="1311300"/>
            <a:ext cx="4052700" cy="2888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472" name="Google Shape;472;g135e875e80f_0_23"/>
          <p:cNvSpPr txBox="1"/>
          <p:nvPr/>
        </p:nvSpPr>
        <p:spPr>
          <a:xfrm>
            <a:off x="5131689" y="1514954"/>
            <a:ext cx="3402000" cy="2338500"/>
          </a:xfrm>
          <a:prstGeom prst="rect">
            <a:avLst/>
          </a:prstGeom>
          <a:noFill/>
          <a:ln>
            <a:noFill/>
          </a:ln>
        </p:spPr>
        <p:txBody>
          <a:bodyPr anchorCtr="0" anchor="t" bIns="91425" lIns="0" spcFirstLastPara="1" rIns="91425" wrap="square" tIns="91425">
            <a:normAutofit/>
          </a:bodyPr>
          <a:lstStyle/>
          <a:p>
            <a:pPr indent="-182880" lvl="0" marL="182880" marR="0" rtl="0" algn="l">
              <a:lnSpc>
                <a:spcPct val="100000"/>
              </a:lnSpc>
              <a:spcBef>
                <a:spcPts val="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180340" lvl="0" marL="182880" marR="0" rtl="0" algn="l">
              <a:lnSpc>
                <a:spcPct val="100000"/>
              </a:lnSpc>
              <a:spcBef>
                <a:spcPts val="120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235200" lvl="1" marL="448056" marR="0" rtl="0" algn="l">
              <a:lnSpc>
                <a:spcPct val="100000"/>
              </a:lnSpc>
              <a:spcBef>
                <a:spcPts val="120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235200" lvl="1" marL="448056" marR="0" rtl="0" algn="l">
              <a:lnSpc>
                <a:spcPct val="100000"/>
              </a:lnSpc>
              <a:spcBef>
                <a:spcPts val="1200"/>
              </a:spcBef>
              <a:spcAft>
                <a:spcPts val="120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p:txBody>
      </p:sp>
      <p:sp>
        <p:nvSpPr>
          <p:cNvPr id="473" name="Google Shape;473;g135e875e80f_0_23"/>
          <p:cNvSpPr/>
          <p:nvPr/>
        </p:nvSpPr>
        <p:spPr>
          <a:xfrm>
            <a:off x="250825" y="1311300"/>
            <a:ext cx="4052700" cy="2888400"/>
          </a:xfrm>
          <a:prstGeom prst="rect">
            <a:avLst/>
          </a:prstGeom>
          <a:solidFill>
            <a:srgbClr val="F0F3F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Arial"/>
              <a:ea typeface="Arial"/>
              <a:cs typeface="Arial"/>
              <a:sym typeface="Arial"/>
            </a:endParaRPr>
          </a:p>
        </p:txBody>
      </p:sp>
      <p:sp>
        <p:nvSpPr>
          <p:cNvPr id="474" name="Google Shape;474;g135e875e80f_0_23"/>
          <p:cNvSpPr txBox="1"/>
          <p:nvPr/>
        </p:nvSpPr>
        <p:spPr>
          <a:xfrm>
            <a:off x="570139" y="1514954"/>
            <a:ext cx="3402000" cy="2338500"/>
          </a:xfrm>
          <a:prstGeom prst="rect">
            <a:avLst/>
          </a:prstGeom>
          <a:noFill/>
          <a:ln>
            <a:noFill/>
          </a:ln>
        </p:spPr>
        <p:txBody>
          <a:bodyPr anchorCtr="0" anchor="t" bIns="91425" lIns="0" spcFirstLastPara="1" rIns="91425" wrap="square" tIns="91425">
            <a:normAutofit/>
          </a:bodyPr>
          <a:lstStyle/>
          <a:p>
            <a:pPr indent="-182880" lvl="0" marL="182880" marR="0" rtl="0" algn="l">
              <a:lnSpc>
                <a:spcPct val="100000"/>
              </a:lnSpc>
              <a:spcBef>
                <a:spcPts val="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180340" lvl="0" marL="182880" marR="0" rtl="0" algn="l">
              <a:lnSpc>
                <a:spcPct val="100000"/>
              </a:lnSpc>
              <a:spcBef>
                <a:spcPts val="120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235200" lvl="1" marL="448056" marR="0" rtl="0" algn="l">
              <a:lnSpc>
                <a:spcPct val="100000"/>
              </a:lnSpc>
              <a:spcBef>
                <a:spcPts val="1200"/>
              </a:spcBef>
              <a:spcAft>
                <a:spcPts val="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a:p>
            <a:pPr indent="-235200" lvl="1" marL="448056" marR="0" rtl="0" algn="l">
              <a:lnSpc>
                <a:spcPct val="100000"/>
              </a:lnSpc>
              <a:spcBef>
                <a:spcPts val="1200"/>
              </a:spcBef>
              <a:spcAft>
                <a:spcPts val="1200"/>
              </a:spcAft>
              <a:buClr>
                <a:srgbClr val="0F0F14"/>
              </a:buClr>
              <a:buSzPts val="1400"/>
              <a:buFont typeface="Noto Sans Symbols"/>
              <a:buChar char="–"/>
            </a:pPr>
            <a:r>
              <a:rPr b="0" i="0" lang="en-US" sz="1400" u="none" cap="none" strike="noStrike">
                <a:solidFill>
                  <a:srgbClr val="0F0F14"/>
                </a:solidFill>
                <a:latin typeface="Arial"/>
                <a:ea typeface="Arial"/>
                <a:cs typeface="Arial"/>
                <a:sym typeface="Arial"/>
              </a:rPr>
              <a:t>Text goes here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bg>
      <p:bgPr>
        <a:solidFill>
          <a:schemeClr val="accent1"/>
        </a:solidFill>
      </p:bgPr>
    </p:bg>
    <p:spTree>
      <p:nvGrpSpPr>
        <p:cNvPr id="478" name="Shape 478"/>
        <p:cNvGrpSpPr/>
        <p:nvPr/>
      </p:nvGrpSpPr>
      <p:grpSpPr>
        <a:xfrm>
          <a:off x="0" y="0"/>
          <a:ext cx="0" cy="0"/>
          <a:chOff x="0" y="0"/>
          <a:chExt cx="0" cy="0"/>
        </a:xfrm>
      </p:grpSpPr>
      <p:sp>
        <p:nvSpPr>
          <p:cNvPr id="479" name="Google Shape;479;g2144a7f77c9_0_0"/>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Pre-Work</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483" name="Shape 483"/>
        <p:cNvGrpSpPr/>
        <p:nvPr/>
      </p:nvGrpSpPr>
      <p:grpSpPr>
        <a:xfrm>
          <a:off x="0" y="0"/>
          <a:ext cx="0" cy="0"/>
          <a:chOff x="0" y="0"/>
          <a:chExt cx="0" cy="0"/>
        </a:xfrm>
      </p:grpSpPr>
      <p:sp>
        <p:nvSpPr>
          <p:cNvPr id="484" name="Google Shape;484;p118"/>
          <p:cNvSpPr/>
          <p:nvPr/>
        </p:nvSpPr>
        <p:spPr>
          <a:xfrm>
            <a:off x="3399451" y="2162629"/>
            <a:ext cx="2345100" cy="1764284"/>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rPr>
              <a:t>Taking into </a:t>
            </a:r>
            <a:r>
              <a:rPr lang="en-US" sz="1200">
                <a:solidFill>
                  <a:srgbClr val="0F0F14"/>
                </a:solidFill>
              </a:rPr>
              <a:t>account</a:t>
            </a:r>
            <a:r>
              <a:rPr lang="en-US" sz="1200">
                <a:solidFill>
                  <a:srgbClr val="0F0F14"/>
                </a:solidFill>
              </a:rPr>
              <a:t> the year the name was used/created, categorize the names based on whether you think the name was coined for:</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Positive</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Negative</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Neutral</a:t>
            </a:r>
            <a:endParaRPr sz="1200">
              <a:solidFill>
                <a:srgbClr val="0F0F14"/>
              </a:solidFill>
            </a:endParaRPr>
          </a:p>
          <a:p>
            <a:pPr indent="-304800" lvl="0" marL="457200" marR="0" rtl="0" algn="l">
              <a:lnSpc>
                <a:spcPct val="100000"/>
              </a:lnSpc>
              <a:spcBef>
                <a:spcPts val="0"/>
              </a:spcBef>
              <a:spcAft>
                <a:spcPts val="0"/>
              </a:spcAft>
              <a:buClr>
                <a:srgbClr val="0F0F14"/>
              </a:buClr>
              <a:buSzPts val="1200"/>
              <a:buChar char="-"/>
            </a:pPr>
            <a:r>
              <a:rPr lang="en-US" sz="1200">
                <a:solidFill>
                  <a:srgbClr val="0F0F14"/>
                </a:solidFill>
              </a:rPr>
              <a:t>Other</a:t>
            </a:r>
            <a:endParaRPr sz="1200">
              <a:solidFill>
                <a:srgbClr val="0F0F14"/>
              </a:solidFill>
            </a:endParaRPr>
          </a:p>
        </p:txBody>
      </p:sp>
      <p:sp>
        <p:nvSpPr>
          <p:cNvPr id="485" name="Google Shape;485;p118"/>
          <p:cNvSpPr/>
          <p:nvPr/>
        </p:nvSpPr>
        <p:spPr>
          <a:xfrm>
            <a:off x="5956163" y="2162629"/>
            <a:ext cx="2345100" cy="1764284"/>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extLst>
                  <a:ext uri="http://customooxmlschemas.google.com/">
                    <go:slidesCustomData xmlns:go="http://customooxmlschemas.google.com/" textRoundtripDataId="19"/>
                  </a:ext>
                </a:extLst>
              </a:rPr>
              <a:t>Pick 1-3 single words or short phrases for each name to indicate why you think the name was coined.</a:t>
            </a:r>
            <a:endParaRPr sz="1200">
              <a:solidFill>
                <a:srgbClr val="0F0F14"/>
              </a:solidFill>
              <a:extLst>
                <a:ext uri="http://customooxmlschemas.google.com/">
                  <go:slidesCustomData xmlns:go="http://customooxmlschemas.google.com/" textRoundtripDataId="20"/>
                </a:ext>
              </a:extLst>
            </a:endParaRPr>
          </a:p>
          <a:p>
            <a:pPr indent="-190500" lvl="0" marL="171450" marR="0" rtl="0" algn="l">
              <a:lnSpc>
                <a:spcPct val="100000"/>
              </a:lnSpc>
              <a:spcBef>
                <a:spcPts val="0"/>
              </a:spcBef>
              <a:spcAft>
                <a:spcPts val="0"/>
              </a:spcAft>
              <a:buClr>
                <a:srgbClr val="0F0F14"/>
              </a:buClr>
              <a:buSzPts val="1200"/>
              <a:buChar char="-"/>
            </a:pPr>
            <a:r>
              <a:rPr lang="en-US" sz="1200">
                <a:solidFill>
                  <a:srgbClr val="0F0F14"/>
                </a:solidFill>
                <a:extLst>
                  <a:ext uri="http://customooxmlschemas.google.com/">
                    <go:slidesCustomData xmlns:go="http://customooxmlschemas.google.com/" textRoundtripDataId="21"/>
                  </a:ext>
                </a:extLst>
              </a:rPr>
              <a:t>Humour</a:t>
            </a:r>
            <a:endParaRPr sz="1200">
              <a:solidFill>
                <a:srgbClr val="0F0F14"/>
              </a:solidFill>
              <a:extLst>
                <a:ext uri="http://customooxmlschemas.google.com/">
                  <go:slidesCustomData xmlns:go="http://customooxmlschemas.google.com/" textRoundtripDataId="22"/>
                </a:ext>
              </a:extLst>
            </a:endParaRPr>
          </a:p>
          <a:p>
            <a:pPr indent="-190500" lvl="0" marL="171450" marR="0" rtl="0" algn="l">
              <a:lnSpc>
                <a:spcPct val="100000"/>
              </a:lnSpc>
              <a:spcBef>
                <a:spcPts val="0"/>
              </a:spcBef>
              <a:spcAft>
                <a:spcPts val="0"/>
              </a:spcAft>
              <a:buClr>
                <a:srgbClr val="0F0F14"/>
              </a:buClr>
              <a:buSzPts val="1200"/>
              <a:buChar char="-"/>
            </a:pPr>
            <a:r>
              <a:rPr lang="en-US" sz="1200">
                <a:solidFill>
                  <a:srgbClr val="0F0F14"/>
                </a:solidFill>
                <a:extLst>
                  <a:ext uri="http://customooxmlschemas.google.com/">
                    <go:slidesCustomData xmlns:go="http://customooxmlschemas.google.com/" textRoundtripDataId="23"/>
                  </a:ext>
                </a:extLst>
              </a:rPr>
              <a:t>Descriptive</a:t>
            </a:r>
            <a:endParaRPr sz="1200">
              <a:solidFill>
                <a:srgbClr val="0F0F14"/>
              </a:solidFill>
              <a:extLst>
                <a:ext uri="http://customooxmlschemas.google.com/">
                  <go:slidesCustomData xmlns:go="http://customooxmlschemas.google.com/" textRoundtripDataId="24"/>
                </a:ext>
              </a:extLst>
            </a:endParaRPr>
          </a:p>
          <a:p>
            <a:pPr indent="-190500" lvl="0" marL="171450" marR="0" rtl="0" algn="l">
              <a:lnSpc>
                <a:spcPct val="100000"/>
              </a:lnSpc>
              <a:spcBef>
                <a:spcPts val="0"/>
              </a:spcBef>
              <a:spcAft>
                <a:spcPts val="0"/>
              </a:spcAft>
              <a:buClr>
                <a:srgbClr val="0F0F14"/>
              </a:buClr>
              <a:buSzPts val="1200"/>
              <a:buChar char="-"/>
            </a:pPr>
            <a:r>
              <a:rPr lang="en-US" sz="1200">
                <a:solidFill>
                  <a:srgbClr val="0F0F14"/>
                </a:solidFill>
                <a:extLst>
                  <a:ext uri="http://customooxmlschemas.google.com/">
                    <go:slidesCustomData xmlns:go="http://customooxmlschemas.google.com/" textRoundtripDataId="25"/>
                  </a:ext>
                </a:extLst>
              </a:rPr>
              <a:t>Geographic</a:t>
            </a:r>
            <a:endParaRPr sz="1200">
              <a:solidFill>
                <a:srgbClr val="0F0F14"/>
              </a:solidFill>
            </a:endParaRPr>
          </a:p>
          <a:p>
            <a:pPr indent="0" lvl="0" marL="0" marR="0" rtl="0" algn="l">
              <a:lnSpc>
                <a:spcPct val="100000"/>
              </a:lnSpc>
              <a:spcBef>
                <a:spcPts val="0"/>
              </a:spcBef>
              <a:spcAft>
                <a:spcPts val="0"/>
              </a:spcAft>
              <a:buClr>
                <a:srgbClr val="000000"/>
              </a:buClr>
              <a:buSzPts val="1600"/>
              <a:buFont typeface="Arial"/>
              <a:buNone/>
            </a:pPr>
            <a:r>
              <a:rPr lang="en-US" sz="1200">
                <a:solidFill>
                  <a:srgbClr val="0F0F14"/>
                </a:solidFill>
              </a:rPr>
              <a:t>..?</a:t>
            </a:r>
            <a:endParaRPr sz="1200">
              <a:solidFill>
                <a:srgbClr val="0F0F14"/>
              </a:solidFill>
            </a:endParaRPr>
          </a:p>
        </p:txBody>
      </p:sp>
      <p:sp>
        <p:nvSpPr>
          <p:cNvPr id="486" name="Google Shape;486;p118"/>
          <p:cNvSpPr/>
          <p:nvPr/>
        </p:nvSpPr>
        <p:spPr>
          <a:xfrm>
            <a:off x="842738" y="2162629"/>
            <a:ext cx="2345100" cy="1764284"/>
          </a:xfrm>
          <a:prstGeom prst="roundRect">
            <a:avLst>
              <a:gd fmla="val 3742" name="adj"/>
            </a:avLst>
          </a:prstGeom>
          <a:solidFill>
            <a:schemeClr val="accent2"/>
          </a:solidFill>
          <a:ln>
            <a:noFill/>
          </a:ln>
        </p:spPr>
        <p:txBody>
          <a:bodyPr anchorCtr="0" anchor="ctr" bIns="45700" lIns="182875" spcFirstLastPara="1" rIns="182875" wrap="square" tIns="45700">
            <a:noAutofit/>
          </a:bodyPr>
          <a:lstStyle/>
          <a:p>
            <a:pPr indent="-330200" lvl="0" marL="457200" marR="0" rtl="0" algn="l">
              <a:lnSpc>
                <a:spcPct val="100000"/>
              </a:lnSpc>
              <a:spcBef>
                <a:spcPts val="0"/>
              </a:spcBef>
              <a:spcAft>
                <a:spcPts val="0"/>
              </a:spcAft>
              <a:buSzPts val="1600"/>
              <a:buChar char="●"/>
            </a:pPr>
            <a:r>
              <a:rPr lang="en-US" sz="1600">
                <a:solidFill>
                  <a:srgbClr val="0F0F14"/>
                </a:solidFill>
              </a:rPr>
              <a:t>Select</a:t>
            </a:r>
            <a:r>
              <a:rPr lang="en-US" sz="1600">
                <a:solidFill>
                  <a:srgbClr val="0F0F14"/>
                </a:solidFill>
              </a:rPr>
              <a:t> 2 names from </a:t>
            </a:r>
            <a:r>
              <a:rPr lang="en-US" sz="1600" u="sng">
                <a:solidFill>
                  <a:schemeClr val="hlink"/>
                </a:solidFill>
                <a:hlinkClick r:id="rId3"/>
              </a:rPr>
              <a:t>the list</a:t>
            </a:r>
            <a:r>
              <a:rPr lang="en-US" sz="1600">
                <a:solidFill>
                  <a:srgbClr val="0F0F14"/>
                </a:solidFill>
              </a:rPr>
              <a:t>. </a:t>
            </a:r>
            <a:endParaRPr sz="1600">
              <a:solidFill>
                <a:srgbClr val="0F0F14"/>
              </a:solidFill>
            </a:endParaRPr>
          </a:p>
          <a:p>
            <a:pPr indent="-330200" lvl="0" marL="457200" marR="0" rtl="0" algn="l">
              <a:lnSpc>
                <a:spcPct val="100000"/>
              </a:lnSpc>
              <a:spcBef>
                <a:spcPts val="0"/>
              </a:spcBef>
              <a:spcAft>
                <a:spcPts val="0"/>
              </a:spcAft>
              <a:buClr>
                <a:srgbClr val="0F0F14"/>
              </a:buClr>
              <a:buSzPts val="1600"/>
              <a:buChar char="●"/>
            </a:pPr>
            <a:r>
              <a:rPr lang="en-US" sz="1600">
                <a:solidFill>
                  <a:srgbClr val="0F0F14"/>
                </a:solidFill>
              </a:rPr>
              <a:t>Find a name not on the list that interests you.</a:t>
            </a:r>
            <a:endParaRPr b="0" i="0" sz="1600" u="none" cap="none" strike="noStrike">
              <a:solidFill>
                <a:srgbClr val="0F0F14"/>
              </a:solidFill>
              <a:latin typeface="Arial"/>
              <a:ea typeface="Arial"/>
              <a:cs typeface="Arial"/>
              <a:sym typeface="Arial"/>
            </a:endParaRPr>
          </a:p>
        </p:txBody>
      </p:sp>
      <p:sp>
        <p:nvSpPr>
          <p:cNvPr id="487" name="Google Shape;487;p118"/>
          <p:cNvSpPr txBox="1"/>
          <p:nvPr/>
        </p:nvSpPr>
        <p:spPr>
          <a:xfrm>
            <a:off x="1761288" y="1785787"/>
            <a:ext cx="508000"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1</a:t>
            </a:r>
            <a:endParaRPr b="1" i="0" sz="1200" u="none" cap="none" strike="noStrike">
              <a:solidFill>
                <a:schemeClr val="accent1"/>
              </a:solidFill>
              <a:latin typeface="Arial"/>
              <a:ea typeface="Arial"/>
              <a:cs typeface="Arial"/>
              <a:sym typeface="Arial"/>
            </a:endParaRPr>
          </a:p>
        </p:txBody>
      </p:sp>
      <p:sp>
        <p:nvSpPr>
          <p:cNvPr id="488" name="Google Shape;488;p118"/>
          <p:cNvSpPr txBox="1"/>
          <p:nvPr/>
        </p:nvSpPr>
        <p:spPr>
          <a:xfrm>
            <a:off x="4318000" y="1785787"/>
            <a:ext cx="508000"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2</a:t>
            </a:r>
            <a:endParaRPr b="1" i="0" sz="1200" u="none" cap="none" strike="noStrike">
              <a:solidFill>
                <a:schemeClr val="accent1"/>
              </a:solidFill>
              <a:latin typeface="Arial"/>
              <a:ea typeface="Arial"/>
              <a:cs typeface="Arial"/>
              <a:sym typeface="Arial"/>
            </a:endParaRPr>
          </a:p>
        </p:txBody>
      </p:sp>
      <p:sp>
        <p:nvSpPr>
          <p:cNvPr id="489" name="Google Shape;489;p118"/>
          <p:cNvSpPr txBox="1"/>
          <p:nvPr/>
        </p:nvSpPr>
        <p:spPr>
          <a:xfrm>
            <a:off x="6874712" y="1785787"/>
            <a:ext cx="508000" cy="2769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accent1"/>
                </a:solidFill>
                <a:latin typeface="Arial"/>
                <a:ea typeface="Arial"/>
                <a:cs typeface="Arial"/>
                <a:sym typeface="Arial"/>
              </a:rPr>
              <a:t>3</a:t>
            </a:r>
            <a:endParaRPr b="1" i="0" sz="1200" u="none" cap="none" strike="noStrike">
              <a:solidFill>
                <a:schemeClr val="accent1"/>
              </a:solidFill>
              <a:latin typeface="Arial"/>
              <a:ea typeface="Arial"/>
              <a:cs typeface="Arial"/>
              <a:sym typeface="Arial"/>
            </a:endParaRPr>
          </a:p>
        </p:txBody>
      </p:sp>
      <p:sp>
        <p:nvSpPr>
          <p:cNvPr id="490" name="Google Shape;490;p118"/>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2"/>
                </a:solidFill>
              </a:rPr>
              <a:t>PreWork for Exercise N</a:t>
            </a:r>
            <a:endParaRPr b="1" i="0" sz="2200" u="none" cap="none" strike="noStrike">
              <a:solidFill>
                <a:schemeClr val="dk2"/>
              </a:solidFill>
              <a:latin typeface="Arial"/>
              <a:ea typeface="Arial"/>
              <a:cs typeface="Arial"/>
              <a:sym typeface="Arial"/>
            </a:endParaRPr>
          </a:p>
        </p:txBody>
      </p:sp>
      <p:sp>
        <p:nvSpPr>
          <p:cNvPr id="491" name="Google Shape;491;p118"/>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Names - intentionality and reasoning</a:t>
            </a:r>
            <a:endParaRPr b="0" i="0" sz="1050" u="none" cap="none" strike="noStrike">
              <a:solidFill>
                <a:srgbClr val="7F7F7F"/>
              </a:solidFill>
              <a:latin typeface="Arial"/>
              <a:ea typeface="Arial"/>
              <a:cs typeface="Arial"/>
              <a:sym typeface="Arial"/>
            </a:endParaRPr>
          </a:p>
        </p:txBody>
      </p:sp>
      <p:sp>
        <p:nvSpPr>
          <p:cNvPr id="492" name="Google Shape;492;p118"/>
          <p:cNvSpPr/>
          <p:nvPr/>
        </p:nvSpPr>
        <p:spPr>
          <a:xfrm>
            <a:off x="8093750" y="298875"/>
            <a:ext cx="652200" cy="318000"/>
          </a:xfrm>
          <a:prstGeom prst="rect">
            <a:avLst/>
          </a:prstGeom>
          <a:solidFill>
            <a:srgbClr val="37816E"/>
          </a:solidFill>
          <a:ln cap="flat" cmpd="sng" w="9525">
            <a:solidFill>
              <a:srgbClr val="37816E"/>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75" name="Shape 175"/>
        <p:cNvGrpSpPr/>
        <p:nvPr/>
      </p:nvGrpSpPr>
      <p:grpSpPr>
        <a:xfrm>
          <a:off x="0" y="0"/>
          <a:ext cx="0" cy="0"/>
          <a:chOff x="0" y="0"/>
          <a:chExt cx="0" cy="0"/>
        </a:xfrm>
      </p:grpSpPr>
      <p:sp>
        <p:nvSpPr>
          <p:cNvPr id="176" name="Google Shape;176;g1348323866e_4_21"/>
          <p:cNvSpPr txBox="1"/>
          <p:nvPr>
            <p:ph type="ctrTitle"/>
          </p:nvPr>
        </p:nvSpPr>
        <p:spPr>
          <a:xfrm>
            <a:off x="479425" y="1104900"/>
            <a:ext cx="5943600" cy="1790700"/>
          </a:xfrm>
          <a:prstGeom prst="rect">
            <a:avLst/>
          </a:prstGeom>
          <a:noFill/>
          <a:ln>
            <a:noFill/>
          </a:ln>
        </p:spPr>
        <p:txBody>
          <a:bodyPr anchorCtr="0" anchor="b" bIns="45700" lIns="0" spcFirstLastPara="1" rIns="0" wrap="square" tIns="45700">
            <a:noAutofit/>
          </a:bodyPr>
          <a:lstStyle/>
          <a:p>
            <a:pPr indent="0" lvl="0" marL="0" rtl="0" algn="l">
              <a:lnSpc>
                <a:spcPct val="90000"/>
              </a:lnSpc>
              <a:spcBef>
                <a:spcPts val="0"/>
              </a:spcBef>
              <a:spcAft>
                <a:spcPts val="0"/>
              </a:spcAft>
              <a:buSzPts val="4400"/>
              <a:buNone/>
            </a:pPr>
            <a:r>
              <a:rPr lang="en-US"/>
              <a:t>Learning Objectives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g213120cab80_0_0"/>
          <p:cNvSpPr txBox="1"/>
          <p:nvPr/>
        </p:nvSpPr>
        <p:spPr>
          <a:xfrm>
            <a:off x="250826" y="4479925"/>
            <a:ext cx="7680600" cy="396900"/>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g213120cab80_0_0"/>
          <p:cNvSpPr/>
          <p:nvPr/>
        </p:nvSpPr>
        <p:spPr>
          <a:xfrm>
            <a:off x="250918" y="1311300"/>
            <a:ext cx="20931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3" name="Google Shape;183;g213120cab80_0_0"/>
          <p:cNvSpPr txBox="1"/>
          <p:nvPr/>
        </p:nvSpPr>
        <p:spPr>
          <a:xfrm>
            <a:off x="415844" y="1514954"/>
            <a:ext cx="17571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lang="en-US" sz="1200">
                <a:solidFill>
                  <a:schemeClr val="dk1"/>
                </a:solidFill>
              </a:rPr>
              <a:t>Identify Systems</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Formal</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1200"/>
              </a:spcAft>
              <a:buClr>
                <a:schemeClr val="dk1"/>
              </a:buClr>
              <a:buSzPts val="1200"/>
              <a:buFont typeface="Noto Sans Symbols"/>
              <a:buChar char="■"/>
            </a:pPr>
            <a:r>
              <a:rPr lang="en-US" sz="1200">
                <a:solidFill>
                  <a:schemeClr val="dk1"/>
                </a:solidFill>
              </a:rPr>
              <a:t>Informal</a:t>
            </a:r>
            <a:endParaRPr b="0" i="0" sz="1200" u="none" cap="none" strike="noStrike">
              <a:solidFill>
                <a:srgbClr val="000000"/>
              </a:solidFill>
              <a:latin typeface="Arial"/>
              <a:ea typeface="Arial"/>
              <a:cs typeface="Arial"/>
              <a:sym typeface="Arial"/>
            </a:endParaRPr>
          </a:p>
        </p:txBody>
      </p:sp>
      <p:sp>
        <p:nvSpPr>
          <p:cNvPr id="184" name="Google Shape;184;g213120cab80_0_0"/>
          <p:cNvSpPr/>
          <p:nvPr/>
        </p:nvSpPr>
        <p:spPr>
          <a:xfrm>
            <a:off x="2433926" y="1311300"/>
            <a:ext cx="20931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5" name="Google Shape;185;g213120cab80_0_0"/>
          <p:cNvSpPr txBox="1"/>
          <p:nvPr/>
        </p:nvSpPr>
        <p:spPr>
          <a:xfrm>
            <a:off x="2598852" y="1514954"/>
            <a:ext cx="17571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lang="en-US" sz="1200">
                <a:solidFill>
                  <a:schemeClr val="dk1"/>
                </a:solidFill>
              </a:rPr>
              <a:t>Understand roles in Systems</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Biases</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Your own</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1200"/>
              </a:spcAft>
              <a:buClr>
                <a:schemeClr val="dk1"/>
              </a:buClr>
              <a:buSzPts val="1200"/>
              <a:buFont typeface="Noto Sans Symbols"/>
              <a:buChar char="■"/>
            </a:pPr>
            <a:r>
              <a:rPr lang="en-US" sz="1200">
                <a:solidFill>
                  <a:schemeClr val="dk1"/>
                </a:solidFill>
              </a:rPr>
              <a:t>Others</a:t>
            </a:r>
            <a:endParaRPr b="0" i="0" sz="1200" u="none" cap="none" strike="noStrike">
              <a:solidFill>
                <a:srgbClr val="000000"/>
              </a:solidFill>
              <a:latin typeface="Arial"/>
              <a:ea typeface="Arial"/>
              <a:cs typeface="Arial"/>
              <a:sym typeface="Arial"/>
            </a:endParaRPr>
          </a:p>
        </p:txBody>
      </p:sp>
      <p:sp>
        <p:nvSpPr>
          <p:cNvPr id="186" name="Google Shape;186;g213120cab80_0_0"/>
          <p:cNvSpPr/>
          <p:nvPr/>
        </p:nvSpPr>
        <p:spPr>
          <a:xfrm>
            <a:off x="4616935" y="1311300"/>
            <a:ext cx="20931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7" name="Google Shape;187;g213120cab80_0_0"/>
          <p:cNvSpPr txBox="1"/>
          <p:nvPr/>
        </p:nvSpPr>
        <p:spPr>
          <a:xfrm>
            <a:off x="4781860" y="1514954"/>
            <a:ext cx="17571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lang="en-US" sz="1200">
                <a:solidFill>
                  <a:schemeClr val="dk1"/>
                </a:solidFill>
              </a:rPr>
              <a:t>Approaches to Identify cultural views associated with systemic decisions</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Identifying people affected by systems</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Positively</a:t>
            </a:r>
            <a:endParaRPr sz="1200">
              <a:solidFill>
                <a:schemeClr val="dk1"/>
              </a:solidFill>
            </a:endParaRPr>
          </a:p>
          <a:p>
            <a:pPr indent="-222501" lvl="1" marL="448056" marR="0" rtl="0" algn="l">
              <a:lnSpc>
                <a:spcPct val="100000"/>
              </a:lnSpc>
              <a:spcBef>
                <a:spcPts val="1200"/>
              </a:spcBef>
              <a:spcAft>
                <a:spcPts val="0"/>
              </a:spcAft>
              <a:buClr>
                <a:schemeClr val="dk1"/>
              </a:buClr>
              <a:buSzPts val="1200"/>
              <a:buChar char="■"/>
            </a:pPr>
            <a:r>
              <a:rPr lang="en-US" sz="1200">
                <a:solidFill>
                  <a:schemeClr val="dk1"/>
                </a:solidFill>
              </a:rPr>
              <a:t>Negatively</a:t>
            </a:r>
            <a:endParaRPr sz="1200">
              <a:solidFill>
                <a:schemeClr val="dk1"/>
              </a:solidFill>
            </a:endParaRPr>
          </a:p>
        </p:txBody>
      </p:sp>
      <p:sp>
        <p:nvSpPr>
          <p:cNvPr id="188" name="Google Shape;188;g213120cab80_0_0"/>
          <p:cNvSpPr/>
          <p:nvPr/>
        </p:nvSpPr>
        <p:spPr>
          <a:xfrm>
            <a:off x="6799935" y="1311300"/>
            <a:ext cx="20931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9" name="Google Shape;189;g213120cab80_0_0"/>
          <p:cNvSpPr txBox="1"/>
          <p:nvPr/>
        </p:nvSpPr>
        <p:spPr>
          <a:xfrm>
            <a:off x="6964860" y="1514954"/>
            <a:ext cx="17571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lang="en-US" sz="1200">
                <a:solidFill>
                  <a:schemeClr val="dk1"/>
                </a:solidFill>
              </a:rPr>
              <a:t>Begin to reflect on strategies for affecting informal and formal systems</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0"/>
              </a:spcAft>
              <a:buClr>
                <a:schemeClr val="dk1"/>
              </a:buClr>
              <a:buSzPts val="1200"/>
              <a:buFont typeface="Noto Sans Symbols"/>
              <a:buChar char="■"/>
            </a:pPr>
            <a:r>
              <a:rPr lang="en-US" sz="1200">
                <a:solidFill>
                  <a:schemeClr val="dk1"/>
                </a:solidFill>
              </a:rPr>
              <a:t>Internal</a:t>
            </a:r>
            <a:endParaRPr b="0" i="0" sz="1200" u="none" cap="none" strike="noStrike">
              <a:solidFill>
                <a:srgbClr val="000000"/>
              </a:solidFill>
              <a:latin typeface="Arial"/>
              <a:ea typeface="Arial"/>
              <a:cs typeface="Arial"/>
              <a:sym typeface="Arial"/>
            </a:endParaRPr>
          </a:p>
          <a:p>
            <a:pPr indent="-222501" lvl="1" marL="448056" marR="0" rtl="0" algn="l">
              <a:lnSpc>
                <a:spcPct val="100000"/>
              </a:lnSpc>
              <a:spcBef>
                <a:spcPts val="1200"/>
              </a:spcBef>
              <a:spcAft>
                <a:spcPts val="1200"/>
              </a:spcAft>
              <a:buClr>
                <a:schemeClr val="dk1"/>
              </a:buClr>
              <a:buSzPts val="1200"/>
              <a:buFont typeface="Noto Sans Symbols"/>
              <a:buChar char="■"/>
            </a:pPr>
            <a:r>
              <a:rPr lang="en-US" sz="1200">
                <a:solidFill>
                  <a:schemeClr val="dk1"/>
                </a:solidFill>
                <a:extLst>
                  <a:ext uri="http://customooxmlschemas.google.com/">
                    <go:slidesCustomData xmlns:go="http://customooxmlschemas.google.com/" textRoundtripDataId="15"/>
                  </a:ext>
                </a:extLst>
              </a:rPr>
              <a:t>External</a:t>
            </a:r>
            <a:endParaRPr sz="1200">
              <a:solidFill>
                <a:schemeClr val="dk1"/>
              </a:solidFill>
            </a:endParaRPr>
          </a:p>
        </p:txBody>
      </p:sp>
      <p:sp>
        <p:nvSpPr>
          <p:cNvPr id="190" name="Google Shape;190;g213120cab80_0_0"/>
          <p:cNvSpPr txBox="1"/>
          <p:nvPr/>
        </p:nvSpPr>
        <p:spPr>
          <a:xfrm>
            <a:off x="6920200" y="268300"/>
            <a:ext cx="1944900" cy="1467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lang="en-US" sz="700">
                <a:solidFill>
                  <a:schemeClr val="accent1"/>
                </a:solidFill>
              </a:rPr>
              <a:t>Systems: Implicit and Explicit Bias</a:t>
            </a:r>
            <a:endParaRPr b="1" i="0" sz="100" u="none" cap="none" strike="noStrike">
              <a:solidFill>
                <a:schemeClr val="accent1"/>
              </a:solidFill>
              <a:latin typeface="Arial"/>
              <a:ea typeface="Arial"/>
              <a:cs typeface="Arial"/>
              <a:sym typeface="Arial"/>
            </a:endParaRPr>
          </a:p>
        </p:txBody>
      </p:sp>
      <p:sp>
        <p:nvSpPr>
          <p:cNvPr id="191" name="Google Shape;191;g213120cab80_0_0"/>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rtl="0" algn="l">
              <a:spcBef>
                <a:spcPts val="0"/>
              </a:spcBef>
              <a:spcAft>
                <a:spcPts val="0"/>
              </a:spcAft>
              <a:buClr>
                <a:schemeClr val="dk1"/>
              </a:buClr>
              <a:buSzPts val="2000"/>
              <a:buFont typeface="Arial"/>
              <a:buNone/>
            </a:pPr>
            <a:r>
              <a:rPr b="1" lang="en-US" sz="1600">
                <a:solidFill>
                  <a:schemeClr val="dk1"/>
                </a:solidFill>
              </a:rPr>
              <a:t>Systems: What are they?</a:t>
            </a:r>
            <a:endParaRPr b="1" i="0" sz="2200" u="none" cap="none" strike="noStrike">
              <a:solidFill>
                <a:schemeClr val="dk2"/>
              </a:solidFill>
              <a:latin typeface="Arial"/>
              <a:ea typeface="Arial"/>
              <a:cs typeface="Arial"/>
              <a:sym typeface="Arial"/>
            </a:endParaRPr>
          </a:p>
        </p:txBody>
      </p:sp>
      <p:sp>
        <p:nvSpPr>
          <p:cNvPr id="192" name="Google Shape;192;g213120cab80_0_0"/>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Learning Objectives</a:t>
            </a:r>
            <a:endParaRPr b="0" i="0" sz="1050" u="none" cap="none" strike="noStrike">
              <a:solidFill>
                <a:srgbClr val="7F7F7F"/>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1348323866e_4_82"/>
          <p:cNvSpPr txBox="1"/>
          <p:nvPr/>
        </p:nvSpPr>
        <p:spPr>
          <a:xfrm>
            <a:off x="250825" y="268300"/>
            <a:ext cx="1713000" cy="9993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rgbClr val="000000"/>
              </a:buClr>
              <a:buSzPts val="2200"/>
              <a:buFont typeface="Arial"/>
              <a:buNone/>
            </a:pPr>
            <a:r>
              <a:rPr b="1" i="0" lang="en-US" sz="2200" u="none" cap="none" strike="noStrike">
                <a:solidFill>
                  <a:schemeClr val="dk2"/>
                </a:solidFill>
                <a:latin typeface="Arial"/>
                <a:ea typeface="Arial"/>
                <a:cs typeface="Arial"/>
                <a:sym typeface="Arial"/>
              </a:rPr>
              <a:t>Learning Objectives: Systems</a:t>
            </a:r>
            <a:endParaRPr b="0" i="0" sz="2200" u="none" cap="none" strike="noStrike">
              <a:solidFill>
                <a:srgbClr val="000000"/>
              </a:solidFill>
              <a:latin typeface="Arial"/>
              <a:ea typeface="Arial"/>
              <a:cs typeface="Arial"/>
              <a:sym typeface="Arial"/>
            </a:endParaRPr>
          </a:p>
        </p:txBody>
      </p:sp>
      <p:sp>
        <p:nvSpPr>
          <p:cNvPr id="198" name="Google Shape;198;g1348323866e_4_82"/>
          <p:cNvSpPr txBox="1"/>
          <p:nvPr/>
        </p:nvSpPr>
        <p:spPr>
          <a:xfrm>
            <a:off x="250825" y="4479925"/>
            <a:ext cx="2160600" cy="396900"/>
          </a:xfrm>
          <a:prstGeom prst="rect">
            <a:avLst/>
          </a:prstGeom>
          <a:noFill/>
          <a:ln>
            <a:noFill/>
          </a:ln>
        </p:spPr>
        <p:txBody>
          <a:bodyPr anchorCtr="0" anchor="b" bIns="0" lIns="0" spcFirstLastPara="1" rIns="91425" wrap="square" tIns="0">
            <a:noAutofit/>
          </a:bodyPr>
          <a:lstStyle/>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99" name="Google Shape;199;g1348323866e_4_82"/>
          <p:cNvSpPr txBox="1"/>
          <p:nvPr/>
        </p:nvSpPr>
        <p:spPr>
          <a:xfrm>
            <a:off x="327825" y="2374850"/>
            <a:ext cx="2064300" cy="2121000"/>
          </a:xfrm>
          <a:prstGeom prst="rect">
            <a:avLst/>
          </a:prstGeom>
          <a:noFill/>
          <a:ln>
            <a:noFill/>
          </a:ln>
        </p:spPr>
        <p:txBody>
          <a:bodyPr anchorCtr="0" anchor="ctr" bIns="91425" lIns="0" spcFirstLastPara="1" rIns="91425" wrap="square" tIns="91425">
            <a:noAutofit/>
          </a:bodyPr>
          <a:lstStyle/>
          <a:p>
            <a:pPr indent="-228600" lvl="0" marL="228600" marR="0" rtl="0" algn="l">
              <a:lnSpc>
                <a:spcPct val="100000"/>
              </a:lnSpc>
              <a:spcBef>
                <a:spcPts val="0"/>
              </a:spcBef>
              <a:spcAft>
                <a:spcPts val="0"/>
              </a:spcAft>
              <a:buClr>
                <a:srgbClr val="D8D8D8"/>
              </a:buClr>
              <a:buSzPts val="1100"/>
              <a:buFont typeface="Arial"/>
              <a:buAutoNum type="arabicPeriod"/>
            </a:pPr>
            <a:r>
              <a:rPr lang="en-US" sz="1100">
                <a:solidFill>
                  <a:srgbClr val="D8D8D8"/>
                </a:solidFill>
              </a:rPr>
              <a:t>Self: Awareness and underlying assumptions</a:t>
            </a:r>
            <a:endParaRPr sz="1100">
              <a:solidFill>
                <a:srgbClr val="D8D8D8"/>
              </a:solidFill>
            </a:endParaRPr>
          </a:p>
          <a:p>
            <a:pPr indent="-228600" lvl="0" marL="228600" marR="0" rtl="0" algn="l">
              <a:lnSpc>
                <a:spcPct val="100000"/>
              </a:lnSpc>
              <a:spcBef>
                <a:spcPts val="0"/>
              </a:spcBef>
              <a:spcAft>
                <a:spcPts val="0"/>
              </a:spcAft>
              <a:buClr>
                <a:srgbClr val="D8D8D8"/>
              </a:buClr>
              <a:buSzPts val="1100"/>
              <a:buFont typeface="Arial"/>
              <a:buAutoNum type="arabicPeriod"/>
            </a:pPr>
            <a:r>
              <a:rPr lang="en-US" sz="1100">
                <a:solidFill>
                  <a:srgbClr val="D8D8D8"/>
                </a:solidFill>
              </a:rPr>
              <a:t>Communication</a:t>
            </a:r>
            <a:endParaRPr sz="1100">
              <a:solidFill>
                <a:srgbClr val="D8D8D8"/>
              </a:solidFill>
            </a:endParaRPr>
          </a:p>
          <a:p>
            <a:pPr indent="-228600" lvl="0" marL="228600" marR="0" rtl="0" algn="l">
              <a:lnSpc>
                <a:spcPct val="100000"/>
              </a:lnSpc>
              <a:spcBef>
                <a:spcPts val="0"/>
              </a:spcBef>
              <a:spcAft>
                <a:spcPts val="0"/>
              </a:spcAft>
              <a:buClr>
                <a:srgbClr val="D8D8D8"/>
              </a:buClr>
              <a:buSzPts val="1100"/>
              <a:buFont typeface="Arial"/>
              <a:buAutoNum type="arabicPeriod"/>
            </a:pPr>
            <a:r>
              <a:rPr lang="en-US" sz="1100">
                <a:solidFill>
                  <a:srgbClr val="D8D8D8"/>
                </a:solidFill>
              </a:rPr>
              <a:t> </a:t>
            </a:r>
            <a:r>
              <a:rPr b="0" i="0" lang="en-US" sz="1100" u="none" cap="none" strike="noStrike">
                <a:solidFill>
                  <a:srgbClr val="D8D8D8"/>
                </a:solidFill>
                <a:latin typeface="Arial"/>
                <a:ea typeface="Arial"/>
                <a:cs typeface="Arial"/>
                <a:sym typeface="Arial"/>
              </a:rPr>
              <a:t>Language: Words and Terms</a:t>
            </a:r>
            <a:endParaRPr b="0" i="0" sz="1400" u="none" cap="none" strike="noStrike">
              <a:solidFill>
                <a:srgbClr val="D8D8D8"/>
              </a:solidFill>
              <a:latin typeface="Arial"/>
              <a:ea typeface="Arial"/>
              <a:cs typeface="Arial"/>
              <a:sym typeface="Arial"/>
            </a:endParaRPr>
          </a:p>
          <a:p>
            <a:pPr indent="-228600" lvl="0" marL="228600" marR="0" rtl="0" algn="l">
              <a:lnSpc>
                <a:spcPct val="100000"/>
              </a:lnSpc>
              <a:spcBef>
                <a:spcPts val="1200"/>
              </a:spcBef>
              <a:spcAft>
                <a:spcPts val="0"/>
              </a:spcAft>
              <a:buClr>
                <a:schemeClr val="dk1"/>
              </a:buClr>
              <a:buSzPts val="1100"/>
              <a:buFont typeface="Arial"/>
              <a:buAutoNum type="arabicPeriod"/>
            </a:pPr>
            <a:r>
              <a:rPr b="0" i="0" lang="en-US" sz="1100" u="none" cap="none" strike="noStrike">
                <a:solidFill>
                  <a:schemeClr val="dk1"/>
                </a:solidFill>
                <a:latin typeface="Arial"/>
                <a:ea typeface="Arial"/>
                <a:cs typeface="Arial"/>
                <a:sym typeface="Arial"/>
              </a:rPr>
              <a:t>Systems: Implicit/Explicit bias</a:t>
            </a:r>
            <a:endParaRPr b="0" i="0" sz="1400" u="none" cap="none" strike="noStrike">
              <a:solidFill>
                <a:schemeClr val="dk1"/>
              </a:solidFill>
              <a:latin typeface="Arial"/>
              <a:ea typeface="Arial"/>
              <a:cs typeface="Arial"/>
              <a:sym typeface="Arial"/>
            </a:endParaRPr>
          </a:p>
          <a:p>
            <a:pPr indent="-228600" lvl="0" marL="228600" marR="0" rtl="0" algn="l">
              <a:lnSpc>
                <a:spcPct val="100000"/>
              </a:lnSpc>
              <a:spcBef>
                <a:spcPts val="1200"/>
              </a:spcBef>
              <a:spcAft>
                <a:spcPts val="0"/>
              </a:spcAft>
              <a:buClr>
                <a:srgbClr val="D8D8D8"/>
              </a:buClr>
              <a:buSzPts val="1100"/>
              <a:buFont typeface="Arial"/>
              <a:buAutoNum type="arabicPeriod"/>
            </a:pPr>
            <a:r>
              <a:rPr b="0" i="0" lang="en-US" sz="1100" u="none" cap="none" strike="noStrike">
                <a:solidFill>
                  <a:srgbClr val="D8D8D8"/>
                </a:solidFill>
                <a:latin typeface="Arial"/>
                <a:ea typeface="Arial"/>
                <a:cs typeface="Arial"/>
                <a:sym typeface="Arial"/>
              </a:rPr>
              <a:t>Consequences/Integration</a:t>
            </a:r>
            <a:endParaRPr b="0" i="0" sz="1100" u="none" cap="none" strike="noStrike">
              <a:solidFill>
                <a:srgbClr val="D8D8D8"/>
              </a:solidFill>
              <a:latin typeface="Arial"/>
              <a:ea typeface="Arial"/>
              <a:cs typeface="Arial"/>
              <a:sym typeface="Arial"/>
            </a:endParaRPr>
          </a:p>
          <a:p>
            <a:pPr indent="0" lvl="0" marL="457200" marR="0" rtl="0" algn="l">
              <a:lnSpc>
                <a:spcPct val="100000"/>
              </a:lnSpc>
              <a:spcBef>
                <a:spcPts val="1200"/>
              </a:spcBef>
              <a:spcAft>
                <a:spcPts val="1200"/>
              </a:spcAft>
              <a:buNone/>
            </a:pPr>
            <a:r>
              <a:t/>
            </a:r>
            <a:endParaRPr b="0" i="0" sz="1100" u="none" cap="none" strike="noStrike">
              <a:solidFill>
                <a:srgbClr val="D8D8D8"/>
              </a:solidFill>
              <a:latin typeface="Arial"/>
              <a:ea typeface="Arial"/>
              <a:cs typeface="Arial"/>
              <a:sym typeface="Arial"/>
            </a:endParaRPr>
          </a:p>
        </p:txBody>
      </p:sp>
      <p:sp>
        <p:nvSpPr>
          <p:cNvPr id="200" name="Google Shape;200;g1348323866e_4_82"/>
          <p:cNvSpPr txBox="1"/>
          <p:nvPr/>
        </p:nvSpPr>
        <p:spPr>
          <a:xfrm>
            <a:off x="3635550" y="800425"/>
            <a:ext cx="4695000" cy="3478800"/>
          </a:xfrm>
          <a:prstGeom prst="rect">
            <a:avLst/>
          </a:prstGeom>
          <a:noFill/>
          <a:ln>
            <a:noFill/>
          </a:ln>
        </p:spPr>
        <p:txBody>
          <a:bodyPr anchorCtr="0" anchor="ctr" bIns="91425" lIns="0"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Systems…</a:t>
            </a:r>
            <a:endParaRPr b="1" i="0" sz="1100" u="none" cap="none" strike="noStrike">
              <a:solidFill>
                <a:srgbClr val="000000"/>
              </a:solidFill>
              <a:latin typeface="Arial"/>
              <a:ea typeface="Arial"/>
              <a:cs typeface="Arial"/>
              <a:sym typeface="Arial"/>
            </a:endParaRPr>
          </a:p>
          <a:p>
            <a:pPr indent="-228600" lvl="0" marL="228600" marR="0" rtl="0" algn="l">
              <a:lnSpc>
                <a:spcPct val="100000"/>
              </a:lnSpc>
              <a:spcBef>
                <a:spcPts val="1200"/>
              </a:spcBef>
              <a:spcAft>
                <a:spcPts val="0"/>
              </a:spcAft>
              <a:buClr>
                <a:srgbClr val="000000"/>
              </a:buClr>
              <a:buSzPts val="1100"/>
              <a:buFont typeface="Arial"/>
              <a:buAutoNum type="alphaLcParenR"/>
            </a:pPr>
            <a:r>
              <a:rPr b="1" i="0" lang="en-US" sz="1100" u="none" cap="none" strike="noStrike">
                <a:solidFill>
                  <a:srgbClr val="000000"/>
                </a:solidFill>
                <a:latin typeface="Arial"/>
                <a:ea typeface="Arial"/>
                <a:cs typeface="Arial"/>
                <a:sym typeface="Arial"/>
              </a:rPr>
              <a:t>describe broad relationships between cultures, classes, and other groups</a:t>
            </a:r>
            <a:r>
              <a:rPr b="0" i="0" lang="en-US" sz="1100" u="none" cap="none" strike="noStrike">
                <a:solidFill>
                  <a:srgbClr val="000000"/>
                </a:solidFill>
                <a:latin typeface="Arial"/>
                <a:ea typeface="Arial"/>
                <a:cs typeface="Arial"/>
                <a:sym typeface="Arial"/>
              </a:rPr>
              <a:t> which impact power dynamics, interactions, and assumptions.</a:t>
            </a:r>
            <a:endParaRPr b="0" i="0" sz="1400" u="none" cap="none" strike="noStrike">
              <a:solidFill>
                <a:srgbClr val="000000"/>
              </a:solidFill>
              <a:latin typeface="Arial"/>
              <a:ea typeface="Arial"/>
              <a:cs typeface="Arial"/>
              <a:sym typeface="Arial"/>
            </a:endParaRPr>
          </a:p>
          <a:p>
            <a:pPr indent="-228600" lvl="0" marL="228600" marR="0" rtl="0" algn="l">
              <a:lnSpc>
                <a:spcPct val="100000"/>
              </a:lnSpc>
              <a:spcBef>
                <a:spcPts val="1200"/>
              </a:spcBef>
              <a:spcAft>
                <a:spcPts val="0"/>
              </a:spcAft>
              <a:buClr>
                <a:srgbClr val="000000"/>
              </a:buClr>
              <a:buSzPts val="1100"/>
              <a:buFont typeface="Arial"/>
              <a:buAutoNum type="alphaLcParenR"/>
            </a:pPr>
            <a:r>
              <a:rPr b="1" i="0" lang="en-US" sz="1100" u="none" cap="none" strike="noStrike">
                <a:solidFill>
                  <a:srgbClr val="000000"/>
                </a:solidFill>
                <a:latin typeface="Arial"/>
                <a:ea typeface="Arial"/>
                <a:cs typeface="Arial"/>
                <a:sym typeface="Arial"/>
              </a:rPr>
              <a:t>have inherent implicit and explicit biases</a:t>
            </a:r>
            <a:r>
              <a:rPr b="0" i="0" lang="en-US" sz="1100" u="none" cap="none" strike="noStrike">
                <a:solidFill>
                  <a:srgbClr val="000000"/>
                </a:solidFill>
                <a:latin typeface="Arial"/>
                <a:ea typeface="Arial"/>
                <a:cs typeface="Arial"/>
                <a:sym typeface="Arial"/>
              </a:rPr>
              <a:t> which reflect the biases of the individuals and groups that created them.</a:t>
            </a:r>
            <a:br>
              <a:rPr b="0" i="0" lang="en-US" sz="1100" u="none" cap="none" strike="noStrike">
                <a:solidFill>
                  <a:srgbClr val="000000"/>
                </a:solidFill>
                <a:latin typeface="Arial"/>
                <a:ea typeface="Arial"/>
                <a:cs typeface="Arial"/>
                <a:sym typeface="Arial"/>
              </a:rPr>
            </a:br>
            <a:endParaRPr b="0" i="0" sz="1100" u="none" cap="none" strike="noStrike">
              <a:solidFill>
                <a:srgbClr val="000000"/>
              </a:solidFill>
              <a:latin typeface="Arial"/>
              <a:ea typeface="Arial"/>
              <a:cs typeface="Arial"/>
              <a:sym typeface="Arial"/>
            </a:endParaRPr>
          </a:p>
          <a:p>
            <a:pPr indent="0" lvl="0" marL="228600" marR="0" rtl="0" algn="l">
              <a:lnSpc>
                <a:spcPct val="100000"/>
              </a:lnSpc>
              <a:spcBef>
                <a:spcPts val="1200"/>
              </a:spcBef>
              <a:spcAft>
                <a:spcPts val="1200"/>
              </a:spcAft>
              <a:buClr>
                <a:srgbClr val="000000"/>
              </a:buClr>
              <a:buSzPts val="1100"/>
              <a:buFont typeface="Arial"/>
              <a:buNone/>
            </a:pPr>
            <a:r>
              <a:rPr b="1" i="0" lang="en-US" sz="1000" u="none" cap="none" strike="noStrike">
                <a:solidFill>
                  <a:srgbClr val="37816E"/>
                </a:solidFill>
                <a:latin typeface="Arial"/>
                <a:ea typeface="Arial"/>
                <a:cs typeface="Arial"/>
                <a:sym typeface="Arial"/>
              </a:rPr>
              <a:t>descriptive, broad, relationships, groups, power, bias</a:t>
            </a:r>
            <a:endParaRPr b="1" i="0" sz="1000" u="none" cap="none" strike="noStrike">
              <a:solidFill>
                <a:srgbClr val="0F0F14"/>
              </a:solidFill>
              <a:latin typeface="Arial"/>
              <a:ea typeface="Arial"/>
              <a:cs typeface="Arial"/>
              <a:sym typeface="Arial"/>
            </a:endParaRPr>
          </a:p>
        </p:txBody>
      </p:sp>
      <p:sp>
        <p:nvSpPr>
          <p:cNvPr id="201" name="Google Shape;201;g1348323866e_4_82"/>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rgbClr val="37816E"/>
                </a:solidFill>
                <a:latin typeface="Arial"/>
                <a:ea typeface="Arial"/>
                <a:cs typeface="Arial"/>
                <a:sym typeface="Arial"/>
              </a:rPr>
              <a:t>LEARNING OBJECTIVES</a:t>
            </a: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SYSTEMS</a:t>
            </a:r>
            <a:endParaRPr b="0" i="0" sz="100" u="none" cap="none" strike="noStrike">
              <a:solidFill>
                <a:srgbClr val="1B4036"/>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1eda1d0a325_0_35"/>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Systems: </a:t>
            </a:r>
            <a:r>
              <a:rPr b="1" lang="en-US" sz="2200">
                <a:solidFill>
                  <a:schemeClr val="dk2"/>
                </a:solidFill>
              </a:rPr>
              <a:t>Informal/Formal</a:t>
            </a:r>
            <a:endParaRPr b="1" i="0" sz="2200" u="none" cap="none" strike="noStrike">
              <a:solidFill>
                <a:schemeClr val="dk2"/>
              </a:solidFill>
              <a:latin typeface="Arial"/>
              <a:ea typeface="Arial"/>
              <a:cs typeface="Arial"/>
              <a:sym typeface="Arial"/>
            </a:endParaRPr>
          </a:p>
        </p:txBody>
      </p:sp>
      <p:sp>
        <p:nvSpPr>
          <p:cNvPr id="207" name="Google Shape;207;g1eda1d0a325_0_35"/>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208" name="Google Shape;208;g1eda1d0a325_0_35"/>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09" name="Google Shape;209;g1eda1d0a325_0_35"/>
          <p:cNvSpPr txBox="1"/>
          <p:nvPr/>
        </p:nvSpPr>
        <p:spPr>
          <a:xfrm>
            <a:off x="5131689" y="1514954"/>
            <a:ext cx="34020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b="1" lang="en-US" sz="1200">
                <a:solidFill>
                  <a:schemeClr val="dk1"/>
                </a:solidFill>
              </a:rPr>
              <a:t>Formal Systems</a:t>
            </a:r>
            <a:endParaRPr b="1" sz="1200">
              <a:solidFill>
                <a:schemeClr val="dk1"/>
              </a:solidFill>
            </a:endParaRPr>
          </a:p>
          <a:p>
            <a:pPr indent="0" lvl="0" marL="457200" rtl="0" algn="l">
              <a:lnSpc>
                <a:spcPct val="115000"/>
              </a:lnSpc>
              <a:spcBef>
                <a:spcPts val="0"/>
              </a:spcBef>
              <a:spcAft>
                <a:spcPts val="0"/>
              </a:spcAft>
              <a:buNone/>
            </a:pPr>
            <a:r>
              <a:t/>
            </a:r>
            <a:endParaRPr sz="1100">
              <a:solidFill>
                <a:srgbClr val="222222"/>
              </a:solidFill>
              <a:highlight>
                <a:srgbClr val="FFFFFF"/>
              </a:highlight>
            </a:endParaRPr>
          </a:p>
          <a:p>
            <a:pPr indent="-304800" lvl="0" marL="457200" rtl="0" algn="l">
              <a:lnSpc>
                <a:spcPct val="115000"/>
              </a:lnSpc>
              <a:spcBef>
                <a:spcPts val="0"/>
              </a:spcBef>
              <a:spcAft>
                <a:spcPts val="0"/>
              </a:spcAft>
              <a:buClr>
                <a:schemeClr val="dk1"/>
              </a:buClr>
              <a:buSzPts val="1200"/>
              <a:buChar char="-"/>
            </a:pPr>
            <a:r>
              <a:rPr lang="en-US" sz="1100">
                <a:solidFill>
                  <a:srgbClr val="222222"/>
                </a:solidFill>
              </a:rPr>
              <a:t>A Formal system is a system that is designed and developed using a set of well-established organizational policies, procedures, and principles, guidelines to coordinate and facilitate communication between different functional units and the processes they support, and to meet the overall information needs of the business.</a:t>
            </a:r>
            <a:endParaRPr sz="1100">
              <a:solidFill>
                <a:srgbClr val="222222"/>
              </a:solidFill>
            </a:endParaRPr>
          </a:p>
          <a:p>
            <a:pPr indent="0" lvl="0" marL="457200" marR="0" rtl="0" algn="l">
              <a:lnSpc>
                <a:spcPct val="100000"/>
              </a:lnSpc>
              <a:spcBef>
                <a:spcPts val="0"/>
              </a:spcBef>
              <a:spcAft>
                <a:spcPts val="0"/>
              </a:spcAft>
              <a:buNone/>
            </a:pPr>
            <a:r>
              <a:t/>
            </a:r>
            <a:endParaRPr sz="1200">
              <a:solidFill>
                <a:schemeClr val="dk1"/>
              </a:solidFill>
            </a:endParaRPr>
          </a:p>
        </p:txBody>
      </p:sp>
      <p:sp>
        <p:nvSpPr>
          <p:cNvPr id="210" name="Google Shape;210;g1eda1d0a325_0_35"/>
          <p:cNvSpPr/>
          <p:nvPr/>
        </p:nvSpPr>
        <p:spPr>
          <a:xfrm>
            <a:off x="25082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11" name="Google Shape;211;g1eda1d0a325_0_35"/>
          <p:cNvSpPr txBox="1"/>
          <p:nvPr/>
        </p:nvSpPr>
        <p:spPr>
          <a:xfrm>
            <a:off x="570150" y="1514950"/>
            <a:ext cx="3470700" cy="2338500"/>
          </a:xfrm>
          <a:prstGeom prst="rect">
            <a:avLst/>
          </a:prstGeom>
          <a:noFill/>
          <a:ln>
            <a:noFill/>
          </a:ln>
        </p:spPr>
        <p:txBody>
          <a:bodyPr anchorCtr="0" anchor="t" bIns="91425" lIns="0" spcFirstLastPara="1" rIns="91425" wrap="square" tIns="91425">
            <a:noAutofit/>
          </a:bodyPr>
          <a:lstStyle/>
          <a:p>
            <a:pPr indent="-170180" lvl="0" marL="182880" marR="0" rtl="0" algn="l">
              <a:lnSpc>
                <a:spcPct val="100000"/>
              </a:lnSpc>
              <a:spcBef>
                <a:spcPts val="0"/>
              </a:spcBef>
              <a:spcAft>
                <a:spcPts val="0"/>
              </a:spcAft>
              <a:buClr>
                <a:schemeClr val="dk1"/>
              </a:buClr>
              <a:buSzPts val="1200"/>
              <a:buFont typeface="Noto Sans Symbols"/>
              <a:buChar char="●"/>
            </a:pPr>
            <a:r>
              <a:rPr b="1" lang="en-US" sz="1200">
                <a:solidFill>
                  <a:schemeClr val="dk1"/>
                </a:solidFill>
              </a:rPr>
              <a:t>Informal Systems </a:t>
            </a:r>
            <a:endParaRPr b="1" sz="1200">
              <a:solidFill>
                <a:schemeClr val="dk1"/>
              </a:solidFill>
            </a:endParaRPr>
          </a:p>
          <a:p>
            <a:pPr indent="0" lvl="0" marL="457200" marR="0" rtl="0" algn="l">
              <a:lnSpc>
                <a:spcPct val="100000"/>
              </a:lnSpc>
              <a:spcBef>
                <a:spcPts val="0"/>
              </a:spcBef>
              <a:spcAft>
                <a:spcPts val="0"/>
              </a:spcAft>
              <a:buNone/>
            </a:pPr>
            <a:r>
              <a:t/>
            </a:r>
            <a:endParaRPr sz="1200">
              <a:solidFill>
                <a:schemeClr val="dk1"/>
              </a:solidFill>
            </a:endParaRPr>
          </a:p>
          <a:p>
            <a:pPr indent="-298450" lvl="0" marL="457200" rtl="0" algn="l">
              <a:lnSpc>
                <a:spcPct val="115000"/>
              </a:lnSpc>
              <a:spcBef>
                <a:spcPts val="0"/>
              </a:spcBef>
              <a:spcAft>
                <a:spcPts val="0"/>
              </a:spcAft>
              <a:buSzPts val="1100"/>
              <a:buChar char="-"/>
            </a:pPr>
            <a:r>
              <a:rPr lang="en-US" sz="1100">
                <a:solidFill>
                  <a:srgbClr val="222222"/>
                </a:solidFill>
              </a:rPr>
              <a:t> are the systems created by ad hoc, informal work groups to support information needs that cannot be met by </a:t>
            </a:r>
            <a:r>
              <a:rPr lang="en-US" sz="1100" u="sng">
                <a:solidFill>
                  <a:srgbClr val="9B3D0F"/>
                </a:solidFill>
                <a:hlinkClick r:id="rId3">
                  <a:extLst>
                    <a:ext uri="{A12FA001-AC4F-418D-AE19-62706E023703}">
                      <ahyp:hlinkClr val="tx"/>
                    </a:ext>
                  </a:extLst>
                </a:hlinkClick>
              </a:rPr>
              <a:t>formal systems</a:t>
            </a:r>
            <a:r>
              <a:rPr lang="en-US" sz="1100">
                <a:solidFill>
                  <a:srgbClr val="222222"/>
                </a:solidFill>
              </a:rPr>
              <a:t>. These are powerful systems that meet unique needs and thrive in many organizations.</a:t>
            </a:r>
            <a:endParaRPr sz="1100">
              <a:solidFill>
                <a:srgbClr val="222222"/>
              </a:solidFill>
            </a:endParaRPr>
          </a:p>
          <a:p>
            <a:pPr indent="-298450" lvl="0" marL="457200" rtl="0" algn="l">
              <a:lnSpc>
                <a:spcPct val="115000"/>
              </a:lnSpc>
              <a:spcBef>
                <a:spcPts val="0"/>
              </a:spcBef>
              <a:spcAft>
                <a:spcPts val="0"/>
              </a:spcAft>
              <a:buClr>
                <a:srgbClr val="222222"/>
              </a:buClr>
              <a:buSzPts val="1100"/>
              <a:buChar char="-"/>
            </a:pPr>
            <a:r>
              <a:rPr lang="en-US" sz="1100">
                <a:solidFill>
                  <a:srgbClr val="222222"/>
                </a:solidFill>
              </a:rPr>
              <a:t>do not follow any formal or pre-established rules for collecting, processing, storing, or disseminating data.</a:t>
            </a:r>
            <a:endParaRPr sz="1100">
              <a:solidFill>
                <a:srgbClr val="222222"/>
              </a:solidFill>
            </a:endParaRPr>
          </a:p>
          <a:p>
            <a:pPr indent="0" lvl="0" marL="457200" rtl="0" algn="l">
              <a:lnSpc>
                <a:spcPct val="115000"/>
              </a:lnSpc>
              <a:spcBef>
                <a:spcPts val="900"/>
              </a:spcBef>
              <a:spcAft>
                <a:spcPts val="0"/>
              </a:spcAft>
              <a:buNone/>
            </a:pPr>
            <a:r>
              <a:t/>
            </a:r>
            <a:endParaRPr sz="1100">
              <a:solidFill>
                <a:srgbClr val="222222"/>
              </a:solidFill>
            </a:endParaRPr>
          </a:p>
          <a:p>
            <a:pPr indent="0" lvl="0" marL="457200" marR="0" rtl="0" algn="l">
              <a:lnSpc>
                <a:spcPct val="100000"/>
              </a:lnSpc>
              <a:spcBef>
                <a:spcPts val="1200"/>
              </a:spcBef>
              <a:spcAft>
                <a:spcPts val="0"/>
              </a:spcAft>
              <a:buNone/>
            </a:pPr>
            <a:r>
              <a:t/>
            </a:r>
            <a:endParaRPr b="0" i="0" sz="1200" u="none" cap="none" strike="noStrike">
              <a:solidFill>
                <a:srgbClr val="000000"/>
              </a:solidFill>
              <a:latin typeface="Arial"/>
              <a:ea typeface="Arial"/>
              <a:cs typeface="Arial"/>
              <a:sym typeface="Arial"/>
            </a:endParaRPr>
          </a:p>
        </p:txBody>
      </p:sp>
      <p:sp>
        <p:nvSpPr>
          <p:cNvPr id="212" name="Google Shape;212;g1eda1d0a325_0_35"/>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rgbClr val="37816E"/>
                </a:solidFill>
                <a:latin typeface="Arial"/>
                <a:ea typeface="Arial"/>
                <a:cs typeface="Arial"/>
                <a:sym typeface="Arial"/>
              </a:rPr>
              <a:t>LEARNING OBJECTIVES</a:t>
            </a: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SYSTEMS</a:t>
            </a:r>
            <a:endParaRPr b="0" i="0" sz="100" u="none" cap="none" strike="noStrike">
              <a:solidFill>
                <a:srgbClr val="1B4036"/>
              </a:solidFill>
              <a:latin typeface="Arial"/>
              <a:ea typeface="Arial"/>
              <a:cs typeface="Arial"/>
              <a:sym typeface="Arial"/>
            </a:endParaRPr>
          </a:p>
        </p:txBody>
      </p:sp>
      <p:sp>
        <p:nvSpPr>
          <p:cNvPr id="213" name="Google Shape;213;g1eda1d0a325_0_35"/>
          <p:cNvSpPr txBox="1"/>
          <p:nvPr/>
        </p:nvSpPr>
        <p:spPr>
          <a:xfrm>
            <a:off x="147750" y="4337125"/>
            <a:ext cx="8206200" cy="539700"/>
          </a:xfrm>
          <a:prstGeom prst="rect">
            <a:avLst/>
          </a:prstGeom>
          <a:noFill/>
          <a:ln>
            <a:noFill/>
          </a:ln>
        </p:spPr>
        <p:txBody>
          <a:bodyPr anchorCtr="0" anchor="t" bIns="91425" lIns="91425" spcFirstLastPara="1" rIns="91425" wrap="square" tIns="91425">
            <a:noAutofit/>
          </a:bodyPr>
          <a:lstStyle/>
          <a:p>
            <a:pPr indent="-12700" lvl="0" marL="355600" rtl="0" algn="l">
              <a:lnSpc>
                <a:spcPct val="100000"/>
              </a:lnSpc>
              <a:spcBef>
                <a:spcPts val="0"/>
              </a:spcBef>
              <a:spcAft>
                <a:spcPts val="0"/>
              </a:spcAft>
              <a:buNone/>
            </a:pPr>
            <a:r>
              <a:rPr lang="en-US" sz="800"/>
              <a:t>“Formal System - Definition and More.” </a:t>
            </a:r>
            <a:r>
              <a:rPr i="1" lang="en-US" sz="800"/>
              <a:t>Definition.Com</a:t>
            </a:r>
            <a:r>
              <a:rPr lang="en-US" sz="800"/>
              <a:t>, The-Definition.com, the-definition.com/term/formal-system. Accessed 6 June 2024.</a:t>
            </a:r>
            <a:endParaRPr sz="800"/>
          </a:p>
          <a:p>
            <a:pPr indent="-12700" lvl="0" marL="355600" rtl="0" algn="l">
              <a:lnSpc>
                <a:spcPct val="100000"/>
              </a:lnSpc>
              <a:spcBef>
                <a:spcPts val="0"/>
              </a:spcBef>
              <a:spcAft>
                <a:spcPts val="0"/>
              </a:spcAft>
              <a:buNone/>
            </a:pPr>
            <a:r>
              <a:rPr lang="en-US" sz="800"/>
              <a:t>“InFormal System - Definition and More.” </a:t>
            </a:r>
            <a:r>
              <a:rPr i="1" lang="en-US" sz="800"/>
              <a:t>Definition.Com</a:t>
            </a:r>
            <a:r>
              <a:rPr lang="en-US" sz="800"/>
              <a:t>, The-Definition.com, thttps://the-definition.com/term/informal-system. Accessed 6 June 2024. </a:t>
            </a:r>
            <a:endParaRPr sz="800"/>
          </a:p>
          <a:p>
            <a:pPr indent="-12700" lvl="0" marL="355600" rtl="0" algn="l">
              <a:lnSpc>
                <a:spcPct val="115000"/>
              </a:lnSpc>
              <a:spcBef>
                <a:spcPts val="1200"/>
              </a:spcBef>
              <a:spcAft>
                <a:spcPts val="0"/>
              </a:spcAft>
              <a:buNone/>
            </a:pPr>
            <a:r>
              <a:t/>
            </a:r>
            <a:endParaRPr sz="800"/>
          </a:p>
          <a:p>
            <a:pPr indent="0" lvl="0" marL="0" rtl="0" algn="l">
              <a:spcBef>
                <a:spcPts val="120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g2588d9fdd1b_0_0"/>
          <p:cNvSpPr txBox="1"/>
          <p:nvPr/>
        </p:nvSpPr>
        <p:spPr>
          <a:xfrm>
            <a:off x="395289" y="925164"/>
            <a:ext cx="6264300" cy="432000"/>
          </a:xfrm>
          <a:prstGeom prst="rect">
            <a:avLst/>
          </a:prstGeom>
          <a:noFill/>
          <a:ln>
            <a:noFill/>
          </a:ln>
        </p:spPr>
        <p:txBody>
          <a:bodyPr anchorCtr="0" anchor="t" bIns="91425" lIns="0" spcFirstLastPara="1" rIns="91425" wrap="square" tIns="0">
            <a:normAutofit/>
          </a:bodyPr>
          <a:lstStyle/>
          <a:p>
            <a:pPr indent="0" lvl="0" marL="0" marR="0" rtl="0" algn="l">
              <a:lnSpc>
                <a:spcPct val="100000"/>
              </a:lnSpc>
              <a:spcBef>
                <a:spcPts val="0"/>
              </a:spcBef>
              <a:spcAft>
                <a:spcPts val="0"/>
              </a:spcAft>
              <a:buClr>
                <a:schemeClr val="dk1"/>
              </a:buClr>
              <a:buSzPts val="2000"/>
              <a:buFont typeface="Arial"/>
              <a:buNone/>
            </a:pPr>
            <a:r>
              <a:t/>
            </a:r>
            <a:endParaRPr b="0" i="0" sz="1050" u="none" cap="none" strike="noStrike">
              <a:solidFill>
                <a:srgbClr val="7F7F7F"/>
              </a:solidFill>
              <a:latin typeface="Arial"/>
              <a:ea typeface="Arial"/>
              <a:cs typeface="Arial"/>
              <a:sym typeface="Arial"/>
            </a:endParaRPr>
          </a:p>
        </p:txBody>
      </p:sp>
      <p:sp>
        <p:nvSpPr>
          <p:cNvPr id="219" name="Google Shape;219;g2588d9fdd1b_0_0"/>
          <p:cNvSpPr/>
          <p:nvPr/>
        </p:nvSpPr>
        <p:spPr>
          <a:xfrm>
            <a:off x="666562" y="2808912"/>
            <a:ext cx="3429000" cy="1828800"/>
          </a:xfrm>
          <a:prstGeom prst="roundRect">
            <a:avLst>
              <a:gd fmla="val 4099" name="adj"/>
            </a:avLst>
          </a:prstGeom>
          <a:solidFill>
            <a:srgbClr val="D5DDD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20" name="Google Shape;220;g2588d9fdd1b_0_0"/>
          <p:cNvSpPr txBox="1"/>
          <p:nvPr/>
        </p:nvSpPr>
        <p:spPr>
          <a:xfrm>
            <a:off x="1058450" y="2892325"/>
            <a:ext cx="2867100" cy="10467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600"/>
              </a:spcBef>
              <a:spcAft>
                <a:spcPts val="0"/>
              </a:spcAft>
              <a:buClr>
                <a:srgbClr val="000000"/>
              </a:buClr>
              <a:buSzPts val="900"/>
              <a:buFont typeface="Arial"/>
              <a:buNone/>
            </a:pPr>
            <a:r>
              <a:rPr lang="en-US" sz="1600">
                <a:solidFill>
                  <a:schemeClr val="dk1"/>
                </a:solidFill>
              </a:rPr>
              <a:t>Systems that affect your life?</a:t>
            </a:r>
            <a:endParaRPr sz="1600">
              <a:solidFill>
                <a:schemeClr val="dk1"/>
              </a:solidFill>
            </a:endParaRPr>
          </a:p>
          <a:p>
            <a:pPr indent="0" lvl="0" marL="0" marR="0" rtl="0" algn="l">
              <a:lnSpc>
                <a:spcPct val="100000"/>
              </a:lnSpc>
              <a:spcBef>
                <a:spcPts val="1200"/>
              </a:spcBef>
              <a:spcAft>
                <a:spcPts val="0"/>
              </a:spcAft>
              <a:buClr>
                <a:srgbClr val="000000"/>
              </a:buClr>
              <a:buSzPts val="900"/>
              <a:buFont typeface="Arial"/>
              <a:buNone/>
            </a:pPr>
            <a:r>
              <a:rPr lang="en-US" sz="1600">
                <a:solidFill>
                  <a:schemeClr val="dk1"/>
                </a:solidFill>
              </a:rPr>
              <a:t>Systems that affect your work?</a:t>
            </a:r>
            <a:endParaRPr sz="1600">
              <a:solidFill>
                <a:schemeClr val="dk1"/>
              </a:solidFill>
            </a:endParaRPr>
          </a:p>
          <a:p>
            <a:pPr indent="0" lvl="0" marL="0" marR="0" rtl="0" algn="l">
              <a:lnSpc>
                <a:spcPct val="100000"/>
              </a:lnSpc>
              <a:spcBef>
                <a:spcPts val="1200"/>
              </a:spcBef>
              <a:spcAft>
                <a:spcPts val="1200"/>
              </a:spcAft>
              <a:buClr>
                <a:srgbClr val="000000"/>
              </a:buClr>
              <a:buSzPts val="900"/>
              <a:buFont typeface="Arial"/>
              <a:buNone/>
            </a:pPr>
            <a:r>
              <a:rPr lang="en-US" sz="1600">
                <a:solidFill>
                  <a:schemeClr val="dk1"/>
                </a:solidFill>
              </a:rPr>
              <a:t>Systems that affect your data?</a:t>
            </a:r>
            <a:endParaRPr sz="1600">
              <a:solidFill>
                <a:schemeClr val="dk1"/>
              </a:solidFill>
            </a:endParaRPr>
          </a:p>
        </p:txBody>
      </p:sp>
      <p:sp>
        <p:nvSpPr>
          <p:cNvPr id="221" name="Google Shape;221;g2588d9fdd1b_0_0"/>
          <p:cNvSpPr txBox="1"/>
          <p:nvPr/>
        </p:nvSpPr>
        <p:spPr>
          <a:xfrm>
            <a:off x="4762124" y="1969623"/>
            <a:ext cx="2699700" cy="307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2000"/>
              <a:buFont typeface="Arial"/>
              <a:buNone/>
            </a:pPr>
            <a:r>
              <a:rPr b="1" lang="en-US" sz="2000">
                <a:solidFill>
                  <a:schemeClr val="accent1"/>
                </a:solidFill>
              </a:rPr>
              <a:t>Informal Systems</a:t>
            </a:r>
            <a:endParaRPr b="1" i="0" sz="1600" u="none" cap="none" strike="noStrike">
              <a:solidFill>
                <a:schemeClr val="accent1"/>
              </a:solidFill>
              <a:latin typeface="Arial"/>
              <a:ea typeface="Arial"/>
              <a:cs typeface="Arial"/>
              <a:sym typeface="Arial"/>
            </a:endParaRPr>
          </a:p>
        </p:txBody>
      </p:sp>
      <p:sp>
        <p:nvSpPr>
          <p:cNvPr id="222" name="Google Shape;222;g2588d9fdd1b_0_0"/>
          <p:cNvSpPr txBox="1"/>
          <p:nvPr/>
        </p:nvSpPr>
        <p:spPr>
          <a:xfrm>
            <a:off x="6056787" y="268291"/>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chemeClr val="dk1"/>
              </a:buClr>
              <a:buSzPts val="4400"/>
              <a:buFont typeface="Arial"/>
              <a:buNone/>
            </a:pPr>
            <a:r>
              <a:rPr b="1" lang="en-US" sz="700">
                <a:solidFill>
                  <a:schemeClr val="accent1"/>
                </a:solidFill>
              </a:rPr>
              <a:t>Systems</a:t>
            </a:r>
            <a:endParaRPr b="1" i="0" sz="100" u="none" cap="none" strike="noStrike">
              <a:solidFill>
                <a:schemeClr val="accent1"/>
              </a:solidFill>
              <a:latin typeface="Arial"/>
              <a:ea typeface="Arial"/>
              <a:cs typeface="Arial"/>
              <a:sym typeface="Arial"/>
            </a:endParaRPr>
          </a:p>
        </p:txBody>
      </p:sp>
      <p:sp>
        <p:nvSpPr>
          <p:cNvPr id="223" name="Google Shape;223;g2588d9fdd1b_0_0"/>
          <p:cNvSpPr txBox="1"/>
          <p:nvPr/>
        </p:nvSpPr>
        <p:spPr>
          <a:xfrm>
            <a:off x="669585" y="1969623"/>
            <a:ext cx="3075000" cy="307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2000"/>
              <a:buFont typeface="Arial"/>
              <a:buNone/>
            </a:pPr>
            <a:r>
              <a:rPr b="1" lang="en-US" sz="2000">
                <a:solidFill>
                  <a:schemeClr val="accent1"/>
                </a:solidFill>
              </a:rPr>
              <a:t>Formal Systems</a:t>
            </a:r>
            <a:endParaRPr b="1" i="0" sz="2000" u="none" cap="none" strike="noStrike">
              <a:solidFill>
                <a:schemeClr val="accent1"/>
              </a:solidFill>
              <a:latin typeface="Arial"/>
              <a:ea typeface="Arial"/>
              <a:cs typeface="Arial"/>
              <a:sym typeface="Arial"/>
            </a:endParaRPr>
          </a:p>
        </p:txBody>
      </p:sp>
      <p:sp>
        <p:nvSpPr>
          <p:cNvPr id="224" name="Google Shape;224;g2588d9fdd1b_0_0"/>
          <p:cNvSpPr/>
          <p:nvPr/>
        </p:nvSpPr>
        <p:spPr>
          <a:xfrm>
            <a:off x="4762124" y="2808912"/>
            <a:ext cx="3432600" cy="1828800"/>
          </a:xfrm>
          <a:prstGeom prst="roundRect">
            <a:avLst>
              <a:gd fmla="val 4099" name="adj"/>
            </a:avLst>
          </a:prstGeom>
          <a:solidFill>
            <a:srgbClr val="D5DDD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25" name="Google Shape;225;g2588d9fdd1b_0_0"/>
          <p:cNvSpPr txBox="1"/>
          <p:nvPr/>
        </p:nvSpPr>
        <p:spPr>
          <a:xfrm>
            <a:off x="5071677" y="2889875"/>
            <a:ext cx="2867100" cy="1339200"/>
          </a:xfrm>
          <a:prstGeom prst="rect">
            <a:avLst/>
          </a:prstGeom>
          <a:noFill/>
          <a:ln>
            <a:noFill/>
          </a:ln>
        </p:spPr>
        <p:txBody>
          <a:bodyPr anchorCtr="0" anchor="ctr" bIns="0" lIns="0" spcFirstLastPara="1" rIns="0" wrap="square" tIns="0">
            <a:spAutoFit/>
          </a:bodyPr>
          <a:lstStyle/>
          <a:p>
            <a:pPr indent="0" lvl="0" marL="0" rtl="0" algn="l">
              <a:spcBef>
                <a:spcPts val="600"/>
              </a:spcBef>
              <a:spcAft>
                <a:spcPts val="0"/>
              </a:spcAft>
              <a:buClr>
                <a:srgbClr val="000000"/>
              </a:buClr>
              <a:buSzPts val="900"/>
              <a:buFont typeface="Arial"/>
              <a:buNone/>
            </a:pPr>
            <a:r>
              <a:rPr lang="en-US" sz="1600">
                <a:solidFill>
                  <a:schemeClr val="dk1"/>
                </a:solidFill>
              </a:rPr>
              <a:t>Systems that affect your life?</a:t>
            </a:r>
            <a:endParaRPr sz="1600">
              <a:solidFill>
                <a:schemeClr val="dk1"/>
              </a:solidFill>
            </a:endParaRPr>
          </a:p>
          <a:p>
            <a:pPr indent="0" lvl="0" marL="0" rtl="0" algn="l">
              <a:spcBef>
                <a:spcPts val="1200"/>
              </a:spcBef>
              <a:spcAft>
                <a:spcPts val="0"/>
              </a:spcAft>
              <a:buClr>
                <a:srgbClr val="000000"/>
              </a:buClr>
              <a:buSzPts val="900"/>
              <a:buFont typeface="Arial"/>
              <a:buNone/>
            </a:pPr>
            <a:r>
              <a:rPr lang="en-US" sz="1600">
                <a:solidFill>
                  <a:schemeClr val="dk1"/>
                </a:solidFill>
              </a:rPr>
              <a:t>Systems that affect your work?</a:t>
            </a:r>
            <a:endParaRPr sz="1600">
              <a:solidFill>
                <a:schemeClr val="dk1"/>
              </a:solidFill>
            </a:endParaRPr>
          </a:p>
          <a:p>
            <a:pPr indent="0" lvl="0" marL="0" rtl="0" algn="l">
              <a:spcBef>
                <a:spcPts val="1200"/>
              </a:spcBef>
              <a:spcAft>
                <a:spcPts val="0"/>
              </a:spcAft>
              <a:buClr>
                <a:srgbClr val="000000"/>
              </a:buClr>
              <a:buSzPts val="900"/>
              <a:buFont typeface="Arial"/>
              <a:buNone/>
            </a:pPr>
            <a:r>
              <a:rPr lang="en-US" sz="1600">
                <a:solidFill>
                  <a:schemeClr val="dk1"/>
                </a:solidFill>
              </a:rPr>
              <a:t>Systems that affect your data?</a:t>
            </a:r>
            <a:endParaRPr sz="1600">
              <a:solidFill>
                <a:schemeClr val="dk1"/>
              </a:solidFill>
            </a:endParaRPr>
          </a:p>
          <a:p>
            <a:pPr indent="0" lvl="0" marL="0" marR="0" rtl="0" algn="l">
              <a:lnSpc>
                <a:spcPct val="100000"/>
              </a:lnSpc>
              <a:spcBef>
                <a:spcPts val="1200"/>
              </a:spcBef>
              <a:spcAft>
                <a:spcPts val="0"/>
              </a:spcAft>
              <a:buClr>
                <a:srgbClr val="0F0F14"/>
              </a:buClr>
              <a:buSzPts val="1000"/>
              <a:buFont typeface="Arial"/>
              <a:buNone/>
            </a:pPr>
            <a:r>
              <a:t/>
            </a:r>
            <a:endParaRPr sz="900">
              <a:solidFill>
                <a:srgbClr val="0F0F14"/>
              </a:solidFill>
            </a:endParaRPr>
          </a:p>
        </p:txBody>
      </p:sp>
      <p:sp>
        <p:nvSpPr>
          <p:cNvPr id="226" name="Google Shape;226;g2588d9fdd1b_0_0"/>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lang="en-US" sz="2200">
                <a:solidFill>
                  <a:schemeClr val="dk1"/>
                </a:solidFill>
              </a:rPr>
              <a:t>Exercise: Identify Systems</a:t>
            </a:r>
            <a:endParaRPr b="1" i="0" sz="2200" u="none" cap="none" strike="noStrike">
              <a:solidFill>
                <a:schemeClr val="dk2"/>
              </a:solidFill>
              <a:latin typeface="Arial"/>
              <a:ea typeface="Arial"/>
              <a:cs typeface="Arial"/>
              <a:sym typeface="Arial"/>
            </a:endParaRPr>
          </a:p>
        </p:txBody>
      </p:sp>
      <p:sp>
        <p:nvSpPr>
          <p:cNvPr id="227" name="Google Shape;227;g2588d9fdd1b_0_0"/>
          <p:cNvSpPr txBox="1"/>
          <p:nvPr/>
        </p:nvSpPr>
        <p:spPr>
          <a:xfrm>
            <a:off x="177801" y="787122"/>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lang="en-US">
                <a:solidFill>
                  <a:srgbClr val="7F7F7F"/>
                </a:solidFill>
              </a:rPr>
              <a:t>identify Systems that affect parts of your life. Determine if they are Formal or Informal systems.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000"/>
              <a:buFont typeface="Arial"/>
              <a:buNone/>
            </a:pPr>
            <a:r>
              <a:t/>
            </a:r>
            <a:endParaRPr b="0" i="0" sz="1400" u="none" cap="none" strike="noStrike">
              <a:solidFill>
                <a:srgbClr val="7F7F7F"/>
              </a:solidFill>
              <a:latin typeface="Arial"/>
              <a:ea typeface="Arial"/>
              <a:cs typeface="Arial"/>
              <a:sym typeface="Arial"/>
            </a:endParaRPr>
          </a:p>
        </p:txBody>
      </p:sp>
      <p:grpSp>
        <p:nvGrpSpPr>
          <p:cNvPr id="228" name="Google Shape;228;g2588d9fdd1b_0_0"/>
          <p:cNvGrpSpPr/>
          <p:nvPr/>
        </p:nvGrpSpPr>
        <p:grpSpPr>
          <a:xfrm>
            <a:off x="8326217" y="433604"/>
            <a:ext cx="658200" cy="658200"/>
            <a:chOff x="1905633" y="4094954"/>
            <a:chExt cx="658200" cy="658200"/>
          </a:xfrm>
        </p:grpSpPr>
        <p:sp>
          <p:nvSpPr>
            <p:cNvPr id="229" name="Google Shape;229;g2588d9fdd1b_0_0"/>
            <p:cNvSpPr/>
            <p:nvPr/>
          </p:nvSpPr>
          <p:spPr>
            <a:xfrm>
              <a:off x="1905633" y="4094954"/>
              <a:ext cx="658200" cy="658200"/>
            </a:xfrm>
            <a:prstGeom prst="ellipse">
              <a:avLst/>
            </a:prstGeom>
            <a:solidFill>
              <a:srgbClr val="F4A562"/>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FFFFFF"/>
                </a:solidFill>
                <a:latin typeface="Calibri"/>
                <a:ea typeface="Calibri"/>
                <a:cs typeface="Calibri"/>
                <a:sym typeface="Calibri"/>
              </a:endParaRPr>
            </a:p>
          </p:txBody>
        </p:sp>
        <p:sp>
          <p:nvSpPr>
            <p:cNvPr id="230" name="Google Shape;230;g2588d9fdd1b_0_0"/>
            <p:cNvSpPr/>
            <p:nvPr/>
          </p:nvSpPr>
          <p:spPr>
            <a:xfrm>
              <a:off x="2072761" y="4262082"/>
              <a:ext cx="319684" cy="319683"/>
            </a:xfrm>
            <a:custGeom>
              <a:rect b="b" l="l" r="r" t="t"/>
              <a:pathLst>
                <a:path extrusionOk="0" h="3874944" w="3874961">
                  <a:moveTo>
                    <a:pt x="1041569" y="1975106"/>
                  </a:moveTo>
                  <a:lnTo>
                    <a:pt x="602398" y="2414278"/>
                  </a:lnTo>
                  <a:cubicBezTo>
                    <a:pt x="596479" y="2420055"/>
                    <a:pt x="591121" y="2426437"/>
                    <a:pt x="586397" y="2433396"/>
                  </a:cubicBezTo>
                  <a:lnTo>
                    <a:pt x="585648" y="2434501"/>
                  </a:lnTo>
                  <a:cubicBezTo>
                    <a:pt x="579057" y="2444437"/>
                    <a:pt x="574042" y="2455118"/>
                    <a:pt x="570607" y="2466171"/>
                  </a:cubicBezTo>
                  <a:lnTo>
                    <a:pt x="192472" y="3600448"/>
                  </a:lnTo>
                  <a:cubicBezTo>
                    <a:pt x="177590" y="3645116"/>
                    <a:pt x="189209" y="3694354"/>
                    <a:pt x="222498" y="3727631"/>
                  </a:cubicBezTo>
                  <a:cubicBezTo>
                    <a:pt x="255787" y="3760950"/>
                    <a:pt x="305025" y="3772556"/>
                    <a:pt x="349698" y="3757652"/>
                  </a:cubicBezTo>
                  <a:lnTo>
                    <a:pt x="1483970" y="3379534"/>
                  </a:lnTo>
                  <a:cubicBezTo>
                    <a:pt x="1495024" y="3376100"/>
                    <a:pt x="1505709" y="3371085"/>
                    <a:pt x="1515641" y="3364494"/>
                  </a:cubicBezTo>
                  <a:lnTo>
                    <a:pt x="1516746" y="3363744"/>
                  </a:lnTo>
                  <a:cubicBezTo>
                    <a:pt x="1523705" y="3359020"/>
                    <a:pt x="1530103" y="3353654"/>
                    <a:pt x="1535864" y="3347744"/>
                  </a:cubicBezTo>
                  <a:lnTo>
                    <a:pt x="1975035" y="2908572"/>
                  </a:lnTo>
                  <a:lnTo>
                    <a:pt x="2905020" y="3838552"/>
                  </a:lnTo>
                  <a:cubicBezTo>
                    <a:pt x="2953555" y="3887075"/>
                    <a:pt x="3032241" y="3887075"/>
                    <a:pt x="3080794" y="3838552"/>
                  </a:cubicBezTo>
                  <a:lnTo>
                    <a:pt x="3838558" y="3080835"/>
                  </a:lnTo>
                  <a:cubicBezTo>
                    <a:pt x="3861856" y="3057515"/>
                    <a:pt x="3874961" y="3025896"/>
                    <a:pt x="3874961" y="2992937"/>
                  </a:cubicBezTo>
                  <a:cubicBezTo>
                    <a:pt x="3874961" y="2959977"/>
                    <a:pt x="3861856" y="2928358"/>
                    <a:pt x="3838558" y="2905043"/>
                  </a:cubicBezTo>
                  <a:lnTo>
                    <a:pt x="2908536" y="1975029"/>
                  </a:lnTo>
                  <a:cubicBezTo>
                    <a:pt x="3180083" y="1703477"/>
                    <a:pt x="3443233" y="1440294"/>
                    <a:pt x="3645743" y="1237753"/>
                  </a:cubicBezTo>
                  <a:lnTo>
                    <a:pt x="3645718" y="1237778"/>
                  </a:lnTo>
                  <a:cubicBezTo>
                    <a:pt x="3769565" y="1114043"/>
                    <a:pt x="3839072" y="946111"/>
                    <a:pt x="3839072" y="771086"/>
                  </a:cubicBezTo>
                  <a:cubicBezTo>
                    <a:pt x="3839072" y="596036"/>
                    <a:pt x="3769522" y="428116"/>
                    <a:pt x="3645718" y="304364"/>
                  </a:cubicBezTo>
                  <a:lnTo>
                    <a:pt x="3652048" y="319653"/>
                  </a:lnTo>
                  <a:cubicBezTo>
                    <a:pt x="3637559" y="299983"/>
                    <a:pt x="3623229" y="286522"/>
                    <a:pt x="3623229" y="286522"/>
                  </a:cubicBezTo>
                  <a:cubicBezTo>
                    <a:pt x="3623229" y="286522"/>
                    <a:pt x="3635362" y="294706"/>
                    <a:pt x="3643572" y="302282"/>
                  </a:cubicBezTo>
                  <a:cubicBezTo>
                    <a:pt x="3521876" y="180453"/>
                    <a:pt x="3353964" y="110928"/>
                    <a:pt x="3178936" y="110928"/>
                  </a:cubicBezTo>
                  <a:cubicBezTo>
                    <a:pt x="3003894" y="110928"/>
                    <a:pt x="2835966" y="180470"/>
                    <a:pt x="2712243" y="304295"/>
                  </a:cubicBezTo>
                  <a:lnTo>
                    <a:pt x="1975035" y="1041503"/>
                  </a:lnTo>
                  <a:lnTo>
                    <a:pt x="969937" y="36405"/>
                  </a:lnTo>
                  <a:cubicBezTo>
                    <a:pt x="921402" y="-12135"/>
                    <a:pt x="842690" y="-12135"/>
                    <a:pt x="794163" y="36405"/>
                  </a:cubicBezTo>
                  <a:lnTo>
                    <a:pt x="36407" y="794161"/>
                  </a:lnTo>
                  <a:cubicBezTo>
                    <a:pt x="13092" y="817463"/>
                    <a:pt x="0" y="849082"/>
                    <a:pt x="0" y="882042"/>
                  </a:cubicBezTo>
                  <a:cubicBezTo>
                    <a:pt x="0" y="915001"/>
                    <a:pt x="13092" y="946620"/>
                    <a:pt x="36407" y="969935"/>
                  </a:cubicBezTo>
                  <a:lnTo>
                    <a:pt x="1041535" y="1974999"/>
                  </a:lnTo>
                  <a:lnTo>
                    <a:pt x="1041569" y="1975106"/>
                  </a:lnTo>
                  <a:close/>
                  <a:moveTo>
                    <a:pt x="2329106" y="2554570"/>
                  </a:moveTo>
                  <a:lnTo>
                    <a:pt x="2150831" y="2732820"/>
                  </a:lnTo>
                  <a:lnTo>
                    <a:pt x="2484011" y="3065991"/>
                  </a:lnTo>
                  <a:lnTo>
                    <a:pt x="2774972" y="2775030"/>
                  </a:lnTo>
                  <a:cubicBezTo>
                    <a:pt x="2823469" y="2726503"/>
                    <a:pt x="2902244" y="2726503"/>
                    <a:pt x="2950746" y="2775030"/>
                  </a:cubicBezTo>
                  <a:cubicBezTo>
                    <a:pt x="2999247" y="2823527"/>
                    <a:pt x="2999247" y="2902307"/>
                    <a:pt x="2950746" y="2950808"/>
                  </a:cubicBezTo>
                  <a:lnTo>
                    <a:pt x="2659789" y="3241765"/>
                  </a:lnTo>
                  <a:lnTo>
                    <a:pt x="2992943" y="3574919"/>
                  </a:lnTo>
                  <a:lnTo>
                    <a:pt x="3574904" y="2992997"/>
                  </a:lnTo>
                  <a:lnTo>
                    <a:pt x="2732804" y="2150863"/>
                  </a:lnTo>
                  <a:lnTo>
                    <a:pt x="2329102" y="2554566"/>
                  </a:lnTo>
                  <a:lnTo>
                    <a:pt x="2329106" y="2554570"/>
                  </a:lnTo>
                  <a:close/>
                  <a:moveTo>
                    <a:pt x="506937" y="3443222"/>
                  </a:moveTo>
                  <a:lnTo>
                    <a:pt x="1216894" y="3206540"/>
                  </a:lnTo>
                  <a:lnTo>
                    <a:pt x="743602" y="2733244"/>
                  </a:lnTo>
                  <a:lnTo>
                    <a:pt x="506920" y="3443201"/>
                  </a:lnTo>
                  <a:lnTo>
                    <a:pt x="506937" y="3443222"/>
                  </a:lnTo>
                  <a:close/>
                  <a:moveTo>
                    <a:pt x="3244671" y="1287415"/>
                  </a:moveTo>
                  <a:lnTo>
                    <a:pt x="2662748" y="705488"/>
                  </a:lnTo>
                  <a:lnTo>
                    <a:pt x="865097" y="2503135"/>
                  </a:lnTo>
                  <a:lnTo>
                    <a:pt x="1447024" y="3085062"/>
                  </a:lnTo>
                  <a:cubicBezTo>
                    <a:pt x="1645248" y="2886851"/>
                    <a:pt x="2148561" y="2383524"/>
                    <a:pt x="2643481" y="1888605"/>
                  </a:cubicBezTo>
                  <a:cubicBezTo>
                    <a:pt x="2643939" y="1888133"/>
                    <a:pt x="2644401" y="1887632"/>
                    <a:pt x="2644885" y="1887170"/>
                  </a:cubicBezTo>
                  <a:cubicBezTo>
                    <a:pt x="2645361" y="1886699"/>
                    <a:pt x="2645849" y="1886211"/>
                    <a:pt x="2646333" y="1885748"/>
                  </a:cubicBezTo>
                  <a:lnTo>
                    <a:pt x="2948926" y="1583159"/>
                  </a:lnTo>
                  <a:lnTo>
                    <a:pt x="3244675" y="1287385"/>
                  </a:lnTo>
                  <a:lnTo>
                    <a:pt x="3244671" y="1287415"/>
                  </a:lnTo>
                  <a:close/>
                  <a:moveTo>
                    <a:pt x="1799326" y="1217376"/>
                  </a:moveTo>
                  <a:lnTo>
                    <a:pt x="882108" y="300158"/>
                  </a:lnTo>
                  <a:lnTo>
                    <a:pt x="300117" y="882153"/>
                  </a:lnTo>
                  <a:lnTo>
                    <a:pt x="481420" y="1063439"/>
                  </a:lnTo>
                  <a:lnTo>
                    <a:pt x="772403" y="772452"/>
                  </a:lnTo>
                  <a:cubicBezTo>
                    <a:pt x="820904" y="723955"/>
                    <a:pt x="899680" y="723955"/>
                    <a:pt x="948181" y="772452"/>
                  </a:cubicBezTo>
                  <a:cubicBezTo>
                    <a:pt x="996683" y="820949"/>
                    <a:pt x="996678" y="899729"/>
                    <a:pt x="948181" y="948231"/>
                  </a:cubicBezTo>
                  <a:lnTo>
                    <a:pt x="657195" y="1239213"/>
                  </a:lnTo>
                  <a:lnTo>
                    <a:pt x="860271" y="1442281"/>
                  </a:lnTo>
                  <a:lnTo>
                    <a:pt x="1151257" y="1151307"/>
                  </a:lnTo>
                  <a:cubicBezTo>
                    <a:pt x="1199755" y="1102810"/>
                    <a:pt x="1278534" y="1102810"/>
                    <a:pt x="1327036" y="1151307"/>
                  </a:cubicBezTo>
                  <a:cubicBezTo>
                    <a:pt x="1375533" y="1199804"/>
                    <a:pt x="1375533" y="1278580"/>
                    <a:pt x="1327036" y="1327085"/>
                  </a:cubicBezTo>
                  <a:lnTo>
                    <a:pt x="1036062" y="1618055"/>
                  </a:lnTo>
                  <a:lnTo>
                    <a:pt x="1217365" y="1799341"/>
                  </a:lnTo>
                  <a:lnTo>
                    <a:pt x="1799321" y="1217384"/>
                  </a:lnTo>
                  <a:lnTo>
                    <a:pt x="1799326" y="1217376"/>
                  </a:lnTo>
                  <a:close/>
                  <a:moveTo>
                    <a:pt x="3420466" y="1111636"/>
                  </a:moveTo>
                  <a:lnTo>
                    <a:pt x="2838544" y="529714"/>
                  </a:lnTo>
                  <a:lnTo>
                    <a:pt x="2888150" y="480108"/>
                  </a:lnTo>
                  <a:cubicBezTo>
                    <a:pt x="2965281" y="402934"/>
                    <a:pt x="3069924" y="359619"/>
                    <a:pt x="3179017" y="359619"/>
                  </a:cubicBezTo>
                  <a:cubicBezTo>
                    <a:pt x="3288123" y="359619"/>
                    <a:pt x="3392765" y="402934"/>
                    <a:pt x="3469897" y="480108"/>
                  </a:cubicBezTo>
                  <a:lnTo>
                    <a:pt x="3470081" y="480292"/>
                  </a:lnTo>
                  <a:cubicBezTo>
                    <a:pt x="3547250" y="557419"/>
                    <a:pt x="3590566" y="662066"/>
                    <a:pt x="3590566" y="771167"/>
                  </a:cubicBezTo>
                  <a:cubicBezTo>
                    <a:pt x="3590566" y="880260"/>
                    <a:pt x="3547255" y="984903"/>
                    <a:pt x="3470081" y="1062034"/>
                  </a:cubicBezTo>
                  <a:lnTo>
                    <a:pt x="3420466" y="111163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g1348323866e_4_91"/>
          <p:cNvSpPr txBox="1"/>
          <p:nvPr/>
        </p:nvSpPr>
        <p:spPr>
          <a:xfrm>
            <a:off x="250825" y="268300"/>
            <a:ext cx="7303800" cy="539700"/>
          </a:xfrm>
          <a:prstGeom prst="rect">
            <a:avLst/>
          </a:prstGeom>
          <a:noFill/>
          <a:ln>
            <a:noFill/>
          </a:ln>
        </p:spPr>
        <p:txBody>
          <a:bodyPr anchorCtr="0" anchor="t" bIns="91425" lIns="0" spcFirstLastPara="1" rIns="91425" wrap="square" tIns="0">
            <a:noAutofit/>
          </a:bodyPr>
          <a:lstStyle/>
          <a:p>
            <a:pPr indent="0" lvl="0" marL="0" marR="0" rtl="0" algn="l">
              <a:lnSpc>
                <a:spcPct val="90000"/>
              </a:lnSpc>
              <a:spcBef>
                <a:spcPts val="0"/>
              </a:spcBef>
              <a:spcAft>
                <a:spcPts val="0"/>
              </a:spcAft>
              <a:buClr>
                <a:schemeClr val="dk1"/>
              </a:buClr>
              <a:buSzPts val="4400"/>
              <a:buFont typeface="Arial"/>
              <a:buNone/>
            </a:pPr>
            <a:r>
              <a:rPr b="1" i="0" lang="en-US" sz="2200" u="none" cap="none" strike="noStrike">
                <a:solidFill>
                  <a:schemeClr val="dk2"/>
                </a:solidFill>
                <a:latin typeface="Arial"/>
                <a:ea typeface="Arial"/>
                <a:cs typeface="Arial"/>
                <a:sym typeface="Arial"/>
              </a:rPr>
              <a:t>Systems: Implicit/Explicit Bias</a:t>
            </a:r>
            <a:endParaRPr b="1" i="0" sz="2200" u="none" cap="none" strike="noStrike">
              <a:solidFill>
                <a:schemeClr val="dk2"/>
              </a:solidFill>
              <a:latin typeface="Arial"/>
              <a:ea typeface="Arial"/>
              <a:cs typeface="Arial"/>
              <a:sym typeface="Arial"/>
            </a:endParaRPr>
          </a:p>
        </p:txBody>
      </p:sp>
      <p:sp>
        <p:nvSpPr>
          <p:cNvPr id="236" name="Google Shape;236;g1348323866e_4_91"/>
          <p:cNvSpPr txBox="1"/>
          <p:nvPr/>
        </p:nvSpPr>
        <p:spPr>
          <a:xfrm>
            <a:off x="250826" y="800734"/>
            <a:ext cx="6481800" cy="431700"/>
          </a:xfrm>
          <a:prstGeom prst="rect">
            <a:avLst/>
          </a:prstGeom>
          <a:noFill/>
          <a:ln>
            <a:noFill/>
          </a:ln>
        </p:spPr>
        <p:txBody>
          <a:bodyPr anchorCtr="0" anchor="t" bIns="91425" lIns="0" spcFirstLastPara="1" rIns="91425" wrap="square" tIns="0">
            <a:noAutofit/>
          </a:bodyPr>
          <a:lstStyle/>
          <a:p>
            <a:pPr indent="0" lvl="0" marL="0" marR="0" rtl="0" algn="l">
              <a:lnSpc>
                <a:spcPct val="100000"/>
              </a:lnSpc>
              <a:spcBef>
                <a:spcPts val="0"/>
              </a:spcBef>
              <a:spcAft>
                <a:spcPts val="0"/>
              </a:spcAft>
              <a:buClr>
                <a:schemeClr val="dk1"/>
              </a:buClr>
              <a:buSzPts val="2000"/>
              <a:buFont typeface="Arial"/>
              <a:buNone/>
            </a:pPr>
            <a:r>
              <a:rPr b="0" i="0" lang="en-US" sz="1400" u="none" cap="none" strike="noStrike">
                <a:solidFill>
                  <a:srgbClr val="7F7F7F"/>
                </a:solidFill>
                <a:latin typeface="Arial"/>
                <a:ea typeface="Arial"/>
                <a:cs typeface="Arial"/>
                <a:sym typeface="Arial"/>
              </a:rPr>
              <a:t>Questions to consider throughout the module:</a:t>
            </a:r>
            <a:endParaRPr b="0" i="0" sz="1050" u="none" cap="none" strike="noStrike">
              <a:solidFill>
                <a:srgbClr val="7F7F7F"/>
              </a:solidFill>
              <a:latin typeface="Arial"/>
              <a:ea typeface="Arial"/>
              <a:cs typeface="Arial"/>
              <a:sym typeface="Arial"/>
            </a:endParaRPr>
          </a:p>
        </p:txBody>
      </p:sp>
      <p:sp>
        <p:nvSpPr>
          <p:cNvPr id="237" name="Google Shape;237;g1348323866e_4_91"/>
          <p:cNvSpPr/>
          <p:nvPr/>
        </p:nvSpPr>
        <p:spPr>
          <a:xfrm>
            <a:off x="481237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38" name="Google Shape;238;g1348323866e_4_91"/>
          <p:cNvSpPr txBox="1"/>
          <p:nvPr/>
        </p:nvSpPr>
        <p:spPr>
          <a:xfrm>
            <a:off x="5131689" y="1514954"/>
            <a:ext cx="3402000" cy="2338500"/>
          </a:xfrm>
          <a:prstGeom prst="rect">
            <a:avLst/>
          </a:prstGeom>
          <a:noFill/>
          <a:ln>
            <a:noFill/>
          </a:ln>
        </p:spPr>
        <p:txBody>
          <a:bodyPr anchorCtr="0" anchor="t" bIns="91425" lIns="0" spcFirstLastPara="1" rIns="91425" wrap="square" tIns="91425">
            <a:normAutofit/>
          </a:bodyPr>
          <a:lstStyle/>
          <a:p>
            <a:pPr indent="-170180" lvl="0" marL="182880" marR="0" rtl="0" algn="l">
              <a:lnSpc>
                <a:spcPct val="100000"/>
              </a:lnSpc>
              <a:spcBef>
                <a:spcPts val="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What is the history of your discipline? </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Which perspectives are most often expressed? </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Which perspectives are most often overlooked? </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When should something be redacted or omitted from publication? </a:t>
            </a:r>
            <a:endParaRPr b="0" i="0" sz="1200" u="none" cap="none" strike="noStrike">
              <a:solidFill>
                <a:schemeClr val="dk1"/>
              </a:solidFill>
              <a:latin typeface="Arial"/>
              <a:ea typeface="Arial"/>
              <a:cs typeface="Arial"/>
              <a:sym typeface="Arial"/>
            </a:endParaRPr>
          </a:p>
        </p:txBody>
      </p:sp>
      <p:sp>
        <p:nvSpPr>
          <p:cNvPr id="239" name="Google Shape;239;g1348323866e_4_91"/>
          <p:cNvSpPr/>
          <p:nvPr/>
        </p:nvSpPr>
        <p:spPr>
          <a:xfrm>
            <a:off x="250825" y="1311300"/>
            <a:ext cx="4052700" cy="2888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40" name="Google Shape;240;g1348323866e_4_91"/>
          <p:cNvSpPr txBox="1"/>
          <p:nvPr/>
        </p:nvSpPr>
        <p:spPr>
          <a:xfrm>
            <a:off x="570150" y="1514950"/>
            <a:ext cx="3470700" cy="2338500"/>
          </a:xfrm>
          <a:prstGeom prst="rect">
            <a:avLst/>
          </a:prstGeom>
          <a:noFill/>
          <a:ln>
            <a:noFill/>
          </a:ln>
        </p:spPr>
        <p:txBody>
          <a:bodyPr anchorCtr="0" anchor="t" bIns="91425" lIns="0" spcFirstLastPara="1" rIns="91425" wrap="square" tIns="91425">
            <a:noAutofit/>
          </a:bodyPr>
          <a:lstStyle/>
          <a:p>
            <a:pPr indent="-170180" lvl="0" marL="182880" marR="0" rtl="0" algn="l">
              <a:lnSpc>
                <a:spcPct val="100000"/>
              </a:lnSpc>
              <a:spcBef>
                <a:spcPts val="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Where does funding/patronage come from? How do finances impact outcomes?  </a:t>
            </a:r>
            <a:endParaRPr b="0" i="0" sz="1200" u="none" cap="none" strike="noStrike">
              <a:solidFill>
                <a:srgbClr val="000000"/>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Noto Sans Symbols"/>
              <a:buChar char="●"/>
            </a:pPr>
            <a:r>
              <a:rPr b="0" i="0" lang="en-US" sz="1200" u="none" cap="none" strike="noStrike">
                <a:solidFill>
                  <a:schemeClr val="dk1"/>
                </a:solidFill>
                <a:latin typeface="Arial"/>
                <a:ea typeface="Arial"/>
                <a:cs typeface="Arial"/>
                <a:sym typeface="Arial"/>
              </a:rPr>
              <a:t>Who is considered an authority? How does belief in authority influence outcomes? </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What stake do researchers have in the data? Who is impacted by the data?  </a:t>
            </a:r>
            <a:endParaRPr b="0" i="0" sz="1200" u="none" cap="none" strike="noStrike">
              <a:solidFill>
                <a:schemeClr val="dk1"/>
              </a:solidFill>
              <a:latin typeface="Arial"/>
              <a:ea typeface="Arial"/>
              <a:cs typeface="Arial"/>
              <a:sym typeface="Arial"/>
            </a:endParaRPr>
          </a:p>
          <a:p>
            <a:pPr indent="-167640" lvl="0" marL="182880" marR="0" rtl="0" algn="l">
              <a:lnSpc>
                <a:spcPct val="100000"/>
              </a:lnSpc>
              <a:spcBef>
                <a:spcPts val="120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What standards exist for your discipline? </a:t>
            </a:r>
            <a:endParaRPr b="0" i="0" sz="1200" u="none" cap="none" strike="noStrike">
              <a:solidFill>
                <a:srgbClr val="000000"/>
              </a:solidFill>
              <a:latin typeface="Arial"/>
              <a:ea typeface="Arial"/>
              <a:cs typeface="Arial"/>
              <a:sym typeface="Arial"/>
            </a:endParaRPr>
          </a:p>
        </p:txBody>
      </p:sp>
      <p:sp>
        <p:nvSpPr>
          <p:cNvPr id="241" name="Google Shape;241;g1348323866e_4_91"/>
          <p:cNvSpPr txBox="1"/>
          <p:nvPr/>
        </p:nvSpPr>
        <p:spPr>
          <a:xfrm>
            <a:off x="6084886" y="268289"/>
            <a:ext cx="2808300" cy="331200"/>
          </a:xfrm>
          <a:prstGeom prst="rect">
            <a:avLst/>
          </a:prstGeom>
          <a:noFill/>
          <a:ln>
            <a:noFill/>
          </a:ln>
        </p:spPr>
        <p:txBody>
          <a:bodyPr anchorCtr="0" anchor="t" bIns="91425" lIns="0" spcFirstLastPara="1" rIns="0" wrap="square" tIns="0">
            <a:noAutofit/>
          </a:bodyPr>
          <a:lstStyle/>
          <a:p>
            <a:pPr indent="0" lvl="0" marL="0" marR="0" rtl="0" algn="r">
              <a:lnSpc>
                <a:spcPct val="90000"/>
              </a:lnSpc>
              <a:spcBef>
                <a:spcPts val="0"/>
              </a:spcBef>
              <a:spcAft>
                <a:spcPts val="0"/>
              </a:spcAft>
              <a:buClr>
                <a:srgbClr val="000000"/>
              </a:buClr>
              <a:buSzPts val="700"/>
              <a:buFont typeface="Arial"/>
              <a:buNone/>
            </a:pPr>
            <a:r>
              <a:rPr b="1" i="0" lang="en-US" sz="700" u="none" cap="none" strike="noStrike">
                <a:solidFill>
                  <a:srgbClr val="37816E"/>
                </a:solidFill>
                <a:latin typeface="Arial"/>
                <a:ea typeface="Arial"/>
                <a:cs typeface="Arial"/>
                <a:sym typeface="Arial"/>
              </a:rPr>
              <a:t>LEARNING OBJECTIVES</a:t>
            </a:r>
            <a:br>
              <a:rPr b="0" i="0" lang="en-US" sz="700" u="none" cap="none" strike="noStrike">
                <a:solidFill>
                  <a:srgbClr val="37816E"/>
                </a:solidFill>
                <a:latin typeface="Arial"/>
                <a:ea typeface="Arial"/>
                <a:cs typeface="Arial"/>
                <a:sym typeface="Arial"/>
              </a:rPr>
            </a:br>
            <a:r>
              <a:rPr b="0" i="0" lang="en-US" sz="700" u="none" cap="none" strike="noStrike">
                <a:solidFill>
                  <a:srgbClr val="1B4036"/>
                </a:solidFill>
                <a:latin typeface="Arial"/>
                <a:ea typeface="Arial"/>
                <a:cs typeface="Arial"/>
                <a:sym typeface="Arial"/>
              </a:rPr>
              <a:t>SYSTEMS</a:t>
            </a:r>
            <a:endParaRPr b="0" i="0" sz="100" u="none" cap="none" strike="noStrike">
              <a:solidFill>
                <a:srgbClr val="1B4036"/>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ield Museum">
  <a:themeElements>
    <a:clrScheme name="Field Museum">
      <a:dk1>
        <a:srgbClr val="0F0F14"/>
      </a:dk1>
      <a:lt1>
        <a:srgbClr val="FFFFFF"/>
      </a:lt1>
      <a:dk2>
        <a:srgbClr val="0F0F14"/>
      </a:dk2>
      <a:lt2>
        <a:srgbClr val="FFFFFF"/>
      </a:lt2>
      <a:accent1>
        <a:srgbClr val="37816E"/>
      </a:accent1>
      <a:accent2>
        <a:srgbClr val="F0F3F3"/>
      </a:accent2>
      <a:accent3>
        <a:srgbClr val="B35F96"/>
      </a:accent3>
      <a:accent4>
        <a:srgbClr val="F4A562"/>
      </a:accent4>
      <a:accent5>
        <a:srgbClr val="446DCD"/>
      </a:accent5>
      <a:accent6>
        <a:srgbClr val="37816E"/>
      </a:accent6>
      <a:hlink>
        <a:srgbClr val="446DCD"/>
      </a:hlink>
      <a:folHlink>
        <a:srgbClr val="446D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2022-02-02T09:59:38Z</dcterms:created>
  <dc:creator>Damon Nofar</dc:creator>
</cp:coreProperties>
</file>