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1"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Lst>
  <p:sldSz cy="5143500" cx="9144000"/>
  <p:notesSz cx="6858000" cy="9144000"/>
  <p:embeddedFontLst>
    <p:embeddedFont>
      <p:font typeface="Roboto"/>
      <p:regular r:id="rId29"/>
      <p:bold r:id="rId30"/>
      <p:italic r:id="rId31"/>
      <p:boldItalic r:id="rId3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font" Target="fonts/Roboto-regular.fntdata"/><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font" Target="fonts/Roboto-italic.fntdata"/><Relationship Id="rId30" Type="http://schemas.openxmlformats.org/officeDocument/2006/relationships/font" Target="fonts/Roboto-bold.fntdata"/><Relationship Id="rId11" Type="http://schemas.openxmlformats.org/officeDocument/2006/relationships/slide" Target="slides/slide7.xml"/><Relationship Id="rId10" Type="http://schemas.openxmlformats.org/officeDocument/2006/relationships/slide" Target="slides/slide6.xml"/><Relationship Id="rId32" Type="http://schemas.openxmlformats.org/officeDocument/2006/relationships/font" Target="fonts/Roboto-boldItalic.fntdata"/><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docs.google.com/presentation/d/1oXSDt7wIgqxueD4G5TEktEzEUAkLowAj/edit#slide=id.g1348323866e_5_35" TargetMode="Externa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135e875e80f_1_7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p>
          <a:p>
            <a:pPr indent="0" lvl="0" marL="0" rtl="0" algn="l">
              <a:lnSpc>
                <a:spcPct val="100000"/>
              </a:lnSpc>
              <a:spcBef>
                <a:spcPts val="0"/>
              </a:spcBef>
              <a:spcAft>
                <a:spcPts val="0"/>
              </a:spcAft>
              <a:buClr>
                <a:schemeClr val="dk1"/>
              </a:buClr>
              <a:buSzPts val="1400"/>
              <a:buFont typeface="Arial"/>
              <a:buNone/>
            </a:pPr>
            <a:r>
              <a:t/>
            </a:r>
            <a:endParaRPr/>
          </a:p>
        </p:txBody>
      </p:sp>
      <p:sp>
        <p:nvSpPr>
          <p:cNvPr id="70" name="Google Shape;70;g135e875e80f_1_7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g25677582634_3_6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Another example: To curl can mean to curl hair or to curl as in the sport of curling</a:t>
            </a:r>
            <a:endParaRPr/>
          </a:p>
          <a:p>
            <a:pPr indent="0" lvl="0" marL="0" rtl="0" algn="l">
              <a:lnSpc>
                <a:spcPct val="100000"/>
              </a:lnSpc>
              <a:spcBef>
                <a:spcPts val="0"/>
              </a:spcBef>
              <a:spcAft>
                <a:spcPts val="0"/>
              </a:spcAft>
              <a:buSzPts val="1400"/>
              <a:buNone/>
            </a:pPr>
            <a:r>
              <a:rPr lang="en-US"/>
              <a:t>from the [draft] overview slide deck here:</a:t>
            </a:r>
            <a:endParaRPr/>
          </a:p>
          <a:p>
            <a:pPr indent="0" lvl="0" marL="0" rtl="0" algn="l">
              <a:lnSpc>
                <a:spcPct val="100000"/>
              </a:lnSpc>
              <a:spcBef>
                <a:spcPts val="0"/>
              </a:spcBef>
              <a:spcAft>
                <a:spcPts val="0"/>
              </a:spcAft>
              <a:buSzPts val="1400"/>
              <a:buNone/>
            </a:pPr>
            <a:r>
              <a:rPr lang="en-US" u="sng">
                <a:solidFill>
                  <a:schemeClr val="hlink"/>
                </a:solidFill>
                <a:hlinkClick r:id="rId2"/>
              </a:rPr>
              <a:t>https://docs.google.com/presentation/d/1oXSDt7wIgqxueD4G5TEktEzEUAkLowAj/edit#slide=id.g1348323866e_5_35</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The purpose of this slide is to introduce the vocabulary/glossary/terms list and the exercises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Questions in the left box describe and stimulate discussion at a general level around DEAI and Cultural Sensitivity.</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Questions on the right box then take the general questions in a more specific direction as it relates to collections information and the work being done in Museums with that data.</a:t>
            </a:r>
            <a:endParaRPr/>
          </a:p>
          <a:p>
            <a:pPr indent="0" lvl="0" marL="0" rtl="0" algn="l">
              <a:lnSpc>
                <a:spcPct val="100000"/>
              </a:lnSpc>
              <a:spcBef>
                <a:spcPts val="0"/>
              </a:spcBef>
              <a:spcAft>
                <a:spcPts val="0"/>
              </a:spcAft>
              <a:buSzPts val="1400"/>
              <a:buNone/>
            </a:pPr>
            <a:r>
              <a:t/>
            </a:r>
            <a:endParaRPr/>
          </a:p>
        </p:txBody>
      </p:sp>
      <p:sp>
        <p:nvSpPr>
          <p:cNvPr id="195" name="Google Shape;195;g25677582634_3_6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g25677582634_3_4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p>
        </p:txBody>
      </p:sp>
      <p:sp>
        <p:nvSpPr>
          <p:cNvPr id="210" name="Google Shape;210;g25677582634_3_4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g2e197415cb7_0_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225" name="Google Shape;225;g2e197415cb7_0_1: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6" name="Google Shape;226;g2e197415cb7_0_1: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g256818b77cd_1_13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3" name="Google Shape;233;g256818b77cd_1_1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g21ec6f3556e_0_14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228600" rtl="0" algn="l">
              <a:spcBef>
                <a:spcPts val="1200"/>
              </a:spcBef>
              <a:spcAft>
                <a:spcPts val="0"/>
              </a:spcAft>
              <a:buClr>
                <a:schemeClr val="dk1"/>
              </a:buClr>
              <a:buSzPts val="1100"/>
              <a:buFont typeface="Arial"/>
              <a:buNone/>
            </a:pPr>
            <a:r>
              <a:rPr lang="en-US"/>
              <a:t>Deictics- I will move this chair now.</a:t>
            </a:r>
            <a:endParaRPr/>
          </a:p>
        </p:txBody>
      </p:sp>
      <p:sp>
        <p:nvSpPr>
          <p:cNvPr id="238" name="Google Shape;238;g21ec6f3556e_0_14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g256818b77cd_1_13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Not sure dialogue is the right term here – that being said I am having trouble coming up with something that isn’t quite long….maybe discussion or exchange or meaning??</a:t>
            </a:r>
            <a:endParaRPr/>
          </a:p>
        </p:txBody>
      </p:sp>
      <p:sp>
        <p:nvSpPr>
          <p:cNvPr id="249" name="Google Shape;249;g256818b77cd_1_13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g256456e511c_1_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254" name="Google Shape;254;g256456e511c_1_9: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Again, what is seen as positive or negative can be subjective - even if there are social norms that tell us what is or should be.</a:t>
            </a:r>
            <a:endParaRPr/>
          </a:p>
        </p:txBody>
      </p:sp>
      <p:sp>
        <p:nvSpPr>
          <p:cNvPr id="255" name="Google Shape;255;g256456e511c_1_9: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g25677582634_3_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rPr lang="en-US"/>
              <a:t>Of course, framing the use of language in positive or negative terms reflects my bias. Many people in their various roles may see disinformation</a:t>
            </a:r>
            <a:r>
              <a:rPr lang="en-US"/>
              <a:t>, for example,</a:t>
            </a:r>
            <a:r>
              <a:rPr lang="en-US"/>
              <a:t> as a positive as it may advance the position of an individual or the nation-state. Think of disinformation use during armed conflict.</a:t>
            </a:r>
            <a:endParaRPr/>
          </a:p>
        </p:txBody>
      </p:sp>
      <p:sp>
        <p:nvSpPr>
          <p:cNvPr id="270" name="Google Shape;270;g25677582634_3_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7" name="Shape 287"/>
        <p:cNvGrpSpPr/>
        <p:nvPr/>
      </p:nvGrpSpPr>
      <p:grpSpPr>
        <a:xfrm>
          <a:off x="0" y="0"/>
          <a:ext cx="0" cy="0"/>
          <a:chOff x="0" y="0"/>
          <a:chExt cx="0" cy="0"/>
        </a:xfrm>
      </p:grpSpPr>
      <p:sp>
        <p:nvSpPr>
          <p:cNvPr id="288" name="Google Shape;288;g2563d231ed1_1_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289" name="Google Shape;289;g2563d231ed1_1_1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en-US"/>
              <a:t> - also See Adrienne Rich - Dream of a Common Language</a:t>
            </a:r>
            <a:endParaRPr/>
          </a:p>
        </p:txBody>
      </p:sp>
      <p:sp>
        <p:nvSpPr>
          <p:cNvPr id="290" name="Google Shape;290;g2563d231ed1_1_10: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g1eda2891fcb_0_2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 Certain types of language (words) are directly tied to our limbic system. Thus the use of some words is inherently powerful - in a physical sense. So when we use certain words our tolerance for pain increases - weird but true. https://www.goodreads.com/book/show/16225525-holy-sh-t</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The purpose of this slide is to introduce the vocabulary/glossary/terms list and the exercises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Questions in the left box describe and stimulate discussion at a general level around DEAI and Cultural Sensitivity.</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Questions on the right box then take the general questions in a more specific direction as it relates to collections information and the work being done in Museums with that data.</a:t>
            </a:r>
            <a:endParaRPr/>
          </a:p>
          <a:p>
            <a:pPr indent="0" lvl="0" marL="0" rtl="0" algn="l">
              <a:lnSpc>
                <a:spcPct val="100000"/>
              </a:lnSpc>
              <a:spcBef>
                <a:spcPts val="0"/>
              </a:spcBef>
              <a:spcAft>
                <a:spcPts val="0"/>
              </a:spcAft>
              <a:buSzPts val="1400"/>
              <a:buNone/>
            </a:pPr>
            <a:r>
              <a:t/>
            </a:r>
            <a:endParaRPr/>
          </a:p>
        </p:txBody>
      </p:sp>
      <p:sp>
        <p:nvSpPr>
          <p:cNvPr id="296" name="Google Shape;296;g1eda2891fcb_0_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256456e511c_1_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81" name="Google Shape;81;g256456e511c_1_22: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82" name="Google Shape;82;g256456e511c_1_22: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5" name="Shape 305"/>
        <p:cNvGrpSpPr/>
        <p:nvPr/>
      </p:nvGrpSpPr>
      <p:grpSpPr>
        <a:xfrm>
          <a:off x="0" y="0"/>
          <a:ext cx="0" cy="0"/>
          <a:chOff x="0" y="0"/>
          <a:chExt cx="0" cy="0"/>
        </a:xfrm>
      </p:grpSpPr>
      <p:sp>
        <p:nvSpPr>
          <p:cNvPr id="306" name="Google Shape;306;g21ec6f3556e_0_42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p>
        </p:txBody>
      </p:sp>
      <p:sp>
        <p:nvSpPr>
          <p:cNvPr id="307" name="Google Shape;307;g21ec6f3556e_0_4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9" name="Shape 329"/>
        <p:cNvGrpSpPr/>
        <p:nvPr/>
      </p:nvGrpSpPr>
      <p:grpSpPr>
        <a:xfrm>
          <a:off x="0" y="0"/>
          <a:ext cx="0" cy="0"/>
          <a:chOff x="0" y="0"/>
          <a:chExt cx="0" cy="0"/>
        </a:xfrm>
      </p:grpSpPr>
      <p:sp>
        <p:nvSpPr>
          <p:cNvPr id="330" name="Google Shape;330;g256818b77cd_1_13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31" name="Google Shape;331;g256818b77cd_1_13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4" name="Shape 334"/>
        <p:cNvGrpSpPr/>
        <p:nvPr/>
      </p:nvGrpSpPr>
      <p:grpSpPr>
        <a:xfrm>
          <a:off x="0" y="0"/>
          <a:ext cx="0" cy="0"/>
          <a:chOff x="0" y="0"/>
          <a:chExt cx="0" cy="0"/>
        </a:xfrm>
      </p:grpSpPr>
      <p:sp>
        <p:nvSpPr>
          <p:cNvPr id="335" name="Google Shape;335;g21ec6f3556e_0_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228600" rtl="0" algn="l">
              <a:spcBef>
                <a:spcPts val="1200"/>
              </a:spcBef>
              <a:spcAft>
                <a:spcPts val="0"/>
              </a:spcAft>
              <a:buClr>
                <a:schemeClr val="dk1"/>
              </a:buClr>
              <a:buSzPts val="1100"/>
              <a:buFont typeface="Arial"/>
              <a:buNone/>
            </a:pPr>
            <a:r>
              <a:rPr lang="en-US"/>
              <a:t>Again, not sure this is where DEAI should be???</a:t>
            </a:r>
            <a:endParaRPr/>
          </a:p>
        </p:txBody>
      </p:sp>
      <p:sp>
        <p:nvSpPr>
          <p:cNvPr id="336" name="Google Shape;336;g21ec6f3556e_0_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6" name="Shape 346"/>
        <p:cNvGrpSpPr/>
        <p:nvPr/>
      </p:nvGrpSpPr>
      <p:grpSpPr>
        <a:xfrm>
          <a:off x="0" y="0"/>
          <a:ext cx="0" cy="0"/>
          <a:chOff x="0" y="0"/>
          <a:chExt cx="0" cy="0"/>
        </a:xfrm>
      </p:grpSpPr>
      <p:sp>
        <p:nvSpPr>
          <p:cNvPr id="347" name="Google Shape;347;g21ec6f3556e_0_1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rPr lang="en-US"/>
              <a:t>TIP: To quickly change the bullet point style, simply right-click on the bullet and choose another icon.</a:t>
            </a:r>
            <a:endParaRPr/>
          </a:p>
        </p:txBody>
      </p:sp>
      <p:sp>
        <p:nvSpPr>
          <p:cNvPr id="348" name="Google Shape;348;g21ec6f3556e_0_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1" name="Shape 361"/>
        <p:cNvGrpSpPr/>
        <p:nvPr/>
      </p:nvGrpSpPr>
      <p:grpSpPr>
        <a:xfrm>
          <a:off x="0" y="0"/>
          <a:ext cx="0" cy="0"/>
          <a:chOff x="0" y="0"/>
          <a:chExt cx="0" cy="0"/>
        </a:xfrm>
      </p:grpSpPr>
      <p:sp>
        <p:nvSpPr>
          <p:cNvPr id="362" name="Google Shape;362;g256456e511c_1_4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363" name="Google Shape;363;g256456e511c_1_47: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4" name="Google Shape;364;g256456e511c_1_47: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135e875e80f_1_2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685800" rtl="0" algn="l">
              <a:lnSpc>
                <a:spcPct val="100000"/>
              </a:lnSpc>
              <a:spcBef>
                <a:spcPts val="300"/>
              </a:spcBef>
              <a:spcAft>
                <a:spcPts val="0"/>
              </a:spcAft>
              <a:buClr>
                <a:schemeClr val="dk1"/>
              </a:buClr>
              <a:buSzPts val="1100"/>
              <a:buFont typeface="Arial"/>
              <a:buNone/>
            </a:pPr>
            <a:r>
              <a:rPr lang="en-US" sz="1100">
                <a:latin typeface="Arial"/>
                <a:ea typeface="Arial"/>
                <a:cs typeface="Arial"/>
                <a:sym typeface="Arial"/>
              </a:rPr>
              <a:t>Critically evaluating language: Goals - be critical/evaluative of data in the past; yourself and your own </a:t>
            </a:r>
            <a:r>
              <a:rPr lang="en-US" sz="1100">
                <a:latin typeface="Arial"/>
                <a:ea typeface="Arial"/>
                <a:cs typeface="Arial"/>
                <a:sym typeface="Arial"/>
              </a:rPr>
              <a:t>expression</a:t>
            </a:r>
            <a:r>
              <a:rPr lang="en-US" sz="1100">
                <a:latin typeface="Arial"/>
                <a:ea typeface="Arial"/>
                <a:cs typeface="Arial"/>
                <a:sym typeface="Arial"/>
              </a:rPr>
              <a:t>; </a:t>
            </a:r>
            <a:endParaRPr sz="1100">
              <a:latin typeface="Arial"/>
              <a:ea typeface="Arial"/>
              <a:cs typeface="Arial"/>
              <a:sym typeface="Arial"/>
            </a:endParaRPr>
          </a:p>
          <a:p>
            <a:pPr indent="0" lvl="0" marL="1828800" rtl="0" algn="l">
              <a:lnSpc>
                <a:spcPct val="100000"/>
              </a:lnSpc>
              <a:spcBef>
                <a:spcPts val="300"/>
              </a:spcBef>
              <a:spcAft>
                <a:spcPts val="0"/>
              </a:spcAft>
              <a:buNone/>
            </a:pPr>
            <a:r>
              <a:t/>
            </a:r>
            <a:endParaRPr sz="1100">
              <a:latin typeface="Arial"/>
              <a:ea typeface="Arial"/>
              <a:cs typeface="Arial"/>
              <a:sym typeface="Arial"/>
            </a:endParaRPr>
          </a:p>
          <a:p>
            <a:pPr indent="0" lvl="0" marL="685800" rtl="0" algn="l">
              <a:lnSpc>
                <a:spcPct val="100000"/>
              </a:lnSpc>
              <a:spcBef>
                <a:spcPts val="300"/>
              </a:spcBef>
              <a:spcAft>
                <a:spcPts val="0"/>
              </a:spcAft>
              <a:buClr>
                <a:schemeClr val="dk1"/>
              </a:buClr>
              <a:buSzPts val="1100"/>
              <a:buFont typeface="Arial"/>
              <a:buNone/>
            </a:pPr>
            <a:r>
              <a:rPr lang="en-US" sz="1100">
                <a:latin typeface="Arial"/>
                <a:ea typeface="Arial"/>
                <a:cs typeface="Arial"/>
                <a:sym typeface="Arial"/>
              </a:rPr>
              <a:t>Looking historically</a:t>
            </a:r>
            <a:endParaRPr sz="1100">
              <a:latin typeface="Arial"/>
              <a:ea typeface="Arial"/>
              <a:cs typeface="Arial"/>
              <a:sym typeface="Arial"/>
            </a:endParaRPr>
          </a:p>
        </p:txBody>
      </p:sp>
      <p:sp>
        <p:nvSpPr>
          <p:cNvPr id="90" name="Google Shape;90;g135e875e80f_1_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22ee6b88faf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2" name="Google Shape;112;g22ee6b88faf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latin typeface="Arial"/>
                <a:ea typeface="Arial"/>
                <a:cs typeface="Arial"/>
                <a:sym typeface="Arial"/>
              </a:rPr>
              <a:t>But first, a disclaimer…</a:t>
            </a:r>
            <a:endParaRPr>
              <a:latin typeface="Arial"/>
              <a:ea typeface="Arial"/>
              <a:cs typeface="Arial"/>
              <a:sym typeface="Arial"/>
            </a:endParaRPr>
          </a:p>
        </p:txBody>
      </p:sp>
      <p:sp>
        <p:nvSpPr>
          <p:cNvPr id="113" name="Google Shape;113;g22ee6b88faf_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256818b77cd_1_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5" name="Google Shape;125;g256818b77cd_1_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21ec6f3556e_0_29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en-US"/>
              <a:t>D</a:t>
            </a:r>
            <a:r>
              <a:rPr lang="en-US"/>
              <a:t>espite our sense and need to function as though what people say is easily construed - in reality there are lots of interpretive elements and ways that miscommunication can happen</a:t>
            </a:r>
            <a:endParaRPr/>
          </a:p>
          <a:p>
            <a:pPr indent="0" lvl="0" marL="0" rtl="0" algn="l">
              <a:spcBef>
                <a:spcPts val="0"/>
              </a:spcBef>
              <a:spcAft>
                <a:spcPts val="0"/>
              </a:spcAft>
              <a:buClr>
                <a:schemeClr val="dk1"/>
              </a:buClr>
              <a:buSzPts val="1100"/>
              <a:buFont typeface="Arial"/>
              <a:buNone/>
            </a:pPr>
            <a:r>
              <a:t/>
            </a:r>
            <a:endParaRPr/>
          </a:p>
          <a:p>
            <a:pPr indent="-298450" lvl="0" marL="457200" rtl="0" algn="l">
              <a:lnSpc>
                <a:spcPct val="115000"/>
              </a:lnSpc>
              <a:spcBef>
                <a:spcPts val="0"/>
              </a:spcBef>
              <a:spcAft>
                <a:spcPts val="0"/>
              </a:spcAft>
              <a:buClr>
                <a:schemeClr val="dk1"/>
              </a:buClr>
              <a:buSzPts val="1100"/>
              <a:buChar char="-"/>
            </a:pPr>
            <a:r>
              <a:rPr lang="en-US" sz="1400">
                <a:latin typeface="Arial"/>
                <a:ea typeface="Arial"/>
                <a:cs typeface="Arial"/>
                <a:sym typeface="Arial"/>
              </a:rPr>
              <a:t>language is virus / William Burroughs</a:t>
            </a:r>
            <a:endParaRPr sz="1400">
              <a:latin typeface="Arial"/>
              <a:ea typeface="Arial"/>
              <a:cs typeface="Arial"/>
              <a:sym typeface="Arial"/>
            </a:endParaRPr>
          </a:p>
          <a:p>
            <a:pPr indent="-317500" lvl="1" marL="914400" rtl="0" algn="l">
              <a:lnSpc>
                <a:spcPct val="115000"/>
              </a:lnSpc>
              <a:spcBef>
                <a:spcPts val="0"/>
              </a:spcBef>
              <a:spcAft>
                <a:spcPts val="0"/>
              </a:spcAft>
              <a:buClr>
                <a:schemeClr val="dk1"/>
              </a:buClr>
              <a:buSzPts val="1400"/>
              <a:buChar char="○"/>
            </a:pPr>
            <a:r>
              <a:rPr lang="en-US" sz="1400">
                <a:latin typeface="Arial"/>
                <a:ea typeface="Arial"/>
                <a:cs typeface="Arial"/>
                <a:sym typeface="Arial"/>
              </a:rPr>
              <a:t>WB is saying language may not be inherently neutral</a:t>
            </a:r>
            <a:endParaRPr sz="1400">
              <a:latin typeface="Arial"/>
              <a:ea typeface="Arial"/>
              <a:cs typeface="Arial"/>
              <a:sym typeface="Arial"/>
            </a:endParaRPr>
          </a:p>
          <a:p>
            <a:pPr indent="-317500" lvl="1" marL="914400" rtl="0" algn="l">
              <a:lnSpc>
                <a:spcPct val="115000"/>
              </a:lnSpc>
              <a:spcBef>
                <a:spcPts val="0"/>
              </a:spcBef>
              <a:spcAft>
                <a:spcPts val="0"/>
              </a:spcAft>
              <a:buClr>
                <a:schemeClr val="dk1"/>
              </a:buClr>
              <a:buSzPts val="1400"/>
              <a:buChar char="○"/>
            </a:pPr>
            <a:r>
              <a:rPr lang="en-US" sz="1400">
                <a:latin typeface="Arial"/>
                <a:ea typeface="Arial"/>
                <a:cs typeface="Arial"/>
                <a:sym typeface="Arial"/>
              </a:rPr>
              <a:t>…implied disbelief in cognitive reliability of language</a:t>
            </a:r>
            <a:endParaRPr sz="1400">
              <a:latin typeface="Arial"/>
              <a:ea typeface="Arial"/>
              <a:cs typeface="Arial"/>
              <a:sym typeface="Arial"/>
            </a:endParaRPr>
          </a:p>
          <a:p>
            <a:pPr indent="-317500" lvl="1" marL="914400" rtl="0" algn="l">
              <a:lnSpc>
                <a:spcPct val="115000"/>
              </a:lnSpc>
              <a:spcBef>
                <a:spcPts val="0"/>
              </a:spcBef>
              <a:spcAft>
                <a:spcPts val="0"/>
              </a:spcAft>
              <a:buClr>
                <a:schemeClr val="dk1"/>
              </a:buClr>
              <a:buSzPts val="1400"/>
              <a:buChar char="○"/>
            </a:pPr>
            <a:r>
              <a:rPr lang="en-US" sz="1400">
                <a:latin typeface="Arial"/>
                <a:ea typeface="Arial"/>
                <a:cs typeface="Arial"/>
                <a:sym typeface="Arial"/>
              </a:rPr>
              <a:t>but without language, how could we communicate / practically speaking?</a:t>
            </a:r>
            <a:endParaRPr sz="1400">
              <a:latin typeface="Arial"/>
              <a:ea typeface="Arial"/>
              <a:cs typeface="Arial"/>
              <a:sym typeface="Arial"/>
            </a:endParaRPr>
          </a:p>
          <a:p>
            <a:pPr indent="-317500" lvl="0" marL="457200" rtl="0" algn="l">
              <a:lnSpc>
                <a:spcPct val="115000"/>
              </a:lnSpc>
              <a:spcBef>
                <a:spcPts val="0"/>
              </a:spcBef>
              <a:spcAft>
                <a:spcPts val="0"/>
              </a:spcAft>
              <a:buClr>
                <a:schemeClr val="dk1"/>
              </a:buClr>
              <a:buSzPts val="1400"/>
              <a:buChar char="-"/>
            </a:pPr>
            <a:r>
              <a:rPr lang="en-US" sz="1400">
                <a:latin typeface="Arial"/>
                <a:ea typeface="Arial"/>
                <a:cs typeface="Arial"/>
                <a:sym typeface="Arial"/>
              </a:rPr>
              <a:t>language, whatever its form, is an attempt to convey meaning</a:t>
            </a:r>
            <a:endParaRPr sz="1400">
              <a:latin typeface="Arial"/>
              <a:ea typeface="Arial"/>
              <a:cs typeface="Arial"/>
              <a:sym typeface="Arial"/>
            </a:endParaRPr>
          </a:p>
          <a:p>
            <a:pPr indent="-317500" lvl="0" marL="457200" rtl="0" algn="l">
              <a:lnSpc>
                <a:spcPct val="115000"/>
              </a:lnSpc>
              <a:spcBef>
                <a:spcPts val="0"/>
              </a:spcBef>
              <a:spcAft>
                <a:spcPts val="0"/>
              </a:spcAft>
              <a:buClr>
                <a:schemeClr val="dk1"/>
              </a:buClr>
              <a:buSzPts val="1400"/>
              <a:buChar char="-"/>
            </a:pPr>
            <a:r>
              <a:rPr b="1" lang="en-US" sz="1400">
                <a:latin typeface="Arial"/>
                <a:ea typeface="Arial"/>
                <a:cs typeface="Arial"/>
                <a:sym typeface="Arial"/>
              </a:rPr>
              <a:t>What are the problems with language?</a:t>
            </a:r>
            <a:endParaRPr b="1" sz="1400">
              <a:latin typeface="Arial"/>
              <a:ea typeface="Arial"/>
              <a:cs typeface="Arial"/>
              <a:sym typeface="Arial"/>
            </a:endParaRPr>
          </a:p>
          <a:p>
            <a:pPr indent="-317500" lvl="1" marL="914400" rtl="0" algn="l">
              <a:lnSpc>
                <a:spcPct val="115000"/>
              </a:lnSpc>
              <a:spcBef>
                <a:spcPts val="0"/>
              </a:spcBef>
              <a:spcAft>
                <a:spcPts val="0"/>
              </a:spcAft>
              <a:buClr>
                <a:schemeClr val="dk1"/>
              </a:buClr>
              <a:buSzPts val="1400"/>
              <a:buChar char="○"/>
            </a:pPr>
            <a:r>
              <a:rPr lang="en-US" sz="1400">
                <a:latin typeface="Arial"/>
                <a:ea typeface="Arial"/>
                <a:cs typeface="Arial"/>
                <a:sym typeface="Arial"/>
              </a:rPr>
              <a:t>paradox – language can clarify while obfuscating; </a:t>
            </a:r>
            <a:endParaRPr sz="1400">
              <a:latin typeface="Arial"/>
              <a:ea typeface="Arial"/>
              <a:cs typeface="Arial"/>
              <a:sym typeface="Arial"/>
            </a:endParaRPr>
          </a:p>
          <a:p>
            <a:pPr indent="-317500" lvl="1" marL="914400" rtl="0" algn="l">
              <a:lnSpc>
                <a:spcPct val="115000"/>
              </a:lnSpc>
              <a:spcBef>
                <a:spcPts val="0"/>
              </a:spcBef>
              <a:spcAft>
                <a:spcPts val="0"/>
              </a:spcAft>
              <a:buClr>
                <a:schemeClr val="dk1"/>
              </a:buClr>
              <a:buSzPts val="1400"/>
              <a:buChar char="○"/>
            </a:pPr>
            <a:r>
              <a:rPr lang="en-US" sz="1400">
                <a:latin typeface="Arial"/>
                <a:ea typeface="Arial"/>
                <a:cs typeface="Arial"/>
                <a:sym typeface="Arial"/>
              </a:rPr>
              <a:t>same statements can have multiple meanings (intended or not)</a:t>
            </a:r>
            <a:endParaRPr sz="1400">
              <a:latin typeface="Arial"/>
              <a:ea typeface="Arial"/>
              <a:cs typeface="Arial"/>
              <a:sym typeface="Arial"/>
            </a:endParaRPr>
          </a:p>
          <a:p>
            <a:pPr indent="-317500" lvl="0" marL="457200" rtl="0" algn="l">
              <a:lnSpc>
                <a:spcPct val="115000"/>
              </a:lnSpc>
              <a:spcBef>
                <a:spcPts val="0"/>
              </a:spcBef>
              <a:spcAft>
                <a:spcPts val="0"/>
              </a:spcAft>
              <a:buClr>
                <a:schemeClr val="dk1"/>
              </a:buClr>
              <a:buSzPts val="1400"/>
              <a:buChar char="-"/>
            </a:pPr>
            <a:r>
              <a:t/>
            </a:r>
            <a:endParaRPr sz="1400">
              <a:latin typeface="Arial"/>
              <a:ea typeface="Arial"/>
              <a:cs typeface="Arial"/>
              <a:sym typeface="Arial"/>
            </a:endParaRPr>
          </a:p>
          <a:p>
            <a:pPr indent="0" lvl="0" marL="0" rtl="0" algn="l">
              <a:lnSpc>
                <a:spcPct val="100000"/>
              </a:lnSpc>
              <a:spcBef>
                <a:spcPts val="0"/>
              </a:spcBef>
              <a:spcAft>
                <a:spcPts val="0"/>
              </a:spcAft>
              <a:buClr>
                <a:schemeClr val="dk1"/>
              </a:buClr>
              <a:buSzPts val="1400"/>
              <a:buFont typeface="Arial"/>
              <a:buNone/>
            </a:pPr>
            <a:r>
              <a:t/>
            </a:r>
            <a:endParaRPr/>
          </a:p>
        </p:txBody>
      </p:sp>
      <p:sp>
        <p:nvSpPr>
          <p:cNvPr id="130" name="Google Shape;130;g21ec6f3556e_0_29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25677582634_3_1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rPr lang="en-US" sz="1100"/>
              <a:t>Instead: question: how does the structure of language (syntax and vocabulary) influence how we think and act? does it?</a:t>
            </a:r>
            <a:r>
              <a:rPr lang="en-US" sz="1100">
                <a:latin typeface="Arial"/>
                <a:ea typeface="Arial"/>
                <a:cs typeface="Arial"/>
                <a:sym typeface="Arial"/>
              </a:rPr>
              <a:t>Sapir and Whorf </a:t>
            </a:r>
            <a:r>
              <a:rPr lang="en-US" sz="1300">
                <a:latin typeface="Arial"/>
                <a:ea typeface="Arial"/>
                <a:cs typeface="Arial"/>
                <a:sym typeface="Arial"/>
              </a:rPr>
              <a:t>– </a:t>
            </a:r>
            <a:endParaRPr sz="1300">
              <a:latin typeface="Arial"/>
              <a:ea typeface="Arial"/>
              <a:cs typeface="Arial"/>
              <a:sym typeface="Arial"/>
            </a:endParaRPr>
          </a:p>
          <a:p>
            <a:pPr indent="0" lvl="0" marL="457200" rtl="0" algn="l">
              <a:spcBef>
                <a:spcPts val="1200"/>
              </a:spcBef>
              <a:spcAft>
                <a:spcPts val="0"/>
              </a:spcAft>
              <a:buNone/>
            </a:pPr>
            <a:r>
              <a:t/>
            </a:r>
            <a:endParaRPr sz="1400">
              <a:latin typeface="Arial"/>
              <a:ea typeface="Arial"/>
              <a:cs typeface="Arial"/>
              <a:sym typeface="Arial"/>
            </a:endParaRPr>
          </a:p>
          <a:p>
            <a:pPr indent="0" lvl="0" marL="457200" rtl="0" algn="l">
              <a:spcBef>
                <a:spcPts val="1000"/>
              </a:spcBef>
              <a:spcAft>
                <a:spcPts val="0"/>
              </a:spcAft>
              <a:buNone/>
            </a:pPr>
            <a:r>
              <a:t/>
            </a:r>
            <a:endParaRPr/>
          </a:p>
        </p:txBody>
      </p:sp>
      <p:sp>
        <p:nvSpPr>
          <p:cNvPr id="151" name="Google Shape;151;g25677582634_3_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25677582634_3_2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rPr lang="en-US">
                <a:solidFill>
                  <a:srgbClr val="040C28"/>
                </a:solidFill>
                <a:highlight>
                  <a:srgbClr val="D3E3FD"/>
                </a:highlight>
                <a:latin typeface="Roboto"/>
                <a:ea typeface="Roboto"/>
                <a:cs typeface="Roboto"/>
                <a:sym typeface="Roboto"/>
              </a:rPr>
              <a:t>phonology, morphology, syntax, semantics, and pragmatics (implication/inference)</a:t>
            </a:r>
            <a:endParaRPr/>
          </a:p>
        </p:txBody>
      </p:sp>
      <p:sp>
        <p:nvSpPr>
          <p:cNvPr id="162" name="Google Shape;162;g25677582634_3_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25677582634_3_8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rPr lang="en-US"/>
              <a:t>Some examples: linguistic marking – male nurse (used to be common, but now almost never hear); actor/actress; woman director/doctor/etc; used also in describing people i.e. the black man versus the man standing over there; to describe what is not ‘normative’ in dominant society. One approach to counter the inherent bias is to strategically not ‘mark’ your language or, conversely, to mark more widely, i.e. the male doctor, the white male governor etc.</a:t>
            </a:r>
            <a:endParaRPr/>
          </a:p>
        </p:txBody>
      </p:sp>
      <p:sp>
        <p:nvSpPr>
          <p:cNvPr id="173" name="Google Shape;173;g25677582634_3_8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with Logo" type="blank">
  <p:cSld name="BLANK">
    <p:spTree>
      <p:nvGrpSpPr>
        <p:cNvPr id="13" name="Shape 13"/>
        <p:cNvGrpSpPr/>
        <p:nvPr/>
      </p:nvGrpSpPr>
      <p:grpSpPr>
        <a:xfrm>
          <a:off x="0" y="0"/>
          <a:ext cx="0" cy="0"/>
          <a:chOff x="0" y="0"/>
          <a:chExt cx="0" cy="0"/>
        </a:xfrm>
      </p:grpSpPr>
      <p:sp>
        <p:nvSpPr>
          <p:cNvPr id="14" name="Google Shape;14;p2"/>
          <p:cNvSpPr txBox="1"/>
          <p:nvPr>
            <p:ph idx="12" type="sldNum"/>
          </p:nvPr>
        </p:nvSpPr>
        <p:spPr>
          <a:xfrm>
            <a:off x="213458" y="4783687"/>
            <a:ext cx="457200" cy="18288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8" name="Shape 48"/>
        <p:cNvGrpSpPr/>
        <p:nvPr/>
      </p:nvGrpSpPr>
      <p:grpSpPr>
        <a:xfrm>
          <a:off x="0" y="0"/>
          <a:ext cx="0" cy="0"/>
          <a:chOff x="0" y="0"/>
          <a:chExt cx="0" cy="0"/>
        </a:xfrm>
      </p:grpSpPr>
      <p:sp>
        <p:nvSpPr>
          <p:cNvPr id="49" name="Google Shape;49;p11"/>
          <p:cNvSpPr txBox="1"/>
          <p:nvPr>
            <p:ph type="title"/>
          </p:nvPr>
        </p:nvSpPr>
        <p:spPr>
          <a:xfrm>
            <a:off x="629841" y="273844"/>
            <a:ext cx="7886700" cy="994172"/>
          </a:xfrm>
          <a:prstGeom prst="rect">
            <a:avLst/>
          </a:prstGeom>
          <a:noFill/>
          <a:ln>
            <a:noFill/>
          </a:ln>
        </p:spPr>
        <p:txBody>
          <a:bodyPr anchorCtr="0" anchor="t" bIns="45700" lIns="0" spcFirstLastPara="1" rIns="0"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11"/>
          <p:cNvSpPr txBox="1"/>
          <p:nvPr>
            <p:ph idx="1" type="body"/>
          </p:nvPr>
        </p:nvSpPr>
        <p:spPr>
          <a:xfrm>
            <a:off x="629842" y="1878806"/>
            <a:ext cx="3868340" cy="2763441"/>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51" name="Google Shape;51;p11"/>
          <p:cNvSpPr txBox="1"/>
          <p:nvPr>
            <p:ph idx="2" type="body"/>
          </p:nvPr>
        </p:nvSpPr>
        <p:spPr>
          <a:xfrm>
            <a:off x="4629150" y="1878806"/>
            <a:ext cx="3887391" cy="2763441"/>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52" name="Google Shape;52;p11"/>
          <p:cNvSpPr txBox="1"/>
          <p:nvPr>
            <p:ph idx="12" type="sldNum"/>
          </p:nvPr>
        </p:nvSpPr>
        <p:spPr>
          <a:xfrm>
            <a:off x="213458" y="4783687"/>
            <a:ext cx="457200" cy="18288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3" name="Shape 53"/>
        <p:cNvGrpSpPr/>
        <p:nvPr/>
      </p:nvGrpSpPr>
      <p:grpSpPr>
        <a:xfrm>
          <a:off x="0" y="0"/>
          <a:ext cx="0" cy="0"/>
          <a:chOff x="0" y="0"/>
          <a:chExt cx="0" cy="0"/>
        </a:xfrm>
      </p:grpSpPr>
      <p:sp>
        <p:nvSpPr>
          <p:cNvPr id="54" name="Google Shape;54;p12"/>
          <p:cNvSpPr txBox="1"/>
          <p:nvPr>
            <p:ph type="title"/>
          </p:nvPr>
        </p:nvSpPr>
        <p:spPr>
          <a:xfrm>
            <a:off x="629841" y="342900"/>
            <a:ext cx="2949178" cy="1200150"/>
          </a:xfrm>
          <a:prstGeom prst="rect">
            <a:avLst/>
          </a:prstGeom>
          <a:noFill/>
          <a:ln>
            <a:noFill/>
          </a:ln>
        </p:spPr>
        <p:txBody>
          <a:bodyPr anchorCtr="0" anchor="b" bIns="45700" lIns="0" spcFirstLastPara="1" rIns="0" wrap="square" tIns="45700">
            <a:noAutofit/>
          </a:bodyPr>
          <a:lstStyle>
            <a:lvl1pPr lvl="0" algn="l">
              <a:lnSpc>
                <a:spcPct val="90000"/>
              </a:lnSpc>
              <a:spcBef>
                <a:spcPts val="0"/>
              </a:spcBef>
              <a:spcAft>
                <a:spcPts val="0"/>
              </a:spcAft>
              <a:buClr>
                <a:schemeClr val="dk1"/>
              </a:buClr>
              <a:buSzPts val="2400"/>
              <a:buFont typeface="Arial"/>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12"/>
          <p:cNvSpPr txBox="1"/>
          <p:nvPr>
            <p:ph idx="1" type="body"/>
          </p:nvPr>
        </p:nvSpPr>
        <p:spPr>
          <a:xfrm>
            <a:off x="3887391" y="740569"/>
            <a:ext cx="4629150" cy="3655219"/>
          </a:xfrm>
          <a:prstGeom prst="rect">
            <a:avLst/>
          </a:prstGeom>
          <a:noFill/>
          <a:ln>
            <a:noFill/>
          </a:ln>
        </p:spPr>
        <p:txBody>
          <a:bodyPr anchorCtr="0" anchor="t" bIns="45700" lIns="91425" spcFirstLastPara="1" rIns="91425" wrap="square" tIns="45700">
            <a:noAutofit/>
          </a:bodyPr>
          <a:lstStyle>
            <a:lvl1pPr indent="-381000" lvl="0" marL="457200" marR="0" rtl="0" algn="l">
              <a:lnSpc>
                <a:spcPct val="90000"/>
              </a:lnSpc>
              <a:spcBef>
                <a:spcPts val="75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61950" lvl="1" marL="914400" marR="0" rtl="0" algn="l">
              <a:lnSpc>
                <a:spcPct val="90000"/>
              </a:lnSpc>
              <a:spcBef>
                <a:spcPts val="375"/>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2pPr>
            <a:lvl3pPr indent="-342900" lvl="2" marL="13716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3pPr>
            <a:lvl4pPr indent="-323850" lvl="3" marL="18288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4pPr>
            <a:lvl5pPr indent="-323850" lvl="4" marL="22860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5pPr>
            <a:lvl6pPr indent="-323850" lvl="5" marL="27432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6pPr>
            <a:lvl7pPr indent="-323850" lvl="6" marL="32004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7pPr>
            <a:lvl8pPr indent="-323850" lvl="7" marL="3657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8pPr>
            <a:lvl9pPr indent="-323850" lvl="8" marL="41148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9pPr>
          </a:lstStyle>
          <a:p/>
        </p:txBody>
      </p:sp>
      <p:sp>
        <p:nvSpPr>
          <p:cNvPr id="56" name="Google Shape;56;p12"/>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050"/>
              <a:buFont typeface="Arial"/>
              <a:buNone/>
              <a:defRPr b="0" i="0" sz="105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9pPr>
          </a:lstStyle>
          <a:p/>
        </p:txBody>
      </p:sp>
      <p:sp>
        <p:nvSpPr>
          <p:cNvPr id="57" name="Google Shape;57;p12"/>
          <p:cNvSpPr txBox="1"/>
          <p:nvPr>
            <p:ph idx="12" type="sldNum"/>
          </p:nvPr>
        </p:nvSpPr>
        <p:spPr>
          <a:xfrm>
            <a:off x="213458" y="4783687"/>
            <a:ext cx="457200" cy="18288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ottom Subtle Grey">
  <p:cSld name="TITLE_ONLY_1_1">
    <p:spTree>
      <p:nvGrpSpPr>
        <p:cNvPr id="58" name="Shape 58"/>
        <p:cNvGrpSpPr/>
        <p:nvPr/>
      </p:nvGrpSpPr>
      <p:grpSpPr>
        <a:xfrm>
          <a:off x="0" y="0"/>
          <a:ext cx="0" cy="0"/>
          <a:chOff x="0" y="0"/>
          <a:chExt cx="0" cy="0"/>
        </a:xfrm>
      </p:grpSpPr>
      <p:sp>
        <p:nvSpPr>
          <p:cNvPr id="59" name="Google Shape;59;p13"/>
          <p:cNvSpPr txBox="1"/>
          <p:nvPr>
            <p:ph idx="12" type="sldNum"/>
          </p:nvPr>
        </p:nvSpPr>
        <p:spPr>
          <a:xfrm>
            <a:off x="213458" y="4783687"/>
            <a:ext cx="457200" cy="183000"/>
          </a:xfrm>
          <a:prstGeom prst="rect">
            <a:avLst/>
          </a:prstGeom>
          <a:noFill/>
          <a:ln>
            <a:noFill/>
          </a:ln>
        </p:spPr>
        <p:txBody>
          <a:bodyPr anchorCtr="0" anchor="ctr" bIns="45700" lIns="0" spcFirstLastPara="1" rIns="0" wrap="square" tIns="45700">
            <a:noAutofit/>
          </a:bodyPr>
          <a:lstStyle>
            <a:lvl1pPr indent="0" lvl="0"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60" name="Google Shape;60;p13"/>
          <p:cNvSpPr/>
          <p:nvPr/>
        </p:nvSpPr>
        <p:spPr>
          <a:xfrm>
            <a:off x="0" y="1191538"/>
            <a:ext cx="9144000" cy="3951900"/>
          </a:xfrm>
          <a:prstGeom prst="roundRect">
            <a:avLst>
              <a:gd fmla="val 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61" name="Google Shape;61;p13"/>
          <p:cNvPicPr preferRelativeResize="0"/>
          <p:nvPr/>
        </p:nvPicPr>
        <p:blipFill rotWithShape="1">
          <a:blip r:embed="rId2">
            <a:alphaModFix/>
          </a:blip>
          <a:srcRect b="0" l="0" r="0" t="0"/>
          <a:stretch/>
        </p:blipFill>
        <p:spPr>
          <a:xfrm>
            <a:off x="8528295" y="4511920"/>
            <a:ext cx="364879" cy="364879"/>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Break Green">
  <p:cSld name="TITLE_1_2">
    <p:spTree>
      <p:nvGrpSpPr>
        <p:cNvPr id="62" name="Shape 62"/>
        <p:cNvGrpSpPr/>
        <p:nvPr/>
      </p:nvGrpSpPr>
      <p:grpSpPr>
        <a:xfrm>
          <a:off x="0" y="0"/>
          <a:ext cx="0" cy="0"/>
          <a:chOff x="0" y="0"/>
          <a:chExt cx="0" cy="0"/>
        </a:xfrm>
      </p:grpSpPr>
      <p:sp>
        <p:nvSpPr>
          <p:cNvPr id="63" name="Google Shape;63;p14"/>
          <p:cNvSpPr/>
          <p:nvPr/>
        </p:nvSpPr>
        <p:spPr>
          <a:xfrm>
            <a:off x="0" y="0"/>
            <a:ext cx="9144000" cy="514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64" name="Google Shape;64;p14"/>
          <p:cNvPicPr preferRelativeResize="0"/>
          <p:nvPr/>
        </p:nvPicPr>
        <p:blipFill rotWithShape="1">
          <a:blip r:embed="rId2">
            <a:alphaModFix/>
          </a:blip>
          <a:srcRect b="0" l="0" r="0" t="0"/>
          <a:stretch/>
        </p:blipFill>
        <p:spPr>
          <a:xfrm>
            <a:off x="8528295" y="4511920"/>
            <a:ext cx="364879" cy="364879"/>
          </a:xfrm>
          <a:prstGeom prst="rect">
            <a:avLst/>
          </a:prstGeom>
          <a:noFill/>
          <a:ln>
            <a:noFill/>
          </a:ln>
        </p:spPr>
      </p:pic>
      <p:sp>
        <p:nvSpPr>
          <p:cNvPr id="65" name="Google Shape;65;p14"/>
          <p:cNvSpPr txBox="1"/>
          <p:nvPr>
            <p:ph type="ctrTitle"/>
          </p:nvPr>
        </p:nvSpPr>
        <p:spPr>
          <a:xfrm>
            <a:off x="479425" y="1104900"/>
            <a:ext cx="5943600" cy="1790700"/>
          </a:xfrm>
          <a:prstGeom prst="rect">
            <a:avLst/>
          </a:prstGeom>
          <a:noFill/>
          <a:ln>
            <a:noFill/>
          </a:ln>
        </p:spPr>
        <p:txBody>
          <a:bodyPr anchorCtr="0" anchor="b" bIns="45700" lIns="0" spcFirstLastPara="1" rIns="0" wrap="square" tIns="45700">
            <a:noAutofit/>
          </a:bodyPr>
          <a:lstStyle>
            <a:lvl1pPr lvl="0" rtl="0" algn="l">
              <a:lnSpc>
                <a:spcPct val="90000"/>
              </a:lnSpc>
              <a:spcBef>
                <a:spcPts val="0"/>
              </a:spcBef>
              <a:spcAft>
                <a:spcPts val="0"/>
              </a:spcAft>
              <a:buClr>
                <a:schemeClr val="lt1"/>
              </a:buClr>
              <a:buSzPts val="4400"/>
              <a:buFont typeface="Arial"/>
              <a:buNone/>
              <a:defRPr sz="4400">
                <a:solidFill>
                  <a:schemeClr val="lt1"/>
                </a:solidFill>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66" name="Google Shape;66;p14"/>
          <p:cNvSpPr txBox="1"/>
          <p:nvPr>
            <p:ph idx="1" type="subTitle"/>
          </p:nvPr>
        </p:nvSpPr>
        <p:spPr>
          <a:xfrm>
            <a:off x="479425" y="2984466"/>
            <a:ext cx="5438100" cy="1241700"/>
          </a:xfrm>
          <a:prstGeom prst="rect">
            <a:avLst/>
          </a:prstGeom>
          <a:noFill/>
          <a:ln>
            <a:noFill/>
          </a:ln>
        </p:spPr>
        <p:txBody>
          <a:bodyPr anchorCtr="0" anchor="t" bIns="45700" lIns="0" spcFirstLastPara="1" rIns="0" wrap="square" tIns="0">
            <a:noAutofit/>
          </a:bodyPr>
          <a:lstStyle>
            <a:lvl1pPr lvl="0" marR="0" rtl="0" algn="l">
              <a:lnSpc>
                <a:spcPct val="115000"/>
              </a:lnSpc>
              <a:spcBef>
                <a:spcPts val="750"/>
              </a:spcBef>
              <a:spcAft>
                <a:spcPts val="0"/>
              </a:spcAft>
              <a:buClr>
                <a:schemeClr val="dk1"/>
              </a:buClr>
              <a:buSzPts val="1800"/>
              <a:buFont typeface="Arial"/>
              <a:buNone/>
              <a:defRPr b="0" i="0" sz="2000" u="none" cap="none" strike="noStrike">
                <a:solidFill>
                  <a:srgbClr val="CFEBE6"/>
                </a:solidFill>
                <a:latin typeface="Arial"/>
                <a:ea typeface="Arial"/>
                <a:cs typeface="Arial"/>
                <a:sym typeface="Arial"/>
              </a:defRPr>
            </a:lvl1pPr>
            <a:lvl2pPr lvl="1" marR="0" rtl="0" algn="l">
              <a:lnSpc>
                <a:spcPct val="115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2pPr>
            <a:lvl3pPr lvl="2" marR="0" rtl="0" algn="l">
              <a:lnSpc>
                <a:spcPct val="115000"/>
              </a:lnSpc>
              <a:spcBef>
                <a:spcPts val="375"/>
              </a:spcBef>
              <a:spcAft>
                <a:spcPts val="0"/>
              </a:spcAft>
              <a:buClr>
                <a:schemeClr val="dk1"/>
              </a:buClr>
              <a:buSzPts val="1350"/>
              <a:buFont typeface="Arial"/>
              <a:buNone/>
              <a:defRPr b="0" i="0" sz="1350" u="none" cap="none" strike="noStrike">
                <a:solidFill>
                  <a:schemeClr val="dk1"/>
                </a:solidFill>
                <a:latin typeface="Arial"/>
                <a:ea typeface="Arial"/>
                <a:cs typeface="Arial"/>
                <a:sym typeface="Arial"/>
              </a:defRPr>
            </a:lvl3pPr>
            <a:lvl4pPr lvl="3"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lvl="4"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lvl="5"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lvl="6"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lvl="7"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lvl="8"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67" name="Google Shape;67;p14"/>
          <p:cNvSpPr txBox="1"/>
          <p:nvPr>
            <p:ph idx="12" type="sldNum"/>
          </p:nvPr>
        </p:nvSpPr>
        <p:spPr>
          <a:xfrm>
            <a:off x="213458" y="4783687"/>
            <a:ext cx="457200" cy="183000"/>
          </a:xfrm>
          <a:prstGeom prst="rect">
            <a:avLst/>
          </a:prstGeom>
          <a:noFill/>
          <a:ln>
            <a:noFill/>
          </a:ln>
        </p:spPr>
        <p:txBody>
          <a:bodyPr anchorCtr="0" anchor="ctr" bIns="45700" lIns="0" spcFirstLastPara="1" rIns="0" wrap="square" tIns="45700">
            <a:noAutofit/>
          </a:bodyPr>
          <a:lstStyle>
            <a:lvl1pPr indent="0" lvl="0" marL="0" marR="0" rtl="0" algn="l">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01">
  <p:cSld name="BLANK_1">
    <p:spTree>
      <p:nvGrpSpPr>
        <p:cNvPr id="15" name="Shape 15"/>
        <p:cNvGrpSpPr/>
        <p:nvPr/>
      </p:nvGrpSpPr>
      <p:grpSpPr>
        <a:xfrm>
          <a:off x="0" y="0"/>
          <a:ext cx="0" cy="0"/>
          <a:chOff x="0" y="0"/>
          <a:chExt cx="0" cy="0"/>
        </a:xfrm>
      </p:grpSpPr>
      <p:sp>
        <p:nvSpPr>
          <p:cNvPr id="16" name="Google Shape;16;p3"/>
          <p:cNvSpPr/>
          <p:nvPr/>
        </p:nvSpPr>
        <p:spPr>
          <a:xfrm>
            <a:off x="8141975" y="4252250"/>
            <a:ext cx="1002000" cy="8913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7" name="Google Shape;17;p3"/>
          <p:cNvPicPr preferRelativeResize="0"/>
          <p:nvPr/>
        </p:nvPicPr>
        <p:blipFill rotWithShape="1">
          <a:blip r:embed="rId2">
            <a:alphaModFix/>
          </a:blip>
          <a:srcRect b="0" l="0" r="0" t="0"/>
          <a:stretch/>
        </p:blipFill>
        <p:spPr>
          <a:xfrm>
            <a:off x="250825" y="268308"/>
            <a:ext cx="602326" cy="602326"/>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Break Light">
  <p:cSld name="TITLE_1_1">
    <p:spTree>
      <p:nvGrpSpPr>
        <p:cNvPr id="18" name="Shape 18"/>
        <p:cNvGrpSpPr/>
        <p:nvPr/>
      </p:nvGrpSpPr>
      <p:grpSpPr>
        <a:xfrm>
          <a:off x="0" y="0"/>
          <a:ext cx="0" cy="0"/>
          <a:chOff x="0" y="0"/>
          <a:chExt cx="0" cy="0"/>
        </a:xfrm>
      </p:grpSpPr>
      <p:sp>
        <p:nvSpPr>
          <p:cNvPr id="19" name="Google Shape;19;p4"/>
          <p:cNvSpPr/>
          <p:nvPr/>
        </p:nvSpPr>
        <p:spPr>
          <a:xfrm>
            <a:off x="0" y="0"/>
            <a:ext cx="9144000" cy="514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20" name="Google Shape;20;p4"/>
          <p:cNvSpPr txBox="1"/>
          <p:nvPr>
            <p:ph idx="12" type="sldNum"/>
          </p:nvPr>
        </p:nvSpPr>
        <p:spPr>
          <a:xfrm>
            <a:off x="213458" y="4783687"/>
            <a:ext cx="457200" cy="18300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21" name="Google Shape;21;p4"/>
          <p:cNvPicPr preferRelativeResize="0"/>
          <p:nvPr/>
        </p:nvPicPr>
        <p:blipFill rotWithShape="1">
          <a:blip r:embed="rId2">
            <a:alphaModFix/>
          </a:blip>
          <a:srcRect b="0" l="0" r="0" t="0"/>
          <a:stretch/>
        </p:blipFill>
        <p:spPr>
          <a:xfrm>
            <a:off x="8530180" y="4477292"/>
            <a:ext cx="362995" cy="362995"/>
          </a:xfrm>
          <a:prstGeom prst="rect">
            <a:avLst/>
          </a:prstGeom>
          <a:noFill/>
          <a:ln>
            <a:noFill/>
          </a:ln>
        </p:spPr>
      </p:pic>
      <p:sp>
        <p:nvSpPr>
          <p:cNvPr id="22" name="Google Shape;22;p4"/>
          <p:cNvSpPr txBox="1"/>
          <p:nvPr>
            <p:ph type="ctrTitle"/>
          </p:nvPr>
        </p:nvSpPr>
        <p:spPr>
          <a:xfrm>
            <a:off x="479425" y="1106424"/>
            <a:ext cx="5943600" cy="1790700"/>
          </a:xfrm>
          <a:prstGeom prst="rect">
            <a:avLst/>
          </a:prstGeom>
          <a:noFill/>
          <a:ln>
            <a:noFill/>
          </a:ln>
        </p:spPr>
        <p:txBody>
          <a:bodyPr anchorCtr="0" anchor="b" bIns="45700" lIns="0" spcFirstLastPara="1" rIns="0" wrap="square" tIns="45700">
            <a:noAutofit/>
          </a:bodyPr>
          <a:lstStyle>
            <a:lvl1pPr lvl="0" algn="l">
              <a:lnSpc>
                <a:spcPct val="90000"/>
              </a:lnSpc>
              <a:spcBef>
                <a:spcPts val="0"/>
              </a:spcBef>
              <a:spcAft>
                <a:spcPts val="0"/>
              </a:spcAft>
              <a:buClr>
                <a:schemeClr val="lt1"/>
              </a:buClr>
              <a:buSzPts val="4400"/>
              <a:buFont typeface="Arial"/>
              <a:buNone/>
              <a:defRPr sz="44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4"/>
          <p:cNvSpPr txBox="1"/>
          <p:nvPr>
            <p:ph idx="1" type="subTitle"/>
          </p:nvPr>
        </p:nvSpPr>
        <p:spPr>
          <a:xfrm>
            <a:off x="479425" y="2980944"/>
            <a:ext cx="5438100" cy="1241700"/>
          </a:xfrm>
          <a:prstGeom prst="rect">
            <a:avLst/>
          </a:prstGeom>
          <a:noFill/>
          <a:ln>
            <a:noFill/>
          </a:ln>
        </p:spPr>
        <p:txBody>
          <a:bodyPr anchorCtr="0" anchor="t" bIns="45700" lIns="0" spcFirstLastPara="1" rIns="0" wrap="square" tIns="0">
            <a:noAutofit/>
          </a:bodyPr>
          <a:lstStyle>
            <a:lvl1pPr lvl="0" marR="0" rtl="0" algn="l">
              <a:lnSpc>
                <a:spcPct val="115000"/>
              </a:lnSpc>
              <a:spcBef>
                <a:spcPts val="750"/>
              </a:spcBef>
              <a:spcAft>
                <a:spcPts val="0"/>
              </a:spcAft>
              <a:buClr>
                <a:schemeClr val="dk1"/>
              </a:buClr>
              <a:buSzPts val="1800"/>
              <a:buFont typeface="Arial"/>
              <a:buNone/>
              <a:defRPr b="0" i="0" sz="2000" u="none" cap="none" strike="noStrike">
                <a:solidFill>
                  <a:srgbClr val="1B4036"/>
                </a:solidFill>
                <a:latin typeface="Arial"/>
                <a:ea typeface="Arial"/>
                <a:cs typeface="Arial"/>
                <a:sym typeface="Arial"/>
              </a:defRPr>
            </a:lvl1pPr>
            <a:lvl2pPr lvl="1" marR="0" rtl="0" algn="l">
              <a:lnSpc>
                <a:spcPct val="115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2pPr>
            <a:lvl3pPr lvl="2" marR="0" rtl="0" algn="l">
              <a:lnSpc>
                <a:spcPct val="115000"/>
              </a:lnSpc>
              <a:spcBef>
                <a:spcPts val="375"/>
              </a:spcBef>
              <a:spcAft>
                <a:spcPts val="0"/>
              </a:spcAft>
              <a:buClr>
                <a:schemeClr val="dk1"/>
              </a:buClr>
              <a:buSzPts val="1350"/>
              <a:buFont typeface="Arial"/>
              <a:buNone/>
              <a:defRPr b="0" i="0" sz="1350" u="none" cap="none" strike="noStrike">
                <a:solidFill>
                  <a:schemeClr val="dk1"/>
                </a:solidFill>
                <a:latin typeface="Arial"/>
                <a:ea typeface="Arial"/>
                <a:cs typeface="Arial"/>
                <a:sym typeface="Arial"/>
              </a:defRPr>
            </a:lvl3pPr>
            <a:lvl4pPr lvl="3"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lvl="4"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lvl="5"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lvl="6"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lvl="7"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lvl="8"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ight Subtle Grey">
  <p:cSld name="TITLE_ONLY_1">
    <p:spTree>
      <p:nvGrpSpPr>
        <p:cNvPr id="24" name="Shape 24"/>
        <p:cNvGrpSpPr/>
        <p:nvPr/>
      </p:nvGrpSpPr>
      <p:grpSpPr>
        <a:xfrm>
          <a:off x="0" y="0"/>
          <a:ext cx="0" cy="0"/>
          <a:chOff x="0" y="0"/>
          <a:chExt cx="0" cy="0"/>
        </a:xfrm>
      </p:grpSpPr>
      <p:sp>
        <p:nvSpPr>
          <p:cNvPr id="25" name="Google Shape;25;p5"/>
          <p:cNvSpPr txBox="1"/>
          <p:nvPr>
            <p:ph idx="12" type="sldNum"/>
          </p:nvPr>
        </p:nvSpPr>
        <p:spPr>
          <a:xfrm>
            <a:off x="213458" y="4783687"/>
            <a:ext cx="457200" cy="18300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26" name="Google Shape;26;p5"/>
          <p:cNvSpPr/>
          <p:nvPr/>
        </p:nvSpPr>
        <p:spPr>
          <a:xfrm>
            <a:off x="2830286" y="0"/>
            <a:ext cx="6313800" cy="5143500"/>
          </a:xfrm>
          <a:prstGeom prst="roundRect">
            <a:avLst>
              <a:gd fmla="val 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27" name="Google Shape;27;p5"/>
          <p:cNvPicPr preferRelativeResize="0"/>
          <p:nvPr/>
        </p:nvPicPr>
        <p:blipFill rotWithShape="1">
          <a:blip r:embed="rId2">
            <a:alphaModFix/>
          </a:blip>
          <a:srcRect b="0" l="0" r="0" t="0"/>
          <a:stretch/>
        </p:blipFill>
        <p:spPr>
          <a:xfrm>
            <a:off x="8528295" y="4511920"/>
            <a:ext cx="364879" cy="364879"/>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genda grey Background">
  <p:cSld name="BLANK_2">
    <p:spTree>
      <p:nvGrpSpPr>
        <p:cNvPr id="28" name="Shape 28"/>
        <p:cNvGrpSpPr/>
        <p:nvPr/>
      </p:nvGrpSpPr>
      <p:grpSpPr>
        <a:xfrm>
          <a:off x="0" y="0"/>
          <a:ext cx="0" cy="0"/>
          <a:chOff x="0" y="0"/>
          <a:chExt cx="0" cy="0"/>
        </a:xfrm>
      </p:grpSpPr>
      <p:sp>
        <p:nvSpPr>
          <p:cNvPr id="29" name="Google Shape;29;p6"/>
          <p:cNvSpPr txBox="1"/>
          <p:nvPr>
            <p:ph idx="12" type="sldNum"/>
          </p:nvPr>
        </p:nvSpPr>
        <p:spPr>
          <a:xfrm>
            <a:off x="213458" y="4783687"/>
            <a:ext cx="457200" cy="18300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30" name="Google Shape;30;p6"/>
          <p:cNvSpPr/>
          <p:nvPr/>
        </p:nvSpPr>
        <p:spPr>
          <a:xfrm>
            <a:off x="0" y="0"/>
            <a:ext cx="9144000" cy="514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31" name="Google Shape;31;p6"/>
          <p:cNvPicPr preferRelativeResize="0"/>
          <p:nvPr/>
        </p:nvPicPr>
        <p:blipFill rotWithShape="1">
          <a:blip r:embed="rId2">
            <a:alphaModFix/>
          </a:blip>
          <a:srcRect b="0" l="0" r="0" t="0"/>
          <a:stretch/>
        </p:blipFill>
        <p:spPr>
          <a:xfrm>
            <a:off x="259608" y="4511920"/>
            <a:ext cx="364879" cy="364879"/>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hite background Logo LEFT">
  <p:cSld name="BLANK_2_1">
    <p:spTree>
      <p:nvGrpSpPr>
        <p:cNvPr id="32" name="Shape 32"/>
        <p:cNvGrpSpPr/>
        <p:nvPr/>
      </p:nvGrpSpPr>
      <p:grpSpPr>
        <a:xfrm>
          <a:off x="0" y="0"/>
          <a:ext cx="0" cy="0"/>
          <a:chOff x="0" y="0"/>
          <a:chExt cx="0" cy="0"/>
        </a:xfrm>
      </p:grpSpPr>
      <p:sp>
        <p:nvSpPr>
          <p:cNvPr id="33" name="Google Shape;33;p7"/>
          <p:cNvSpPr/>
          <p:nvPr/>
        </p:nvSpPr>
        <p:spPr>
          <a:xfrm>
            <a:off x="7532200" y="3976700"/>
            <a:ext cx="1611900" cy="1166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34" name="Google Shape;34;p7"/>
          <p:cNvPicPr preferRelativeResize="0"/>
          <p:nvPr/>
        </p:nvPicPr>
        <p:blipFill rotWithShape="1">
          <a:blip r:embed="rId2">
            <a:alphaModFix/>
          </a:blip>
          <a:srcRect b="0" l="0" r="0" t="0"/>
          <a:stretch/>
        </p:blipFill>
        <p:spPr>
          <a:xfrm>
            <a:off x="259608" y="4511920"/>
            <a:ext cx="364879" cy="364879"/>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5" name="Shape 35"/>
        <p:cNvGrpSpPr/>
        <p:nvPr/>
      </p:nvGrpSpPr>
      <p:grpSpPr>
        <a:xfrm>
          <a:off x="0" y="0"/>
          <a:ext cx="0" cy="0"/>
          <a:chOff x="0" y="0"/>
          <a:chExt cx="0" cy="0"/>
        </a:xfrm>
      </p:grpSpPr>
      <p:sp>
        <p:nvSpPr>
          <p:cNvPr id="36" name="Google Shape;36;p8"/>
          <p:cNvSpPr txBox="1"/>
          <p:nvPr>
            <p:ph idx="1" type="body"/>
          </p:nvPr>
        </p:nvSpPr>
        <p:spPr>
          <a:xfrm>
            <a:off x="250825" y="1311275"/>
            <a:ext cx="8642400" cy="3040800"/>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37" name="Google Shape;37;p8"/>
          <p:cNvSpPr txBox="1"/>
          <p:nvPr>
            <p:ph idx="12" type="sldNum"/>
          </p:nvPr>
        </p:nvSpPr>
        <p:spPr>
          <a:xfrm>
            <a:off x="213458" y="4783687"/>
            <a:ext cx="457200" cy="18288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38" name="Google Shape;38;p8"/>
          <p:cNvSpPr txBox="1"/>
          <p:nvPr>
            <p:ph type="title"/>
          </p:nvPr>
        </p:nvSpPr>
        <p:spPr>
          <a:xfrm>
            <a:off x="250825" y="297293"/>
            <a:ext cx="7983171" cy="594360"/>
          </a:xfrm>
          <a:prstGeom prst="rect">
            <a:avLst/>
          </a:prstGeom>
          <a:noFill/>
          <a:ln>
            <a:noFill/>
          </a:ln>
        </p:spPr>
        <p:txBody>
          <a:bodyPr anchorCtr="0" anchor="t" bIns="45700" lIns="0" spcFirstLastPara="1" rIns="0" wrap="square" tIns="45700">
            <a:noAutofit/>
          </a:bodyPr>
          <a:lstStyle>
            <a:lvl1pPr lvl="0" algn="l">
              <a:lnSpc>
                <a:spcPct val="90000"/>
              </a:lnSpc>
              <a:spcBef>
                <a:spcPts val="0"/>
              </a:spcBef>
              <a:spcAft>
                <a:spcPts val="0"/>
              </a:spcAft>
              <a:buSzPts val="22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9" name="Shape 39"/>
        <p:cNvGrpSpPr/>
        <p:nvPr/>
      </p:nvGrpSpPr>
      <p:grpSpPr>
        <a:xfrm>
          <a:off x="0" y="0"/>
          <a:ext cx="0" cy="0"/>
          <a:chOff x="0" y="0"/>
          <a:chExt cx="0" cy="0"/>
        </a:xfrm>
      </p:grpSpPr>
      <p:sp>
        <p:nvSpPr>
          <p:cNvPr id="40" name="Google Shape;40;p9"/>
          <p:cNvSpPr txBox="1"/>
          <p:nvPr>
            <p:ph type="title"/>
          </p:nvPr>
        </p:nvSpPr>
        <p:spPr>
          <a:xfrm>
            <a:off x="623888" y="1282304"/>
            <a:ext cx="7886700" cy="2139553"/>
          </a:xfrm>
          <a:prstGeom prst="rect">
            <a:avLst/>
          </a:prstGeom>
          <a:noFill/>
          <a:ln>
            <a:noFill/>
          </a:ln>
        </p:spPr>
        <p:txBody>
          <a:bodyPr anchorCtr="0" anchor="b" bIns="45700" lIns="0" spcFirstLastPara="1" rIns="0" wrap="square" tIns="45700">
            <a:noAutofit/>
          </a:bodyPr>
          <a:lstStyle>
            <a:lvl1pPr lvl="0" algn="l">
              <a:lnSpc>
                <a:spcPct val="90000"/>
              </a:lnSpc>
              <a:spcBef>
                <a:spcPts val="0"/>
              </a:spcBef>
              <a:spcAft>
                <a:spcPts val="0"/>
              </a:spcAft>
              <a:buClr>
                <a:schemeClr val="dk1"/>
              </a:buClr>
              <a:buSzPts val="4500"/>
              <a:buFont typeface="Arial"/>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9"/>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rgbClr val="888888"/>
              </a:buClr>
              <a:buSzPts val="1800"/>
              <a:buFont typeface="Arial"/>
              <a:buNone/>
              <a:defRPr b="0" i="0" sz="1800" u="none" cap="none" strike="noStrike">
                <a:solidFill>
                  <a:srgbClr val="888888"/>
                </a:solidFill>
                <a:latin typeface="Arial"/>
                <a:ea typeface="Arial"/>
                <a:cs typeface="Arial"/>
                <a:sym typeface="Arial"/>
              </a:defRPr>
            </a:lvl1pPr>
            <a:lvl2pPr indent="-228600" lvl="1" marL="914400" marR="0" rtl="0" algn="l">
              <a:lnSpc>
                <a:spcPct val="90000"/>
              </a:lnSpc>
              <a:spcBef>
                <a:spcPts val="375"/>
              </a:spcBef>
              <a:spcAft>
                <a:spcPts val="0"/>
              </a:spcAft>
              <a:buClr>
                <a:srgbClr val="888888"/>
              </a:buClr>
              <a:buSzPts val="1500"/>
              <a:buFont typeface="Arial"/>
              <a:buNone/>
              <a:defRPr b="0" i="0" sz="1500" u="none" cap="none" strike="noStrike">
                <a:solidFill>
                  <a:srgbClr val="888888"/>
                </a:solidFill>
                <a:latin typeface="Arial"/>
                <a:ea typeface="Arial"/>
                <a:cs typeface="Arial"/>
                <a:sym typeface="Arial"/>
              </a:defRPr>
            </a:lvl2pPr>
            <a:lvl3pPr indent="-228600" lvl="2" marL="1371600" marR="0" rtl="0" algn="l">
              <a:lnSpc>
                <a:spcPct val="90000"/>
              </a:lnSpc>
              <a:spcBef>
                <a:spcPts val="375"/>
              </a:spcBef>
              <a:spcAft>
                <a:spcPts val="0"/>
              </a:spcAft>
              <a:buClr>
                <a:srgbClr val="888888"/>
              </a:buClr>
              <a:buSzPts val="1350"/>
              <a:buFont typeface="Arial"/>
              <a:buNone/>
              <a:defRPr b="0" i="0" sz="1350" u="none" cap="none" strike="noStrike">
                <a:solidFill>
                  <a:srgbClr val="888888"/>
                </a:solidFill>
                <a:latin typeface="Arial"/>
                <a:ea typeface="Arial"/>
                <a:cs typeface="Arial"/>
                <a:sym typeface="Arial"/>
              </a:defRPr>
            </a:lvl3pPr>
            <a:lvl4pPr indent="-228600" lvl="3" marL="18288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4pPr>
            <a:lvl5pPr indent="-228600" lvl="4" marL="22860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5pPr>
            <a:lvl6pPr indent="-228600" lvl="5" marL="27432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6pPr>
            <a:lvl7pPr indent="-228600" lvl="6" marL="32004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7pPr>
            <a:lvl8pPr indent="-228600" lvl="7" marL="36576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8pPr>
            <a:lvl9pPr indent="-228600" lvl="8" marL="41148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9pPr>
          </a:lstStyle>
          <a:p/>
        </p:txBody>
      </p:sp>
      <p:sp>
        <p:nvSpPr>
          <p:cNvPr id="42" name="Google Shape;42;p9"/>
          <p:cNvSpPr txBox="1"/>
          <p:nvPr>
            <p:ph idx="12" type="sldNum"/>
          </p:nvPr>
        </p:nvSpPr>
        <p:spPr>
          <a:xfrm>
            <a:off x="213458" y="4783687"/>
            <a:ext cx="457200" cy="18288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3" name="Shape 43"/>
        <p:cNvGrpSpPr/>
        <p:nvPr/>
      </p:nvGrpSpPr>
      <p:grpSpPr>
        <a:xfrm>
          <a:off x="0" y="0"/>
          <a:ext cx="0" cy="0"/>
          <a:chOff x="0" y="0"/>
          <a:chExt cx="0" cy="0"/>
        </a:xfrm>
      </p:grpSpPr>
      <p:sp>
        <p:nvSpPr>
          <p:cNvPr id="44" name="Google Shape;44;p10"/>
          <p:cNvSpPr txBox="1"/>
          <p:nvPr>
            <p:ph type="title"/>
          </p:nvPr>
        </p:nvSpPr>
        <p:spPr>
          <a:xfrm>
            <a:off x="347296" y="297293"/>
            <a:ext cx="7886700" cy="594360"/>
          </a:xfrm>
          <a:prstGeom prst="rect">
            <a:avLst/>
          </a:prstGeom>
          <a:noFill/>
          <a:ln>
            <a:noFill/>
          </a:ln>
        </p:spPr>
        <p:txBody>
          <a:bodyPr anchorCtr="0" anchor="t" bIns="45700" lIns="0" spcFirstLastPara="1" rIns="0"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10"/>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46" name="Google Shape;46;p10"/>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47" name="Google Shape;47;p10"/>
          <p:cNvSpPr txBox="1"/>
          <p:nvPr>
            <p:ph idx="12" type="sldNum"/>
          </p:nvPr>
        </p:nvSpPr>
        <p:spPr>
          <a:xfrm>
            <a:off x="213458" y="4783687"/>
            <a:ext cx="457200" cy="18288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5.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5" Type="http://schemas.openxmlformats.org/officeDocument/2006/relationships/theme" Target="../theme/theme2.xml"/><Relationship Id="rId14" Type="http://schemas.openxmlformats.org/officeDocument/2006/relationships/slideLayout" Target="../slideLayouts/slideLayout1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250825" y="297293"/>
            <a:ext cx="7983171" cy="594360"/>
          </a:xfrm>
          <a:prstGeom prst="rect">
            <a:avLst/>
          </a:prstGeom>
          <a:noFill/>
          <a:ln>
            <a:noFill/>
          </a:ln>
        </p:spPr>
        <p:txBody>
          <a:bodyPr anchorCtr="0" anchor="t" bIns="45700" lIns="0" spcFirstLastPara="1" rIns="0" wrap="square" tIns="45700">
            <a:noAutofit/>
          </a:bodyPr>
          <a:lstStyle>
            <a:lvl1pPr lvl="0" marR="0" rtl="0" algn="l">
              <a:lnSpc>
                <a:spcPct val="90000"/>
              </a:lnSpc>
              <a:spcBef>
                <a:spcPts val="0"/>
              </a:spcBef>
              <a:spcAft>
                <a:spcPts val="0"/>
              </a:spcAft>
              <a:buClr>
                <a:schemeClr val="dk1"/>
              </a:buClr>
              <a:buSzPts val="2200"/>
              <a:buFont typeface="Arial"/>
              <a:buNone/>
              <a:defRPr b="1" i="0" sz="2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
          <p:cNvSpPr txBox="1"/>
          <p:nvPr>
            <p:ph idx="12" type="sldNum"/>
          </p:nvPr>
        </p:nvSpPr>
        <p:spPr>
          <a:xfrm>
            <a:off x="262792" y="4876800"/>
            <a:ext cx="457200" cy="182880"/>
          </a:xfrm>
          <a:prstGeom prst="rect">
            <a:avLst/>
          </a:prstGeom>
          <a:noFill/>
          <a:ln>
            <a:noFill/>
          </a:ln>
        </p:spPr>
        <p:txBody>
          <a:bodyPr anchorCtr="0" anchor="ctr" bIns="45700" lIns="0" spcFirstLastPara="1" rIns="0" wrap="square" tIns="45700">
            <a:noAutofit/>
          </a:bodyPr>
          <a:lstStyle>
            <a:lvl1pPr indent="0" lvl="0"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12" name="Google Shape;12;p1"/>
          <p:cNvPicPr preferRelativeResize="0"/>
          <p:nvPr/>
        </p:nvPicPr>
        <p:blipFill rotWithShape="1">
          <a:blip r:embed="rId1">
            <a:alphaModFix/>
          </a:blip>
          <a:srcRect b="0" l="0" r="0" t="0"/>
          <a:stretch/>
        </p:blipFill>
        <p:spPr>
          <a:xfrm>
            <a:off x="8528295" y="4511920"/>
            <a:ext cx="364880" cy="36488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pos="2880">
          <p15:clr>
            <a:srgbClr val="F26B43"/>
          </p15:clr>
        </p15:guide>
        <p15:guide id="2" pos="158">
          <p15:clr>
            <a:srgbClr val="F26B43"/>
          </p15:clr>
        </p15:guide>
        <p15:guide id="3" orient="horz" pos="3072">
          <p15:clr>
            <a:srgbClr val="F26B43"/>
          </p15:clr>
        </p15:guide>
        <p15:guide id="4" orient="horz" pos="169">
          <p15:clr>
            <a:srgbClr val="F26B43"/>
          </p15:clr>
        </p15:guide>
        <p15:guide id="5" pos="3560">
          <p15:clr>
            <a:srgbClr val="F26B43"/>
          </p15:clr>
        </p15:guide>
        <p15:guide id="6" pos="1519">
          <p15:clr>
            <a:srgbClr val="F26B43"/>
          </p15:clr>
        </p15:guide>
        <p15:guide id="7" pos="839">
          <p15:clr>
            <a:srgbClr val="F26B43"/>
          </p15:clr>
        </p15:guide>
        <p15:guide id="8" pos="2200">
          <p15:clr>
            <a:srgbClr val="F26B43"/>
          </p15:clr>
        </p15:guide>
        <p15:guide id="9" pos="4241">
          <p15:clr>
            <a:srgbClr val="F26B43"/>
          </p15:clr>
        </p15:guide>
        <p15:guide id="10" pos="4921">
          <p15:clr>
            <a:srgbClr val="F26B43"/>
          </p15:clr>
        </p15:guide>
        <p15:guide id="11" orient="horz" pos="1484">
          <p15:clr>
            <a:srgbClr val="F26B43"/>
          </p15:clr>
        </p15:guide>
        <p15:guide id="12" orient="horz" pos="826">
          <p15:clr>
            <a:srgbClr val="F26B43"/>
          </p15:clr>
        </p15:guide>
        <p15:guide id="13" pos="5602">
          <p15:clr>
            <a:srgbClr val="F26B43"/>
          </p15:clr>
        </p15:guide>
        <p15:guide id="14" orient="horz" pos="2164">
          <p15:clr>
            <a:srgbClr val="F26B43"/>
          </p15:clr>
        </p15:guide>
        <p15:guide id="15" orient="horz" pos="2822">
          <p15:clr>
            <a:srgbClr val="F26B43"/>
          </p15:clr>
        </p15:guide>
        <p15:guide id="16" orient="horz" pos="1166">
          <p15:clr>
            <a:srgbClr val="F26B43"/>
          </p15:clr>
        </p15:guide>
        <p15:guide id="17" orient="horz" pos="1824">
          <p15:clr>
            <a:srgbClr val="F26B43"/>
          </p15:clr>
        </p15:guide>
        <p15:guide id="18" orient="horz" pos="2505">
          <p15:clr>
            <a:srgbClr val="F26B43"/>
          </p15:clr>
        </p15:guide>
        <p15:guide id="19" orient="horz" pos="509">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7.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 Id="rId3" Type="http://schemas.openxmlformats.org/officeDocument/2006/relationships/hyperlink" Target="http://www.youtube.com/watch?v=WQ8_F6jYWv4" TargetMode="External"/><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8.xml"/><Relationship Id="rId3" Type="http://schemas.openxmlformats.org/officeDocument/2006/relationships/hyperlink" Target="https://www.azquotes.com/quote/1149517" TargetMode="External"/><Relationship Id="rId4" Type="http://schemas.openxmlformats.org/officeDocument/2006/relationships/hyperlink" Target="https://www.azquotes.com/author/7096-Zora_Neale_Hurston"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hyperlink" Target="https://www.oxfordreference.com/display/10.1093/oi/authority.20110803100342205"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5"/>
          <p:cNvSpPr txBox="1"/>
          <p:nvPr/>
        </p:nvSpPr>
        <p:spPr>
          <a:xfrm>
            <a:off x="250825" y="1165861"/>
            <a:ext cx="4321200" cy="929640"/>
          </a:xfrm>
          <a:prstGeom prst="rect">
            <a:avLst/>
          </a:prstGeom>
          <a:noFill/>
          <a:ln>
            <a:noFill/>
          </a:ln>
        </p:spPr>
        <p:txBody>
          <a:bodyPr anchorCtr="0" anchor="b" bIns="91425" lIns="0" spcFirstLastPara="1" rIns="91425" wrap="square" tIns="91425">
            <a:normAutofit/>
          </a:bodyPr>
          <a:lstStyle/>
          <a:p>
            <a:pPr indent="0" lvl="0" marL="0" marR="0" rtl="0" algn="l">
              <a:lnSpc>
                <a:spcPct val="90000"/>
              </a:lnSpc>
              <a:spcBef>
                <a:spcPts val="0"/>
              </a:spcBef>
              <a:spcAft>
                <a:spcPts val="0"/>
              </a:spcAft>
              <a:buClr>
                <a:schemeClr val="dk1"/>
              </a:buClr>
              <a:buSzPts val="4400"/>
              <a:buFont typeface="Arial"/>
              <a:buNone/>
            </a:pPr>
            <a:r>
              <a:rPr b="1" i="0" lang="en-US" sz="3500" u="none" cap="none" strike="noStrike">
                <a:solidFill>
                  <a:schemeClr val="dk1"/>
                </a:solidFill>
                <a:latin typeface="Arial"/>
                <a:ea typeface="Arial"/>
                <a:cs typeface="Arial"/>
                <a:sym typeface="Arial"/>
              </a:rPr>
              <a:t>Language</a:t>
            </a:r>
            <a:endParaRPr b="0" i="0" sz="700" u="none" cap="none" strike="noStrike">
              <a:solidFill>
                <a:srgbClr val="000000"/>
              </a:solidFill>
              <a:latin typeface="Arial"/>
              <a:ea typeface="Arial"/>
              <a:cs typeface="Arial"/>
              <a:sym typeface="Arial"/>
            </a:endParaRPr>
          </a:p>
        </p:txBody>
      </p:sp>
      <p:sp>
        <p:nvSpPr>
          <p:cNvPr id="73" name="Google Shape;73;p15"/>
          <p:cNvSpPr txBox="1"/>
          <p:nvPr/>
        </p:nvSpPr>
        <p:spPr>
          <a:xfrm>
            <a:off x="250825" y="2838351"/>
            <a:ext cx="2160588" cy="596999"/>
          </a:xfrm>
          <a:prstGeom prst="rect">
            <a:avLst/>
          </a:prstGeom>
          <a:noFill/>
          <a:ln>
            <a:noFill/>
          </a:ln>
        </p:spPr>
        <p:txBody>
          <a:bodyPr anchorCtr="0" anchor="t" bIns="91425" lIns="0" spcFirstLastPara="1" rIns="91425" wrap="square" tIns="91425">
            <a:normAutofit/>
          </a:bodyPr>
          <a:lstStyle/>
          <a:p>
            <a:pPr indent="0" lvl="0" marL="0" marR="0" rtl="0" algn="l">
              <a:lnSpc>
                <a:spcPct val="100000"/>
              </a:lnSpc>
              <a:spcBef>
                <a:spcPts val="0"/>
              </a:spcBef>
              <a:spcAft>
                <a:spcPts val="0"/>
              </a:spcAft>
              <a:buClr>
                <a:schemeClr val="dk1"/>
              </a:buClr>
              <a:buSzPts val="2000"/>
              <a:buFont typeface="Arial"/>
              <a:buNone/>
            </a:pPr>
            <a:r>
              <a:t/>
            </a:r>
            <a:endParaRPr b="0" i="0" sz="1000" u="none" cap="none" strike="noStrike">
              <a:solidFill>
                <a:srgbClr val="7F7F7F"/>
              </a:solidFill>
              <a:latin typeface="Arial"/>
              <a:ea typeface="Arial"/>
              <a:cs typeface="Arial"/>
              <a:sym typeface="Arial"/>
            </a:endParaRPr>
          </a:p>
        </p:txBody>
      </p:sp>
      <p:sp>
        <p:nvSpPr>
          <p:cNvPr id="74" name="Google Shape;74;p15"/>
          <p:cNvSpPr txBox="1"/>
          <p:nvPr/>
        </p:nvSpPr>
        <p:spPr>
          <a:xfrm>
            <a:off x="250825" y="4479925"/>
            <a:ext cx="5018700" cy="297815"/>
          </a:xfrm>
          <a:prstGeom prst="rect">
            <a:avLst/>
          </a:prstGeom>
          <a:noFill/>
          <a:ln>
            <a:noFill/>
          </a:ln>
        </p:spPr>
        <p:txBody>
          <a:bodyPr anchorCtr="0" anchor="b" bIns="0" lIns="0" spcFirstLastPara="1" rIns="91425" wrap="square" tIns="0">
            <a:noAutofit/>
          </a:bodyPr>
          <a:lstStyle/>
          <a:p>
            <a:pPr indent="0" lvl="0" marL="0" marR="0" rtl="0" algn="l">
              <a:lnSpc>
                <a:spcPct val="100000"/>
              </a:lnSpc>
              <a:spcBef>
                <a:spcPts val="0"/>
              </a:spcBef>
              <a:spcAft>
                <a:spcPts val="0"/>
              </a:spcAft>
              <a:buClr>
                <a:srgbClr val="000000"/>
              </a:buClr>
              <a:buSzPts val="700"/>
              <a:buFont typeface="Arial"/>
              <a:buNone/>
            </a:pPr>
            <a:r>
              <a:t/>
            </a:r>
            <a:endParaRPr b="0" i="0" sz="1400" u="none" cap="none" strike="noStrike">
              <a:solidFill>
                <a:srgbClr val="000000"/>
              </a:solidFill>
              <a:latin typeface="Arial"/>
              <a:ea typeface="Arial"/>
              <a:cs typeface="Arial"/>
              <a:sym typeface="Arial"/>
            </a:endParaRPr>
          </a:p>
        </p:txBody>
      </p:sp>
      <p:grpSp>
        <p:nvGrpSpPr>
          <p:cNvPr id="75" name="Google Shape;75;p15"/>
          <p:cNvGrpSpPr/>
          <p:nvPr/>
        </p:nvGrpSpPr>
        <p:grpSpPr>
          <a:xfrm>
            <a:off x="5047688" y="749626"/>
            <a:ext cx="3664002" cy="3553095"/>
            <a:chOff x="4424862" y="4095026"/>
            <a:chExt cx="658200" cy="658200"/>
          </a:xfrm>
        </p:grpSpPr>
        <p:sp>
          <p:nvSpPr>
            <p:cNvPr id="76" name="Google Shape;76;p15"/>
            <p:cNvSpPr/>
            <p:nvPr/>
          </p:nvSpPr>
          <p:spPr>
            <a:xfrm>
              <a:off x="4424862" y="4095026"/>
              <a:ext cx="658200" cy="658200"/>
            </a:xfrm>
            <a:prstGeom prst="ellipse">
              <a:avLst/>
            </a:prstGeom>
            <a:solidFill>
              <a:srgbClr val="D5DDDD"/>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Calibri"/>
                <a:ea typeface="Calibri"/>
                <a:cs typeface="Calibri"/>
                <a:sym typeface="Calibri"/>
              </a:endParaRPr>
            </a:p>
          </p:txBody>
        </p:sp>
        <p:sp>
          <p:nvSpPr>
            <p:cNvPr id="77" name="Google Shape;77;p15"/>
            <p:cNvSpPr/>
            <p:nvPr/>
          </p:nvSpPr>
          <p:spPr>
            <a:xfrm>
              <a:off x="4573989" y="4244082"/>
              <a:ext cx="357103" cy="357101"/>
            </a:xfrm>
            <a:custGeom>
              <a:rect b="b" l="l" r="r" t="t"/>
              <a:pathLst>
                <a:path extrusionOk="0" h="3967792" w="3967809">
                  <a:moveTo>
                    <a:pt x="3768237" y="3342650"/>
                  </a:moveTo>
                  <a:cubicBezTo>
                    <a:pt x="3898945" y="3132769"/>
                    <a:pt x="3967810" y="2893281"/>
                    <a:pt x="3967810" y="2645198"/>
                  </a:cubicBezTo>
                  <a:cubicBezTo>
                    <a:pt x="3967810" y="1915969"/>
                    <a:pt x="3374427" y="1322599"/>
                    <a:pt x="2645198" y="1322599"/>
                  </a:cubicBezTo>
                  <a:cubicBezTo>
                    <a:pt x="2645198" y="593370"/>
                    <a:pt x="2051897" y="0"/>
                    <a:pt x="1322599" y="0"/>
                  </a:cubicBezTo>
                  <a:cubicBezTo>
                    <a:pt x="593301" y="0"/>
                    <a:pt x="0" y="593370"/>
                    <a:pt x="0" y="1322599"/>
                  </a:cubicBezTo>
                  <a:cubicBezTo>
                    <a:pt x="0" y="1571110"/>
                    <a:pt x="68716" y="1810692"/>
                    <a:pt x="199487" y="2019944"/>
                  </a:cubicBezTo>
                  <a:lnTo>
                    <a:pt x="10660" y="2460880"/>
                  </a:lnTo>
                  <a:cubicBezTo>
                    <a:pt x="-10582" y="2510602"/>
                    <a:pt x="523" y="2568221"/>
                    <a:pt x="38754" y="2606448"/>
                  </a:cubicBezTo>
                  <a:cubicBezTo>
                    <a:pt x="64060" y="2631755"/>
                    <a:pt x="97898" y="2645190"/>
                    <a:pt x="132258" y="2645190"/>
                  </a:cubicBezTo>
                  <a:cubicBezTo>
                    <a:pt x="149825" y="2645190"/>
                    <a:pt x="167513" y="2641703"/>
                    <a:pt x="184310" y="2634470"/>
                  </a:cubicBezTo>
                  <a:lnTo>
                    <a:pt x="625246" y="2445762"/>
                  </a:lnTo>
                  <a:cubicBezTo>
                    <a:pt x="834613" y="2576478"/>
                    <a:pt x="1074225" y="2645190"/>
                    <a:pt x="1322590" y="2645190"/>
                  </a:cubicBezTo>
                  <a:cubicBezTo>
                    <a:pt x="1322590" y="3374415"/>
                    <a:pt x="1915892" y="3967793"/>
                    <a:pt x="2645189" y="3967793"/>
                  </a:cubicBezTo>
                  <a:cubicBezTo>
                    <a:pt x="2893302" y="3967793"/>
                    <a:pt x="3132790" y="3898927"/>
                    <a:pt x="3342641" y="3768220"/>
                  </a:cubicBezTo>
                  <a:lnTo>
                    <a:pt x="3783483" y="3957086"/>
                  </a:lnTo>
                  <a:cubicBezTo>
                    <a:pt x="3800271" y="3964281"/>
                    <a:pt x="3817959" y="3967793"/>
                    <a:pt x="3835518" y="3967793"/>
                  </a:cubicBezTo>
                  <a:cubicBezTo>
                    <a:pt x="3869865" y="3967793"/>
                    <a:pt x="3903698" y="3954345"/>
                    <a:pt x="3929051" y="3929035"/>
                  </a:cubicBezTo>
                  <a:cubicBezTo>
                    <a:pt x="3967253" y="3890790"/>
                    <a:pt x="3978388" y="3833188"/>
                    <a:pt x="3957060" y="3783466"/>
                  </a:cubicBezTo>
                  <a:lnTo>
                    <a:pt x="3768237" y="3342650"/>
                  </a:lnTo>
                  <a:close/>
                  <a:moveTo>
                    <a:pt x="1322603" y="2380678"/>
                  </a:moveTo>
                  <a:cubicBezTo>
                    <a:pt x="1103934" y="2380678"/>
                    <a:pt x="893873" y="2314027"/>
                    <a:pt x="715019" y="2187962"/>
                  </a:cubicBezTo>
                  <a:cubicBezTo>
                    <a:pt x="677503" y="2161358"/>
                    <a:pt x="629066" y="2156317"/>
                    <a:pt x="586770" y="2174531"/>
                  </a:cubicBezTo>
                  <a:lnTo>
                    <a:pt x="383861" y="2261324"/>
                  </a:lnTo>
                  <a:lnTo>
                    <a:pt x="470782" y="2058419"/>
                  </a:lnTo>
                  <a:cubicBezTo>
                    <a:pt x="488872" y="2016175"/>
                    <a:pt x="483707" y="1967614"/>
                    <a:pt x="457228" y="1930166"/>
                  </a:cubicBezTo>
                  <a:cubicBezTo>
                    <a:pt x="331167" y="1751407"/>
                    <a:pt x="264511" y="1541393"/>
                    <a:pt x="264511" y="1322582"/>
                  </a:cubicBezTo>
                  <a:cubicBezTo>
                    <a:pt x="264511" y="739157"/>
                    <a:pt x="739165" y="264503"/>
                    <a:pt x="1322590" y="264503"/>
                  </a:cubicBezTo>
                  <a:cubicBezTo>
                    <a:pt x="1906016" y="264503"/>
                    <a:pt x="2380670" y="739157"/>
                    <a:pt x="2380670" y="1322582"/>
                  </a:cubicBezTo>
                  <a:cubicBezTo>
                    <a:pt x="2380670" y="1332008"/>
                    <a:pt x="2380147" y="1340411"/>
                    <a:pt x="2379899" y="1349323"/>
                  </a:cubicBezTo>
                  <a:cubicBezTo>
                    <a:pt x="1863065" y="1455105"/>
                    <a:pt x="1455032" y="1863129"/>
                    <a:pt x="1349400" y="2379895"/>
                  </a:cubicBezTo>
                  <a:cubicBezTo>
                    <a:pt x="1340351" y="2380156"/>
                    <a:pt x="1332081" y="2380666"/>
                    <a:pt x="1322590" y="2380666"/>
                  </a:cubicBezTo>
                  <a:lnTo>
                    <a:pt x="1322603" y="2380678"/>
                  </a:lnTo>
                  <a:close/>
                  <a:moveTo>
                    <a:pt x="3497028" y="3381164"/>
                  </a:moveTo>
                  <a:lnTo>
                    <a:pt x="3583825" y="3583812"/>
                  </a:lnTo>
                  <a:lnTo>
                    <a:pt x="3381177" y="3497015"/>
                  </a:lnTo>
                  <a:cubicBezTo>
                    <a:pt x="3339198" y="3478676"/>
                    <a:pt x="3290508" y="3483846"/>
                    <a:pt x="3253048" y="3510450"/>
                  </a:cubicBezTo>
                  <a:cubicBezTo>
                    <a:pt x="3073646" y="3636647"/>
                    <a:pt x="2863499" y="3703294"/>
                    <a:pt x="2645220" y="3703294"/>
                  </a:cubicBezTo>
                  <a:cubicBezTo>
                    <a:pt x="2061794" y="3703294"/>
                    <a:pt x="1587140" y="3228632"/>
                    <a:pt x="1587140" y="2645207"/>
                  </a:cubicBezTo>
                  <a:cubicBezTo>
                    <a:pt x="1587140" y="2061781"/>
                    <a:pt x="2061794" y="1587127"/>
                    <a:pt x="2645220" y="1587127"/>
                  </a:cubicBezTo>
                  <a:cubicBezTo>
                    <a:pt x="3228645" y="1587127"/>
                    <a:pt x="3703312" y="2061781"/>
                    <a:pt x="3703312" y="2645207"/>
                  </a:cubicBezTo>
                  <a:cubicBezTo>
                    <a:pt x="3703312" y="2863495"/>
                    <a:pt x="3636647" y="3073625"/>
                    <a:pt x="3510458" y="3253039"/>
                  </a:cubicBezTo>
                  <a:cubicBezTo>
                    <a:pt x="3483978" y="3290500"/>
                    <a:pt x="3478955" y="3339061"/>
                    <a:pt x="3497028" y="3381164"/>
                  </a:cubicBezTo>
                  <a:close/>
                  <a:moveTo>
                    <a:pt x="1719385" y="991950"/>
                  </a:moveTo>
                  <a:cubicBezTo>
                    <a:pt x="1719385" y="809581"/>
                    <a:pt x="1571046" y="661297"/>
                    <a:pt x="1388737" y="661297"/>
                  </a:cubicBezTo>
                  <a:lnTo>
                    <a:pt x="1256474" y="661297"/>
                  </a:lnTo>
                  <a:cubicBezTo>
                    <a:pt x="1074165" y="661297"/>
                    <a:pt x="925826" y="809581"/>
                    <a:pt x="925826" y="991950"/>
                  </a:cubicBezTo>
                  <a:lnTo>
                    <a:pt x="925826" y="1587119"/>
                  </a:lnTo>
                  <a:cubicBezTo>
                    <a:pt x="925826" y="1660220"/>
                    <a:pt x="985038" y="1719381"/>
                    <a:pt x="1058084" y="1719381"/>
                  </a:cubicBezTo>
                  <a:cubicBezTo>
                    <a:pt x="1131133" y="1719381"/>
                    <a:pt x="1190346" y="1660220"/>
                    <a:pt x="1190346" y="1587119"/>
                  </a:cubicBezTo>
                  <a:lnTo>
                    <a:pt x="1190346" y="1454861"/>
                  </a:lnTo>
                  <a:lnTo>
                    <a:pt x="1454865" y="1454861"/>
                  </a:lnTo>
                  <a:lnTo>
                    <a:pt x="1454865" y="1587119"/>
                  </a:lnTo>
                  <a:cubicBezTo>
                    <a:pt x="1454865" y="1660220"/>
                    <a:pt x="1514078" y="1719381"/>
                    <a:pt x="1587123" y="1719381"/>
                  </a:cubicBezTo>
                  <a:cubicBezTo>
                    <a:pt x="1660173" y="1719381"/>
                    <a:pt x="1719385" y="1660220"/>
                    <a:pt x="1719385" y="1587119"/>
                  </a:cubicBezTo>
                  <a:lnTo>
                    <a:pt x="1719385" y="991950"/>
                  </a:lnTo>
                  <a:close/>
                  <a:moveTo>
                    <a:pt x="1190346" y="1190341"/>
                  </a:moveTo>
                  <a:lnTo>
                    <a:pt x="1190346" y="991950"/>
                  </a:lnTo>
                  <a:cubicBezTo>
                    <a:pt x="1190346" y="956044"/>
                    <a:pt x="1220628" y="925817"/>
                    <a:pt x="1256474" y="925817"/>
                  </a:cubicBezTo>
                  <a:lnTo>
                    <a:pt x="1388737" y="925817"/>
                  </a:lnTo>
                  <a:cubicBezTo>
                    <a:pt x="1424583" y="925817"/>
                    <a:pt x="1454865" y="956044"/>
                    <a:pt x="1454865" y="991950"/>
                  </a:cubicBezTo>
                  <a:lnTo>
                    <a:pt x="1454865" y="1190341"/>
                  </a:lnTo>
                  <a:lnTo>
                    <a:pt x="1190346" y="1190341"/>
                  </a:lnTo>
                  <a:close/>
                  <a:moveTo>
                    <a:pt x="3174242" y="2248421"/>
                  </a:moveTo>
                  <a:cubicBezTo>
                    <a:pt x="3174242" y="2321522"/>
                    <a:pt x="3115085" y="2380678"/>
                    <a:pt x="3041984" y="2380678"/>
                  </a:cubicBezTo>
                  <a:lnTo>
                    <a:pt x="2248425" y="2380678"/>
                  </a:lnTo>
                  <a:cubicBezTo>
                    <a:pt x="2175324" y="2380678"/>
                    <a:pt x="2116163" y="2321522"/>
                    <a:pt x="2116163" y="2248421"/>
                  </a:cubicBezTo>
                  <a:cubicBezTo>
                    <a:pt x="2116163" y="2175315"/>
                    <a:pt x="2175324" y="2116158"/>
                    <a:pt x="2248425" y="2116158"/>
                  </a:cubicBezTo>
                  <a:lnTo>
                    <a:pt x="2512945" y="2116158"/>
                  </a:lnTo>
                  <a:cubicBezTo>
                    <a:pt x="2512945" y="2043057"/>
                    <a:pt x="2572101" y="1983901"/>
                    <a:pt x="2645203" y="1983901"/>
                  </a:cubicBezTo>
                  <a:cubicBezTo>
                    <a:pt x="2718308" y="1983901"/>
                    <a:pt x="2777465" y="2043057"/>
                    <a:pt x="2777465" y="2116158"/>
                  </a:cubicBezTo>
                  <a:lnTo>
                    <a:pt x="3041984" y="2116158"/>
                  </a:lnTo>
                  <a:cubicBezTo>
                    <a:pt x="3115085" y="2116158"/>
                    <a:pt x="3174242" y="2175315"/>
                    <a:pt x="3174242" y="2248421"/>
                  </a:cubicBezTo>
                  <a:close/>
                  <a:moveTo>
                    <a:pt x="3027256" y="3233913"/>
                  </a:moveTo>
                  <a:cubicBezTo>
                    <a:pt x="3003877" y="3279900"/>
                    <a:pt x="2957641" y="3306504"/>
                    <a:pt x="2909337" y="3306504"/>
                  </a:cubicBezTo>
                  <a:cubicBezTo>
                    <a:pt x="2889581" y="3306504"/>
                    <a:pt x="2869551" y="3301986"/>
                    <a:pt x="2850565" y="3292551"/>
                  </a:cubicBezTo>
                  <a:cubicBezTo>
                    <a:pt x="2843717" y="3289189"/>
                    <a:pt x="2749563" y="3239206"/>
                    <a:pt x="2619879" y="3124246"/>
                  </a:cubicBezTo>
                  <a:cubicBezTo>
                    <a:pt x="2444734" y="3246559"/>
                    <a:pt x="2300596" y="3296294"/>
                    <a:pt x="2290267" y="3299643"/>
                  </a:cubicBezTo>
                  <a:cubicBezTo>
                    <a:pt x="2276322" y="3304311"/>
                    <a:pt x="2262241" y="3306504"/>
                    <a:pt x="2248425" y="3306504"/>
                  </a:cubicBezTo>
                  <a:cubicBezTo>
                    <a:pt x="2193011" y="3306504"/>
                    <a:pt x="2141474" y="3271493"/>
                    <a:pt x="2123011" y="3216084"/>
                  </a:cubicBezTo>
                  <a:cubicBezTo>
                    <a:pt x="2099824" y="3146730"/>
                    <a:pt x="2137353" y="3071809"/>
                    <a:pt x="2206583" y="3048815"/>
                  </a:cubicBezTo>
                  <a:cubicBezTo>
                    <a:pt x="2208262" y="3048168"/>
                    <a:pt x="2306160" y="3013560"/>
                    <a:pt x="2432486" y="2931144"/>
                  </a:cubicBezTo>
                  <a:cubicBezTo>
                    <a:pt x="2379522" y="2869024"/>
                    <a:pt x="2325282" y="2800428"/>
                    <a:pt x="2270643" y="2718552"/>
                  </a:cubicBezTo>
                  <a:cubicBezTo>
                    <a:pt x="2230086" y="2657712"/>
                    <a:pt x="2246493" y="2575699"/>
                    <a:pt x="2307333" y="2535137"/>
                  </a:cubicBezTo>
                  <a:cubicBezTo>
                    <a:pt x="2368169" y="2494581"/>
                    <a:pt x="2450310" y="2511112"/>
                    <a:pt x="2490748" y="2571827"/>
                  </a:cubicBezTo>
                  <a:cubicBezTo>
                    <a:pt x="2540868" y="2646993"/>
                    <a:pt x="2590590" y="2709897"/>
                    <a:pt x="2638508" y="2765576"/>
                  </a:cubicBezTo>
                  <a:cubicBezTo>
                    <a:pt x="2694569" y="2710423"/>
                    <a:pt x="2749974" y="2646483"/>
                    <a:pt x="2799700" y="2571827"/>
                  </a:cubicBezTo>
                  <a:cubicBezTo>
                    <a:pt x="2840120" y="2511124"/>
                    <a:pt x="2922151" y="2494593"/>
                    <a:pt x="2983115" y="2535137"/>
                  </a:cubicBezTo>
                  <a:cubicBezTo>
                    <a:pt x="3043954" y="2575699"/>
                    <a:pt x="3060344" y="2657712"/>
                    <a:pt x="3019800" y="2718552"/>
                  </a:cubicBezTo>
                  <a:cubicBezTo>
                    <a:pt x="2959483" y="2809096"/>
                    <a:pt x="2892831" y="2886330"/>
                    <a:pt x="2825281" y="2952986"/>
                  </a:cubicBezTo>
                  <a:cubicBezTo>
                    <a:pt x="2910921" y="3024926"/>
                    <a:pt x="2968524" y="3055663"/>
                    <a:pt x="2969680" y="3056314"/>
                  </a:cubicBezTo>
                  <a:cubicBezTo>
                    <a:pt x="3034237" y="3089638"/>
                    <a:pt x="3060194" y="3169081"/>
                    <a:pt x="3027252" y="3233913"/>
                  </a:cubicBezTo>
                  <a:lnTo>
                    <a:pt x="3027256" y="3233913"/>
                  </a:lnTo>
                  <a:close/>
                </a:path>
              </a:pathLst>
            </a:custGeom>
            <a:solidFill>
              <a:srgbClr val="33333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8" name="Google Shape;78;p15"/>
          <p:cNvSpPr txBox="1"/>
          <p:nvPr/>
        </p:nvSpPr>
        <p:spPr>
          <a:xfrm>
            <a:off x="250825" y="2095500"/>
            <a:ext cx="4321200" cy="1739100"/>
          </a:xfrm>
          <a:prstGeom prst="rect">
            <a:avLst/>
          </a:prstGeom>
          <a:noFill/>
          <a:ln>
            <a:noFill/>
          </a:ln>
        </p:spPr>
        <p:txBody>
          <a:bodyPr anchorCtr="0" anchor="t" bIns="91425" lIns="0" spcFirstLastPara="1" rIns="91425" wrap="square" tIns="91425">
            <a:noAutofit/>
          </a:bodyPr>
          <a:lstStyle/>
          <a:p>
            <a:pPr indent="0" lvl="0" marL="0" marR="0" rtl="0" algn="l">
              <a:lnSpc>
                <a:spcPct val="100000"/>
              </a:lnSpc>
              <a:spcBef>
                <a:spcPts val="0"/>
              </a:spcBef>
              <a:spcAft>
                <a:spcPts val="0"/>
              </a:spcAft>
              <a:buClr>
                <a:srgbClr val="000000"/>
              </a:buClr>
              <a:buSzPts val="1600"/>
              <a:buFont typeface="Arial"/>
              <a:buNone/>
            </a:pPr>
            <a:r>
              <a:rPr lang="en-US" sz="1600">
                <a:solidFill>
                  <a:srgbClr val="7F7F7F"/>
                </a:solidFill>
              </a:rPr>
              <a:t>Identifying how we say what we mean, and considering what others might hear</a:t>
            </a:r>
            <a:endParaRPr b="0" i="0" sz="1600" u="none" cap="none" strike="noStrike">
              <a:solidFill>
                <a:srgbClr val="7F7F7F"/>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24"/>
          <p:cNvSpPr/>
          <p:nvPr/>
        </p:nvSpPr>
        <p:spPr>
          <a:xfrm>
            <a:off x="325825" y="808050"/>
            <a:ext cx="2658300" cy="2735400"/>
          </a:xfrm>
          <a:prstGeom prst="rect">
            <a:avLst/>
          </a:prstGeom>
          <a:solidFill>
            <a:srgbClr val="F0F3F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Arial"/>
              <a:ea typeface="Arial"/>
              <a:cs typeface="Arial"/>
              <a:sym typeface="Arial"/>
            </a:endParaRPr>
          </a:p>
        </p:txBody>
      </p:sp>
      <p:sp>
        <p:nvSpPr>
          <p:cNvPr id="198" name="Google Shape;198;p24"/>
          <p:cNvSpPr txBox="1"/>
          <p:nvPr/>
        </p:nvSpPr>
        <p:spPr>
          <a:xfrm>
            <a:off x="570146" y="991475"/>
            <a:ext cx="2174400" cy="2338500"/>
          </a:xfrm>
          <a:prstGeom prst="rect">
            <a:avLst/>
          </a:prstGeom>
          <a:noFill/>
          <a:ln>
            <a:noFill/>
          </a:ln>
        </p:spPr>
        <p:txBody>
          <a:bodyPr anchorCtr="0" anchor="t" bIns="91425" lIns="0" spcFirstLastPara="1" rIns="91425" wrap="square" tIns="91425">
            <a:noAutofit/>
          </a:bodyPr>
          <a:lstStyle/>
          <a:p>
            <a:pPr indent="0" lvl="0" marL="0" marR="0" rtl="0" algn="l">
              <a:lnSpc>
                <a:spcPct val="100000"/>
              </a:lnSpc>
              <a:spcBef>
                <a:spcPts val="600"/>
              </a:spcBef>
              <a:spcAft>
                <a:spcPts val="0"/>
              </a:spcAft>
              <a:buNone/>
            </a:pPr>
            <a:r>
              <a:rPr b="1" lang="en-US">
                <a:solidFill>
                  <a:schemeClr val="dk1"/>
                </a:solidFill>
              </a:rPr>
              <a:t>Differences over time</a:t>
            </a:r>
            <a:endParaRPr b="1">
              <a:solidFill>
                <a:schemeClr val="dk1"/>
              </a:solidFill>
            </a:endParaRPr>
          </a:p>
          <a:p>
            <a:pPr indent="0" lvl="0" marL="0" marR="0" rtl="0" algn="l">
              <a:lnSpc>
                <a:spcPct val="100000"/>
              </a:lnSpc>
              <a:spcBef>
                <a:spcPts val="600"/>
              </a:spcBef>
              <a:spcAft>
                <a:spcPts val="0"/>
              </a:spcAft>
              <a:buNone/>
            </a:pPr>
            <a:r>
              <a:rPr lang="en-US">
                <a:solidFill>
                  <a:schemeClr val="dk1"/>
                </a:solidFill>
              </a:rPr>
              <a:t>Nice</a:t>
            </a:r>
            <a:endParaRPr>
              <a:solidFill>
                <a:schemeClr val="dk1"/>
              </a:solidFill>
            </a:endParaRPr>
          </a:p>
          <a:p>
            <a:pPr indent="-304800" lvl="0" marL="457200" marR="0" rtl="0" algn="l">
              <a:lnSpc>
                <a:spcPct val="100000"/>
              </a:lnSpc>
              <a:spcBef>
                <a:spcPts val="0"/>
              </a:spcBef>
              <a:spcAft>
                <a:spcPts val="0"/>
              </a:spcAft>
              <a:buClr>
                <a:schemeClr val="dk1"/>
              </a:buClr>
              <a:buSzPts val="1200"/>
              <a:buChar char="●"/>
            </a:pPr>
            <a:r>
              <a:rPr lang="en-US" sz="1200">
                <a:solidFill>
                  <a:schemeClr val="dk1"/>
                </a:solidFill>
              </a:rPr>
              <a:t>meant naive/simple</a:t>
            </a:r>
            <a:endParaRPr sz="1200">
              <a:solidFill>
                <a:schemeClr val="dk1"/>
              </a:solidFill>
            </a:endParaRPr>
          </a:p>
          <a:p>
            <a:pPr indent="0" lvl="0" marL="0" marR="0" rtl="0" algn="l">
              <a:lnSpc>
                <a:spcPct val="100000"/>
              </a:lnSpc>
              <a:spcBef>
                <a:spcPts val="600"/>
              </a:spcBef>
              <a:spcAft>
                <a:spcPts val="0"/>
              </a:spcAft>
              <a:buNone/>
            </a:pPr>
            <a:r>
              <a:rPr lang="en-US">
                <a:solidFill>
                  <a:schemeClr val="dk1"/>
                </a:solidFill>
              </a:rPr>
              <a:t>Villain</a:t>
            </a:r>
            <a:endParaRPr>
              <a:solidFill>
                <a:schemeClr val="dk1"/>
              </a:solidFill>
            </a:endParaRPr>
          </a:p>
          <a:p>
            <a:pPr indent="-304800" lvl="0" marL="457200" marR="0" rtl="0" algn="l">
              <a:lnSpc>
                <a:spcPct val="100000"/>
              </a:lnSpc>
              <a:spcBef>
                <a:spcPts val="0"/>
              </a:spcBef>
              <a:spcAft>
                <a:spcPts val="0"/>
              </a:spcAft>
              <a:buClr>
                <a:schemeClr val="dk1"/>
              </a:buClr>
              <a:buSzPts val="1200"/>
              <a:buChar char="●"/>
            </a:pPr>
            <a:r>
              <a:rPr lang="en-US" sz="1200">
                <a:solidFill>
                  <a:schemeClr val="dk1"/>
                </a:solidFill>
              </a:rPr>
              <a:t>meant a villa worker</a:t>
            </a:r>
            <a:endParaRPr sz="1200">
              <a:solidFill>
                <a:schemeClr val="dk1"/>
              </a:solidFill>
            </a:endParaRPr>
          </a:p>
          <a:p>
            <a:pPr indent="0" lvl="0" marL="0" marR="0" rtl="0" algn="l">
              <a:lnSpc>
                <a:spcPct val="100000"/>
              </a:lnSpc>
              <a:spcBef>
                <a:spcPts val="600"/>
              </a:spcBef>
              <a:spcAft>
                <a:spcPts val="0"/>
              </a:spcAft>
              <a:buNone/>
            </a:pPr>
            <a:r>
              <a:rPr lang="en-US">
                <a:solidFill>
                  <a:schemeClr val="dk1"/>
                </a:solidFill>
              </a:rPr>
              <a:t>Happy </a:t>
            </a:r>
            <a:endParaRPr>
              <a:solidFill>
                <a:schemeClr val="dk1"/>
              </a:solidFill>
            </a:endParaRPr>
          </a:p>
          <a:p>
            <a:pPr indent="-304800" lvl="0" marL="457200" marR="0" rtl="0" algn="l">
              <a:lnSpc>
                <a:spcPct val="100000"/>
              </a:lnSpc>
              <a:spcBef>
                <a:spcPts val="0"/>
              </a:spcBef>
              <a:spcAft>
                <a:spcPts val="0"/>
              </a:spcAft>
              <a:buClr>
                <a:schemeClr val="dk1"/>
              </a:buClr>
              <a:buSzPts val="1200"/>
              <a:buChar char="●"/>
            </a:pPr>
            <a:r>
              <a:rPr lang="en-US" sz="1200">
                <a:solidFill>
                  <a:schemeClr val="dk1"/>
                </a:solidFill>
              </a:rPr>
              <a:t>meant fortunate/lucky</a:t>
            </a:r>
            <a:endParaRPr sz="1200">
              <a:solidFill>
                <a:schemeClr val="dk1"/>
              </a:solidFill>
            </a:endParaRPr>
          </a:p>
          <a:p>
            <a:pPr indent="0" lvl="0" marL="0" marR="0" rtl="0" algn="l">
              <a:lnSpc>
                <a:spcPct val="100000"/>
              </a:lnSpc>
              <a:spcBef>
                <a:spcPts val="600"/>
              </a:spcBef>
              <a:spcAft>
                <a:spcPts val="0"/>
              </a:spcAft>
              <a:buNone/>
            </a:pPr>
            <a:r>
              <a:rPr lang="en-US">
                <a:solidFill>
                  <a:schemeClr val="dk1"/>
                </a:solidFill>
              </a:rPr>
              <a:t>Gay </a:t>
            </a:r>
            <a:endParaRPr>
              <a:solidFill>
                <a:schemeClr val="dk1"/>
              </a:solidFill>
            </a:endParaRPr>
          </a:p>
          <a:p>
            <a:pPr indent="-304800" lvl="0" marL="457200" marR="0" rtl="0" algn="l">
              <a:lnSpc>
                <a:spcPct val="100000"/>
              </a:lnSpc>
              <a:spcBef>
                <a:spcPts val="0"/>
              </a:spcBef>
              <a:spcAft>
                <a:spcPts val="0"/>
              </a:spcAft>
              <a:buClr>
                <a:schemeClr val="dk1"/>
              </a:buClr>
              <a:buSzPts val="1200"/>
              <a:buChar char="●"/>
            </a:pPr>
            <a:r>
              <a:rPr lang="en-US" sz="1200">
                <a:solidFill>
                  <a:schemeClr val="dk1"/>
                </a:solidFill>
              </a:rPr>
              <a:t>meant joyous</a:t>
            </a:r>
            <a:endParaRPr sz="1200">
              <a:solidFill>
                <a:schemeClr val="dk1"/>
              </a:solidFill>
            </a:endParaRPr>
          </a:p>
        </p:txBody>
      </p:sp>
      <p:sp>
        <p:nvSpPr>
          <p:cNvPr id="199" name="Google Shape;199;p24"/>
          <p:cNvSpPr txBox="1"/>
          <p:nvPr/>
        </p:nvSpPr>
        <p:spPr>
          <a:xfrm>
            <a:off x="6084886" y="268289"/>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rgbClr val="000000"/>
              </a:buClr>
              <a:buSzPts val="700"/>
              <a:buFont typeface="Arial"/>
              <a:buNone/>
            </a:pPr>
            <a:r>
              <a:rPr b="1" i="0" lang="en-US" sz="700" u="none" cap="none" strike="noStrike">
                <a:solidFill>
                  <a:srgbClr val="37816E"/>
                </a:solidFill>
                <a:latin typeface="Arial"/>
                <a:ea typeface="Arial"/>
                <a:cs typeface="Arial"/>
                <a:sym typeface="Arial"/>
              </a:rPr>
              <a:t>LEARNING OBJECTIVES</a:t>
            </a:r>
            <a:br>
              <a:rPr b="0" i="0" lang="en-US" sz="700" u="none" cap="none" strike="noStrike">
                <a:solidFill>
                  <a:srgbClr val="37816E"/>
                </a:solidFill>
                <a:latin typeface="Arial"/>
                <a:ea typeface="Arial"/>
                <a:cs typeface="Arial"/>
                <a:sym typeface="Arial"/>
              </a:rPr>
            </a:br>
            <a:r>
              <a:rPr b="0" i="0" lang="en-US" sz="700" u="none" cap="none" strike="noStrike">
                <a:solidFill>
                  <a:srgbClr val="1B4036"/>
                </a:solidFill>
                <a:latin typeface="Arial"/>
                <a:ea typeface="Arial"/>
                <a:cs typeface="Arial"/>
                <a:sym typeface="Arial"/>
              </a:rPr>
              <a:t>LANGUAGE</a:t>
            </a:r>
            <a:endParaRPr b="0" i="0" sz="100" u="none" cap="none" strike="noStrike">
              <a:solidFill>
                <a:srgbClr val="1B4036"/>
              </a:solidFill>
              <a:latin typeface="Arial"/>
              <a:ea typeface="Arial"/>
              <a:cs typeface="Arial"/>
              <a:sym typeface="Arial"/>
            </a:endParaRPr>
          </a:p>
        </p:txBody>
      </p:sp>
      <p:sp>
        <p:nvSpPr>
          <p:cNvPr id="200" name="Google Shape;200;p24"/>
          <p:cNvSpPr txBox="1"/>
          <p:nvPr/>
        </p:nvSpPr>
        <p:spPr>
          <a:xfrm>
            <a:off x="325825" y="268300"/>
            <a:ext cx="7303800" cy="5397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chemeClr val="dk1"/>
              </a:buClr>
              <a:buSzPts val="4400"/>
              <a:buFont typeface="Arial"/>
              <a:buNone/>
            </a:pPr>
            <a:r>
              <a:rPr b="1" i="0" lang="en-US" sz="2200" u="none" cap="none" strike="noStrike">
                <a:solidFill>
                  <a:schemeClr val="dk1"/>
                </a:solidFill>
                <a:latin typeface="Arial"/>
                <a:ea typeface="Arial"/>
                <a:cs typeface="Arial"/>
                <a:sym typeface="Arial"/>
              </a:rPr>
              <a:t>E</a:t>
            </a:r>
            <a:r>
              <a:rPr b="1" lang="en-US" sz="2200">
                <a:solidFill>
                  <a:schemeClr val="dk1"/>
                </a:solidFill>
              </a:rPr>
              <a:t>xamples:</a:t>
            </a:r>
            <a:endParaRPr b="1" i="0" sz="2200" u="none" cap="none" strike="noStrike">
              <a:solidFill>
                <a:schemeClr val="dk2"/>
              </a:solidFill>
              <a:latin typeface="Arial"/>
              <a:ea typeface="Arial"/>
              <a:cs typeface="Arial"/>
              <a:sym typeface="Arial"/>
            </a:endParaRPr>
          </a:p>
        </p:txBody>
      </p:sp>
      <p:sp>
        <p:nvSpPr>
          <p:cNvPr id="201" name="Google Shape;201;p24"/>
          <p:cNvSpPr/>
          <p:nvPr/>
        </p:nvSpPr>
        <p:spPr>
          <a:xfrm>
            <a:off x="3242850" y="807900"/>
            <a:ext cx="2658300" cy="2735400"/>
          </a:xfrm>
          <a:prstGeom prst="rect">
            <a:avLst/>
          </a:prstGeom>
          <a:solidFill>
            <a:srgbClr val="F0F3F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Arial"/>
              <a:ea typeface="Arial"/>
              <a:cs typeface="Arial"/>
              <a:sym typeface="Arial"/>
            </a:endParaRPr>
          </a:p>
        </p:txBody>
      </p:sp>
      <p:sp>
        <p:nvSpPr>
          <p:cNvPr id="202" name="Google Shape;202;p24"/>
          <p:cNvSpPr/>
          <p:nvPr/>
        </p:nvSpPr>
        <p:spPr>
          <a:xfrm>
            <a:off x="6159875" y="807900"/>
            <a:ext cx="2658300" cy="2735400"/>
          </a:xfrm>
          <a:prstGeom prst="rect">
            <a:avLst/>
          </a:prstGeom>
          <a:solidFill>
            <a:srgbClr val="F0F3F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Arial"/>
              <a:ea typeface="Arial"/>
              <a:cs typeface="Arial"/>
              <a:sym typeface="Arial"/>
            </a:endParaRPr>
          </a:p>
        </p:txBody>
      </p:sp>
      <p:sp>
        <p:nvSpPr>
          <p:cNvPr id="203" name="Google Shape;203;p24"/>
          <p:cNvSpPr txBox="1"/>
          <p:nvPr/>
        </p:nvSpPr>
        <p:spPr>
          <a:xfrm>
            <a:off x="3547850" y="915275"/>
            <a:ext cx="2174400" cy="2735400"/>
          </a:xfrm>
          <a:prstGeom prst="rect">
            <a:avLst/>
          </a:prstGeom>
          <a:noFill/>
          <a:ln>
            <a:noFill/>
          </a:ln>
        </p:spPr>
        <p:txBody>
          <a:bodyPr anchorCtr="0" anchor="t" bIns="91425" lIns="0" spcFirstLastPara="1" rIns="91425" wrap="square" tIns="91425">
            <a:noAutofit/>
          </a:bodyPr>
          <a:lstStyle/>
          <a:p>
            <a:pPr indent="0" lvl="0" marL="0" marR="0" rtl="0" algn="l">
              <a:lnSpc>
                <a:spcPct val="100000"/>
              </a:lnSpc>
              <a:spcBef>
                <a:spcPts val="600"/>
              </a:spcBef>
              <a:spcAft>
                <a:spcPts val="0"/>
              </a:spcAft>
              <a:buNone/>
            </a:pPr>
            <a:r>
              <a:rPr b="1" lang="en-US">
                <a:solidFill>
                  <a:schemeClr val="dk1"/>
                </a:solidFill>
              </a:rPr>
              <a:t>Differences by field/discipline</a:t>
            </a:r>
            <a:endParaRPr b="1">
              <a:solidFill>
                <a:schemeClr val="dk1"/>
              </a:solidFill>
            </a:endParaRPr>
          </a:p>
          <a:p>
            <a:pPr indent="0" lvl="0" marL="0" marR="0" rtl="0" algn="l">
              <a:lnSpc>
                <a:spcPct val="100000"/>
              </a:lnSpc>
              <a:spcBef>
                <a:spcPts val="600"/>
              </a:spcBef>
              <a:spcAft>
                <a:spcPts val="0"/>
              </a:spcAft>
              <a:buNone/>
            </a:pPr>
            <a:r>
              <a:rPr lang="en-US" sz="1300">
                <a:solidFill>
                  <a:schemeClr val="dk1"/>
                </a:solidFill>
              </a:rPr>
              <a:t>Taxonomy</a:t>
            </a:r>
            <a:endParaRPr sz="1300">
              <a:solidFill>
                <a:schemeClr val="dk1"/>
              </a:solidFill>
            </a:endParaRPr>
          </a:p>
          <a:p>
            <a:pPr indent="-298450" lvl="0" marL="457200" marR="0" rtl="0" algn="l">
              <a:lnSpc>
                <a:spcPct val="100000"/>
              </a:lnSpc>
              <a:spcBef>
                <a:spcPts val="0"/>
              </a:spcBef>
              <a:spcAft>
                <a:spcPts val="0"/>
              </a:spcAft>
              <a:buClr>
                <a:schemeClr val="dk1"/>
              </a:buClr>
              <a:buSzPts val="1100"/>
              <a:buChar char="●"/>
            </a:pPr>
            <a:r>
              <a:rPr lang="en-US" sz="1100">
                <a:solidFill>
                  <a:schemeClr val="dk1"/>
                </a:solidFill>
              </a:rPr>
              <a:t>Scientific vs. web vs. Blooms</a:t>
            </a:r>
            <a:endParaRPr sz="1100">
              <a:solidFill>
                <a:schemeClr val="dk1"/>
              </a:solidFill>
            </a:endParaRPr>
          </a:p>
          <a:p>
            <a:pPr indent="0" lvl="0" marL="0" marR="0" rtl="0" algn="l">
              <a:lnSpc>
                <a:spcPct val="100000"/>
              </a:lnSpc>
              <a:spcBef>
                <a:spcPts val="600"/>
              </a:spcBef>
              <a:spcAft>
                <a:spcPts val="0"/>
              </a:spcAft>
              <a:buNone/>
            </a:pPr>
            <a:r>
              <a:rPr lang="en-US" sz="1300">
                <a:solidFill>
                  <a:schemeClr val="dk1"/>
                </a:solidFill>
              </a:rPr>
              <a:t>Diagonal</a:t>
            </a:r>
            <a:endParaRPr sz="1300">
              <a:solidFill>
                <a:schemeClr val="dk1"/>
              </a:solidFill>
            </a:endParaRPr>
          </a:p>
          <a:p>
            <a:pPr indent="-298450" lvl="0" marL="457200" marR="0" rtl="0" algn="l">
              <a:lnSpc>
                <a:spcPct val="100000"/>
              </a:lnSpc>
              <a:spcBef>
                <a:spcPts val="0"/>
              </a:spcBef>
              <a:spcAft>
                <a:spcPts val="0"/>
              </a:spcAft>
              <a:buClr>
                <a:schemeClr val="dk1"/>
              </a:buClr>
              <a:buSzPts val="1100"/>
              <a:buChar char="●"/>
            </a:pPr>
            <a:r>
              <a:rPr lang="en-US" sz="1100">
                <a:solidFill>
                  <a:schemeClr val="dk1"/>
                </a:solidFill>
              </a:rPr>
              <a:t>Mathematics vs. horseback riding</a:t>
            </a:r>
            <a:endParaRPr sz="1100">
              <a:solidFill>
                <a:schemeClr val="dk1"/>
              </a:solidFill>
            </a:endParaRPr>
          </a:p>
          <a:p>
            <a:pPr indent="0" lvl="0" marL="0" marR="0" rtl="0" algn="l">
              <a:lnSpc>
                <a:spcPct val="100000"/>
              </a:lnSpc>
              <a:spcBef>
                <a:spcPts val="0"/>
              </a:spcBef>
              <a:spcAft>
                <a:spcPts val="0"/>
              </a:spcAft>
              <a:buNone/>
            </a:pPr>
            <a:r>
              <a:rPr lang="en-US" sz="1300">
                <a:solidFill>
                  <a:schemeClr val="dk1"/>
                </a:solidFill>
              </a:rPr>
              <a:t>Realism</a:t>
            </a:r>
            <a:endParaRPr sz="1300">
              <a:solidFill>
                <a:schemeClr val="dk1"/>
              </a:solidFill>
            </a:endParaRPr>
          </a:p>
          <a:p>
            <a:pPr indent="-298450" lvl="0" marL="457200" rtl="0" algn="l">
              <a:spcBef>
                <a:spcPts val="0"/>
              </a:spcBef>
              <a:spcAft>
                <a:spcPts val="0"/>
              </a:spcAft>
              <a:buClr>
                <a:schemeClr val="dk1"/>
              </a:buClr>
              <a:buSzPts val="1100"/>
              <a:buChar char="●"/>
            </a:pPr>
            <a:r>
              <a:rPr lang="en-US" sz="1100">
                <a:solidFill>
                  <a:schemeClr val="dk1"/>
                </a:solidFill>
              </a:rPr>
              <a:t>Art History vs. Political Science</a:t>
            </a:r>
            <a:endParaRPr sz="1100">
              <a:solidFill>
                <a:schemeClr val="dk1"/>
              </a:solidFill>
            </a:endParaRPr>
          </a:p>
          <a:p>
            <a:pPr indent="0" lvl="0" marL="0" marR="0" rtl="0" algn="l">
              <a:lnSpc>
                <a:spcPct val="100000"/>
              </a:lnSpc>
              <a:spcBef>
                <a:spcPts val="0"/>
              </a:spcBef>
              <a:spcAft>
                <a:spcPts val="0"/>
              </a:spcAft>
              <a:buNone/>
            </a:pPr>
            <a:r>
              <a:rPr lang="en-US" sz="1300">
                <a:solidFill>
                  <a:schemeClr val="dk1"/>
                </a:solidFill>
              </a:rPr>
              <a:t>Rationalism</a:t>
            </a:r>
            <a:endParaRPr sz="1300">
              <a:solidFill>
                <a:schemeClr val="dk1"/>
              </a:solidFill>
            </a:endParaRPr>
          </a:p>
          <a:p>
            <a:pPr indent="-298450" lvl="0" marL="457200" marR="0" rtl="0" algn="l">
              <a:lnSpc>
                <a:spcPct val="100000"/>
              </a:lnSpc>
              <a:spcBef>
                <a:spcPts val="0"/>
              </a:spcBef>
              <a:spcAft>
                <a:spcPts val="0"/>
              </a:spcAft>
              <a:buClr>
                <a:schemeClr val="dk1"/>
              </a:buClr>
              <a:buSzPts val="1100"/>
              <a:buChar char="●"/>
            </a:pPr>
            <a:r>
              <a:rPr lang="en-US" sz="1100">
                <a:solidFill>
                  <a:schemeClr val="dk1"/>
                </a:solidFill>
              </a:rPr>
              <a:t>Economy vs. philosophy</a:t>
            </a:r>
            <a:endParaRPr sz="1100">
              <a:solidFill>
                <a:schemeClr val="dk1"/>
              </a:solidFill>
            </a:endParaRPr>
          </a:p>
        </p:txBody>
      </p:sp>
      <p:sp>
        <p:nvSpPr>
          <p:cNvPr id="204" name="Google Shape;204;p24"/>
          <p:cNvSpPr txBox="1"/>
          <p:nvPr/>
        </p:nvSpPr>
        <p:spPr>
          <a:xfrm>
            <a:off x="6399450" y="991475"/>
            <a:ext cx="2300700" cy="2552100"/>
          </a:xfrm>
          <a:prstGeom prst="rect">
            <a:avLst/>
          </a:prstGeom>
          <a:noFill/>
          <a:ln>
            <a:noFill/>
          </a:ln>
        </p:spPr>
        <p:txBody>
          <a:bodyPr anchorCtr="0" anchor="t" bIns="91425" lIns="0" spcFirstLastPara="1" rIns="91425" wrap="square" tIns="91425">
            <a:noAutofit/>
          </a:bodyPr>
          <a:lstStyle/>
          <a:p>
            <a:pPr indent="0" lvl="0" marL="0" marR="0" rtl="0" algn="l">
              <a:lnSpc>
                <a:spcPct val="100000"/>
              </a:lnSpc>
              <a:spcBef>
                <a:spcPts val="600"/>
              </a:spcBef>
              <a:spcAft>
                <a:spcPts val="0"/>
              </a:spcAft>
              <a:buNone/>
            </a:pPr>
            <a:r>
              <a:rPr b="1" lang="en-US">
                <a:solidFill>
                  <a:schemeClr val="dk1"/>
                </a:solidFill>
              </a:rPr>
              <a:t>Differences by location (US and UK)</a:t>
            </a:r>
            <a:endParaRPr b="1">
              <a:solidFill>
                <a:schemeClr val="dk1"/>
              </a:solidFill>
            </a:endParaRPr>
          </a:p>
          <a:p>
            <a:pPr indent="-304800" lvl="0" marL="457200" marR="0" rtl="0" algn="l">
              <a:lnSpc>
                <a:spcPct val="100000"/>
              </a:lnSpc>
              <a:spcBef>
                <a:spcPts val="600"/>
              </a:spcBef>
              <a:spcAft>
                <a:spcPts val="0"/>
              </a:spcAft>
              <a:buClr>
                <a:schemeClr val="dk1"/>
              </a:buClr>
              <a:buSzPts val="1200"/>
              <a:buChar char="●"/>
            </a:pPr>
            <a:r>
              <a:rPr lang="en-US" sz="1200">
                <a:solidFill>
                  <a:schemeClr val="dk1"/>
                </a:solidFill>
              </a:rPr>
              <a:t>Fries vs chips and crisps</a:t>
            </a:r>
            <a:endParaRPr sz="1200">
              <a:solidFill>
                <a:schemeClr val="dk1"/>
              </a:solidFill>
            </a:endParaRPr>
          </a:p>
          <a:p>
            <a:pPr indent="-304800" lvl="0" marL="457200" marR="0" rtl="0" algn="l">
              <a:lnSpc>
                <a:spcPct val="100000"/>
              </a:lnSpc>
              <a:spcBef>
                <a:spcPts val="0"/>
              </a:spcBef>
              <a:spcAft>
                <a:spcPts val="0"/>
              </a:spcAft>
              <a:buClr>
                <a:schemeClr val="dk1"/>
              </a:buClr>
              <a:buSzPts val="1200"/>
              <a:buChar char="●"/>
            </a:pPr>
            <a:r>
              <a:rPr lang="en-US" sz="1200">
                <a:solidFill>
                  <a:schemeClr val="dk1"/>
                </a:solidFill>
              </a:rPr>
              <a:t>Cookies vs. biscuits</a:t>
            </a:r>
            <a:endParaRPr sz="1200">
              <a:solidFill>
                <a:schemeClr val="dk1"/>
              </a:solidFill>
            </a:endParaRPr>
          </a:p>
          <a:p>
            <a:pPr indent="-304800" lvl="0" marL="457200" marR="0" rtl="0" algn="l">
              <a:lnSpc>
                <a:spcPct val="100000"/>
              </a:lnSpc>
              <a:spcBef>
                <a:spcPts val="0"/>
              </a:spcBef>
              <a:spcAft>
                <a:spcPts val="0"/>
              </a:spcAft>
              <a:buClr>
                <a:schemeClr val="dk1"/>
              </a:buClr>
              <a:buSzPts val="1200"/>
              <a:buChar char="●"/>
            </a:pPr>
            <a:r>
              <a:rPr lang="en-US" sz="1200">
                <a:solidFill>
                  <a:schemeClr val="dk1"/>
                </a:solidFill>
              </a:rPr>
              <a:t>Trunk vs. boot</a:t>
            </a:r>
            <a:endParaRPr sz="1200">
              <a:solidFill>
                <a:schemeClr val="dk1"/>
              </a:solidFill>
            </a:endParaRPr>
          </a:p>
          <a:p>
            <a:pPr indent="-304800" lvl="0" marL="457200" marR="0" rtl="0" algn="l">
              <a:lnSpc>
                <a:spcPct val="100000"/>
              </a:lnSpc>
              <a:spcBef>
                <a:spcPts val="0"/>
              </a:spcBef>
              <a:spcAft>
                <a:spcPts val="0"/>
              </a:spcAft>
              <a:buClr>
                <a:schemeClr val="dk1"/>
              </a:buClr>
              <a:buSzPts val="1200"/>
              <a:buChar char="●"/>
            </a:pPr>
            <a:r>
              <a:rPr lang="en-US" sz="1200">
                <a:solidFill>
                  <a:schemeClr val="dk1"/>
                </a:solidFill>
              </a:rPr>
              <a:t>Solicitor vs. attorney</a:t>
            </a:r>
            <a:endParaRPr sz="1200">
              <a:solidFill>
                <a:schemeClr val="dk1"/>
              </a:solidFill>
            </a:endParaRPr>
          </a:p>
        </p:txBody>
      </p:sp>
      <p:sp>
        <p:nvSpPr>
          <p:cNvPr id="205" name="Google Shape;205;p24"/>
          <p:cNvSpPr txBox="1"/>
          <p:nvPr/>
        </p:nvSpPr>
        <p:spPr>
          <a:xfrm>
            <a:off x="6285975" y="2355850"/>
            <a:ext cx="2414100" cy="1200600"/>
          </a:xfrm>
          <a:prstGeom prst="rect">
            <a:avLst/>
          </a:prstGeom>
          <a:noFill/>
          <a:ln>
            <a:noFill/>
          </a:ln>
        </p:spPr>
        <p:txBody>
          <a:bodyPr anchorCtr="0" anchor="t" bIns="91425" lIns="91425" spcFirstLastPara="1" rIns="91425" wrap="square" tIns="91425">
            <a:spAutoFit/>
          </a:bodyPr>
          <a:lstStyle/>
          <a:p>
            <a:pPr indent="0" lvl="0" marL="0" rtl="0" algn="l">
              <a:spcBef>
                <a:spcPts val="1200"/>
              </a:spcBef>
              <a:spcAft>
                <a:spcPts val="0"/>
              </a:spcAft>
              <a:buNone/>
            </a:pPr>
            <a:r>
              <a:rPr lang="en-US"/>
              <a:t>“Two Nations divided by a common language” </a:t>
            </a:r>
            <a:endParaRPr/>
          </a:p>
          <a:p>
            <a:pPr indent="0" lvl="0" marL="0" rtl="0" algn="l">
              <a:spcBef>
                <a:spcPts val="1200"/>
              </a:spcBef>
              <a:spcAft>
                <a:spcPts val="0"/>
              </a:spcAft>
              <a:buNone/>
            </a:pPr>
            <a:r>
              <a:rPr lang="en-US"/>
              <a:t>– Not Winston Churchill</a:t>
            </a:r>
            <a:endParaRPr/>
          </a:p>
          <a:p>
            <a:pPr indent="0" lvl="0" marL="0" rtl="0" algn="l">
              <a:spcBef>
                <a:spcPts val="0"/>
              </a:spcBef>
              <a:spcAft>
                <a:spcPts val="0"/>
              </a:spcAft>
              <a:buNone/>
            </a:pPr>
            <a:r>
              <a:t/>
            </a:r>
            <a:endParaRPr/>
          </a:p>
        </p:txBody>
      </p:sp>
      <p:sp>
        <p:nvSpPr>
          <p:cNvPr id="206" name="Google Shape;206;p24"/>
          <p:cNvSpPr/>
          <p:nvPr/>
        </p:nvSpPr>
        <p:spPr>
          <a:xfrm>
            <a:off x="325825" y="3672350"/>
            <a:ext cx="8492400" cy="608700"/>
          </a:xfrm>
          <a:prstGeom prst="rect">
            <a:avLst/>
          </a:prstGeom>
          <a:solidFill>
            <a:srgbClr val="F0F3F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Arial"/>
              <a:ea typeface="Arial"/>
              <a:cs typeface="Arial"/>
              <a:sym typeface="Arial"/>
            </a:endParaRPr>
          </a:p>
        </p:txBody>
      </p:sp>
      <p:sp>
        <p:nvSpPr>
          <p:cNvPr id="207" name="Google Shape;207;p24"/>
          <p:cNvSpPr txBox="1"/>
          <p:nvPr/>
        </p:nvSpPr>
        <p:spPr>
          <a:xfrm>
            <a:off x="325825" y="3776600"/>
            <a:ext cx="8492400" cy="400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US"/>
              <a:t>Consider: H</a:t>
            </a:r>
            <a:r>
              <a:rPr lang="en-US"/>
              <a:t>ow do we place value on or judge what was said (or how it was said) in the past?</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25"/>
          <p:cNvSpPr txBox="1"/>
          <p:nvPr/>
        </p:nvSpPr>
        <p:spPr>
          <a:xfrm>
            <a:off x="250825" y="268300"/>
            <a:ext cx="7303800" cy="5397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chemeClr val="dk1"/>
              </a:buClr>
              <a:buSzPts val="4400"/>
              <a:buFont typeface="Arial"/>
              <a:buNone/>
            </a:pPr>
            <a:r>
              <a:rPr b="1" lang="en-US" sz="2200">
                <a:solidFill>
                  <a:schemeClr val="dk2"/>
                </a:solidFill>
              </a:rPr>
              <a:t>What is (Human) Language?</a:t>
            </a:r>
            <a:endParaRPr b="1" i="0" sz="2200" u="none" cap="none" strike="noStrike">
              <a:solidFill>
                <a:schemeClr val="dk2"/>
              </a:solidFill>
              <a:latin typeface="Arial"/>
              <a:ea typeface="Arial"/>
              <a:cs typeface="Arial"/>
              <a:sym typeface="Arial"/>
            </a:endParaRPr>
          </a:p>
        </p:txBody>
      </p:sp>
      <p:sp>
        <p:nvSpPr>
          <p:cNvPr id="213" name="Google Shape;213;p25"/>
          <p:cNvSpPr txBox="1"/>
          <p:nvPr/>
        </p:nvSpPr>
        <p:spPr>
          <a:xfrm>
            <a:off x="250826" y="800734"/>
            <a:ext cx="64818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t/>
            </a:r>
            <a:endParaRPr b="0" i="0" sz="1050" u="none" cap="none" strike="noStrike">
              <a:solidFill>
                <a:srgbClr val="7F7F7F"/>
              </a:solidFill>
              <a:latin typeface="Arial"/>
              <a:ea typeface="Arial"/>
              <a:cs typeface="Arial"/>
              <a:sym typeface="Arial"/>
            </a:endParaRPr>
          </a:p>
        </p:txBody>
      </p:sp>
      <p:sp>
        <p:nvSpPr>
          <p:cNvPr id="214" name="Google Shape;214;p25"/>
          <p:cNvSpPr/>
          <p:nvPr/>
        </p:nvSpPr>
        <p:spPr>
          <a:xfrm>
            <a:off x="250825" y="1311300"/>
            <a:ext cx="4143000" cy="37392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215" name="Google Shape;215;p25"/>
          <p:cNvSpPr txBox="1"/>
          <p:nvPr/>
        </p:nvSpPr>
        <p:spPr>
          <a:xfrm>
            <a:off x="426375" y="1798300"/>
            <a:ext cx="3583800" cy="3252300"/>
          </a:xfrm>
          <a:prstGeom prst="rect">
            <a:avLst/>
          </a:prstGeom>
          <a:noFill/>
          <a:ln>
            <a:noFill/>
          </a:ln>
        </p:spPr>
        <p:txBody>
          <a:bodyPr anchorCtr="0" anchor="t" bIns="91425" lIns="0" spcFirstLastPara="1" rIns="91425" wrap="square" tIns="91425">
            <a:noAutofit/>
          </a:bodyPr>
          <a:lstStyle/>
          <a:p>
            <a:pPr indent="-317500" lvl="0" marL="457200" rtl="0" algn="l">
              <a:spcBef>
                <a:spcPts val="0"/>
              </a:spcBef>
              <a:spcAft>
                <a:spcPts val="0"/>
              </a:spcAft>
              <a:buClr>
                <a:schemeClr val="dk1"/>
              </a:buClr>
              <a:buSzPts val="1400"/>
              <a:buChar char="○"/>
            </a:pPr>
            <a:r>
              <a:rPr lang="en-US" sz="1300">
                <a:solidFill>
                  <a:schemeClr val="dk1"/>
                </a:solidFill>
              </a:rPr>
              <a:t>Include speech, writing, signs, words, and grammar</a:t>
            </a:r>
            <a:endParaRPr>
              <a:solidFill>
                <a:schemeClr val="dk1"/>
              </a:solidFill>
            </a:endParaRPr>
          </a:p>
          <a:p>
            <a:pPr indent="-311150" lvl="0" marL="457200" marR="0" rtl="0" algn="l">
              <a:lnSpc>
                <a:spcPct val="100000"/>
              </a:lnSpc>
              <a:spcBef>
                <a:spcPts val="0"/>
              </a:spcBef>
              <a:spcAft>
                <a:spcPts val="0"/>
              </a:spcAft>
              <a:buClr>
                <a:schemeClr val="dk1"/>
              </a:buClr>
              <a:buSzPts val="1300"/>
              <a:buChar char="○"/>
            </a:pPr>
            <a:r>
              <a:rPr lang="en-US" sz="1300">
                <a:solidFill>
                  <a:schemeClr val="dk1"/>
                </a:solidFill>
              </a:rPr>
              <a:t>Are continually changing</a:t>
            </a:r>
            <a:endParaRPr sz="1300">
              <a:solidFill>
                <a:schemeClr val="dk1"/>
              </a:solidFill>
            </a:endParaRPr>
          </a:p>
          <a:p>
            <a:pPr indent="-311150" lvl="0" marL="457200" marR="0" rtl="0" algn="l">
              <a:lnSpc>
                <a:spcPct val="100000"/>
              </a:lnSpc>
              <a:spcBef>
                <a:spcPts val="0"/>
              </a:spcBef>
              <a:spcAft>
                <a:spcPts val="0"/>
              </a:spcAft>
              <a:buClr>
                <a:schemeClr val="dk1"/>
              </a:buClr>
              <a:buSzPts val="1300"/>
              <a:buChar char="○"/>
            </a:pPr>
            <a:r>
              <a:rPr lang="en-US" sz="1300">
                <a:solidFill>
                  <a:schemeClr val="dk1"/>
                </a:solidFill>
              </a:rPr>
              <a:t>Are developed by the users according to their needs</a:t>
            </a:r>
            <a:endParaRPr sz="1300">
              <a:solidFill>
                <a:schemeClr val="dk1"/>
              </a:solidFill>
            </a:endParaRPr>
          </a:p>
          <a:p>
            <a:pPr indent="-311150" lvl="0" marL="457200" marR="0" rtl="0" algn="l">
              <a:lnSpc>
                <a:spcPct val="100000"/>
              </a:lnSpc>
              <a:spcBef>
                <a:spcPts val="0"/>
              </a:spcBef>
              <a:spcAft>
                <a:spcPts val="0"/>
              </a:spcAft>
              <a:buClr>
                <a:schemeClr val="dk1"/>
              </a:buClr>
              <a:buSzPts val="1300"/>
              <a:buChar char="○"/>
            </a:pPr>
            <a:r>
              <a:rPr lang="en-US" sz="1300">
                <a:solidFill>
                  <a:schemeClr val="dk1"/>
                </a:solidFill>
              </a:rPr>
              <a:t>Are specific to geographic regions, time periods, and social contexts, as well as individual users</a:t>
            </a:r>
            <a:endParaRPr sz="1300">
              <a:solidFill>
                <a:schemeClr val="dk1"/>
              </a:solidFill>
            </a:endParaRPr>
          </a:p>
          <a:p>
            <a:pPr indent="-311150" lvl="0" marL="457200" marR="0" rtl="0" algn="l">
              <a:lnSpc>
                <a:spcPct val="100000"/>
              </a:lnSpc>
              <a:spcBef>
                <a:spcPts val="0"/>
              </a:spcBef>
              <a:spcAft>
                <a:spcPts val="0"/>
              </a:spcAft>
              <a:buClr>
                <a:schemeClr val="dk1"/>
              </a:buClr>
              <a:buSzPts val="1300"/>
              <a:buChar char="○"/>
            </a:pPr>
            <a:r>
              <a:rPr lang="en-US" sz="1300">
                <a:solidFill>
                  <a:schemeClr val="dk1"/>
                </a:solidFill>
              </a:rPr>
              <a:t>Are human and culture/biased, not inherently neutral</a:t>
            </a:r>
            <a:endParaRPr sz="1300">
              <a:solidFill>
                <a:schemeClr val="dk1"/>
              </a:solidFill>
            </a:endParaRPr>
          </a:p>
          <a:p>
            <a:pPr indent="-311150" lvl="0" marL="457200" marR="0" rtl="0" algn="l">
              <a:lnSpc>
                <a:spcPct val="100000"/>
              </a:lnSpc>
              <a:spcBef>
                <a:spcPts val="0"/>
              </a:spcBef>
              <a:spcAft>
                <a:spcPts val="0"/>
              </a:spcAft>
              <a:buClr>
                <a:schemeClr val="dk1"/>
              </a:buClr>
              <a:buSzPts val="1300"/>
              <a:buChar char="○"/>
            </a:pPr>
            <a:r>
              <a:rPr lang="en-US" sz="1300">
                <a:solidFill>
                  <a:schemeClr val="dk1"/>
                </a:solidFill>
              </a:rPr>
              <a:t>Have a real impact on people’s experiences, perceptions, and actions.  </a:t>
            </a:r>
            <a:endParaRPr sz="1300">
              <a:solidFill>
                <a:schemeClr val="dk1"/>
              </a:solidFill>
            </a:endParaRPr>
          </a:p>
          <a:p>
            <a:pPr indent="0" lvl="0" marL="0" marR="0" rtl="0" algn="l">
              <a:lnSpc>
                <a:spcPct val="100000"/>
              </a:lnSpc>
              <a:spcBef>
                <a:spcPts val="0"/>
              </a:spcBef>
              <a:spcAft>
                <a:spcPts val="0"/>
              </a:spcAft>
              <a:buNone/>
            </a:pPr>
            <a:r>
              <a:rPr lang="en-US">
                <a:solidFill>
                  <a:schemeClr val="dk1"/>
                </a:solidFill>
              </a:rPr>
              <a:t>Language production and interpretation may include </a:t>
            </a:r>
            <a:endParaRPr>
              <a:solidFill>
                <a:schemeClr val="dk1"/>
              </a:solidFill>
            </a:endParaRPr>
          </a:p>
          <a:p>
            <a:pPr indent="-304800" lvl="0" marL="457200" rtl="0" algn="l">
              <a:spcBef>
                <a:spcPts val="0"/>
              </a:spcBef>
              <a:spcAft>
                <a:spcPts val="0"/>
              </a:spcAft>
              <a:buClr>
                <a:schemeClr val="dk1"/>
              </a:buClr>
              <a:buSzPts val="1200"/>
              <a:buChar char="○"/>
            </a:pPr>
            <a:r>
              <a:rPr lang="en-US" sz="1200">
                <a:solidFill>
                  <a:schemeClr val="dk1"/>
                </a:solidFill>
              </a:rPr>
              <a:t>tone, body language, gestures, non-manual markers, expressions, and more</a:t>
            </a:r>
            <a:endParaRPr>
              <a:solidFill>
                <a:schemeClr val="dk1"/>
              </a:solidFill>
            </a:endParaRPr>
          </a:p>
        </p:txBody>
      </p:sp>
      <p:sp>
        <p:nvSpPr>
          <p:cNvPr id="216" name="Google Shape;216;p25"/>
          <p:cNvSpPr txBox="1"/>
          <p:nvPr/>
        </p:nvSpPr>
        <p:spPr>
          <a:xfrm>
            <a:off x="6084886" y="268289"/>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rgbClr val="000000"/>
              </a:buClr>
              <a:buSzPts val="700"/>
              <a:buFont typeface="Arial"/>
              <a:buNone/>
            </a:pPr>
            <a:r>
              <a:rPr b="1" lang="en-US" sz="700">
                <a:solidFill>
                  <a:srgbClr val="37816E"/>
                </a:solidFill>
              </a:rPr>
              <a:t>LEARNING OBJECTIVES</a:t>
            </a:r>
            <a:br>
              <a:rPr b="0" i="0" lang="en-US" sz="700" u="none" cap="none" strike="noStrike">
                <a:solidFill>
                  <a:srgbClr val="37816E"/>
                </a:solidFill>
                <a:latin typeface="Arial"/>
                <a:ea typeface="Arial"/>
                <a:cs typeface="Arial"/>
                <a:sym typeface="Arial"/>
              </a:rPr>
            </a:br>
            <a:r>
              <a:rPr lang="en-US" sz="700">
                <a:solidFill>
                  <a:srgbClr val="1B4036"/>
                </a:solidFill>
              </a:rPr>
              <a:t>SELF</a:t>
            </a:r>
            <a:endParaRPr b="0" i="0" sz="100" u="none" cap="none" strike="noStrike">
              <a:solidFill>
                <a:srgbClr val="1B4036"/>
              </a:solidFill>
              <a:latin typeface="Arial"/>
              <a:ea typeface="Arial"/>
              <a:cs typeface="Arial"/>
              <a:sym typeface="Arial"/>
            </a:endParaRPr>
          </a:p>
        </p:txBody>
      </p:sp>
      <p:sp>
        <p:nvSpPr>
          <p:cNvPr id="217" name="Google Shape;217;p25"/>
          <p:cNvSpPr txBox="1"/>
          <p:nvPr/>
        </p:nvSpPr>
        <p:spPr>
          <a:xfrm>
            <a:off x="-6654450" y="392500"/>
            <a:ext cx="6281100" cy="615600"/>
          </a:xfrm>
          <a:prstGeom prst="rect">
            <a:avLst/>
          </a:prstGeom>
          <a:noFill/>
          <a:ln>
            <a:noFill/>
          </a:ln>
        </p:spPr>
        <p:txBody>
          <a:bodyPr anchorCtr="0" anchor="t" bIns="91425" lIns="91425" spcFirstLastPara="1" rIns="91425" wrap="square" tIns="91425">
            <a:spAutoFit/>
          </a:bodyPr>
          <a:lstStyle/>
          <a:p>
            <a:pPr indent="-317500" lvl="0" marL="457200" rtl="0" algn="l">
              <a:spcBef>
                <a:spcPts val="1000"/>
              </a:spcBef>
              <a:spcAft>
                <a:spcPts val="0"/>
              </a:spcAft>
              <a:buClr>
                <a:schemeClr val="dk1"/>
              </a:buClr>
              <a:buSzPts val="1400"/>
              <a:buChar char="●"/>
            </a:pPr>
            <a:r>
              <a:rPr b="1" lang="en-US">
                <a:solidFill>
                  <a:schemeClr val="dk1"/>
                </a:solidFill>
              </a:rPr>
              <a:t>Inherent / Structuralism </a:t>
            </a:r>
            <a:br>
              <a:rPr lang="en-US">
                <a:solidFill>
                  <a:schemeClr val="dk1"/>
                </a:solidFill>
              </a:rPr>
            </a:br>
            <a:r>
              <a:rPr lang="en-US">
                <a:solidFill>
                  <a:schemeClr val="dk1"/>
                </a:solidFill>
              </a:rPr>
              <a:t>[as in ‘how language informs/structures how you think about world’]</a:t>
            </a:r>
            <a:endParaRPr>
              <a:solidFill>
                <a:schemeClr val="dk1"/>
              </a:solidFill>
            </a:endParaRPr>
          </a:p>
        </p:txBody>
      </p:sp>
      <p:sp>
        <p:nvSpPr>
          <p:cNvPr id="218" name="Google Shape;218;p25"/>
          <p:cNvSpPr txBox="1"/>
          <p:nvPr/>
        </p:nvSpPr>
        <p:spPr>
          <a:xfrm>
            <a:off x="250825" y="663350"/>
            <a:ext cx="86142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rPr lang="en-US">
                <a:solidFill>
                  <a:srgbClr val="7F7F7F"/>
                </a:solidFill>
              </a:rPr>
              <a:t>Any independent communication system created by humans  that allows people to convey information, direction, feelings, and thoughts. </a:t>
            </a:r>
            <a:r>
              <a:rPr b="1" lang="en-US">
                <a:solidFill>
                  <a:srgbClr val="7F7F7F"/>
                </a:solidFill>
              </a:rPr>
              <a:t>And</a:t>
            </a:r>
            <a:r>
              <a:rPr lang="en-US">
                <a:solidFill>
                  <a:srgbClr val="7F7F7F"/>
                </a:solidFill>
              </a:rPr>
              <a:t>, </a:t>
            </a:r>
            <a:r>
              <a:rPr lang="en-US" sz="1600">
                <a:solidFill>
                  <a:srgbClr val="7F7F7F"/>
                </a:solidFill>
              </a:rPr>
              <a:t>they “play an active pragmatic part in human behavior.”</a:t>
            </a:r>
            <a:endParaRPr b="0" i="0" sz="1600" u="none" cap="none" strike="noStrike">
              <a:solidFill>
                <a:srgbClr val="7F7F7F"/>
              </a:solidFill>
              <a:latin typeface="Arial"/>
              <a:ea typeface="Arial"/>
              <a:cs typeface="Arial"/>
              <a:sym typeface="Arial"/>
            </a:endParaRPr>
          </a:p>
        </p:txBody>
      </p:sp>
      <p:sp>
        <p:nvSpPr>
          <p:cNvPr id="219" name="Google Shape;219;p25"/>
          <p:cNvSpPr txBox="1"/>
          <p:nvPr/>
        </p:nvSpPr>
        <p:spPr>
          <a:xfrm>
            <a:off x="505025" y="1398100"/>
            <a:ext cx="2808300" cy="431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1600">
                <a:solidFill>
                  <a:schemeClr val="dk1"/>
                </a:solidFill>
              </a:rPr>
              <a:t>In summary, languages: </a:t>
            </a:r>
            <a:endParaRPr sz="1600"/>
          </a:p>
        </p:txBody>
      </p:sp>
      <p:pic>
        <p:nvPicPr>
          <p:cNvPr id="220" name="Google Shape;220;p25"/>
          <p:cNvPicPr preferRelativeResize="0"/>
          <p:nvPr/>
        </p:nvPicPr>
        <p:blipFill rotWithShape="1">
          <a:blip r:embed="rId3">
            <a:alphaModFix/>
          </a:blip>
          <a:srcRect b="0" l="0" r="0" t="0"/>
          <a:stretch/>
        </p:blipFill>
        <p:spPr>
          <a:xfrm>
            <a:off x="4782261" y="1311300"/>
            <a:ext cx="2434779" cy="2998500"/>
          </a:xfrm>
          <a:prstGeom prst="rect">
            <a:avLst/>
          </a:prstGeom>
          <a:noFill/>
          <a:ln>
            <a:noFill/>
          </a:ln>
        </p:spPr>
      </p:pic>
      <p:sp>
        <p:nvSpPr>
          <p:cNvPr id="221" name="Google Shape;221;p25"/>
          <p:cNvSpPr/>
          <p:nvPr/>
        </p:nvSpPr>
        <p:spPr>
          <a:xfrm>
            <a:off x="7307450" y="3295750"/>
            <a:ext cx="1472700" cy="9993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222" name="Google Shape;222;p25"/>
          <p:cNvSpPr txBox="1"/>
          <p:nvPr/>
        </p:nvSpPr>
        <p:spPr>
          <a:xfrm>
            <a:off x="7337900" y="3295750"/>
            <a:ext cx="1411800" cy="954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1000">
                <a:solidFill>
                  <a:srgbClr val="434343"/>
                </a:solidFill>
              </a:rPr>
              <a:t>Gary Larson: https://desertdemocrat.wordpress.com/2015/03/25/blah-blah-blah-blah-ginger/</a:t>
            </a:r>
            <a:endParaRPr sz="1000">
              <a:solidFill>
                <a:srgbClr val="434343"/>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26"/>
          <p:cNvSpPr txBox="1"/>
          <p:nvPr/>
        </p:nvSpPr>
        <p:spPr>
          <a:xfrm>
            <a:off x="389400" y="268300"/>
            <a:ext cx="8764500" cy="600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700"/>
              <a:t>Real world example: Context </a:t>
            </a:r>
            <a:r>
              <a:rPr lang="en-US" sz="2500"/>
              <a:t>- allegory and metaphor</a:t>
            </a:r>
            <a:endParaRPr sz="2500"/>
          </a:p>
        </p:txBody>
      </p:sp>
      <p:pic>
        <p:nvPicPr>
          <p:cNvPr descr="Uzani, trying to avoid copyright strike!&#10;&#10;15 minute &quot;Unabridged&quot; Version -  https://vimeo.com/820879030&#10;(w/ Picard's awesome Gilgamesh speech and a lot more context)&#10;&#10;CBS doesn't like it if you upload more than ~8m of an episode. The &quot;unabridged&quot; abridged version is what I meant this video to be originally.&#10;&#10;Star Trek The Next Generation | Episode: Darmok (5x2)" id="229" name="Google Shape;229;p26" title="Darmok, under 8 minutes">
            <a:hlinkClick r:id="rId3"/>
          </p:cNvPr>
          <p:cNvPicPr preferRelativeResize="0"/>
          <p:nvPr/>
        </p:nvPicPr>
        <p:blipFill>
          <a:blip r:embed="rId4">
            <a:alphaModFix/>
          </a:blip>
          <a:stretch>
            <a:fillRect/>
          </a:stretch>
        </p:blipFill>
        <p:spPr>
          <a:xfrm>
            <a:off x="745200" y="1311275"/>
            <a:ext cx="6548700" cy="3683650"/>
          </a:xfrm>
          <a:prstGeom prst="rect">
            <a:avLst/>
          </a:prstGeom>
          <a:noFill/>
          <a:ln>
            <a:noFill/>
          </a:ln>
        </p:spPr>
      </p:pic>
      <p:sp>
        <p:nvSpPr>
          <p:cNvPr id="230" name="Google Shape;230;p26"/>
          <p:cNvSpPr txBox="1"/>
          <p:nvPr/>
        </p:nvSpPr>
        <p:spPr>
          <a:xfrm>
            <a:off x="1065000" y="5324975"/>
            <a:ext cx="82524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a:t>https://www.youtube.com/watch?v=WQ8_F6jYWv4</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9"/>
                                        </p:tgtEl>
                                        <p:attrNameLst>
                                          <p:attrName>style.visibility</p:attrName>
                                        </p:attrNameLst>
                                      </p:cBhvr>
                                      <p:to>
                                        <p:strVal val="visible"/>
                                      </p:to>
                                    </p:set>
                                    <p:animEffect filter="fade" transition="in">
                                      <p:cBhvr>
                                        <p:cTn dur="1000"/>
                                        <p:tgtEl>
                                          <p:spTgt spid="22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1"/>
        </a:solidFill>
      </p:bgPr>
    </p:bg>
    <p:spTree>
      <p:nvGrpSpPr>
        <p:cNvPr id="234" name="Shape 234"/>
        <p:cNvGrpSpPr/>
        <p:nvPr/>
      </p:nvGrpSpPr>
      <p:grpSpPr>
        <a:xfrm>
          <a:off x="0" y="0"/>
          <a:ext cx="0" cy="0"/>
          <a:chOff x="0" y="0"/>
          <a:chExt cx="0" cy="0"/>
        </a:xfrm>
      </p:grpSpPr>
      <p:sp>
        <p:nvSpPr>
          <p:cNvPr id="235" name="Google Shape;235;p27"/>
          <p:cNvSpPr txBox="1"/>
          <p:nvPr>
            <p:ph type="ctrTitle"/>
          </p:nvPr>
        </p:nvSpPr>
        <p:spPr>
          <a:xfrm>
            <a:off x="479425" y="1104900"/>
            <a:ext cx="5943600" cy="1124100"/>
          </a:xfrm>
          <a:prstGeom prst="rect">
            <a:avLst/>
          </a:prstGeom>
          <a:noFill/>
          <a:ln>
            <a:noFill/>
          </a:ln>
        </p:spPr>
        <p:txBody>
          <a:bodyPr anchorCtr="0" anchor="b" bIns="45700" lIns="0" spcFirstLastPara="1" rIns="0" wrap="square" tIns="45700">
            <a:noAutofit/>
          </a:bodyPr>
          <a:lstStyle/>
          <a:p>
            <a:pPr indent="0" lvl="0" marL="0" rtl="0" algn="l">
              <a:lnSpc>
                <a:spcPct val="90000"/>
              </a:lnSpc>
              <a:spcBef>
                <a:spcPts val="0"/>
              </a:spcBef>
              <a:spcAft>
                <a:spcPts val="0"/>
              </a:spcAft>
              <a:buSzPts val="4400"/>
              <a:buNone/>
            </a:pPr>
            <a:r>
              <a:rPr lang="en-US"/>
              <a:t>Exercise 1</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28"/>
          <p:cNvSpPr txBox="1"/>
          <p:nvPr/>
        </p:nvSpPr>
        <p:spPr>
          <a:xfrm>
            <a:off x="6056787" y="268291"/>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chemeClr val="dk1"/>
              </a:buClr>
              <a:buSzPts val="4400"/>
              <a:buFont typeface="Arial"/>
              <a:buNone/>
            </a:pPr>
            <a:r>
              <a:rPr b="1" i="0" lang="en-US" sz="700" u="none" cap="none" strike="noStrike">
                <a:solidFill>
                  <a:schemeClr val="accent1"/>
                </a:solidFill>
                <a:latin typeface="Arial"/>
                <a:ea typeface="Arial"/>
                <a:cs typeface="Arial"/>
                <a:sym typeface="Arial"/>
              </a:rPr>
              <a:t>EXERCISES</a:t>
            </a:r>
            <a:endParaRPr b="1" i="0" sz="100" u="none" cap="none" strike="noStrike">
              <a:solidFill>
                <a:schemeClr val="accent1"/>
              </a:solidFill>
              <a:latin typeface="Arial"/>
              <a:ea typeface="Arial"/>
              <a:cs typeface="Arial"/>
              <a:sym typeface="Arial"/>
            </a:endParaRPr>
          </a:p>
        </p:txBody>
      </p:sp>
      <p:sp>
        <p:nvSpPr>
          <p:cNvPr id="241" name="Google Shape;241;p28"/>
          <p:cNvSpPr txBox="1"/>
          <p:nvPr/>
        </p:nvSpPr>
        <p:spPr>
          <a:xfrm>
            <a:off x="250825" y="268300"/>
            <a:ext cx="7303800" cy="5397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chemeClr val="dk1"/>
              </a:buClr>
              <a:buSzPts val="4400"/>
              <a:buFont typeface="Arial"/>
              <a:buNone/>
            </a:pPr>
            <a:r>
              <a:rPr b="1" i="0" lang="en-US" sz="2200" u="none" cap="none" strike="noStrike">
                <a:solidFill>
                  <a:schemeClr val="dk1"/>
                </a:solidFill>
                <a:latin typeface="Arial"/>
                <a:ea typeface="Arial"/>
                <a:cs typeface="Arial"/>
                <a:sym typeface="Arial"/>
              </a:rPr>
              <a:t>Exercise:</a:t>
            </a:r>
            <a:r>
              <a:rPr b="1" lang="en-US" sz="2200">
                <a:solidFill>
                  <a:schemeClr val="dk1"/>
                </a:solidFill>
              </a:rPr>
              <a:t> Come up with examples for the following</a:t>
            </a:r>
            <a:endParaRPr b="1" i="0" sz="2200" u="none" cap="none" strike="noStrike">
              <a:solidFill>
                <a:schemeClr val="dk2"/>
              </a:solidFill>
              <a:latin typeface="Arial"/>
              <a:ea typeface="Arial"/>
              <a:cs typeface="Arial"/>
              <a:sym typeface="Arial"/>
            </a:endParaRPr>
          </a:p>
        </p:txBody>
      </p:sp>
      <p:sp>
        <p:nvSpPr>
          <p:cNvPr id="242" name="Google Shape;242;p28"/>
          <p:cNvSpPr txBox="1"/>
          <p:nvPr/>
        </p:nvSpPr>
        <p:spPr>
          <a:xfrm>
            <a:off x="250826" y="800734"/>
            <a:ext cx="64818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rPr lang="en-US">
                <a:solidFill>
                  <a:srgbClr val="7F7F7F"/>
                </a:solidFill>
              </a:rPr>
              <a:t>Small Groups. 10 minutes.</a:t>
            </a:r>
            <a:endParaRPr b="0" i="0" sz="1400" u="none" cap="none" strike="noStrike">
              <a:solidFill>
                <a:srgbClr val="7F7F7F"/>
              </a:solidFill>
              <a:latin typeface="Arial"/>
              <a:ea typeface="Arial"/>
              <a:cs typeface="Arial"/>
              <a:sym typeface="Arial"/>
            </a:endParaRPr>
          </a:p>
        </p:txBody>
      </p:sp>
      <p:sp>
        <p:nvSpPr>
          <p:cNvPr id="243" name="Google Shape;243;p28"/>
          <p:cNvSpPr txBox="1"/>
          <p:nvPr/>
        </p:nvSpPr>
        <p:spPr>
          <a:xfrm>
            <a:off x="570150" y="1514950"/>
            <a:ext cx="8109600" cy="2780700"/>
          </a:xfrm>
          <a:prstGeom prst="rect">
            <a:avLst/>
          </a:prstGeom>
          <a:noFill/>
          <a:ln>
            <a:noFill/>
          </a:ln>
        </p:spPr>
        <p:txBody>
          <a:bodyPr anchorCtr="0" anchor="t" bIns="91425" lIns="0" spcFirstLastPara="1" rIns="91425" wrap="square" tIns="91425">
            <a:noAutofit/>
          </a:bodyPr>
          <a:lstStyle/>
          <a:p>
            <a:pPr indent="-330200" lvl="0" marL="457200" marR="0" rtl="0" algn="l">
              <a:lnSpc>
                <a:spcPct val="150000"/>
              </a:lnSpc>
              <a:spcBef>
                <a:spcPts val="1200"/>
              </a:spcBef>
              <a:spcAft>
                <a:spcPts val="0"/>
              </a:spcAft>
              <a:buClr>
                <a:schemeClr val="dk1"/>
              </a:buClr>
              <a:buSzPts val="1600"/>
              <a:buChar char="●"/>
            </a:pPr>
            <a:r>
              <a:rPr lang="en-US" sz="1600">
                <a:solidFill>
                  <a:schemeClr val="dk1"/>
                </a:solidFill>
              </a:rPr>
              <a:t>Ways you think language is clear </a:t>
            </a:r>
            <a:r>
              <a:rPr lang="en-US" sz="1600">
                <a:solidFill>
                  <a:schemeClr val="dk1"/>
                </a:solidFill>
              </a:rPr>
              <a:t>(</a:t>
            </a:r>
            <a:r>
              <a:rPr i="1" lang="en-US" sz="1600">
                <a:solidFill>
                  <a:schemeClr val="dk1"/>
                </a:solidFill>
              </a:rPr>
              <a:t>perhaps objective</a:t>
            </a:r>
            <a:r>
              <a:rPr lang="en-US" sz="1600">
                <a:solidFill>
                  <a:schemeClr val="dk1"/>
                </a:solidFill>
              </a:rPr>
              <a:t>)</a:t>
            </a:r>
            <a:endParaRPr sz="1600">
              <a:solidFill>
                <a:schemeClr val="dk1"/>
              </a:solidFill>
            </a:endParaRPr>
          </a:p>
          <a:p>
            <a:pPr indent="-330200" lvl="0" marL="457200" marR="0" rtl="0" algn="l">
              <a:lnSpc>
                <a:spcPct val="150000"/>
              </a:lnSpc>
              <a:spcBef>
                <a:spcPts val="0"/>
              </a:spcBef>
              <a:spcAft>
                <a:spcPts val="0"/>
              </a:spcAft>
              <a:buClr>
                <a:schemeClr val="dk1"/>
              </a:buClr>
              <a:buSzPts val="1600"/>
              <a:buChar char="●"/>
            </a:pPr>
            <a:r>
              <a:rPr lang="en-US" sz="1600">
                <a:solidFill>
                  <a:schemeClr val="dk1"/>
                </a:solidFill>
              </a:rPr>
              <a:t>Vagaries of meaning in </a:t>
            </a:r>
            <a:r>
              <a:rPr lang="en-US" sz="1600">
                <a:solidFill>
                  <a:schemeClr val="dk1"/>
                </a:solidFill>
              </a:rPr>
              <a:t>language (</a:t>
            </a:r>
            <a:r>
              <a:rPr i="1" lang="en-US" sz="1600">
                <a:solidFill>
                  <a:schemeClr val="dk1"/>
                </a:solidFill>
              </a:rPr>
              <a:t>h</a:t>
            </a:r>
            <a:r>
              <a:rPr i="1" lang="en-US" sz="1600">
                <a:solidFill>
                  <a:schemeClr val="dk1"/>
                </a:solidFill>
              </a:rPr>
              <a:t>omonyms, polysemy, …</a:t>
            </a:r>
            <a:r>
              <a:rPr lang="en-US" sz="1600">
                <a:solidFill>
                  <a:schemeClr val="dk1"/>
                </a:solidFill>
              </a:rPr>
              <a:t>) </a:t>
            </a:r>
            <a:endParaRPr sz="1600">
              <a:solidFill>
                <a:schemeClr val="dk1"/>
              </a:solidFill>
            </a:endParaRPr>
          </a:p>
          <a:p>
            <a:pPr indent="-330200" lvl="0" marL="457200" marR="0" rtl="0" algn="l">
              <a:lnSpc>
                <a:spcPct val="150000"/>
              </a:lnSpc>
              <a:spcBef>
                <a:spcPts val="0"/>
              </a:spcBef>
              <a:spcAft>
                <a:spcPts val="0"/>
              </a:spcAft>
              <a:buClr>
                <a:schemeClr val="dk1"/>
              </a:buClr>
              <a:buSzPts val="1600"/>
              <a:buChar char="●"/>
            </a:pPr>
            <a:r>
              <a:rPr lang="en-US" sz="1600">
                <a:solidFill>
                  <a:schemeClr val="dk1"/>
                </a:solidFill>
              </a:rPr>
              <a:t>An</a:t>
            </a:r>
            <a:r>
              <a:rPr lang="en-US" sz="1600">
                <a:solidFill>
                  <a:schemeClr val="dk1"/>
                </a:solidFill>
              </a:rPr>
              <a:t> example of miscommunication</a:t>
            </a:r>
            <a:r>
              <a:rPr lang="en-US" sz="1600">
                <a:solidFill>
                  <a:schemeClr val="dk1"/>
                </a:solidFill>
              </a:rPr>
              <a:t> </a:t>
            </a:r>
            <a:r>
              <a:rPr lang="en-US" sz="1600">
                <a:solidFill>
                  <a:schemeClr val="dk1"/>
                </a:solidFill>
              </a:rPr>
              <a:t>(</a:t>
            </a:r>
            <a:r>
              <a:rPr i="1" lang="en-US" sz="1600">
                <a:solidFill>
                  <a:schemeClr val="dk1"/>
                </a:solidFill>
              </a:rPr>
              <a:t>perhaps funny</a:t>
            </a:r>
            <a:r>
              <a:rPr lang="en-US" sz="1600">
                <a:solidFill>
                  <a:schemeClr val="dk1"/>
                </a:solidFill>
              </a:rPr>
              <a:t>)</a:t>
            </a:r>
            <a:endParaRPr sz="1600">
              <a:solidFill>
                <a:schemeClr val="dk1"/>
              </a:solidFill>
            </a:endParaRPr>
          </a:p>
          <a:p>
            <a:pPr indent="-330200" lvl="0" marL="457200" rtl="0" algn="l">
              <a:lnSpc>
                <a:spcPct val="150000"/>
              </a:lnSpc>
              <a:spcBef>
                <a:spcPts val="0"/>
              </a:spcBef>
              <a:spcAft>
                <a:spcPts val="0"/>
              </a:spcAft>
              <a:buClr>
                <a:schemeClr val="dk1"/>
              </a:buClr>
              <a:buSzPts val="1600"/>
              <a:buChar char="●"/>
            </a:pPr>
            <a:r>
              <a:rPr lang="en-US" sz="1600">
                <a:solidFill>
                  <a:schemeClr val="dk1"/>
                </a:solidFill>
              </a:rPr>
              <a:t>Can a word or statement be neutral?</a:t>
            </a:r>
            <a:endParaRPr sz="1600">
              <a:solidFill>
                <a:schemeClr val="dk1"/>
              </a:solidFill>
            </a:endParaRPr>
          </a:p>
          <a:p>
            <a:pPr indent="-330200" lvl="0" marL="457200" rtl="0" algn="l">
              <a:lnSpc>
                <a:spcPct val="150000"/>
              </a:lnSpc>
              <a:spcBef>
                <a:spcPts val="0"/>
              </a:spcBef>
              <a:spcAft>
                <a:spcPts val="0"/>
              </a:spcAft>
              <a:buClr>
                <a:schemeClr val="dk1"/>
              </a:buClr>
              <a:buSzPts val="1600"/>
              <a:buChar char="●"/>
            </a:pPr>
            <a:r>
              <a:rPr lang="en-US" sz="1600">
                <a:solidFill>
                  <a:schemeClr val="dk1"/>
                </a:solidFill>
              </a:rPr>
              <a:t>What are problems in language?</a:t>
            </a:r>
            <a:endParaRPr sz="1600">
              <a:solidFill>
                <a:schemeClr val="dk1"/>
              </a:solidFill>
            </a:endParaRPr>
          </a:p>
          <a:p>
            <a:pPr indent="-330200" lvl="0" marL="457200" rtl="0" algn="l">
              <a:lnSpc>
                <a:spcPct val="150000"/>
              </a:lnSpc>
              <a:spcBef>
                <a:spcPts val="0"/>
              </a:spcBef>
              <a:spcAft>
                <a:spcPts val="0"/>
              </a:spcAft>
              <a:buClr>
                <a:schemeClr val="dk1"/>
              </a:buClr>
              <a:buSzPts val="1600"/>
              <a:buChar char="●"/>
            </a:pPr>
            <a:r>
              <a:rPr lang="en-US" sz="1600">
                <a:solidFill>
                  <a:schemeClr val="dk1"/>
                </a:solidFill>
              </a:rPr>
              <a:t>Consider your Museum work, think of specific examples of:</a:t>
            </a:r>
            <a:endParaRPr sz="1600">
              <a:solidFill>
                <a:schemeClr val="dk1"/>
              </a:solidFill>
            </a:endParaRPr>
          </a:p>
          <a:p>
            <a:pPr indent="-330200" lvl="1" marL="914400" rtl="0" algn="l">
              <a:lnSpc>
                <a:spcPct val="150000"/>
              </a:lnSpc>
              <a:spcBef>
                <a:spcPts val="0"/>
              </a:spcBef>
              <a:spcAft>
                <a:spcPts val="0"/>
              </a:spcAft>
              <a:buClr>
                <a:schemeClr val="dk1"/>
              </a:buClr>
              <a:buSzPts val="1600"/>
              <a:buChar char="○"/>
            </a:pPr>
            <a:r>
              <a:rPr lang="en-US" sz="1600">
                <a:solidFill>
                  <a:schemeClr val="dk1"/>
                </a:solidFill>
              </a:rPr>
              <a:t>Challenges in understanding the data/information  </a:t>
            </a:r>
            <a:endParaRPr sz="1600">
              <a:solidFill>
                <a:schemeClr val="dk1"/>
              </a:solidFill>
            </a:endParaRPr>
          </a:p>
          <a:p>
            <a:pPr indent="-330200" lvl="1" marL="914400" rtl="0" algn="l">
              <a:lnSpc>
                <a:spcPct val="150000"/>
              </a:lnSpc>
              <a:spcBef>
                <a:spcPts val="750"/>
              </a:spcBef>
              <a:spcAft>
                <a:spcPts val="0"/>
              </a:spcAft>
              <a:buClr>
                <a:schemeClr val="dk1"/>
              </a:buClr>
              <a:buSzPts val="1600"/>
              <a:buChar char="○"/>
            </a:pPr>
            <a:r>
              <a:rPr lang="en-US" sz="1600">
                <a:solidFill>
                  <a:schemeClr val="dk1"/>
                </a:solidFill>
              </a:rPr>
              <a:t>Communicating what you know to other people–both in your field of work and outside of it </a:t>
            </a:r>
            <a:endParaRPr sz="1600"/>
          </a:p>
        </p:txBody>
      </p:sp>
      <p:grpSp>
        <p:nvGrpSpPr>
          <p:cNvPr id="244" name="Google Shape;244;p28"/>
          <p:cNvGrpSpPr/>
          <p:nvPr/>
        </p:nvGrpSpPr>
        <p:grpSpPr>
          <a:xfrm>
            <a:off x="8206867" y="437554"/>
            <a:ext cx="658200" cy="658200"/>
            <a:chOff x="1905633" y="4094954"/>
            <a:chExt cx="658200" cy="658200"/>
          </a:xfrm>
        </p:grpSpPr>
        <p:sp>
          <p:nvSpPr>
            <p:cNvPr id="245" name="Google Shape;245;p28"/>
            <p:cNvSpPr/>
            <p:nvPr/>
          </p:nvSpPr>
          <p:spPr>
            <a:xfrm>
              <a:off x="1905633" y="4094954"/>
              <a:ext cx="658200" cy="658200"/>
            </a:xfrm>
            <a:prstGeom prst="ellipse">
              <a:avLst/>
            </a:prstGeom>
            <a:solidFill>
              <a:srgbClr val="F4A56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Calibri"/>
                <a:ea typeface="Calibri"/>
                <a:cs typeface="Calibri"/>
                <a:sym typeface="Calibri"/>
              </a:endParaRPr>
            </a:p>
          </p:txBody>
        </p:sp>
        <p:sp>
          <p:nvSpPr>
            <p:cNvPr id="246" name="Google Shape;246;p28"/>
            <p:cNvSpPr/>
            <p:nvPr/>
          </p:nvSpPr>
          <p:spPr>
            <a:xfrm>
              <a:off x="2072761" y="4262082"/>
              <a:ext cx="319684" cy="319683"/>
            </a:xfrm>
            <a:custGeom>
              <a:rect b="b" l="l" r="r" t="t"/>
              <a:pathLst>
                <a:path extrusionOk="0" h="3874944" w="3874961">
                  <a:moveTo>
                    <a:pt x="1041569" y="1975106"/>
                  </a:moveTo>
                  <a:lnTo>
                    <a:pt x="602398" y="2414278"/>
                  </a:lnTo>
                  <a:cubicBezTo>
                    <a:pt x="596479" y="2420055"/>
                    <a:pt x="591121" y="2426437"/>
                    <a:pt x="586397" y="2433396"/>
                  </a:cubicBezTo>
                  <a:lnTo>
                    <a:pt x="585648" y="2434501"/>
                  </a:lnTo>
                  <a:cubicBezTo>
                    <a:pt x="579057" y="2444437"/>
                    <a:pt x="574042" y="2455118"/>
                    <a:pt x="570607" y="2466171"/>
                  </a:cubicBezTo>
                  <a:lnTo>
                    <a:pt x="192472" y="3600448"/>
                  </a:lnTo>
                  <a:cubicBezTo>
                    <a:pt x="177590" y="3645116"/>
                    <a:pt x="189209" y="3694354"/>
                    <a:pt x="222498" y="3727631"/>
                  </a:cubicBezTo>
                  <a:cubicBezTo>
                    <a:pt x="255787" y="3760950"/>
                    <a:pt x="305025" y="3772556"/>
                    <a:pt x="349698" y="3757652"/>
                  </a:cubicBezTo>
                  <a:lnTo>
                    <a:pt x="1483970" y="3379534"/>
                  </a:lnTo>
                  <a:cubicBezTo>
                    <a:pt x="1495024" y="3376100"/>
                    <a:pt x="1505709" y="3371085"/>
                    <a:pt x="1515641" y="3364494"/>
                  </a:cubicBezTo>
                  <a:lnTo>
                    <a:pt x="1516746" y="3363744"/>
                  </a:lnTo>
                  <a:cubicBezTo>
                    <a:pt x="1523705" y="3359020"/>
                    <a:pt x="1530103" y="3353654"/>
                    <a:pt x="1535864" y="3347744"/>
                  </a:cubicBezTo>
                  <a:lnTo>
                    <a:pt x="1975035" y="2908572"/>
                  </a:lnTo>
                  <a:lnTo>
                    <a:pt x="2905020" y="3838552"/>
                  </a:lnTo>
                  <a:cubicBezTo>
                    <a:pt x="2953555" y="3887075"/>
                    <a:pt x="3032241" y="3887075"/>
                    <a:pt x="3080794" y="3838552"/>
                  </a:cubicBezTo>
                  <a:lnTo>
                    <a:pt x="3838558" y="3080835"/>
                  </a:lnTo>
                  <a:cubicBezTo>
                    <a:pt x="3861856" y="3057515"/>
                    <a:pt x="3874961" y="3025896"/>
                    <a:pt x="3874961" y="2992937"/>
                  </a:cubicBezTo>
                  <a:cubicBezTo>
                    <a:pt x="3874961" y="2959977"/>
                    <a:pt x="3861856" y="2928358"/>
                    <a:pt x="3838558" y="2905043"/>
                  </a:cubicBezTo>
                  <a:lnTo>
                    <a:pt x="2908536" y="1975029"/>
                  </a:lnTo>
                  <a:cubicBezTo>
                    <a:pt x="3180083" y="1703477"/>
                    <a:pt x="3443233" y="1440294"/>
                    <a:pt x="3645743" y="1237753"/>
                  </a:cubicBezTo>
                  <a:lnTo>
                    <a:pt x="3645718" y="1237778"/>
                  </a:lnTo>
                  <a:cubicBezTo>
                    <a:pt x="3769565" y="1114043"/>
                    <a:pt x="3839072" y="946111"/>
                    <a:pt x="3839072" y="771086"/>
                  </a:cubicBezTo>
                  <a:cubicBezTo>
                    <a:pt x="3839072" y="596036"/>
                    <a:pt x="3769522" y="428116"/>
                    <a:pt x="3645718" y="304364"/>
                  </a:cubicBezTo>
                  <a:lnTo>
                    <a:pt x="3652048" y="319653"/>
                  </a:lnTo>
                  <a:cubicBezTo>
                    <a:pt x="3637559" y="299983"/>
                    <a:pt x="3623229" y="286522"/>
                    <a:pt x="3623229" y="286522"/>
                  </a:cubicBezTo>
                  <a:cubicBezTo>
                    <a:pt x="3623229" y="286522"/>
                    <a:pt x="3635362" y="294706"/>
                    <a:pt x="3643572" y="302282"/>
                  </a:cubicBezTo>
                  <a:cubicBezTo>
                    <a:pt x="3521876" y="180453"/>
                    <a:pt x="3353964" y="110928"/>
                    <a:pt x="3178936" y="110928"/>
                  </a:cubicBezTo>
                  <a:cubicBezTo>
                    <a:pt x="3003894" y="110928"/>
                    <a:pt x="2835966" y="180470"/>
                    <a:pt x="2712243" y="304295"/>
                  </a:cubicBezTo>
                  <a:lnTo>
                    <a:pt x="1975035" y="1041503"/>
                  </a:lnTo>
                  <a:lnTo>
                    <a:pt x="969937" y="36405"/>
                  </a:lnTo>
                  <a:cubicBezTo>
                    <a:pt x="921402" y="-12135"/>
                    <a:pt x="842690" y="-12135"/>
                    <a:pt x="794163" y="36405"/>
                  </a:cubicBezTo>
                  <a:lnTo>
                    <a:pt x="36407" y="794161"/>
                  </a:lnTo>
                  <a:cubicBezTo>
                    <a:pt x="13092" y="817463"/>
                    <a:pt x="0" y="849082"/>
                    <a:pt x="0" y="882042"/>
                  </a:cubicBezTo>
                  <a:cubicBezTo>
                    <a:pt x="0" y="915001"/>
                    <a:pt x="13092" y="946620"/>
                    <a:pt x="36407" y="969935"/>
                  </a:cubicBezTo>
                  <a:lnTo>
                    <a:pt x="1041535" y="1974999"/>
                  </a:lnTo>
                  <a:lnTo>
                    <a:pt x="1041569" y="1975106"/>
                  </a:lnTo>
                  <a:close/>
                  <a:moveTo>
                    <a:pt x="2329106" y="2554570"/>
                  </a:moveTo>
                  <a:lnTo>
                    <a:pt x="2150831" y="2732820"/>
                  </a:lnTo>
                  <a:lnTo>
                    <a:pt x="2484011" y="3065991"/>
                  </a:lnTo>
                  <a:lnTo>
                    <a:pt x="2774972" y="2775030"/>
                  </a:lnTo>
                  <a:cubicBezTo>
                    <a:pt x="2823469" y="2726503"/>
                    <a:pt x="2902244" y="2726503"/>
                    <a:pt x="2950746" y="2775030"/>
                  </a:cubicBezTo>
                  <a:cubicBezTo>
                    <a:pt x="2999247" y="2823527"/>
                    <a:pt x="2999247" y="2902307"/>
                    <a:pt x="2950746" y="2950808"/>
                  </a:cubicBezTo>
                  <a:lnTo>
                    <a:pt x="2659789" y="3241765"/>
                  </a:lnTo>
                  <a:lnTo>
                    <a:pt x="2992943" y="3574919"/>
                  </a:lnTo>
                  <a:lnTo>
                    <a:pt x="3574904" y="2992997"/>
                  </a:lnTo>
                  <a:lnTo>
                    <a:pt x="2732804" y="2150863"/>
                  </a:lnTo>
                  <a:lnTo>
                    <a:pt x="2329102" y="2554566"/>
                  </a:lnTo>
                  <a:lnTo>
                    <a:pt x="2329106" y="2554570"/>
                  </a:lnTo>
                  <a:close/>
                  <a:moveTo>
                    <a:pt x="506937" y="3443222"/>
                  </a:moveTo>
                  <a:lnTo>
                    <a:pt x="1216894" y="3206540"/>
                  </a:lnTo>
                  <a:lnTo>
                    <a:pt x="743602" y="2733244"/>
                  </a:lnTo>
                  <a:lnTo>
                    <a:pt x="506920" y="3443201"/>
                  </a:lnTo>
                  <a:lnTo>
                    <a:pt x="506937" y="3443222"/>
                  </a:lnTo>
                  <a:close/>
                  <a:moveTo>
                    <a:pt x="3244671" y="1287415"/>
                  </a:moveTo>
                  <a:lnTo>
                    <a:pt x="2662748" y="705488"/>
                  </a:lnTo>
                  <a:lnTo>
                    <a:pt x="865097" y="2503135"/>
                  </a:lnTo>
                  <a:lnTo>
                    <a:pt x="1447024" y="3085062"/>
                  </a:lnTo>
                  <a:cubicBezTo>
                    <a:pt x="1645248" y="2886851"/>
                    <a:pt x="2148561" y="2383524"/>
                    <a:pt x="2643481" y="1888605"/>
                  </a:cubicBezTo>
                  <a:cubicBezTo>
                    <a:pt x="2643939" y="1888133"/>
                    <a:pt x="2644401" y="1887632"/>
                    <a:pt x="2644885" y="1887170"/>
                  </a:cubicBezTo>
                  <a:cubicBezTo>
                    <a:pt x="2645361" y="1886699"/>
                    <a:pt x="2645849" y="1886211"/>
                    <a:pt x="2646333" y="1885748"/>
                  </a:cubicBezTo>
                  <a:lnTo>
                    <a:pt x="2948926" y="1583159"/>
                  </a:lnTo>
                  <a:lnTo>
                    <a:pt x="3244675" y="1287385"/>
                  </a:lnTo>
                  <a:lnTo>
                    <a:pt x="3244671" y="1287415"/>
                  </a:lnTo>
                  <a:close/>
                  <a:moveTo>
                    <a:pt x="1799326" y="1217376"/>
                  </a:moveTo>
                  <a:lnTo>
                    <a:pt x="882108" y="300158"/>
                  </a:lnTo>
                  <a:lnTo>
                    <a:pt x="300117" y="882153"/>
                  </a:lnTo>
                  <a:lnTo>
                    <a:pt x="481420" y="1063439"/>
                  </a:lnTo>
                  <a:lnTo>
                    <a:pt x="772403" y="772452"/>
                  </a:lnTo>
                  <a:cubicBezTo>
                    <a:pt x="820904" y="723955"/>
                    <a:pt x="899680" y="723955"/>
                    <a:pt x="948181" y="772452"/>
                  </a:cubicBezTo>
                  <a:cubicBezTo>
                    <a:pt x="996683" y="820949"/>
                    <a:pt x="996678" y="899729"/>
                    <a:pt x="948181" y="948231"/>
                  </a:cubicBezTo>
                  <a:lnTo>
                    <a:pt x="657195" y="1239213"/>
                  </a:lnTo>
                  <a:lnTo>
                    <a:pt x="860271" y="1442281"/>
                  </a:lnTo>
                  <a:lnTo>
                    <a:pt x="1151257" y="1151307"/>
                  </a:lnTo>
                  <a:cubicBezTo>
                    <a:pt x="1199755" y="1102810"/>
                    <a:pt x="1278534" y="1102810"/>
                    <a:pt x="1327036" y="1151307"/>
                  </a:cubicBezTo>
                  <a:cubicBezTo>
                    <a:pt x="1375533" y="1199804"/>
                    <a:pt x="1375533" y="1278580"/>
                    <a:pt x="1327036" y="1327085"/>
                  </a:cubicBezTo>
                  <a:lnTo>
                    <a:pt x="1036062" y="1618055"/>
                  </a:lnTo>
                  <a:lnTo>
                    <a:pt x="1217365" y="1799341"/>
                  </a:lnTo>
                  <a:lnTo>
                    <a:pt x="1799321" y="1217384"/>
                  </a:lnTo>
                  <a:lnTo>
                    <a:pt x="1799326" y="1217376"/>
                  </a:lnTo>
                  <a:close/>
                  <a:moveTo>
                    <a:pt x="3420466" y="1111636"/>
                  </a:moveTo>
                  <a:lnTo>
                    <a:pt x="2838544" y="529714"/>
                  </a:lnTo>
                  <a:lnTo>
                    <a:pt x="2888150" y="480108"/>
                  </a:lnTo>
                  <a:cubicBezTo>
                    <a:pt x="2965281" y="402934"/>
                    <a:pt x="3069924" y="359619"/>
                    <a:pt x="3179017" y="359619"/>
                  </a:cubicBezTo>
                  <a:cubicBezTo>
                    <a:pt x="3288123" y="359619"/>
                    <a:pt x="3392765" y="402934"/>
                    <a:pt x="3469897" y="480108"/>
                  </a:cubicBezTo>
                  <a:lnTo>
                    <a:pt x="3470081" y="480292"/>
                  </a:lnTo>
                  <a:cubicBezTo>
                    <a:pt x="3547250" y="557419"/>
                    <a:pt x="3590566" y="662066"/>
                    <a:pt x="3590566" y="771167"/>
                  </a:cubicBezTo>
                  <a:cubicBezTo>
                    <a:pt x="3590566" y="880260"/>
                    <a:pt x="3547255" y="984903"/>
                    <a:pt x="3470081" y="1062034"/>
                  </a:cubicBezTo>
                  <a:lnTo>
                    <a:pt x="3420466" y="1111636"/>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1"/>
        </a:solidFill>
      </p:bgPr>
    </p:bg>
    <p:spTree>
      <p:nvGrpSpPr>
        <p:cNvPr id="250" name="Shape 250"/>
        <p:cNvGrpSpPr/>
        <p:nvPr/>
      </p:nvGrpSpPr>
      <p:grpSpPr>
        <a:xfrm>
          <a:off x="0" y="0"/>
          <a:ext cx="0" cy="0"/>
          <a:chOff x="0" y="0"/>
          <a:chExt cx="0" cy="0"/>
        </a:xfrm>
      </p:grpSpPr>
      <p:sp>
        <p:nvSpPr>
          <p:cNvPr id="251" name="Google Shape;251;p29"/>
          <p:cNvSpPr txBox="1"/>
          <p:nvPr>
            <p:ph type="ctrTitle"/>
          </p:nvPr>
        </p:nvSpPr>
        <p:spPr>
          <a:xfrm>
            <a:off x="479425" y="552125"/>
            <a:ext cx="5943600" cy="2343600"/>
          </a:xfrm>
          <a:prstGeom prst="rect">
            <a:avLst/>
          </a:prstGeom>
          <a:noFill/>
          <a:ln>
            <a:noFill/>
          </a:ln>
        </p:spPr>
        <p:txBody>
          <a:bodyPr anchorCtr="0" anchor="b" bIns="45700" lIns="0" spcFirstLastPara="1" rIns="0" wrap="square" tIns="45700">
            <a:noAutofit/>
          </a:bodyPr>
          <a:lstStyle/>
          <a:p>
            <a:pPr indent="0" lvl="0" marL="0" rtl="0" algn="l">
              <a:lnSpc>
                <a:spcPct val="90000"/>
              </a:lnSpc>
              <a:spcBef>
                <a:spcPts val="0"/>
              </a:spcBef>
              <a:spcAft>
                <a:spcPts val="0"/>
              </a:spcAft>
              <a:buSzPts val="4400"/>
              <a:buNone/>
            </a:pPr>
            <a:r>
              <a:rPr lang="en-US"/>
              <a:t>Power: </a:t>
            </a:r>
            <a:r>
              <a:rPr lang="en-US" sz="3900"/>
              <a:t>Dictating and responding to the terms of interaction </a:t>
            </a:r>
            <a:r>
              <a:rPr lang="en-US" sz="3100"/>
              <a:t>(mutually constructed)</a:t>
            </a:r>
            <a:endParaRPr sz="31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 name="Shape 256"/>
        <p:cNvGrpSpPr/>
        <p:nvPr/>
      </p:nvGrpSpPr>
      <p:grpSpPr>
        <a:xfrm>
          <a:off x="0" y="0"/>
          <a:ext cx="0" cy="0"/>
          <a:chOff x="0" y="0"/>
          <a:chExt cx="0" cy="0"/>
        </a:xfrm>
      </p:grpSpPr>
      <p:sp>
        <p:nvSpPr>
          <p:cNvPr id="257" name="Google Shape;257;p30"/>
          <p:cNvSpPr txBox="1"/>
          <p:nvPr>
            <p:ph idx="1" type="body"/>
          </p:nvPr>
        </p:nvSpPr>
        <p:spPr>
          <a:xfrm>
            <a:off x="3420575" y="1311275"/>
            <a:ext cx="5472600" cy="3040800"/>
          </a:xfrm>
          <a:prstGeom prst="rect">
            <a:avLst/>
          </a:prstGeom>
          <a:noFill/>
          <a:ln>
            <a:noFill/>
          </a:ln>
        </p:spPr>
        <p:txBody>
          <a:bodyPr anchorCtr="0" anchor="ctr" bIns="91425" lIns="91425" spcFirstLastPara="1" rIns="91425" wrap="square" tIns="91425">
            <a:noAutofit/>
          </a:bodyPr>
          <a:lstStyle/>
          <a:p>
            <a:pPr indent="-330200" lvl="0" marL="457200" rtl="0" algn="l">
              <a:lnSpc>
                <a:spcPct val="150000"/>
              </a:lnSpc>
              <a:spcBef>
                <a:spcPts val="0"/>
              </a:spcBef>
              <a:spcAft>
                <a:spcPts val="0"/>
              </a:spcAft>
              <a:buClr>
                <a:srgbClr val="000000"/>
              </a:buClr>
              <a:buSzPts val="1600"/>
              <a:buChar char="●"/>
            </a:pPr>
            <a:r>
              <a:rPr lang="en-US" sz="1600"/>
              <a:t>Language may not be inherently neutral</a:t>
            </a:r>
            <a:endParaRPr sz="1600"/>
          </a:p>
          <a:p>
            <a:pPr indent="-330200" lvl="1" marL="914400" rtl="0" algn="l">
              <a:lnSpc>
                <a:spcPct val="150000"/>
              </a:lnSpc>
              <a:spcBef>
                <a:spcPts val="0"/>
              </a:spcBef>
              <a:spcAft>
                <a:spcPts val="0"/>
              </a:spcAft>
              <a:buClr>
                <a:srgbClr val="000000"/>
              </a:buClr>
              <a:buSzPts val="1600"/>
              <a:buChar char="○"/>
            </a:pPr>
            <a:r>
              <a:rPr lang="en-US" sz="1600"/>
              <a:t>Implied disbelief in cognitive reliability of language</a:t>
            </a:r>
            <a:endParaRPr sz="1600"/>
          </a:p>
          <a:p>
            <a:pPr indent="-330200" lvl="0" marL="457200" rtl="0" algn="l">
              <a:lnSpc>
                <a:spcPct val="150000"/>
              </a:lnSpc>
              <a:spcBef>
                <a:spcPts val="0"/>
              </a:spcBef>
              <a:spcAft>
                <a:spcPts val="0"/>
              </a:spcAft>
              <a:buClr>
                <a:schemeClr val="dk1"/>
              </a:buClr>
              <a:buSzPts val="1600"/>
              <a:buChar char="●"/>
            </a:pPr>
            <a:r>
              <a:rPr lang="en-US" sz="1600"/>
              <a:t>Language can be crafted to manipulate, control,and evoke actions and feelings </a:t>
            </a:r>
            <a:endParaRPr sz="1600"/>
          </a:p>
          <a:p>
            <a:pPr indent="-330200" lvl="1" marL="914400" rtl="0" algn="l">
              <a:lnSpc>
                <a:spcPct val="150000"/>
              </a:lnSpc>
              <a:spcBef>
                <a:spcPts val="0"/>
              </a:spcBef>
              <a:spcAft>
                <a:spcPts val="0"/>
              </a:spcAft>
              <a:buClr>
                <a:schemeClr val="dk1"/>
              </a:buClr>
              <a:buSzPts val="1600"/>
              <a:buChar char="○"/>
            </a:pPr>
            <a:r>
              <a:rPr lang="en-US" sz="1600"/>
              <a:t>Powerful in both </a:t>
            </a:r>
            <a:r>
              <a:rPr b="1" lang="en-US" sz="1600"/>
              <a:t>positive </a:t>
            </a:r>
            <a:r>
              <a:rPr lang="en-US" sz="1600"/>
              <a:t>and </a:t>
            </a:r>
            <a:r>
              <a:rPr b="1" lang="en-US" sz="1600"/>
              <a:t>negative </a:t>
            </a:r>
            <a:r>
              <a:rPr lang="en-US" sz="1600"/>
              <a:t>ways.</a:t>
            </a:r>
            <a:endParaRPr sz="1600"/>
          </a:p>
          <a:p>
            <a:pPr indent="0" lvl="0" marL="0" rtl="0" algn="l">
              <a:lnSpc>
                <a:spcPct val="150000"/>
              </a:lnSpc>
              <a:spcBef>
                <a:spcPts val="0"/>
              </a:spcBef>
              <a:spcAft>
                <a:spcPts val="0"/>
              </a:spcAft>
              <a:buNone/>
            </a:pPr>
            <a:r>
              <a:t/>
            </a:r>
            <a:endParaRPr/>
          </a:p>
        </p:txBody>
      </p:sp>
      <p:sp>
        <p:nvSpPr>
          <p:cNvPr id="258" name="Google Shape;258;p30"/>
          <p:cNvSpPr txBox="1"/>
          <p:nvPr>
            <p:ph idx="4294967295" type="title"/>
          </p:nvPr>
        </p:nvSpPr>
        <p:spPr>
          <a:xfrm>
            <a:off x="251925" y="1228775"/>
            <a:ext cx="2160000" cy="1043100"/>
          </a:xfrm>
          <a:prstGeom prst="rect">
            <a:avLst/>
          </a:prstGeom>
        </p:spPr>
        <p:txBody>
          <a:bodyPr anchorCtr="0" anchor="t" bIns="45700" lIns="0" spcFirstLastPara="1" rIns="0" wrap="square" tIns="45700">
            <a:noAutofit/>
          </a:bodyPr>
          <a:lstStyle/>
          <a:p>
            <a:pPr indent="0" lvl="0" marL="0" rtl="0" algn="ctr">
              <a:spcBef>
                <a:spcPts val="0"/>
              </a:spcBef>
              <a:spcAft>
                <a:spcPts val="0"/>
              </a:spcAft>
              <a:buNone/>
            </a:pPr>
            <a:r>
              <a:rPr lang="en-US"/>
              <a:t>The Power of Language</a:t>
            </a:r>
            <a:endParaRPr/>
          </a:p>
        </p:txBody>
      </p:sp>
      <p:sp>
        <p:nvSpPr>
          <p:cNvPr id="259" name="Google Shape;259;p30"/>
          <p:cNvSpPr txBox="1"/>
          <p:nvPr/>
        </p:nvSpPr>
        <p:spPr>
          <a:xfrm>
            <a:off x="251925" y="2523875"/>
            <a:ext cx="2160000" cy="615600"/>
          </a:xfrm>
          <a:prstGeom prst="rect">
            <a:avLst/>
          </a:prstGeom>
          <a:noFill/>
          <a:ln>
            <a:noFill/>
          </a:ln>
        </p:spPr>
        <p:txBody>
          <a:bodyPr anchorCtr="0" anchor="t" bIns="91425" lIns="91425" spcFirstLastPara="1" rIns="91425" wrap="square" tIns="91425">
            <a:spAutoFit/>
          </a:bodyPr>
          <a:lstStyle/>
          <a:p>
            <a:pPr indent="0" lvl="0" marL="0" rtl="0" algn="r">
              <a:spcBef>
                <a:spcPts val="1200"/>
              </a:spcBef>
              <a:spcAft>
                <a:spcPts val="0"/>
              </a:spcAft>
              <a:buNone/>
            </a:pPr>
            <a:r>
              <a:rPr b="1" lang="en-US">
                <a:solidFill>
                  <a:srgbClr val="7F7F7F"/>
                </a:solidFill>
              </a:rPr>
              <a:t>“Language is a virus” </a:t>
            </a:r>
            <a:r>
              <a:rPr lang="en-US">
                <a:solidFill>
                  <a:srgbClr val="7F7F7F"/>
                </a:solidFill>
              </a:rPr>
              <a:t>-William S. Burroughs </a:t>
            </a:r>
            <a:endParaRPr>
              <a:solidFill>
                <a:srgbClr val="7F7F7F"/>
              </a:solidFill>
            </a:endParaRPr>
          </a:p>
        </p:txBody>
      </p:sp>
      <p:grpSp>
        <p:nvGrpSpPr>
          <p:cNvPr id="260" name="Google Shape;260;p30"/>
          <p:cNvGrpSpPr/>
          <p:nvPr/>
        </p:nvGrpSpPr>
        <p:grpSpPr>
          <a:xfrm>
            <a:off x="8343336" y="149854"/>
            <a:ext cx="658200" cy="658200"/>
            <a:chOff x="5147116" y="4094954"/>
            <a:chExt cx="658200" cy="658200"/>
          </a:xfrm>
        </p:grpSpPr>
        <p:sp>
          <p:nvSpPr>
            <p:cNvPr id="261" name="Google Shape;261;p30"/>
            <p:cNvSpPr/>
            <p:nvPr/>
          </p:nvSpPr>
          <p:spPr>
            <a:xfrm>
              <a:off x="5147116" y="4094954"/>
              <a:ext cx="658200" cy="658200"/>
            </a:xfrm>
            <a:prstGeom prst="ellipse">
              <a:avLst/>
            </a:prstGeom>
            <a:solidFill>
              <a:srgbClr val="D5DDDD"/>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Calibri"/>
                <a:ea typeface="Calibri"/>
                <a:cs typeface="Calibri"/>
                <a:sym typeface="Calibri"/>
              </a:endParaRPr>
            </a:p>
          </p:txBody>
        </p:sp>
        <p:grpSp>
          <p:nvGrpSpPr>
            <p:cNvPr id="262" name="Google Shape;262;p30"/>
            <p:cNvGrpSpPr/>
            <p:nvPr/>
          </p:nvGrpSpPr>
          <p:grpSpPr>
            <a:xfrm>
              <a:off x="5296239" y="4244081"/>
              <a:ext cx="360181" cy="360179"/>
              <a:chOff x="-94228" y="-29071"/>
              <a:chExt cx="3864601" cy="3864584"/>
            </a:xfrm>
          </p:grpSpPr>
          <p:sp>
            <p:nvSpPr>
              <p:cNvPr id="263" name="Google Shape;263;p30"/>
              <p:cNvSpPr/>
              <p:nvPr/>
            </p:nvSpPr>
            <p:spPr>
              <a:xfrm>
                <a:off x="-94228" y="-29071"/>
                <a:ext cx="3864601" cy="3864584"/>
              </a:xfrm>
              <a:custGeom>
                <a:rect b="b" l="l" r="r" t="t"/>
                <a:pathLst>
                  <a:path extrusionOk="0" h="3864584" w="3864601">
                    <a:moveTo>
                      <a:pt x="2329462" y="114172"/>
                    </a:moveTo>
                    <a:cubicBezTo>
                      <a:pt x="2318755" y="48287"/>
                      <a:pt x="2261761" y="0"/>
                      <a:pt x="2195135" y="0"/>
                    </a:cubicBezTo>
                    <a:lnTo>
                      <a:pt x="1669449" y="0"/>
                    </a:lnTo>
                    <a:cubicBezTo>
                      <a:pt x="1602823" y="0"/>
                      <a:pt x="1545830" y="48287"/>
                      <a:pt x="1535123" y="114172"/>
                    </a:cubicBezTo>
                    <a:lnTo>
                      <a:pt x="1473945" y="487018"/>
                    </a:lnTo>
                    <a:cubicBezTo>
                      <a:pt x="1391537" y="513151"/>
                      <a:pt x="1311297" y="546380"/>
                      <a:pt x="1234337" y="586316"/>
                    </a:cubicBezTo>
                    <a:cubicBezTo>
                      <a:pt x="1234521" y="586316"/>
                      <a:pt x="927564" y="365767"/>
                      <a:pt x="927564" y="365767"/>
                    </a:cubicBezTo>
                    <a:cubicBezTo>
                      <a:pt x="873294" y="326927"/>
                      <a:pt x="799058" y="333094"/>
                      <a:pt x="751863" y="380105"/>
                    </a:cubicBezTo>
                    <a:lnTo>
                      <a:pt x="380105" y="751859"/>
                    </a:lnTo>
                    <a:cubicBezTo>
                      <a:pt x="333094" y="799054"/>
                      <a:pt x="326927" y="873294"/>
                      <a:pt x="365771" y="927565"/>
                    </a:cubicBezTo>
                    <a:lnTo>
                      <a:pt x="586316" y="1234522"/>
                    </a:lnTo>
                    <a:cubicBezTo>
                      <a:pt x="546380" y="1311297"/>
                      <a:pt x="513172" y="1391353"/>
                      <a:pt x="487018" y="1473945"/>
                    </a:cubicBezTo>
                    <a:lnTo>
                      <a:pt x="114172" y="1535123"/>
                    </a:lnTo>
                    <a:cubicBezTo>
                      <a:pt x="48287" y="1545830"/>
                      <a:pt x="0" y="1602824"/>
                      <a:pt x="0" y="1669449"/>
                    </a:cubicBezTo>
                    <a:lnTo>
                      <a:pt x="0" y="2195135"/>
                    </a:lnTo>
                    <a:cubicBezTo>
                      <a:pt x="0" y="2261761"/>
                      <a:pt x="48287" y="2318755"/>
                      <a:pt x="114172" y="2329457"/>
                    </a:cubicBezTo>
                    <a:lnTo>
                      <a:pt x="487018" y="2390640"/>
                    </a:lnTo>
                    <a:cubicBezTo>
                      <a:pt x="513155" y="2473047"/>
                      <a:pt x="546380" y="2553287"/>
                      <a:pt x="586316" y="2630247"/>
                    </a:cubicBezTo>
                    <a:cubicBezTo>
                      <a:pt x="586316" y="2630063"/>
                      <a:pt x="365771" y="2937016"/>
                      <a:pt x="365771" y="2937016"/>
                    </a:cubicBezTo>
                    <a:cubicBezTo>
                      <a:pt x="326927" y="2991290"/>
                      <a:pt x="333094" y="3065526"/>
                      <a:pt x="380105" y="3112721"/>
                    </a:cubicBezTo>
                    <a:lnTo>
                      <a:pt x="751863" y="3484479"/>
                    </a:lnTo>
                    <a:cubicBezTo>
                      <a:pt x="799058" y="3531486"/>
                      <a:pt x="873294" y="3537657"/>
                      <a:pt x="927564" y="3498814"/>
                    </a:cubicBezTo>
                    <a:lnTo>
                      <a:pt x="1234521" y="3278268"/>
                    </a:lnTo>
                    <a:cubicBezTo>
                      <a:pt x="1311297" y="3318200"/>
                      <a:pt x="1391353" y="3351412"/>
                      <a:pt x="1473945" y="3377567"/>
                    </a:cubicBezTo>
                    <a:lnTo>
                      <a:pt x="1535123" y="3750408"/>
                    </a:lnTo>
                    <a:cubicBezTo>
                      <a:pt x="1545830" y="3816276"/>
                      <a:pt x="1602823" y="3864585"/>
                      <a:pt x="1669449" y="3864585"/>
                    </a:cubicBezTo>
                    <a:lnTo>
                      <a:pt x="2195135" y="3864585"/>
                    </a:lnTo>
                    <a:cubicBezTo>
                      <a:pt x="2261761" y="3864585"/>
                      <a:pt x="2318755" y="3816276"/>
                      <a:pt x="2329462" y="3750408"/>
                    </a:cubicBezTo>
                    <a:lnTo>
                      <a:pt x="2390640" y="3377567"/>
                    </a:lnTo>
                    <a:cubicBezTo>
                      <a:pt x="2473047" y="3351429"/>
                      <a:pt x="2553287" y="3318200"/>
                      <a:pt x="2630247" y="3278268"/>
                    </a:cubicBezTo>
                    <a:cubicBezTo>
                      <a:pt x="2630063" y="3278268"/>
                      <a:pt x="2937020" y="3498814"/>
                      <a:pt x="2937020" y="3498814"/>
                    </a:cubicBezTo>
                    <a:cubicBezTo>
                      <a:pt x="2991290" y="3537657"/>
                      <a:pt x="3065526" y="3531490"/>
                      <a:pt x="3112725" y="3484479"/>
                    </a:cubicBezTo>
                    <a:lnTo>
                      <a:pt x="3484479" y="3112721"/>
                    </a:lnTo>
                    <a:cubicBezTo>
                      <a:pt x="3531490" y="3065526"/>
                      <a:pt x="3537657" y="2991290"/>
                      <a:pt x="3498818" y="2937016"/>
                    </a:cubicBezTo>
                    <a:lnTo>
                      <a:pt x="3278268" y="2630063"/>
                    </a:lnTo>
                    <a:cubicBezTo>
                      <a:pt x="3318204" y="2553287"/>
                      <a:pt x="3351412" y="2473231"/>
                      <a:pt x="3377567" y="2390640"/>
                    </a:cubicBezTo>
                    <a:lnTo>
                      <a:pt x="3750425" y="2329457"/>
                    </a:lnTo>
                    <a:cubicBezTo>
                      <a:pt x="3816293" y="2318751"/>
                      <a:pt x="3864602" y="2261761"/>
                      <a:pt x="3864602" y="2195135"/>
                    </a:cubicBezTo>
                    <a:lnTo>
                      <a:pt x="3864602" y="1669449"/>
                    </a:lnTo>
                    <a:cubicBezTo>
                      <a:pt x="3864602" y="1602824"/>
                      <a:pt x="3816293" y="1545830"/>
                      <a:pt x="3750425" y="1535123"/>
                    </a:cubicBezTo>
                    <a:lnTo>
                      <a:pt x="3377567" y="1473945"/>
                    </a:lnTo>
                    <a:cubicBezTo>
                      <a:pt x="3351429" y="1391537"/>
                      <a:pt x="3318204" y="1311297"/>
                      <a:pt x="3278268" y="1234337"/>
                    </a:cubicBezTo>
                    <a:cubicBezTo>
                      <a:pt x="3278268" y="1234522"/>
                      <a:pt x="3498818" y="927565"/>
                      <a:pt x="3498818" y="927565"/>
                    </a:cubicBezTo>
                    <a:cubicBezTo>
                      <a:pt x="3537657" y="873294"/>
                      <a:pt x="3531490" y="799054"/>
                      <a:pt x="3484479" y="751859"/>
                    </a:cubicBezTo>
                    <a:lnTo>
                      <a:pt x="3112725" y="380105"/>
                    </a:lnTo>
                    <a:cubicBezTo>
                      <a:pt x="3065526" y="333094"/>
                      <a:pt x="2991290" y="326927"/>
                      <a:pt x="2937020" y="365767"/>
                    </a:cubicBezTo>
                    <a:lnTo>
                      <a:pt x="2630063" y="586316"/>
                    </a:lnTo>
                    <a:cubicBezTo>
                      <a:pt x="2553287" y="546380"/>
                      <a:pt x="2473231" y="513168"/>
                      <a:pt x="2390640" y="487018"/>
                    </a:cubicBezTo>
                    <a:lnTo>
                      <a:pt x="2329462" y="114172"/>
                    </a:lnTo>
                    <a:close/>
                    <a:moveTo>
                      <a:pt x="2079499" y="272280"/>
                    </a:moveTo>
                    <a:lnTo>
                      <a:pt x="2135957" y="616265"/>
                    </a:lnTo>
                    <a:cubicBezTo>
                      <a:pt x="2144664" y="669811"/>
                      <a:pt x="2184429" y="713007"/>
                      <a:pt x="2236883" y="726270"/>
                    </a:cubicBezTo>
                    <a:cubicBezTo>
                      <a:pt x="2353967" y="755850"/>
                      <a:pt x="2465972" y="802322"/>
                      <a:pt x="2569604" y="864040"/>
                    </a:cubicBezTo>
                    <a:cubicBezTo>
                      <a:pt x="2616264" y="891993"/>
                      <a:pt x="2674886" y="889453"/>
                      <a:pt x="2718822" y="857872"/>
                    </a:cubicBezTo>
                    <a:lnTo>
                      <a:pt x="3001997" y="654381"/>
                    </a:lnTo>
                    <a:lnTo>
                      <a:pt x="3210208" y="862592"/>
                    </a:lnTo>
                    <a:lnTo>
                      <a:pt x="3006721" y="1145767"/>
                    </a:lnTo>
                    <a:cubicBezTo>
                      <a:pt x="2975136" y="1189703"/>
                      <a:pt x="2972600" y="1248325"/>
                      <a:pt x="3000549" y="1294984"/>
                    </a:cubicBezTo>
                    <a:cubicBezTo>
                      <a:pt x="3062267" y="1398638"/>
                      <a:pt x="3108738" y="1510622"/>
                      <a:pt x="3138319" y="1627706"/>
                    </a:cubicBezTo>
                    <a:cubicBezTo>
                      <a:pt x="3151565" y="1680160"/>
                      <a:pt x="3194777" y="1719912"/>
                      <a:pt x="3248328" y="1728636"/>
                    </a:cubicBezTo>
                    <a:lnTo>
                      <a:pt x="3592309" y="1785090"/>
                    </a:lnTo>
                    <a:lnTo>
                      <a:pt x="3592309" y="2079524"/>
                    </a:lnTo>
                    <a:lnTo>
                      <a:pt x="3248328" y="2135983"/>
                    </a:lnTo>
                    <a:cubicBezTo>
                      <a:pt x="3194777" y="2144690"/>
                      <a:pt x="3151582" y="2184455"/>
                      <a:pt x="3138319" y="2236913"/>
                    </a:cubicBezTo>
                    <a:cubicBezTo>
                      <a:pt x="3108738" y="2353993"/>
                      <a:pt x="3062267" y="2465998"/>
                      <a:pt x="3000549" y="2569630"/>
                    </a:cubicBezTo>
                    <a:cubicBezTo>
                      <a:pt x="2972600" y="2616290"/>
                      <a:pt x="2975136" y="2674916"/>
                      <a:pt x="3006721" y="2718852"/>
                    </a:cubicBezTo>
                    <a:lnTo>
                      <a:pt x="3210208" y="3002023"/>
                    </a:lnTo>
                    <a:lnTo>
                      <a:pt x="3001997" y="3210234"/>
                    </a:lnTo>
                    <a:lnTo>
                      <a:pt x="2718822" y="3006746"/>
                    </a:lnTo>
                    <a:cubicBezTo>
                      <a:pt x="2674886" y="2975166"/>
                      <a:pt x="2616264" y="2972626"/>
                      <a:pt x="2569604" y="3000575"/>
                    </a:cubicBezTo>
                    <a:cubicBezTo>
                      <a:pt x="2465955" y="3062293"/>
                      <a:pt x="2353967" y="3108768"/>
                      <a:pt x="2236883" y="3138349"/>
                    </a:cubicBezTo>
                    <a:cubicBezTo>
                      <a:pt x="2184429" y="3151591"/>
                      <a:pt x="2144681" y="3194803"/>
                      <a:pt x="2135957" y="3248354"/>
                    </a:cubicBezTo>
                    <a:lnTo>
                      <a:pt x="2079499" y="3592334"/>
                    </a:lnTo>
                    <a:lnTo>
                      <a:pt x="1785064" y="3592334"/>
                    </a:lnTo>
                    <a:lnTo>
                      <a:pt x="1728606" y="3248354"/>
                    </a:lnTo>
                    <a:cubicBezTo>
                      <a:pt x="1719899" y="3194803"/>
                      <a:pt x="1680134" y="3151608"/>
                      <a:pt x="1627680" y="3138349"/>
                    </a:cubicBezTo>
                    <a:cubicBezTo>
                      <a:pt x="1510596" y="3108764"/>
                      <a:pt x="1398591" y="3062293"/>
                      <a:pt x="1294959" y="3000575"/>
                    </a:cubicBezTo>
                    <a:cubicBezTo>
                      <a:pt x="1248299" y="2972626"/>
                      <a:pt x="1189673" y="2975166"/>
                      <a:pt x="1145741" y="3006746"/>
                    </a:cubicBezTo>
                    <a:lnTo>
                      <a:pt x="862566" y="3210234"/>
                    </a:lnTo>
                    <a:lnTo>
                      <a:pt x="654355" y="3002023"/>
                    </a:lnTo>
                    <a:lnTo>
                      <a:pt x="857842" y="2718852"/>
                    </a:lnTo>
                    <a:cubicBezTo>
                      <a:pt x="889427" y="2674916"/>
                      <a:pt x="891963" y="2616290"/>
                      <a:pt x="864014" y="2569630"/>
                    </a:cubicBezTo>
                    <a:cubicBezTo>
                      <a:pt x="802296" y="2465981"/>
                      <a:pt x="755825" y="2353993"/>
                      <a:pt x="726240" y="2236913"/>
                    </a:cubicBezTo>
                    <a:cubicBezTo>
                      <a:pt x="712998" y="2184455"/>
                      <a:pt x="669786" y="2144707"/>
                      <a:pt x="616235" y="2135983"/>
                    </a:cubicBezTo>
                    <a:lnTo>
                      <a:pt x="272254" y="2079524"/>
                    </a:lnTo>
                    <a:lnTo>
                      <a:pt x="272254" y="1785090"/>
                    </a:lnTo>
                    <a:lnTo>
                      <a:pt x="616235" y="1728636"/>
                    </a:lnTo>
                    <a:cubicBezTo>
                      <a:pt x="669786" y="1719925"/>
                      <a:pt x="712981" y="1680160"/>
                      <a:pt x="726240" y="1627706"/>
                    </a:cubicBezTo>
                    <a:cubicBezTo>
                      <a:pt x="755825" y="1510622"/>
                      <a:pt x="802296" y="1398617"/>
                      <a:pt x="864014" y="1294984"/>
                    </a:cubicBezTo>
                    <a:cubicBezTo>
                      <a:pt x="891963" y="1248325"/>
                      <a:pt x="889427" y="1189703"/>
                      <a:pt x="857842" y="1145767"/>
                    </a:cubicBezTo>
                    <a:lnTo>
                      <a:pt x="654355" y="862592"/>
                    </a:lnTo>
                    <a:lnTo>
                      <a:pt x="862566" y="654381"/>
                    </a:lnTo>
                    <a:lnTo>
                      <a:pt x="1145741" y="857872"/>
                    </a:lnTo>
                    <a:cubicBezTo>
                      <a:pt x="1189673" y="889453"/>
                      <a:pt x="1248299" y="891993"/>
                      <a:pt x="1294959" y="864040"/>
                    </a:cubicBezTo>
                    <a:cubicBezTo>
                      <a:pt x="1398608" y="802322"/>
                      <a:pt x="1510596" y="755850"/>
                      <a:pt x="1627680" y="726270"/>
                    </a:cubicBezTo>
                    <a:cubicBezTo>
                      <a:pt x="1680134" y="713024"/>
                      <a:pt x="1719882" y="669811"/>
                      <a:pt x="1728606" y="616265"/>
                    </a:cubicBezTo>
                    <a:lnTo>
                      <a:pt x="1785064" y="272280"/>
                    </a:lnTo>
                    <a:lnTo>
                      <a:pt x="2079499" y="272280"/>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4" name="Google Shape;264;p30"/>
              <p:cNvSpPr/>
              <p:nvPr/>
            </p:nvSpPr>
            <p:spPr>
              <a:xfrm>
                <a:off x="1749182" y="1934137"/>
                <a:ext cx="177769" cy="1746770"/>
              </a:xfrm>
              <a:custGeom>
                <a:rect b="b" l="l" r="r" t="t"/>
                <a:pathLst>
                  <a:path extrusionOk="0" h="1746770" w="177769">
                    <a:moveTo>
                      <a:pt x="88883" y="1746771"/>
                    </a:moveTo>
                    <a:cubicBezTo>
                      <a:pt x="65307" y="1746771"/>
                      <a:pt x="42698" y="1734522"/>
                      <a:pt x="26034" y="1712681"/>
                    </a:cubicBezTo>
                    <a:cubicBezTo>
                      <a:pt x="9366" y="1690839"/>
                      <a:pt x="0" y="1661224"/>
                      <a:pt x="0" y="1630338"/>
                    </a:cubicBezTo>
                    <a:lnTo>
                      <a:pt x="0" y="116452"/>
                    </a:lnTo>
                    <a:cubicBezTo>
                      <a:pt x="0" y="74850"/>
                      <a:pt x="16942" y="36401"/>
                      <a:pt x="44441" y="15604"/>
                    </a:cubicBezTo>
                    <a:cubicBezTo>
                      <a:pt x="71941" y="-5201"/>
                      <a:pt x="105829" y="-5201"/>
                      <a:pt x="133329" y="15604"/>
                    </a:cubicBezTo>
                    <a:cubicBezTo>
                      <a:pt x="160827" y="36401"/>
                      <a:pt x="177770" y="74850"/>
                      <a:pt x="177770" y="116452"/>
                    </a:cubicBezTo>
                    <a:lnTo>
                      <a:pt x="177770" y="1630338"/>
                    </a:lnTo>
                    <a:cubicBezTo>
                      <a:pt x="177770" y="1661228"/>
                      <a:pt x="168404" y="1690839"/>
                      <a:pt x="151735" y="1712681"/>
                    </a:cubicBezTo>
                    <a:cubicBezTo>
                      <a:pt x="135067" y="1734522"/>
                      <a:pt x="112459" y="1746771"/>
                      <a:pt x="88883" y="1746771"/>
                    </a:cubicBez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5" name="Google Shape;265;p30"/>
              <p:cNvSpPr/>
              <p:nvPr/>
            </p:nvSpPr>
            <p:spPr>
              <a:xfrm rot="5400000">
                <a:off x="920230" y="2716713"/>
                <a:ext cx="1835677" cy="270520"/>
              </a:xfrm>
              <a:custGeom>
                <a:rect b="b" l="l" r="r" t="t"/>
                <a:pathLst>
                  <a:path extrusionOk="0" h="270520" w="1835677">
                    <a:moveTo>
                      <a:pt x="1700171" y="183"/>
                    </a:moveTo>
                    <a:cubicBezTo>
                      <a:pt x="1774873" y="183"/>
                      <a:pt x="1835431" y="183"/>
                      <a:pt x="1835431" y="183"/>
                    </a:cubicBezTo>
                    <a:lnTo>
                      <a:pt x="1835431" y="270703"/>
                    </a:lnTo>
                    <a:cubicBezTo>
                      <a:pt x="1835431" y="270703"/>
                      <a:pt x="1774873" y="270703"/>
                      <a:pt x="1700171" y="270703"/>
                    </a:cubicBezTo>
                    <a:lnTo>
                      <a:pt x="135014" y="270703"/>
                    </a:lnTo>
                    <a:cubicBezTo>
                      <a:pt x="60312" y="270703"/>
                      <a:pt x="-246" y="270703"/>
                      <a:pt x="-246" y="270703"/>
                    </a:cubicBezTo>
                    <a:lnTo>
                      <a:pt x="-246" y="183"/>
                    </a:lnTo>
                    <a:cubicBezTo>
                      <a:pt x="-246" y="183"/>
                      <a:pt x="60312" y="183"/>
                      <a:pt x="135014" y="183"/>
                    </a:cubicBez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6" name="Google Shape;266;p30"/>
              <p:cNvSpPr/>
              <p:nvPr/>
            </p:nvSpPr>
            <p:spPr>
              <a:xfrm>
                <a:off x="891248" y="1390300"/>
                <a:ext cx="1060967" cy="974224"/>
              </a:xfrm>
              <a:custGeom>
                <a:rect b="b" l="l" r="r" t="t"/>
                <a:pathLst>
                  <a:path extrusionOk="0" h="974224" w="1060967">
                    <a:moveTo>
                      <a:pt x="1033520" y="966471"/>
                    </a:moveTo>
                    <a:cubicBezTo>
                      <a:pt x="1093015" y="952236"/>
                      <a:pt x="1066771" y="415333"/>
                      <a:pt x="844799" y="193362"/>
                    </a:cubicBezTo>
                    <a:cubicBezTo>
                      <a:pt x="630777" y="-20657"/>
                      <a:pt x="259185" y="-3834"/>
                      <a:pt x="89720" y="3836"/>
                    </a:cubicBezTo>
                    <a:cubicBezTo>
                      <a:pt x="83424" y="4123"/>
                      <a:pt x="77411" y="4393"/>
                      <a:pt x="71690" y="4641"/>
                    </a:cubicBezTo>
                    <a:cubicBezTo>
                      <a:pt x="-87977" y="11549"/>
                      <a:pt x="38439" y="555779"/>
                      <a:pt x="260410" y="777751"/>
                    </a:cubicBezTo>
                    <a:cubicBezTo>
                      <a:pt x="482382" y="999722"/>
                      <a:pt x="974025" y="980707"/>
                      <a:pt x="1033520" y="966471"/>
                    </a:cubicBezTo>
                    <a:close/>
                    <a:moveTo>
                      <a:pt x="815716" y="738988"/>
                    </a:moveTo>
                    <a:cubicBezTo>
                      <a:pt x="844350" y="732119"/>
                      <a:pt x="777938" y="455826"/>
                      <a:pt x="671218" y="349106"/>
                    </a:cubicBezTo>
                    <a:cubicBezTo>
                      <a:pt x="582875" y="260762"/>
                      <a:pt x="419375" y="244236"/>
                      <a:pt x="317948" y="233983"/>
                    </a:cubicBezTo>
                    <a:cubicBezTo>
                      <a:pt x="296852" y="231850"/>
                      <a:pt x="278436" y="229991"/>
                      <a:pt x="263948" y="227812"/>
                    </a:cubicBezTo>
                    <a:cubicBezTo>
                      <a:pt x="179797" y="215152"/>
                      <a:pt x="311361" y="503239"/>
                      <a:pt x="418082" y="609960"/>
                    </a:cubicBezTo>
                    <a:cubicBezTo>
                      <a:pt x="524802" y="716680"/>
                      <a:pt x="787082" y="745862"/>
                      <a:pt x="815716" y="738988"/>
                    </a:cubicBez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7" name="Google Shape;267;p30"/>
              <p:cNvSpPr/>
              <p:nvPr/>
            </p:nvSpPr>
            <p:spPr>
              <a:xfrm>
                <a:off x="1765486" y="1514741"/>
                <a:ext cx="1004328" cy="786288"/>
              </a:xfrm>
              <a:custGeom>
                <a:rect b="b" l="l" r="r" t="t"/>
                <a:pathLst>
                  <a:path extrusionOk="0" h="786288" w="1004328">
                    <a:moveTo>
                      <a:pt x="0" y="709396"/>
                    </a:moveTo>
                    <a:cubicBezTo>
                      <a:pt x="-402" y="762090"/>
                      <a:pt x="453977" y="851195"/>
                      <a:pt x="685499" y="711499"/>
                    </a:cubicBezTo>
                    <a:cubicBezTo>
                      <a:pt x="908730" y="576804"/>
                      <a:pt x="971522" y="262605"/>
                      <a:pt x="1000161" y="119315"/>
                    </a:cubicBezTo>
                    <a:cubicBezTo>
                      <a:pt x="1001223" y="113992"/>
                      <a:pt x="1002242" y="108904"/>
                      <a:pt x="1003218" y="104069"/>
                    </a:cubicBezTo>
                    <a:cubicBezTo>
                      <a:pt x="1030469" y="-30874"/>
                      <a:pt x="549241" y="-37731"/>
                      <a:pt x="317715" y="101966"/>
                    </a:cubicBezTo>
                    <a:cubicBezTo>
                      <a:pt x="86193" y="241663"/>
                      <a:pt x="403" y="656702"/>
                      <a:pt x="0" y="709396"/>
                    </a:cubicBezTo>
                    <a:close/>
                    <a:moveTo>
                      <a:pt x="235257" y="574320"/>
                    </a:moveTo>
                    <a:cubicBezTo>
                      <a:pt x="235085" y="599682"/>
                      <a:pt x="479853" y="601301"/>
                      <a:pt x="591165" y="534136"/>
                    </a:cubicBezTo>
                    <a:cubicBezTo>
                      <a:pt x="683306" y="478538"/>
                      <a:pt x="730947" y="345239"/>
                      <a:pt x="760497" y="262549"/>
                    </a:cubicBezTo>
                    <a:cubicBezTo>
                      <a:pt x="766647" y="245350"/>
                      <a:pt x="772009" y="230335"/>
                      <a:pt x="776831" y="218669"/>
                    </a:cubicBezTo>
                    <a:cubicBezTo>
                      <a:pt x="804819" y="150926"/>
                      <a:pt x="536715" y="201350"/>
                      <a:pt x="425399" y="268515"/>
                    </a:cubicBezTo>
                    <a:cubicBezTo>
                      <a:pt x="314088" y="335676"/>
                      <a:pt x="235432" y="548954"/>
                      <a:pt x="235257" y="574320"/>
                    </a:cubicBez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sp>
        <p:nvSpPr>
          <p:cNvPr id="272" name="Google Shape;272;p31"/>
          <p:cNvSpPr txBox="1"/>
          <p:nvPr/>
        </p:nvSpPr>
        <p:spPr>
          <a:xfrm>
            <a:off x="250825" y="268300"/>
            <a:ext cx="7303800" cy="5397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chemeClr val="dk1"/>
              </a:buClr>
              <a:buSzPts val="4400"/>
              <a:buFont typeface="Arial"/>
              <a:buNone/>
            </a:pPr>
            <a:r>
              <a:rPr b="1" lang="en-US" sz="2200">
                <a:solidFill>
                  <a:schemeClr val="dk2"/>
                </a:solidFill>
              </a:rPr>
              <a:t>Power and Language?</a:t>
            </a:r>
            <a:endParaRPr b="1" i="0" sz="2200" u="none" cap="none" strike="noStrike">
              <a:solidFill>
                <a:schemeClr val="dk2"/>
              </a:solidFill>
              <a:latin typeface="Arial"/>
              <a:ea typeface="Arial"/>
              <a:cs typeface="Arial"/>
              <a:sym typeface="Arial"/>
            </a:endParaRPr>
          </a:p>
        </p:txBody>
      </p:sp>
      <p:sp>
        <p:nvSpPr>
          <p:cNvPr id="273" name="Google Shape;273;p31"/>
          <p:cNvSpPr txBox="1"/>
          <p:nvPr/>
        </p:nvSpPr>
        <p:spPr>
          <a:xfrm>
            <a:off x="250826" y="800734"/>
            <a:ext cx="64818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t/>
            </a:r>
            <a:endParaRPr b="0" i="0" sz="1050" u="none" cap="none" strike="noStrike">
              <a:solidFill>
                <a:srgbClr val="7F7F7F"/>
              </a:solidFill>
              <a:latin typeface="Arial"/>
              <a:ea typeface="Arial"/>
              <a:cs typeface="Arial"/>
              <a:sym typeface="Arial"/>
            </a:endParaRPr>
          </a:p>
        </p:txBody>
      </p:sp>
      <p:sp>
        <p:nvSpPr>
          <p:cNvPr id="274" name="Google Shape;274;p31"/>
          <p:cNvSpPr/>
          <p:nvPr/>
        </p:nvSpPr>
        <p:spPr>
          <a:xfrm>
            <a:off x="4812375" y="1311300"/>
            <a:ext cx="4052700" cy="15843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275" name="Google Shape;275;p31"/>
          <p:cNvSpPr/>
          <p:nvPr/>
        </p:nvSpPr>
        <p:spPr>
          <a:xfrm>
            <a:off x="250825" y="1311300"/>
            <a:ext cx="4052700" cy="2998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276" name="Google Shape;276;p31"/>
          <p:cNvSpPr txBox="1"/>
          <p:nvPr/>
        </p:nvSpPr>
        <p:spPr>
          <a:xfrm>
            <a:off x="467275" y="2065000"/>
            <a:ext cx="3619800" cy="2244900"/>
          </a:xfrm>
          <a:prstGeom prst="rect">
            <a:avLst/>
          </a:prstGeom>
          <a:noFill/>
          <a:ln>
            <a:noFill/>
          </a:ln>
        </p:spPr>
        <p:txBody>
          <a:bodyPr anchorCtr="0" anchor="t" bIns="91425" lIns="0" spcFirstLastPara="1" rIns="91425" wrap="square" tIns="91425">
            <a:noAutofit/>
          </a:bodyPr>
          <a:lstStyle/>
          <a:p>
            <a:pPr indent="-304800" lvl="0" marL="457200" marR="0" rtl="0" algn="l">
              <a:lnSpc>
                <a:spcPct val="100000"/>
              </a:lnSpc>
              <a:spcBef>
                <a:spcPts val="0"/>
              </a:spcBef>
              <a:spcAft>
                <a:spcPts val="0"/>
              </a:spcAft>
              <a:buClr>
                <a:schemeClr val="dk1"/>
              </a:buClr>
              <a:buSzPts val="1200"/>
              <a:buChar char="○"/>
            </a:pPr>
            <a:r>
              <a:rPr lang="en-US" sz="1200">
                <a:solidFill>
                  <a:schemeClr val="dk1"/>
                </a:solidFill>
              </a:rPr>
              <a:t>Because languages allow people to convey ideas, language can be used to suppress or manipulate ideas. </a:t>
            </a:r>
            <a:endParaRPr sz="1200">
              <a:solidFill>
                <a:schemeClr val="dk1"/>
              </a:solidFill>
            </a:endParaRPr>
          </a:p>
          <a:p>
            <a:pPr indent="-304800" lvl="0" marL="457200" marR="0" rtl="0" algn="l">
              <a:lnSpc>
                <a:spcPct val="100000"/>
              </a:lnSpc>
              <a:spcBef>
                <a:spcPts val="0"/>
              </a:spcBef>
              <a:spcAft>
                <a:spcPts val="0"/>
              </a:spcAft>
              <a:buClr>
                <a:schemeClr val="dk1"/>
              </a:buClr>
              <a:buSzPts val="1200"/>
              <a:buChar char="○"/>
            </a:pPr>
            <a:r>
              <a:rPr lang="en-US" sz="1200">
                <a:solidFill>
                  <a:schemeClr val="dk1"/>
                </a:solidFill>
              </a:rPr>
              <a:t>Although one obvious example is </a:t>
            </a:r>
            <a:r>
              <a:rPr lang="en-US" sz="1200">
                <a:solidFill>
                  <a:schemeClr val="dk1"/>
                </a:solidFill>
              </a:rPr>
              <a:t>propaganda</a:t>
            </a:r>
            <a:r>
              <a:rPr lang="en-US" sz="1200">
                <a:solidFill>
                  <a:schemeClr val="dk1"/>
                </a:solidFill>
              </a:rPr>
              <a:t>, all language plays a role in framing the ideas it describes. </a:t>
            </a:r>
            <a:endParaRPr sz="1200">
              <a:solidFill>
                <a:schemeClr val="dk1"/>
              </a:solidFill>
            </a:endParaRPr>
          </a:p>
          <a:p>
            <a:pPr indent="-304800" lvl="0" marL="457200" marR="0" rtl="0" algn="l">
              <a:lnSpc>
                <a:spcPct val="100000"/>
              </a:lnSpc>
              <a:spcBef>
                <a:spcPts val="0"/>
              </a:spcBef>
              <a:spcAft>
                <a:spcPts val="0"/>
              </a:spcAft>
              <a:buClr>
                <a:schemeClr val="dk1"/>
              </a:buClr>
              <a:buSzPts val="1200"/>
              <a:buChar char="○"/>
            </a:pPr>
            <a:r>
              <a:rPr lang="en-US" sz="1200">
                <a:solidFill>
                  <a:schemeClr val="dk1"/>
                </a:solidFill>
              </a:rPr>
              <a:t>This can be positive (helping people stay on the same page) or negative (causing miscommunication, confusion, or intentional misinformation and manipulation). </a:t>
            </a:r>
            <a:endParaRPr sz="1200">
              <a:solidFill>
                <a:schemeClr val="dk1"/>
              </a:solidFill>
            </a:endParaRPr>
          </a:p>
        </p:txBody>
      </p:sp>
      <p:sp>
        <p:nvSpPr>
          <p:cNvPr id="277" name="Google Shape;277;p31"/>
          <p:cNvSpPr txBox="1"/>
          <p:nvPr/>
        </p:nvSpPr>
        <p:spPr>
          <a:xfrm>
            <a:off x="6084886" y="268289"/>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rgbClr val="000000"/>
              </a:buClr>
              <a:buSzPts val="700"/>
              <a:buFont typeface="Arial"/>
              <a:buNone/>
            </a:pPr>
            <a:r>
              <a:rPr b="1" lang="en-US" sz="700">
                <a:solidFill>
                  <a:srgbClr val="37816E"/>
                </a:solidFill>
              </a:rPr>
              <a:t>LEARNING OBJECTIVES</a:t>
            </a:r>
            <a:br>
              <a:rPr b="0" i="0" lang="en-US" sz="700" u="none" cap="none" strike="noStrike">
                <a:solidFill>
                  <a:srgbClr val="37816E"/>
                </a:solidFill>
                <a:latin typeface="Arial"/>
                <a:ea typeface="Arial"/>
                <a:cs typeface="Arial"/>
                <a:sym typeface="Arial"/>
              </a:rPr>
            </a:br>
            <a:r>
              <a:rPr lang="en-US" sz="700">
                <a:solidFill>
                  <a:srgbClr val="1B4036"/>
                </a:solidFill>
              </a:rPr>
              <a:t>SELF</a:t>
            </a:r>
            <a:endParaRPr b="0" i="0" sz="100" u="none" cap="none" strike="noStrike">
              <a:solidFill>
                <a:srgbClr val="1B4036"/>
              </a:solidFill>
              <a:latin typeface="Arial"/>
              <a:ea typeface="Arial"/>
              <a:cs typeface="Arial"/>
              <a:sym typeface="Arial"/>
            </a:endParaRPr>
          </a:p>
        </p:txBody>
      </p:sp>
      <p:sp>
        <p:nvSpPr>
          <p:cNvPr id="278" name="Google Shape;278;p31"/>
          <p:cNvSpPr txBox="1"/>
          <p:nvPr/>
        </p:nvSpPr>
        <p:spPr>
          <a:xfrm>
            <a:off x="250825" y="663350"/>
            <a:ext cx="86142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rPr lang="en-US">
                <a:solidFill>
                  <a:srgbClr val="7F7F7F"/>
                </a:solidFill>
              </a:rPr>
              <a:t>A</a:t>
            </a:r>
            <a:r>
              <a:rPr lang="en-US">
                <a:solidFill>
                  <a:srgbClr val="7F7F7F"/>
                </a:solidFill>
              </a:rPr>
              <a:t>ny independent communication system created by </a:t>
            </a:r>
            <a:r>
              <a:rPr lang="en-US">
                <a:solidFill>
                  <a:srgbClr val="7F7F7F"/>
                </a:solidFill>
              </a:rPr>
              <a:t>humans</a:t>
            </a:r>
            <a:r>
              <a:rPr lang="en-US">
                <a:solidFill>
                  <a:srgbClr val="7F7F7F"/>
                </a:solidFill>
              </a:rPr>
              <a:t> that allows people to convey information, feelings, and thoughts</a:t>
            </a:r>
            <a:endParaRPr b="0" i="0" sz="1400" u="none" cap="none" strike="noStrike">
              <a:solidFill>
                <a:srgbClr val="7F7F7F"/>
              </a:solidFill>
              <a:latin typeface="Arial"/>
              <a:ea typeface="Arial"/>
              <a:cs typeface="Arial"/>
              <a:sym typeface="Arial"/>
            </a:endParaRPr>
          </a:p>
        </p:txBody>
      </p:sp>
      <p:sp>
        <p:nvSpPr>
          <p:cNvPr id="279" name="Google Shape;279;p31"/>
          <p:cNvSpPr txBox="1"/>
          <p:nvPr/>
        </p:nvSpPr>
        <p:spPr>
          <a:xfrm>
            <a:off x="505025" y="1474300"/>
            <a:ext cx="36198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a:solidFill>
                  <a:schemeClr val="dk1"/>
                </a:solidFill>
              </a:rPr>
              <a:t>Languages affect their users just as we affect them!</a:t>
            </a:r>
            <a:endParaRPr/>
          </a:p>
        </p:txBody>
      </p:sp>
      <p:sp>
        <p:nvSpPr>
          <p:cNvPr id="280" name="Google Shape;280;p31"/>
          <p:cNvSpPr/>
          <p:nvPr/>
        </p:nvSpPr>
        <p:spPr>
          <a:xfrm>
            <a:off x="5123650" y="1601350"/>
            <a:ext cx="1055700" cy="1055700"/>
          </a:xfrm>
          <a:prstGeom prst="ellips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 name="Google Shape;281;p31"/>
          <p:cNvSpPr/>
          <p:nvPr/>
        </p:nvSpPr>
        <p:spPr>
          <a:xfrm>
            <a:off x="7678825" y="1644300"/>
            <a:ext cx="1055700" cy="1055700"/>
          </a:xfrm>
          <a:prstGeom prst="ellips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 name="Google Shape;282;p31"/>
          <p:cNvSpPr/>
          <p:nvPr/>
        </p:nvSpPr>
        <p:spPr>
          <a:xfrm>
            <a:off x="6460813" y="1575600"/>
            <a:ext cx="1055700" cy="1055700"/>
          </a:xfrm>
          <a:prstGeom prst="ellipse">
            <a:avLst/>
          </a:prstGeom>
          <a:solidFill>
            <a:srgbClr val="85DAC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31"/>
          <p:cNvSpPr txBox="1"/>
          <p:nvPr/>
        </p:nvSpPr>
        <p:spPr>
          <a:xfrm>
            <a:off x="4812375" y="3450400"/>
            <a:ext cx="1179900" cy="400200"/>
          </a:xfrm>
          <a:prstGeom prst="rect">
            <a:avLst/>
          </a:prstGeom>
          <a:solidFill>
            <a:srgbClr val="F0F3F3">
              <a:alpha val="29560"/>
            </a:srgbClr>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284" name="Google Shape;284;p31"/>
          <p:cNvSpPr txBox="1"/>
          <p:nvPr/>
        </p:nvSpPr>
        <p:spPr>
          <a:xfrm>
            <a:off x="7554625" y="1903350"/>
            <a:ext cx="1179900" cy="400200"/>
          </a:xfrm>
          <a:prstGeom prst="rect">
            <a:avLst/>
          </a:prstGeom>
          <a:solidFill>
            <a:srgbClr val="F0F3F3">
              <a:alpha val="29560"/>
            </a:srgbClr>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US"/>
              <a:t>Green</a:t>
            </a:r>
            <a:endParaRPr/>
          </a:p>
        </p:txBody>
      </p:sp>
      <p:sp>
        <p:nvSpPr>
          <p:cNvPr id="285" name="Google Shape;285;p31"/>
          <p:cNvSpPr txBox="1"/>
          <p:nvPr/>
        </p:nvSpPr>
        <p:spPr>
          <a:xfrm>
            <a:off x="6422713" y="1972038"/>
            <a:ext cx="1131900" cy="400200"/>
          </a:xfrm>
          <a:prstGeom prst="rect">
            <a:avLst/>
          </a:prstGeom>
          <a:solidFill>
            <a:srgbClr val="F0F3F3">
              <a:alpha val="29560"/>
            </a:srgbClr>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US"/>
              <a:t>???</a:t>
            </a:r>
            <a:endParaRPr/>
          </a:p>
        </p:txBody>
      </p:sp>
      <p:sp>
        <p:nvSpPr>
          <p:cNvPr id="286" name="Google Shape;286;p31"/>
          <p:cNvSpPr txBox="1"/>
          <p:nvPr/>
        </p:nvSpPr>
        <p:spPr>
          <a:xfrm>
            <a:off x="5375975" y="1877225"/>
            <a:ext cx="61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a:t>Blue</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sp>
        <p:nvSpPr>
          <p:cNvPr id="292" name="Google Shape;292;p32"/>
          <p:cNvSpPr txBox="1"/>
          <p:nvPr/>
        </p:nvSpPr>
        <p:spPr>
          <a:xfrm>
            <a:off x="739975" y="733525"/>
            <a:ext cx="7350900" cy="2235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200"/>
              </a:spcBef>
              <a:spcAft>
                <a:spcPts val="0"/>
              </a:spcAft>
              <a:buNone/>
            </a:pPr>
            <a:r>
              <a:rPr lang="en-US" sz="2200"/>
              <a:t>“</a:t>
            </a:r>
            <a:r>
              <a:rPr b="1" lang="en-US" sz="2200">
                <a:solidFill>
                  <a:schemeClr val="dk1"/>
                </a:solidFill>
                <a:uFill>
                  <a:noFill/>
                </a:uFill>
                <a:hlinkClick r:id="rId3">
                  <a:extLst>
                    <a:ext uri="{A12FA001-AC4F-418D-AE19-62706E023703}">
                      <ahyp:hlinkClr val="tx"/>
                    </a:ext>
                  </a:extLst>
                </a:hlinkClick>
              </a:rPr>
              <a:t>That is the way with people ... If they do you wrong, they invent a bad name for you, a good name for their acts and then destroy you in the name of virtue.</a:t>
            </a:r>
            <a:r>
              <a:rPr b="1" lang="en-US" sz="2200">
                <a:solidFill>
                  <a:schemeClr val="dk1"/>
                </a:solidFill>
              </a:rPr>
              <a:t>” 	 		 	 	 	</a:t>
            </a:r>
            <a:endParaRPr b="1" sz="2200">
              <a:solidFill>
                <a:schemeClr val="dk1"/>
              </a:solidFill>
            </a:endParaRPr>
          </a:p>
          <a:p>
            <a:pPr indent="0" lvl="0" marL="0" rtl="0" algn="r">
              <a:lnSpc>
                <a:spcPct val="115000"/>
              </a:lnSpc>
              <a:spcBef>
                <a:spcPts val="1200"/>
              </a:spcBef>
              <a:spcAft>
                <a:spcPts val="0"/>
              </a:spcAft>
              <a:buNone/>
            </a:pPr>
            <a:r>
              <a:rPr b="1" lang="en-US" sz="2200">
                <a:solidFill>
                  <a:schemeClr val="dk1"/>
                </a:solidFill>
                <a:uFill>
                  <a:noFill/>
                </a:uFill>
                <a:hlinkClick r:id="rId4">
                  <a:extLst>
                    <a:ext uri="{A12FA001-AC4F-418D-AE19-62706E023703}">
                      <ahyp:hlinkClr val="tx"/>
                    </a:ext>
                  </a:extLst>
                </a:hlinkClick>
              </a:rPr>
              <a:t>Zora Neale Hurston</a:t>
            </a:r>
            <a:endParaRPr b="1" sz="2200">
              <a:solidFill>
                <a:schemeClr val="dk1"/>
              </a:solidFill>
            </a:endParaRPr>
          </a:p>
        </p:txBody>
      </p:sp>
      <p:sp>
        <p:nvSpPr>
          <p:cNvPr id="293" name="Google Shape;293;p32"/>
          <p:cNvSpPr txBox="1"/>
          <p:nvPr/>
        </p:nvSpPr>
        <p:spPr>
          <a:xfrm>
            <a:off x="545150" y="4560175"/>
            <a:ext cx="8483700" cy="369300"/>
          </a:xfrm>
          <a:prstGeom prst="rect">
            <a:avLst/>
          </a:prstGeom>
          <a:noFill/>
          <a:ln>
            <a:noFill/>
          </a:ln>
        </p:spPr>
        <p:txBody>
          <a:bodyPr anchorCtr="0" anchor="t" bIns="91425" lIns="91425" spcFirstLastPara="1" rIns="91425" wrap="square" tIns="91425">
            <a:spAutoFit/>
          </a:bodyPr>
          <a:lstStyle/>
          <a:p>
            <a:pPr indent="0" lvl="0" marL="0" rtl="0" algn="r">
              <a:spcBef>
                <a:spcPts val="0"/>
              </a:spcBef>
              <a:spcAft>
                <a:spcPts val="0"/>
              </a:spcAft>
              <a:buNone/>
            </a:pPr>
            <a:r>
              <a:rPr lang="en-US" sz="1200"/>
              <a:t>https://www.azquotes.com/author/7096-Zora_Neale_Hurston</a:t>
            </a:r>
            <a:endParaRPr sz="12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7" name="Shape 297"/>
        <p:cNvGrpSpPr/>
        <p:nvPr/>
      </p:nvGrpSpPr>
      <p:grpSpPr>
        <a:xfrm>
          <a:off x="0" y="0"/>
          <a:ext cx="0" cy="0"/>
          <a:chOff x="0" y="0"/>
          <a:chExt cx="0" cy="0"/>
        </a:xfrm>
      </p:grpSpPr>
      <p:sp>
        <p:nvSpPr>
          <p:cNvPr id="298" name="Google Shape;298;p33"/>
          <p:cNvSpPr txBox="1"/>
          <p:nvPr/>
        </p:nvSpPr>
        <p:spPr>
          <a:xfrm>
            <a:off x="250825" y="268297"/>
            <a:ext cx="6481800" cy="6930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rPr b="1" lang="en-US" sz="2200">
                <a:solidFill>
                  <a:schemeClr val="dk1"/>
                </a:solidFill>
              </a:rPr>
              <a:t>The Power of Language</a:t>
            </a:r>
            <a:endParaRPr b="1">
              <a:solidFill>
                <a:srgbClr val="7F7F7F"/>
              </a:solidFill>
            </a:endParaRPr>
          </a:p>
          <a:p>
            <a:pPr indent="0" lvl="0" marL="0" marR="0" rtl="0" algn="l">
              <a:lnSpc>
                <a:spcPct val="115000"/>
              </a:lnSpc>
              <a:spcBef>
                <a:spcPts val="0"/>
              </a:spcBef>
              <a:spcAft>
                <a:spcPts val="0"/>
              </a:spcAft>
              <a:buClr>
                <a:schemeClr val="dk1"/>
              </a:buClr>
              <a:buSzPts val="2000"/>
              <a:buFont typeface="Arial"/>
              <a:buNone/>
            </a:pPr>
            <a:r>
              <a:t/>
            </a:r>
            <a:endParaRPr b="1" i="0" sz="1050" u="none" cap="none" strike="noStrike">
              <a:solidFill>
                <a:srgbClr val="7F7F7F"/>
              </a:solidFill>
            </a:endParaRPr>
          </a:p>
        </p:txBody>
      </p:sp>
      <p:sp>
        <p:nvSpPr>
          <p:cNvPr id="299" name="Google Shape;299;p33"/>
          <p:cNvSpPr/>
          <p:nvPr/>
        </p:nvSpPr>
        <p:spPr>
          <a:xfrm>
            <a:off x="4812375" y="1311300"/>
            <a:ext cx="4052700" cy="2888400"/>
          </a:xfrm>
          <a:prstGeom prst="rect">
            <a:avLst/>
          </a:prstGeom>
          <a:solidFill>
            <a:srgbClr val="F0F3F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Arial"/>
              <a:ea typeface="Arial"/>
              <a:cs typeface="Arial"/>
              <a:sym typeface="Arial"/>
            </a:endParaRPr>
          </a:p>
        </p:txBody>
      </p:sp>
      <p:sp>
        <p:nvSpPr>
          <p:cNvPr id="300" name="Google Shape;300;p33"/>
          <p:cNvSpPr txBox="1"/>
          <p:nvPr/>
        </p:nvSpPr>
        <p:spPr>
          <a:xfrm>
            <a:off x="5131689" y="1514954"/>
            <a:ext cx="3402000" cy="2338500"/>
          </a:xfrm>
          <a:prstGeom prst="rect">
            <a:avLst/>
          </a:prstGeom>
          <a:noFill/>
          <a:ln>
            <a:noFill/>
          </a:ln>
        </p:spPr>
        <p:txBody>
          <a:bodyPr anchorCtr="0" anchor="t" bIns="91425" lIns="0" spcFirstLastPara="1" rIns="91425" wrap="square" tIns="91425">
            <a:noAutofit/>
          </a:bodyPr>
          <a:lstStyle/>
          <a:p>
            <a:pPr indent="-167640" lvl="0" marL="182880" marR="0" rtl="0" algn="l">
              <a:lnSpc>
                <a:spcPct val="100000"/>
              </a:lnSpc>
              <a:spcBef>
                <a:spcPts val="900"/>
              </a:spcBef>
              <a:spcAft>
                <a:spcPts val="0"/>
              </a:spcAft>
              <a:buClr>
                <a:srgbClr val="0F0F14"/>
              </a:buClr>
              <a:buSzPts val="1200"/>
              <a:buFont typeface="Noto Sans Symbols"/>
              <a:buChar char="●"/>
            </a:pPr>
            <a:r>
              <a:rPr b="0" i="0" lang="en-US" sz="1200" u="none" cap="none" strike="noStrike">
                <a:solidFill>
                  <a:srgbClr val="0F0F14"/>
                </a:solidFill>
                <a:latin typeface="Arial"/>
                <a:ea typeface="Arial"/>
                <a:cs typeface="Arial"/>
                <a:sym typeface="Arial"/>
              </a:rPr>
              <a:t>Why </a:t>
            </a:r>
            <a:r>
              <a:rPr lang="en-US" sz="1200">
                <a:solidFill>
                  <a:srgbClr val="0F0F14"/>
                </a:solidFill>
              </a:rPr>
              <a:t>is it </a:t>
            </a:r>
            <a:r>
              <a:rPr lang="en-US" sz="1200">
                <a:solidFill>
                  <a:srgbClr val="0F0F14"/>
                </a:solidFill>
              </a:rPr>
              <a:t>important</a:t>
            </a:r>
            <a:r>
              <a:rPr b="0" i="0" lang="en-US" sz="1200" u="none" cap="none" strike="noStrike">
                <a:solidFill>
                  <a:srgbClr val="0F0F14"/>
                </a:solidFill>
                <a:latin typeface="Arial"/>
                <a:ea typeface="Arial"/>
                <a:cs typeface="Arial"/>
                <a:sym typeface="Arial"/>
              </a:rPr>
              <a:t> to thi</a:t>
            </a:r>
            <a:r>
              <a:rPr lang="en-US" sz="1200">
                <a:solidFill>
                  <a:srgbClr val="0F0F14"/>
                </a:solidFill>
              </a:rPr>
              <a:t>nk more deeply about language</a:t>
            </a:r>
            <a:r>
              <a:rPr b="0" i="0" lang="en-US" sz="1200" u="none" cap="none" strike="noStrike">
                <a:solidFill>
                  <a:srgbClr val="0F0F14"/>
                </a:solidFill>
                <a:latin typeface="Arial"/>
                <a:ea typeface="Arial"/>
                <a:cs typeface="Arial"/>
                <a:sym typeface="Arial"/>
              </a:rPr>
              <a:t>?</a:t>
            </a:r>
            <a:endParaRPr b="0" i="0" sz="1200" u="none" cap="none" strike="noStrike">
              <a:solidFill>
                <a:srgbClr val="000000"/>
              </a:solidFill>
              <a:latin typeface="Arial"/>
              <a:ea typeface="Arial"/>
              <a:cs typeface="Arial"/>
              <a:sym typeface="Arial"/>
            </a:endParaRPr>
          </a:p>
          <a:p>
            <a:pPr indent="-222500" lvl="1" marL="448056" marR="0" rtl="0" algn="l">
              <a:lnSpc>
                <a:spcPct val="100000"/>
              </a:lnSpc>
              <a:spcBef>
                <a:spcPts val="900"/>
              </a:spcBef>
              <a:spcAft>
                <a:spcPts val="0"/>
              </a:spcAft>
              <a:buClr>
                <a:srgbClr val="0F0F14"/>
              </a:buClr>
              <a:buSzPts val="1200"/>
              <a:buFont typeface="Noto Sans Symbols"/>
              <a:buChar char="–"/>
            </a:pPr>
            <a:r>
              <a:rPr b="0" i="0" lang="en-US" sz="1200" u="none" cap="none" strike="noStrike">
                <a:solidFill>
                  <a:srgbClr val="0F0F14"/>
                </a:solidFill>
                <a:latin typeface="Arial"/>
                <a:ea typeface="Arial"/>
                <a:cs typeface="Arial"/>
                <a:sym typeface="Arial"/>
              </a:rPr>
              <a:t>How does the meaning of “repatriation” or  “restitution” differ from country to country?</a:t>
            </a:r>
            <a:endParaRPr b="0" i="0" sz="1200" u="none" cap="none" strike="noStrike">
              <a:solidFill>
                <a:srgbClr val="000000"/>
              </a:solidFill>
              <a:latin typeface="Arial"/>
              <a:ea typeface="Arial"/>
              <a:cs typeface="Arial"/>
              <a:sym typeface="Arial"/>
            </a:endParaRPr>
          </a:p>
          <a:p>
            <a:pPr indent="-222500" lvl="1" marL="448056" marR="0" rtl="0" algn="l">
              <a:lnSpc>
                <a:spcPct val="100000"/>
              </a:lnSpc>
              <a:spcBef>
                <a:spcPts val="900"/>
              </a:spcBef>
              <a:spcAft>
                <a:spcPts val="900"/>
              </a:spcAft>
              <a:buClr>
                <a:srgbClr val="0F0F14"/>
              </a:buClr>
              <a:buSzPts val="1200"/>
              <a:buFont typeface="Noto Sans Symbols"/>
              <a:buChar char="–"/>
            </a:pPr>
            <a:r>
              <a:rPr b="0" i="0" lang="en-US" sz="1200" u="none" cap="none" strike="noStrike">
                <a:solidFill>
                  <a:srgbClr val="0F0F14"/>
                </a:solidFill>
                <a:latin typeface="Arial"/>
                <a:ea typeface="Arial"/>
                <a:cs typeface="Arial"/>
                <a:sym typeface="Arial"/>
              </a:rPr>
              <a:t>Physical remains of humans are not specimens or objects … the words we use are important</a:t>
            </a:r>
            <a:r>
              <a:rPr lang="en-US" sz="1200">
                <a:solidFill>
                  <a:srgbClr val="0F0F14"/>
                </a:solidFill>
              </a:rPr>
              <a:t> and </a:t>
            </a:r>
            <a:r>
              <a:rPr b="0" i="0" lang="en-US" sz="1200" u="none" cap="none" strike="noStrike">
                <a:solidFill>
                  <a:srgbClr val="0F0F14"/>
                </a:solidFill>
                <a:latin typeface="Arial"/>
                <a:ea typeface="Arial"/>
                <a:cs typeface="Arial"/>
                <a:sym typeface="Arial"/>
              </a:rPr>
              <a:t>meaningful.</a:t>
            </a:r>
            <a:endParaRPr b="0" i="0" sz="1200" u="none" cap="none" strike="noStrike">
              <a:solidFill>
                <a:srgbClr val="000000"/>
              </a:solidFill>
              <a:latin typeface="Arial"/>
              <a:ea typeface="Arial"/>
              <a:cs typeface="Arial"/>
              <a:sym typeface="Arial"/>
            </a:endParaRPr>
          </a:p>
        </p:txBody>
      </p:sp>
      <p:sp>
        <p:nvSpPr>
          <p:cNvPr id="301" name="Google Shape;301;p33"/>
          <p:cNvSpPr/>
          <p:nvPr/>
        </p:nvSpPr>
        <p:spPr>
          <a:xfrm>
            <a:off x="250825" y="1311300"/>
            <a:ext cx="4052700" cy="2888400"/>
          </a:xfrm>
          <a:prstGeom prst="rect">
            <a:avLst/>
          </a:prstGeom>
          <a:solidFill>
            <a:srgbClr val="F0F3F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Arial"/>
              <a:ea typeface="Arial"/>
              <a:cs typeface="Arial"/>
              <a:sym typeface="Arial"/>
            </a:endParaRPr>
          </a:p>
        </p:txBody>
      </p:sp>
      <p:sp>
        <p:nvSpPr>
          <p:cNvPr id="302" name="Google Shape;302;p33"/>
          <p:cNvSpPr txBox="1"/>
          <p:nvPr/>
        </p:nvSpPr>
        <p:spPr>
          <a:xfrm>
            <a:off x="570139" y="1514954"/>
            <a:ext cx="3402000" cy="2338500"/>
          </a:xfrm>
          <a:prstGeom prst="rect">
            <a:avLst/>
          </a:prstGeom>
          <a:noFill/>
          <a:ln>
            <a:noFill/>
          </a:ln>
        </p:spPr>
        <p:txBody>
          <a:bodyPr anchorCtr="0" anchor="t" bIns="91425" lIns="0" spcFirstLastPara="1" rIns="91425" wrap="square" tIns="91425">
            <a:noAutofit/>
          </a:bodyPr>
          <a:lstStyle/>
          <a:p>
            <a:pPr indent="-167640" lvl="0" marL="182880" marR="0" rtl="0" algn="l">
              <a:lnSpc>
                <a:spcPct val="100000"/>
              </a:lnSpc>
              <a:spcBef>
                <a:spcPts val="600"/>
              </a:spcBef>
              <a:spcAft>
                <a:spcPts val="0"/>
              </a:spcAft>
              <a:buClr>
                <a:schemeClr val="dk1"/>
              </a:buClr>
              <a:buSzPts val="1200"/>
              <a:buFont typeface="Noto Sans Symbols"/>
              <a:buChar char="●"/>
            </a:pPr>
            <a:r>
              <a:rPr b="0" i="0" lang="en-US" sz="1200" u="none" cap="none" strike="noStrike">
                <a:solidFill>
                  <a:schemeClr val="dk1"/>
                </a:solidFill>
                <a:latin typeface="Arial"/>
                <a:ea typeface="Arial"/>
                <a:cs typeface="Arial"/>
                <a:sym typeface="Arial"/>
              </a:rPr>
              <a:t>How do stark definitions compare to those with nuance?</a:t>
            </a:r>
            <a:endParaRPr b="0" i="0" sz="1200" u="none" cap="none" strike="noStrike">
              <a:solidFill>
                <a:srgbClr val="000000"/>
              </a:solidFill>
              <a:latin typeface="Arial"/>
              <a:ea typeface="Arial"/>
              <a:cs typeface="Arial"/>
              <a:sym typeface="Arial"/>
            </a:endParaRPr>
          </a:p>
          <a:p>
            <a:pPr indent="-222501" lvl="1" marL="448056" marR="0" rtl="0" algn="l">
              <a:lnSpc>
                <a:spcPct val="100000"/>
              </a:lnSpc>
              <a:spcBef>
                <a:spcPts val="1000"/>
              </a:spcBef>
              <a:spcAft>
                <a:spcPts val="0"/>
              </a:spcAft>
              <a:buClr>
                <a:schemeClr val="dk1"/>
              </a:buClr>
              <a:buSzPts val="1200"/>
              <a:buFont typeface="Noto Sans Symbols"/>
              <a:buChar char="–"/>
            </a:pPr>
            <a:r>
              <a:rPr b="0" i="0" lang="en-US" sz="1200" u="none" cap="none" strike="noStrike">
                <a:solidFill>
                  <a:schemeClr val="dk1"/>
                </a:solidFill>
                <a:latin typeface="Arial"/>
                <a:ea typeface="Arial"/>
                <a:cs typeface="Arial"/>
                <a:sym typeface="Arial"/>
              </a:rPr>
              <a:t>What agency do we have when using definitions? </a:t>
            </a:r>
            <a:endParaRPr sz="1200">
              <a:solidFill>
                <a:schemeClr val="dk1"/>
              </a:solidFill>
            </a:endParaRPr>
          </a:p>
          <a:p>
            <a:pPr indent="-222500" lvl="1" marL="448056" marR="0" rtl="0" algn="l">
              <a:lnSpc>
                <a:spcPct val="100000"/>
              </a:lnSpc>
              <a:spcBef>
                <a:spcPts val="1000"/>
              </a:spcBef>
              <a:spcAft>
                <a:spcPts val="1000"/>
              </a:spcAft>
              <a:buClr>
                <a:schemeClr val="dk1"/>
              </a:buClr>
              <a:buSzPts val="1200"/>
              <a:buFont typeface="Noto Sans Symbols"/>
              <a:buChar char="–"/>
            </a:pPr>
            <a:r>
              <a:rPr lang="en-US" sz="1200">
                <a:solidFill>
                  <a:schemeClr val="dk1"/>
                </a:solidFill>
              </a:rPr>
              <a:t>W</a:t>
            </a:r>
            <a:r>
              <a:rPr b="0" i="0" lang="en-US" sz="1200" u="none" cap="none" strike="noStrike">
                <a:solidFill>
                  <a:schemeClr val="dk1"/>
                </a:solidFill>
                <a:latin typeface="Arial"/>
                <a:ea typeface="Arial"/>
                <a:cs typeface="Arial"/>
                <a:sym typeface="Arial"/>
              </a:rPr>
              <a:t>hat’s the impact?</a:t>
            </a:r>
            <a:endParaRPr b="0" i="0" sz="1200" u="none" cap="none" strike="noStrike">
              <a:solidFill>
                <a:srgbClr val="000000"/>
              </a:solidFill>
              <a:latin typeface="Arial"/>
              <a:ea typeface="Arial"/>
              <a:cs typeface="Arial"/>
              <a:sym typeface="Arial"/>
            </a:endParaRPr>
          </a:p>
        </p:txBody>
      </p:sp>
      <p:sp>
        <p:nvSpPr>
          <p:cNvPr id="303" name="Google Shape;303;p33"/>
          <p:cNvSpPr txBox="1"/>
          <p:nvPr/>
        </p:nvSpPr>
        <p:spPr>
          <a:xfrm>
            <a:off x="6084886" y="268289"/>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rgbClr val="000000"/>
              </a:buClr>
              <a:buSzPts val="700"/>
              <a:buFont typeface="Arial"/>
              <a:buNone/>
            </a:pPr>
            <a:r>
              <a:rPr b="1" i="0" lang="en-US" sz="700" u="none" cap="none" strike="noStrike">
                <a:solidFill>
                  <a:srgbClr val="37816E"/>
                </a:solidFill>
                <a:latin typeface="Arial"/>
                <a:ea typeface="Arial"/>
                <a:cs typeface="Arial"/>
                <a:sym typeface="Arial"/>
              </a:rPr>
              <a:t>LEARNING OBJECTIVES</a:t>
            </a:r>
            <a:br>
              <a:rPr b="0" i="0" lang="en-US" sz="700" u="none" cap="none" strike="noStrike">
                <a:solidFill>
                  <a:srgbClr val="37816E"/>
                </a:solidFill>
                <a:latin typeface="Arial"/>
                <a:ea typeface="Arial"/>
                <a:cs typeface="Arial"/>
                <a:sym typeface="Arial"/>
              </a:rPr>
            </a:br>
            <a:r>
              <a:rPr b="0" i="0" lang="en-US" sz="700" u="none" cap="none" strike="noStrike">
                <a:solidFill>
                  <a:srgbClr val="1B4036"/>
                </a:solidFill>
                <a:latin typeface="Arial"/>
                <a:ea typeface="Arial"/>
                <a:cs typeface="Arial"/>
                <a:sym typeface="Arial"/>
              </a:rPr>
              <a:t>LANGUAGE</a:t>
            </a:r>
            <a:endParaRPr b="0" i="0" sz="100" u="none" cap="none" strike="noStrike">
              <a:solidFill>
                <a:srgbClr val="1B4036"/>
              </a:solidFill>
              <a:latin typeface="Arial"/>
              <a:ea typeface="Arial"/>
              <a:cs typeface="Arial"/>
              <a:sym typeface="Arial"/>
            </a:endParaRPr>
          </a:p>
        </p:txBody>
      </p:sp>
      <p:sp>
        <p:nvSpPr>
          <p:cNvPr id="304" name="Google Shape;304;p33"/>
          <p:cNvSpPr txBox="1"/>
          <p:nvPr/>
        </p:nvSpPr>
        <p:spPr>
          <a:xfrm>
            <a:off x="250826" y="800734"/>
            <a:ext cx="64818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rPr lang="en-US">
                <a:solidFill>
                  <a:srgbClr val="7F7F7F"/>
                </a:solidFill>
              </a:rPr>
              <a:t>Questions to consider: </a:t>
            </a:r>
            <a:endParaRPr b="0" i="0" sz="1400" u="none" cap="none" strike="noStrike">
              <a:solidFill>
                <a:srgbClr val="7F7F7F"/>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6"/>
          <p:cNvSpPr txBox="1"/>
          <p:nvPr>
            <p:ph idx="1" type="body"/>
          </p:nvPr>
        </p:nvSpPr>
        <p:spPr>
          <a:xfrm>
            <a:off x="638075" y="909275"/>
            <a:ext cx="4012200" cy="3570600"/>
          </a:xfrm>
          <a:prstGeom prst="rect">
            <a:avLst/>
          </a:prstGeom>
          <a:noFill/>
          <a:ln cap="flat" cmpd="sng" w="9525">
            <a:solidFill>
              <a:schemeClr val="accent2"/>
            </a:solidFill>
            <a:prstDash val="dot"/>
            <a:round/>
            <a:headEnd len="sm" w="sm" type="none"/>
            <a:tailEnd len="sm" w="sm" type="none"/>
          </a:ln>
        </p:spPr>
        <p:txBody>
          <a:bodyPr anchorCtr="0" anchor="ctr" bIns="91425" lIns="91425" spcFirstLastPara="1" rIns="91425" wrap="square" tIns="91425">
            <a:noAutofit/>
          </a:bodyPr>
          <a:lstStyle/>
          <a:p>
            <a:pPr indent="0" lvl="0" marL="0" rtl="0" algn="l">
              <a:lnSpc>
                <a:spcPct val="115000"/>
              </a:lnSpc>
              <a:spcBef>
                <a:spcPts val="0"/>
              </a:spcBef>
              <a:spcAft>
                <a:spcPts val="0"/>
              </a:spcAft>
              <a:buNone/>
            </a:pPr>
            <a:r>
              <a:rPr i="1" lang="en-US" sz="1600"/>
              <a:t>“THERE are no handles upon a language</a:t>
            </a:r>
            <a:endParaRPr i="1" sz="1600"/>
          </a:p>
          <a:p>
            <a:pPr indent="0" lvl="0" marL="0" rtl="0" algn="l">
              <a:lnSpc>
                <a:spcPct val="115000"/>
              </a:lnSpc>
              <a:spcBef>
                <a:spcPts val="0"/>
              </a:spcBef>
              <a:spcAft>
                <a:spcPts val="0"/>
              </a:spcAft>
              <a:buNone/>
            </a:pPr>
            <a:r>
              <a:rPr i="1" lang="en-US" sz="1600"/>
              <a:t>Whereby men take hold of it</a:t>
            </a:r>
            <a:endParaRPr i="1" sz="1600"/>
          </a:p>
          <a:p>
            <a:pPr indent="0" lvl="0" marL="0" rtl="0" algn="l">
              <a:lnSpc>
                <a:spcPct val="115000"/>
              </a:lnSpc>
              <a:spcBef>
                <a:spcPts val="0"/>
              </a:spcBef>
              <a:spcAft>
                <a:spcPts val="0"/>
              </a:spcAft>
              <a:buNone/>
            </a:pPr>
            <a:r>
              <a:rPr i="1" lang="en-US" sz="1600"/>
              <a:t>And mark it with signs for its remembrance.</a:t>
            </a:r>
            <a:endParaRPr i="1" sz="1600"/>
          </a:p>
          <a:p>
            <a:pPr indent="0" lvl="0" marL="0" rtl="0" algn="l">
              <a:lnSpc>
                <a:spcPct val="115000"/>
              </a:lnSpc>
              <a:spcBef>
                <a:spcPts val="0"/>
              </a:spcBef>
              <a:spcAft>
                <a:spcPts val="0"/>
              </a:spcAft>
              <a:buNone/>
            </a:pPr>
            <a:r>
              <a:rPr i="1" lang="en-US" sz="1600"/>
              <a:t>It is a river, this language,</a:t>
            </a:r>
            <a:endParaRPr i="1" sz="1600"/>
          </a:p>
          <a:p>
            <a:pPr indent="0" lvl="0" marL="0" rtl="0" algn="l">
              <a:lnSpc>
                <a:spcPct val="115000"/>
              </a:lnSpc>
              <a:spcBef>
                <a:spcPts val="0"/>
              </a:spcBef>
              <a:spcAft>
                <a:spcPts val="0"/>
              </a:spcAft>
              <a:buNone/>
            </a:pPr>
            <a:r>
              <a:rPr i="1" lang="en-US" sz="1600"/>
              <a:t>Once in a thousand years</a:t>
            </a:r>
            <a:endParaRPr i="1" sz="1600"/>
          </a:p>
          <a:p>
            <a:pPr indent="0" lvl="0" marL="0" rtl="0" algn="l">
              <a:lnSpc>
                <a:spcPct val="115000"/>
              </a:lnSpc>
              <a:spcBef>
                <a:spcPts val="0"/>
              </a:spcBef>
              <a:spcAft>
                <a:spcPts val="0"/>
              </a:spcAft>
              <a:buNone/>
            </a:pPr>
            <a:r>
              <a:rPr i="1" lang="en-US" sz="1600"/>
              <a:t>Breaking a new course</a:t>
            </a:r>
            <a:endParaRPr i="1" sz="1600"/>
          </a:p>
          <a:p>
            <a:pPr indent="0" lvl="0" marL="0" rtl="0" algn="l">
              <a:lnSpc>
                <a:spcPct val="115000"/>
              </a:lnSpc>
              <a:spcBef>
                <a:spcPts val="0"/>
              </a:spcBef>
              <a:spcAft>
                <a:spcPts val="0"/>
              </a:spcAft>
              <a:buNone/>
            </a:pPr>
            <a:r>
              <a:rPr i="1" lang="en-US" sz="1600"/>
              <a:t>Changing its way to the ocean.</a:t>
            </a:r>
            <a:endParaRPr i="1" sz="1600"/>
          </a:p>
          <a:p>
            <a:pPr indent="0" lvl="0" marL="0" rtl="0" algn="l">
              <a:lnSpc>
                <a:spcPct val="115000"/>
              </a:lnSpc>
              <a:spcBef>
                <a:spcPts val="0"/>
              </a:spcBef>
              <a:spcAft>
                <a:spcPts val="0"/>
              </a:spcAft>
              <a:buNone/>
            </a:pPr>
            <a:r>
              <a:rPr i="1" lang="en-US" sz="1600"/>
              <a:t>It is mountain effluvia</a:t>
            </a:r>
            <a:endParaRPr i="1" sz="1600"/>
          </a:p>
          <a:p>
            <a:pPr indent="0" lvl="0" marL="0" rtl="0" algn="l">
              <a:lnSpc>
                <a:spcPct val="115000"/>
              </a:lnSpc>
              <a:spcBef>
                <a:spcPts val="0"/>
              </a:spcBef>
              <a:spcAft>
                <a:spcPts val="0"/>
              </a:spcAft>
              <a:buNone/>
            </a:pPr>
            <a:r>
              <a:rPr i="1" lang="en-US" sz="1600"/>
              <a:t>Moving to valleys</a:t>
            </a:r>
            <a:endParaRPr i="1" sz="1600"/>
          </a:p>
          <a:p>
            <a:pPr indent="0" lvl="0" marL="0" rtl="0" algn="l">
              <a:lnSpc>
                <a:spcPct val="115000"/>
              </a:lnSpc>
              <a:spcBef>
                <a:spcPts val="0"/>
              </a:spcBef>
              <a:spcAft>
                <a:spcPts val="0"/>
              </a:spcAft>
              <a:buNone/>
            </a:pPr>
            <a:r>
              <a:rPr i="1" lang="en-US" sz="1600"/>
              <a:t>And from nation to nation</a:t>
            </a:r>
            <a:endParaRPr i="1" sz="1600"/>
          </a:p>
          <a:p>
            <a:pPr indent="0" lvl="0" marL="0" rtl="0" algn="l">
              <a:lnSpc>
                <a:spcPct val="115000"/>
              </a:lnSpc>
              <a:spcBef>
                <a:spcPts val="0"/>
              </a:spcBef>
              <a:spcAft>
                <a:spcPts val="0"/>
              </a:spcAft>
              <a:buNone/>
            </a:pPr>
            <a:r>
              <a:rPr i="1" lang="en-US" sz="1600"/>
              <a:t>Crossing borders and mixing.</a:t>
            </a:r>
            <a:r>
              <a:rPr i="1" lang="en-US" sz="1600">
                <a:solidFill>
                  <a:schemeClr val="dk2"/>
                </a:solidFill>
              </a:rPr>
              <a:t> </a:t>
            </a:r>
            <a:endParaRPr i="1" sz="1600">
              <a:solidFill>
                <a:schemeClr val="dk2"/>
              </a:solidFill>
            </a:endParaRPr>
          </a:p>
          <a:p>
            <a:pPr indent="-139700" lvl="0" marL="139700" rtl="0" algn="l">
              <a:lnSpc>
                <a:spcPct val="115000"/>
              </a:lnSpc>
              <a:spcBef>
                <a:spcPts val="0"/>
              </a:spcBef>
              <a:spcAft>
                <a:spcPts val="0"/>
              </a:spcAft>
              <a:buNone/>
            </a:pPr>
            <a:r>
              <a:rPr i="1" lang="en-US" sz="1600"/>
              <a:t>Languages die like rivers.</a:t>
            </a:r>
            <a:endParaRPr i="1">
              <a:solidFill>
                <a:schemeClr val="dk2"/>
              </a:solidFill>
            </a:endParaRPr>
          </a:p>
        </p:txBody>
      </p:sp>
      <p:sp>
        <p:nvSpPr>
          <p:cNvPr id="85" name="Google Shape;85;p16"/>
          <p:cNvSpPr txBox="1"/>
          <p:nvPr>
            <p:ph idx="4294967295" type="title"/>
          </p:nvPr>
        </p:nvSpPr>
        <p:spPr>
          <a:xfrm>
            <a:off x="452500" y="73600"/>
            <a:ext cx="7359600" cy="622800"/>
          </a:xfrm>
          <a:prstGeom prst="rect">
            <a:avLst/>
          </a:prstGeom>
        </p:spPr>
        <p:txBody>
          <a:bodyPr anchorCtr="0" anchor="t" bIns="45700" lIns="0" spcFirstLastPara="1" rIns="0" wrap="square" tIns="45700">
            <a:noAutofit/>
          </a:bodyPr>
          <a:lstStyle/>
          <a:p>
            <a:pPr indent="0" lvl="0" marL="0" rtl="0" algn="l">
              <a:spcBef>
                <a:spcPts val="0"/>
              </a:spcBef>
              <a:spcAft>
                <a:spcPts val="0"/>
              </a:spcAft>
              <a:buNone/>
            </a:pPr>
            <a:r>
              <a:rPr lang="en-US" sz="2400">
                <a:solidFill>
                  <a:schemeClr val="accent1"/>
                </a:solidFill>
              </a:rPr>
              <a:t>Languages</a:t>
            </a:r>
            <a:endParaRPr sz="2400">
              <a:solidFill>
                <a:schemeClr val="accent1"/>
              </a:solidFill>
            </a:endParaRPr>
          </a:p>
          <a:p>
            <a:pPr indent="0" lvl="0" marL="0" rtl="0" algn="l">
              <a:spcBef>
                <a:spcPts val="0"/>
              </a:spcBef>
              <a:spcAft>
                <a:spcPts val="0"/>
              </a:spcAft>
              <a:buNone/>
            </a:pPr>
            <a:r>
              <a:rPr lang="en-US" sz="1700">
                <a:solidFill>
                  <a:schemeClr val="dk2"/>
                </a:solidFill>
              </a:rPr>
              <a:t>by Carl Sandburg</a:t>
            </a:r>
            <a:endParaRPr sz="1700">
              <a:solidFill>
                <a:schemeClr val="dk2"/>
              </a:solidFill>
            </a:endParaRPr>
          </a:p>
        </p:txBody>
      </p:sp>
      <p:sp>
        <p:nvSpPr>
          <p:cNvPr id="86" name="Google Shape;86;p16"/>
          <p:cNvSpPr txBox="1"/>
          <p:nvPr/>
        </p:nvSpPr>
        <p:spPr>
          <a:xfrm>
            <a:off x="1179475" y="4692150"/>
            <a:ext cx="7265700" cy="369300"/>
          </a:xfrm>
          <a:prstGeom prst="rect">
            <a:avLst/>
          </a:prstGeom>
          <a:noFill/>
          <a:ln>
            <a:noFill/>
          </a:ln>
        </p:spPr>
        <p:txBody>
          <a:bodyPr anchorCtr="0" anchor="t" bIns="91425" lIns="91425" spcFirstLastPara="1" rIns="91425" wrap="square" tIns="91425">
            <a:spAutoFit/>
          </a:bodyPr>
          <a:lstStyle/>
          <a:p>
            <a:pPr indent="0" lvl="0" marL="0" rtl="0" algn="r">
              <a:spcBef>
                <a:spcPts val="0"/>
              </a:spcBef>
              <a:spcAft>
                <a:spcPts val="0"/>
              </a:spcAft>
              <a:buNone/>
            </a:pPr>
            <a:r>
              <a:rPr lang="en-US" sz="1200">
                <a:solidFill>
                  <a:schemeClr val="accent5"/>
                </a:solidFill>
              </a:rPr>
              <a:t>https://www.poetryfoundation.org/poems/45038/languages</a:t>
            </a:r>
            <a:endParaRPr sz="1200">
              <a:solidFill>
                <a:schemeClr val="accent5"/>
              </a:solidFill>
            </a:endParaRPr>
          </a:p>
        </p:txBody>
      </p:sp>
      <p:sp>
        <p:nvSpPr>
          <p:cNvPr id="87" name="Google Shape;87;p16"/>
          <p:cNvSpPr txBox="1"/>
          <p:nvPr/>
        </p:nvSpPr>
        <p:spPr>
          <a:xfrm>
            <a:off x="4650300" y="808050"/>
            <a:ext cx="4164600" cy="3263100"/>
          </a:xfrm>
          <a:prstGeom prst="rect">
            <a:avLst/>
          </a:prstGeom>
          <a:noFill/>
          <a:ln>
            <a:noFill/>
          </a:ln>
        </p:spPr>
        <p:txBody>
          <a:bodyPr anchorCtr="0" anchor="t" bIns="91425" lIns="91425" spcFirstLastPara="1" rIns="91425" wrap="square" tIns="91425">
            <a:spAutoFit/>
          </a:bodyPr>
          <a:lstStyle/>
          <a:p>
            <a:pPr indent="-139700" lvl="0" marL="139700" rtl="0" algn="l">
              <a:lnSpc>
                <a:spcPct val="115000"/>
              </a:lnSpc>
              <a:spcBef>
                <a:spcPts val="0"/>
              </a:spcBef>
              <a:spcAft>
                <a:spcPts val="0"/>
              </a:spcAft>
              <a:buNone/>
            </a:pPr>
            <a:r>
              <a:rPr i="1" lang="en-US" sz="1600"/>
              <a:t>Words wrapped round your tongue today</a:t>
            </a:r>
            <a:endParaRPr i="1" sz="1600"/>
          </a:p>
          <a:p>
            <a:pPr indent="-139700" lvl="0" marL="139700" rtl="0" algn="l">
              <a:lnSpc>
                <a:spcPct val="115000"/>
              </a:lnSpc>
              <a:spcBef>
                <a:spcPts val="0"/>
              </a:spcBef>
              <a:spcAft>
                <a:spcPts val="0"/>
              </a:spcAft>
              <a:buNone/>
            </a:pPr>
            <a:r>
              <a:rPr i="1" lang="en-US" sz="1600"/>
              <a:t>And broken to shape of thought</a:t>
            </a:r>
            <a:endParaRPr i="1" sz="1600"/>
          </a:p>
          <a:p>
            <a:pPr indent="-139700" lvl="0" marL="139700" rtl="0" algn="l">
              <a:lnSpc>
                <a:spcPct val="115000"/>
              </a:lnSpc>
              <a:spcBef>
                <a:spcPts val="0"/>
              </a:spcBef>
              <a:spcAft>
                <a:spcPts val="0"/>
              </a:spcAft>
              <a:buNone/>
            </a:pPr>
            <a:r>
              <a:rPr i="1" lang="en-US" sz="1600"/>
              <a:t>Between your teeth and lips speaking</a:t>
            </a:r>
            <a:endParaRPr i="1" sz="1600"/>
          </a:p>
          <a:p>
            <a:pPr indent="-139700" lvl="0" marL="139700" rtl="0" algn="l">
              <a:lnSpc>
                <a:spcPct val="115000"/>
              </a:lnSpc>
              <a:spcBef>
                <a:spcPts val="0"/>
              </a:spcBef>
              <a:spcAft>
                <a:spcPts val="0"/>
              </a:spcAft>
              <a:buNone/>
            </a:pPr>
            <a:r>
              <a:rPr i="1" lang="en-US" sz="1600"/>
              <a:t>Now and today</a:t>
            </a:r>
            <a:endParaRPr i="1" sz="1600"/>
          </a:p>
          <a:p>
            <a:pPr indent="-139700" lvl="0" marL="139700" rtl="0" algn="l">
              <a:lnSpc>
                <a:spcPct val="115000"/>
              </a:lnSpc>
              <a:spcBef>
                <a:spcPts val="0"/>
              </a:spcBef>
              <a:spcAft>
                <a:spcPts val="0"/>
              </a:spcAft>
              <a:buNone/>
            </a:pPr>
            <a:r>
              <a:rPr i="1" lang="en-US" sz="1600"/>
              <a:t>Shall be faded hieroglyphics</a:t>
            </a:r>
            <a:endParaRPr i="1" sz="1600"/>
          </a:p>
          <a:p>
            <a:pPr indent="-139700" lvl="0" marL="139700" rtl="0" algn="l">
              <a:lnSpc>
                <a:spcPct val="115000"/>
              </a:lnSpc>
              <a:spcBef>
                <a:spcPts val="0"/>
              </a:spcBef>
              <a:spcAft>
                <a:spcPts val="0"/>
              </a:spcAft>
              <a:buNone/>
            </a:pPr>
            <a:r>
              <a:rPr i="1" lang="en-US" sz="1600"/>
              <a:t>Ten thousand years from now.</a:t>
            </a:r>
            <a:endParaRPr i="1" sz="1600"/>
          </a:p>
          <a:p>
            <a:pPr indent="-139700" lvl="0" marL="139700" rtl="0" algn="l">
              <a:lnSpc>
                <a:spcPct val="115000"/>
              </a:lnSpc>
              <a:spcBef>
                <a:spcPts val="0"/>
              </a:spcBef>
              <a:spcAft>
                <a:spcPts val="0"/>
              </a:spcAft>
              <a:buNone/>
            </a:pPr>
            <a:r>
              <a:rPr i="1" lang="en-US" sz="1600"/>
              <a:t>Sing—and singing—remember</a:t>
            </a:r>
            <a:endParaRPr i="1" sz="1600"/>
          </a:p>
          <a:p>
            <a:pPr indent="-139700" lvl="0" marL="139700" rtl="0" algn="l">
              <a:lnSpc>
                <a:spcPct val="115000"/>
              </a:lnSpc>
              <a:spcBef>
                <a:spcPts val="0"/>
              </a:spcBef>
              <a:spcAft>
                <a:spcPts val="0"/>
              </a:spcAft>
              <a:buNone/>
            </a:pPr>
            <a:r>
              <a:rPr i="1" lang="en-US" sz="1600"/>
              <a:t>Your song dies and changes</a:t>
            </a:r>
            <a:endParaRPr i="1" sz="1600"/>
          </a:p>
          <a:p>
            <a:pPr indent="-139700" lvl="0" marL="139700" rtl="0" algn="l">
              <a:lnSpc>
                <a:spcPct val="115000"/>
              </a:lnSpc>
              <a:spcBef>
                <a:spcPts val="0"/>
              </a:spcBef>
              <a:spcAft>
                <a:spcPts val="0"/>
              </a:spcAft>
              <a:buNone/>
            </a:pPr>
            <a:r>
              <a:rPr i="1" lang="en-US" sz="1600"/>
              <a:t>And is not here to-morrow</a:t>
            </a:r>
            <a:endParaRPr i="1" sz="1600"/>
          </a:p>
          <a:p>
            <a:pPr indent="-139700" lvl="0" marL="139700" rtl="0" algn="l">
              <a:lnSpc>
                <a:spcPct val="115000"/>
              </a:lnSpc>
              <a:spcBef>
                <a:spcPts val="0"/>
              </a:spcBef>
              <a:spcAft>
                <a:spcPts val="0"/>
              </a:spcAft>
              <a:buNone/>
            </a:pPr>
            <a:r>
              <a:rPr i="1" lang="en-US" sz="1600"/>
              <a:t>Any more than the wind</a:t>
            </a:r>
            <a:endParaRPr i="1" sz="1600"/>
          </a:p>
          <a:p>
            <a:pPr indent="-139700" lvl="0" marL="139700" rtl="0" algn="l">
              <a:lnSpc>
                <a:spcPct val="115000"/>
              </a:lnSpc>
              <a:spcBef>
                <a:spcPts val="0"/>
              </a:spcBef>
              <a:spcAft>
                <a:spcPts val="0"/>
              </a:spcAft>
              <a:buNone/>
            </a:pPr>
            <a:r>
              <a:rPr i="1" lang="en-US" sz="1600"/>
              <a:t>Blowing ten thousand years ago.”</a:t>
            </a:r>
            <a:endParaRPr sz="16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8" name="Shape 308"/>
        <p:cNvGrpSpPr/>
        <p:nvPr/>
      </p:nvGrpSpPr>
      <p:grpSpPr>
        <a:xfrm>
          <a:off x="0" y="0"/>
          <a:ext cx="0" cy="0"/>
          <a:chOff x="0" y="0"/>
          <a:chExt cx="0" cy="0"/>
        </a:xfrm>
      </p:grpSpPr>
      <p:sp>
        <p:nvSpPr>
          <p:cNvPr id="309" name="Google Shape;309;p34"/>
          <p:cNvSpPr txBox="1"/>
          <p:nvPr/>
        </p:nvSpPr>
        <p:spPr>
          <a:xfrm>
            <a:off x="250825" y="268300"/>
            <a:ext cx="7303800" cy="5397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chemeClr val="dk1"/>
              </a:buClr>
              <a:buSzPts val="4400"/>
              <a:buFont typeface="Arial"/>
              <a:buNone/>
            </a:pPr>
            <a:r>
              <a:rPr b="1" lang="en-US" sz="2200">
                <a:solidFill>
                  <a:schemeClr val="dk2"/>
                </a:solidFill>
              </a:rPr>
              <a:t>Language Problems…</a:t>
            </a:r>
            <a:endParaRPr b="1" i="0" sz="2200" u="none" cap="none" strike="noStrike">
              <a:solidFill>
                <a:schemeClr val="dk2"/>
              </a:solidFill>
              <a:latin typeface="Arial"/>
              <a:ea typeface="Arial"/>
              <a:cs typeface="Arial"/>
              <a:sym typeface="Arial"/>
            </a:endParaRPr>
          </a:p>
        </p:txBody>
      </p:sp>
      <p:sp>
        <p:nvSpPr>
          <p:cNvPr id="310" name="Google Shape;310;p34"/>
          <p:cNvSpPr txBox="1"/>
          <p:nvPr/>
        </p:nvSpPr>
        <p:spPr>
          <a:xfrm>
            <a:off x="250826" y="800734"/>
            <a:ext cx="64818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t/>
            </a:r>
            <a:endParaRPr b="0" i="0" sz="1050" u="none" cap="none" strike="noStrike">
              <a:solidFill>
                <a:srgbClr val="7F7F7F"/>
              </a:solidFill>
              <a:latin typeface="Arial"/>
              <a:ea typeface="Arial"/>
              <a:cs typeface="Arial"/>
              <a:sym typeface="Arial"/>
            </a:endParaRPr>
          </a:p>
        </p:txBody>
      </p:sp>
      <p:sp>
        <p:nvSpPr>
          <p:cNvPr id="311" name="Google Shape;311;p34"/>
          <p:cNvSpPr/>
          <p:nvPr/>
        </p:nvSpPr>
        <p:spPr>
          <a:xfrm>
            <a:off x="4812375" y="1158900"/>
            <a:ext cx="4052700" cy="2998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312" name="Google Shape;312;p34"/>
          <p:cNvSpPr/>
          <p:nvPr/>
        </p:nvSpPr>
        <p:spPr>
          <a:xfrm>
            <a:off x="475425" y="1159000"/>
            <a:ext cx="3597300" cy="2998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313" name="Google Shape;313;p34"/>
          <p:cNvSpPr txBox="1"/>
          <p:nvPr/>
        </p:nvSpPr>
        <p:spPr>
          <a:xfrm>
            <a:off x="5131700" y="1362550"/>
            <a:ext cx="3402000" cy="2545500"/>
          </a:xfrm>
          <a:prstGeom prst="rect">
            <a:avLst/>
          </a:prstGeom>
          <a:noFill/>
          <a:ln>
            <a:noFill/>
          </a:ln>
        </p:spPr>
        <p:txBody>
          <a:bodyPr anchorCtr="0" anchor="t" bIns="91425" lIns="0" spcFirstLastPara="1" rIns="91425" wrap="square" tIns="91425">
            <a:noAutofit/>
          </a:bodyPr>
          <a:lstStyle/>
          <a:p>
            <a:pPr indent="0" lvl="0" marL="0" marR="0" rtl="0" algn="l">
              <a:lnSpc>
                <a:spcPct val="100000"/>
              </a:lnSpc>
              <a:spcBef>
                <a:spcPts val="0"/>
              </a:spcBef>
              <a:spcAft>
                <a:spcPts val="0"/>
              </a:spcAft>
              <a:buNone/>
            </a:pPr>
            <a:r>
              <a:t/>
            </a:r>
            <a:endParaRPr b="1">
              <a:solidFill>
                <a:schemeClr val="dk1"/>
              </a:solidFill>
            </a:endParaRPr>
          </a:p>
          <a:p>
            <a:pPr indent="-182880" lvl="0" marL="182880" marR="0" rtl="0" algn="l">
              <a:lnSpc>
                <a:spcPct val="100000"/>
              </a:lnSpc>
              <a:spcBef>
                <a:spcPts val="1000"/>
              </a:spcBef>
              <a:spcAft>
                <a:spcPts val="0"/>
              </a:spcAft>
              <a:buClr>
                <a:schemeClr val="dk1"/>
              </a:buClr>
              <a:buSzPts val="1400"/>
              <a:buChar char="●"/>
            </a:pPr>
            <a:r>
              <a:rPr lang="en-US">
                <a:solidFill>
                  <a:schemeClr val="dk1"/>
                </a:solidFill>
              </a:rPr>
              <a:t>Paradox – language can clarify as well as obfuscate (sometimes simultaneously)</a:t>
            </a:r>
            <a:endParaRPr>
              <a:solidFill>
                <a:schemeClr val="dk1"/>
              </a:solidFill>
            </a:endParaRPr>
          </a:p>
          <a:p>
            <a:pPr indent="-182880" lvl="0" marL="182880" marR="0" rtl="0" algn="l">
              <a:lnSpc>
                <a:spcPct val="100000"/>
              </a:lnSpc>
              <a:spcBef>
                <a:spcPts val="1000"/>
              </a:spcBef>
              <a:spcAft>
                <a:spcPts val="0"/>
              </a:spcAft>
              <a:buClr>
                <a:schemeClr val="dk1"/>
              </a:buClr>
              <a:buSzPts val="1400"/>
              <a:buChar char="●"/>
            </a:pPr>
            <a:r>
              <a:rPr lang="en-US">
                <a:solidFill>
                  <a:schemeClr val="dk1"/>
                </a:solidFill>
              </a:rPr>
              <a:t>Same statements can have multiple meanings (</a:t>
            </a:r>
            <a:r>
              <a:rPr i="1" lang="en-US">
                <a:solidFill>
                  <a:schemeClr val="dk1"/>
                </a:solidFill>
              </a:rPr>
              <a:t>intended or not</a:t>
            </a:r>
            <a:r>
              <a:rPr lang="en-US">
                <a:solidFill>
                  <a:schemeClr val="dk1"/>
                </a:solidFill>
              </a:rPr>
              <a:t>)</a:t>
            </a:r>
            <a:endParaRPr>
              <a:solidFill>
                <a:schemeClr val="dk1"/>
              </a:solidFill>
            </a:endParaRPr>
          </a:p>
          <a:p>
            <a:pPr indent="-182880" lvl="0" marL="182880" marR="0" rtl="0" algn="l">
              <a:lnSpc>
                <a:spcPct val="100000"/>
              </a:lnSpc>
              <a:spcBef>
                <a:spcPts val="1000"/>
              </a:spcBef>
              <a:spcAft>
                <a:spcPts val="0"/>
              </a:spcAft>
              <a:buClr>
                <a:schemeClr val="dk1"/>
              </a:buClr>
              <a:buSzPts val="1400"/>
              <a:buChar char="●"/>
            </a:pPr>
            <a:r>
              <a:rPr lang="en-US">
                <a:solidFill>
                  <a:schemeClr val="dk1"/>
                </a:solidFill>
              </a:rPr>
              <a:t>Can be interpreted in many ways</a:t>
            </a:r>
            <a:endParaRPr>
              <a:solidFill>
                <a:schemeClr val="dk1"/>
              </a:solidFill>
            </a:endParaRPr>
          </a:p>
        </p:txBody>
      </p:sp>
      <p:sp>
        <p:nvSpPr>
          <p:cNvPr id="314" name="Google Shape;314;p34"/>
          <p:cNvSpPr txBox="1"/>
          <p:nvPr/>
        </p:nvSpPr>
        <p:spPr>
          <a:xfrm>
            <a:off x="570150" y="2178678"/>
            <a:ext cx="3402000" cy="706200"/>
          </a:xfrm>
          <a:prstGeom prst="rect">
            <a:avLst/>
          </a:prstGeom>
          <a:noFill/>
          <a:ln>
            <a:noFill/>
          </a:ln>
        </p:spPr>
        <p:txBody>
          <a:bodyPr anchorCtr="0" anchor="t" bIns="91425" lIns="0" spcFirstLastPara="1" rIns="91425" wrap="square" tIns="91425">
            <a:noAutofit/>
          </a:bodyPr>
          <a:lstStyle/>
          <a:p>
            <a:pPr indent="0" lvl="0" marL="0" marR="0" rtl="0" algn="l">
              <a:lnSpc>
                <a:spcPct val="100000"/>
              </a:lnSpc>
              <a:spcBef>
                <a:spcPts val="0"/>
              </a:spcBef>
              <a:spcAft>
                <a:spcPts val="0"/>
              </a:spcAft>
              <a:buNone/>
            </a:pPr>
            <a:r>
              <a:rPr b="1" lang="en-US">
                <a:solidFill>
                  <a:schemeClr val="dk1"/>
                </a:solidFill>
              </a:rPr>
              <a:t>What are some problems with language?</a:t>
            </a:r>
            <a:endParaRPr>
              <a:solidFill>
                <a:schemeClr val="dk1"/>
              </a:solidFill>
            </a:endParaRPr>
          </a:p>
        </p:txBody>
      </p:sp>
      <p:sp>
        <p:nvSpPr>
          <p:cNvPr id="315" name="Google Shape;315;p34"/>
          <p:cNvSpPr txBox="1"/>
          <p:nvPr/>
        </p:nvSpPr>
        <p:spPr>
          <a:xfrm>
            <a:off x="6084886" y="268289"/>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rgbClr val="000000"/>
              </a:buClr>
              <a:buSzPts val="700"/>
              <a:buFont typeface="Arial"/>
              <a:buNone/>
            </a:pPr>
            <a:r>
              <a:rPr b="1" lang="en-US" sz="700">
                <a:solidFill>
                  <a:srgbClr val="37816E"/>
                </a:solidFill>
              </a:rPr>
              <a:t>LEARNING OBJECTIVES</a:t>
            </a:r>
            <a:br>
              <a:rPr b="0" i="0" lang="en-US" sz="700" u="none" cap="none" strike="noStrike">
                <a:solidFill>
                  <a:srgbClr val="37816E"/>
                </a:solidFill>
                <a:latin typeface="Arial"/>
                <a:ea typeface="Arial"/>
                <a:cs typeface="Arial"/>
                <a:sym typeface="Arial"/>
              </a:rPr>
            </a:br>
            <a:r>
              <a:rPr lang="en-US" sz="700">
                <a:solidFill>
                  <a:srgbClr val="1B4036"/>
                </a:solidFill>
              </a:rPr>
              <a:t>SELF</a:t>
            </a:r>
            <a:endParaRPr b="0" i="0" sz="100" u="none" cap="none" strike="noStrike">
              <a:solidFill>
                <a:srgbClr val="1B4036"/>
              </a:solidFill>
              <a:latin typeface="Arial"/>
              <a:ea typeface="Arial"/>
              <a:cs typeface="Arial"/>
              <a:sym typeface="Arial"/>
            </a:endParaRPr>
          </a:p>
        </p:txBody>
      </p:sp>
      <p:grpSp>
        <p:nvGrpSpPr>
          <p:cNvPr id="316" name="Google Shape;316;p34"/>
          <p:cNvGrpSpPr/>
          <p:nvPr/>
        </p:nvGrpSpPr>
        <p:grpSpPr>
          <a:xfrm>
            <a:off x="8234985" y="478962"/>
            <a:ext cx="658200" cy="658200"/>
            <a:chOff x="3702574" y="4094937"/>
            <a:chExt cx="658200" cy="658200"/>
          </a:xfrm>
        </p:grpSpPr>
        <p:sp>
          <p:nvSpPr>
            <p:cNvPr id="317" name="Google Shape;317;p34"/>
            <p:cNvSpPr/>
            <p:nvPr/>
          </p:nvSpPr>
          <p:spPr>
            <a:xfrm>
              <a:off x="3702574" y="4094937"/>
              <a:ext cx="658200" cy="658200"/>
            </a:xfrm>
            <a:prstGeom prst="ellipse">
              <a:avLst/>
            </a:prstGeom>
            <a:solidFill>
              <a:srgbClr val="D5DDDD"/>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Calibri"/>
                <a:ea typeface="Calibri"/>
                <a:cs typeface="Calibri"/>
                <a:sym typeface="Calibri"/>
              </a:endParaRPr>
            </a:p>
          </p:txBody>
        </p:sp>
        <p:grpSp>
          <p:nvGrpSpPr>
            <p:cNvPr id="318" name="Google Shape;318;p34"/>
            <p:cNvGrpSpPr/>
            <p:nvPr/>
          </p:nvGrpSpPr>
          <p:grpSpPr>
            <a:xfrm>
              <a:off x="3854540" y="4244078"/>
              <a:ext cx="354305" cy="359927"/>
              <a:chOff x="-451682" y="225865"/>
              <a:chExt cx="3745297" cy="3804720"/>
            </a:xfrm>
          </p:grpSpPr>
          <p:sp>
            <p:nvSpPr>
              <p:cNvPr id="319" name="Google Shape;319;p34"/>
              <p:cNvSpPr/>
              <p:nvPr/>
            </p:nvSpPr>
            <p:spPr>
              <a:xfrm>
                <a:off x="-451682" y="2247127"/>
                <a:ext cx="1664571" cy="1783458"/>
              </a:xfrm>
              <a:custGeom>
                <a:rect b="b" l="l" r="r" t="t"/>
                <a:pathLst>
                  <a:path extrusionOk="0" h="1783458" w="1664571">
                    <a:moveTo>
                      <a:pt x="1202598" y="920331"/>
                    </a:moveTo>
                    <a:cubicBezTo>
                      <a:pt x="1303897" y="822896"/>
                      <a:pt x="1367336" y="686338"/>
                      <a:pt x="1367336" y="535040"/>
                    </a:cubicBezTo>
                    <a:cubicBezTo>
                      <a:pt x="1367336" y="240048"/>
                      <a:pt x="1127283" y="0"/>
                      <a:pt x="832296" y="0"/>
                    </a:cubicBezTo>
                    <a:cubicBezTo>
                      <a:pt x="537305" y="0"/>
                      <a:pt x="297257" y="240048"/>
                      <a:pt x="297257" y="535040"/>
                    </a:cubicBezTo>
                    <a:cubicBezTo>
                      <a:pt x="297257" y="686338"/>
                      <a:pt x="360692" y="822896"/>
                      <a:pt x="461990" y="920331"/>
                    </a:cubicBezTo>
                    <a:cubicBezTo>
                      <a:pt x="188648" y="1056940"/>
                      <a:pt x="0" y="1338788"/>
                      <a:pt x="0" y="1664571"/>
                    </a:cubicBezTo>
                    <a:cubicBezTo>
                      <a:pt x="0" y="1730182"/>
                      <a:pt x="53272" y="1783458"/>
                      <a:pt x="118900" y="1783458"/>
                    </a:cubicBezTo>
                    <a:lnTo>
                      <a:pt x="1545671" y="1783458"/>
                    </a:lnTo>
                    <a:cubicBezTo>
                      <a:pt x="1611299" y="1783458"/>
                      <a:pt x="1664571" y="1730182"/>
                      <a:pt x="1664571" y="1664571"/>
                    </a:cubicBezTo>
                    <a:cubicBezTo>
                      <a:pt x="1664571" y="1338788"/>
                      <a:pt x="1475945" y="1056889"/>
                      <a:pt x="1202581" y="920331"/>
                    </a:cubicBezTo>
                    <a:lnTo>
                      <a:pt x="1202598" y="920331"/>
                    </a:lnTo>
                    <a:close/>
                    <a:moveTo>
                      <a:pt x="535061" y="535040"/>
                    </a:moveTo>
                    <a:cubicBezTo>
                      <a:pt x="535061" y="371133"/>
                      <a:pt x="668398" y="237796"/>
                      <a:pt x="832305" y="237796"/>
                    </a:cubicBezTo>
                    <a:cubicBezTo>
                      <a:pt x="996207" y="237796"/>
                      <a:pt x="1129549" y="371133"/>
                      <a:pt x="1129549" y="535040"/>
                    </a:cubicBezTo>
                    <a:cubicBezTo>
                      <a:pt x="1129549" y="698942"/>
                      <a:pt x="996207" y="832283"/>
                      <a:pt x="832305" y="832283"/>
                    </a:cubicBezTo>
                    <a:cubicBezTo>
                      <a:pt x="668398" y="832283"/>
                      <a:pt x="535061" y="698942"/>
                      <a:pt x="535061" y="535040"/>
                    </a:cubicBezTo>
                    <a:close/>
                    <a:moveTo>
                      <a:pt x="249770" y="1545671"/>
                    </a:moveTo>
                    <a:cubicBezTo>
                      <a:pt x="305060" y="1274646"/>
                      <a:pt x="545232" y="1070079"/>
                      <a:pt x="832305" y="1070079"/>
                    </a:cubicBezTo>
                    <a:cubicBezTo>
                      <a:pt x="1119377" y="1070079"/>
                      <a:pt x="1359606" y="1274646"/>
                      <a:pt x="1414839" y="1545671"/>
                    </a:cubicBezTo>
                    <a:lnTo>
                      <a:pt x="249770" y="1545671"/>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0" name="Google Shape;320;p34"/>
              <p:cNvSpPr/>
              <p:nvPr/>
            </p:nvSpPr>
            <p:spPr>
              <a:xfrm>
                <a:off x="1153286" y="2425471"/>
                <a:ext cx="2140158" cy="1070096"/>
              </a:xfrm>
              <a:custGeom>
                <a:rect b="b" l="l" r="r" t="t"/>
                <a:pathLst>
                  <a:path extrusionOk="0" h="1070096" w="2140158">
                    <a:moveTo>
                      <a:pt x="1902371" y="0"/>
                    </a:moveTo>
                    <a:lnTo>
                      <a:pt x="118908" y="0"/>
                    </a:lnTo>
                    <a:cubicBezTo>
                      <a:pt x="73195" y="0"/>
                      <a:pt x="31520" y="26218"/>
                      <a:pt x="11726" y="67414"/>
                    </a:cubicBezTo>
                    <a:cubicBezTo>
                      <a:pt x="-8069" y="108609"/>
                      <a:pt x="-2480" y="157478"/>
                      <a:pt x="26056" y="193213"/>
                    </a:cubicBezTo>
                    <a:lnTo>
                      <a:pt x="237817" y="457883"/>
                    </a:lnTo>
                    <a:lnTo>
                      <a:pt x="237817" y="832300"/>
                    </a:lnTo>
                    <a:cubicBezTo>
                      <a:pt x="237817" y="963445"/>
                      <a:pt x="344464" y="1070096"/>
                      <a:pt x="475613" y="1070096"/>
                    </a:cubicBezTo>
                    <a:lnTo>
                      <a:pt x="1902384" y="1070096"/>
                    </a:lnTo>
                    <a:cubicBezTo>
                      <a:pt x="2033520" y="1070096"/>
                      <a:pt x="2140158" y="963445"/>
                      <a:pt x="2140158" y="832300"/>
                    </a:cubicBezTo>
                    <a:lnTo>
                      <a:pt x="2140158" y="237813"/>
                    </a:lnTo>
                    <a:cubicBezTo>
                      <a:pt x="2140158" y="106669"/>
                      <a:pt x="2033520" y="17"/>
                      <a:pt x="1902384" y="17"/>
                    </a:cubicBezTo>
                    <a:lnTo>
                      <a:pt x="1902371" y="0"/>
                    </a:lnTo>
                    <a:close/>
                    <a:moveTo>
                      <a:pt x="1902371" y="832283"/>
                    </a:moveTo>
                    <a:lnTo>
                      <a:pt x="475600" y="832283"/>
                    </a:lnTo>
                    <a:lnTo>
                      <a:pt x="475600" y="416144"/>
                    </a:lnTo>
                    <a:cubicBezTo>
                      <a:pt x="475600" y="389154"/>
                      <a:pt x="466448" y="362936"/>
                      <a:pt x="449566" y="341831"/>
                    </a:cubicBezTo>
                    <a:lnTo>
                      <a:pt x="366340" y="237731"/>
                    </a:lnTo>
                    <a:lnTo>
                      <a:pt x="1902435" y="237607"/>
                    </a:lnTo>
                    <a:lnTo>
                      <a:pt x="1902435" y="832223"/>
                    </a:lnTo>
                    <a:lnTo>
                      <a:pt x="1902371" y="832283"/>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1" name="Google Shape;321;p34"/>
              <p:cNvSpPr/>
              <p:nvPr/>
            </p:nvSpPr>
            <p:spPr>
              <a:xfrm>
                <a:off x="1808300" y="2841615"/>
                <a:ext cx="238095" cy="237795"/>
              </a:xfrm>
              <a:custGeom>
                <a:rect b="b" l="l" r="r" t="t"/>
                <a:pathLst>
                  <a:path extrusionOk="0" h="237795" w="238095">
                    <a:moveTo>
                      <a:pt x="119196" y="237796"/>
                    </a:moveTo>
                    <a:cubicBezTo>
                      <a:pt x="184888" y="237796"/>
                      <a:pt x="238096" y="184528"/>
                      <a:pt x="238096" y="118900"/>
                    </a:cubicBezTo>
                    <a:cubicBezTo>
                      <a:pt x="238096" y="53272"/>
                      <a:pt x="184888" y="0"/>
                      <a:pt x="119196" y="0"/>
                    </a:cubicBezTo>
                    <a:lnTo>
                      <a:pt x="118600" y="0"/>
                    </a:lnTo>
                    <a:cubicBezTo>
                      <a:pt x="52973" y="0"/>
                      <a:pt x="0" y="53272"/>
                      <a:pt x="0" y="118900"/>
                    </a:cubicBezTo>
                    <a:cubicBezTo>
                      <a:pt x="0" y="184528"/>
                      <a:pt x="53504" y="237796"/>
                      <a:pt x="119196" y="237796"/>
                    </a:cubicBez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2" name="Google Shape;322;p34"/>
              <p:cNvSpPr/>
              <p:nvPr/>
            </p:nvSpPr>
            <p:spPr>
              <a:xfrm>
                <a:off x="2224419" y="2841615"/>
                <a:ext cx="238091" cy="237795"/>
              </a:xfrm>
              <a:custGeom>
                <a:rect b="b" l="l" r="r" t="t"/>
                <a:pathLst>
                  <a:path extrusionOk="0" h="237795" w="238091">
                    <a:moveTo>
                      <a:pt x="119191" y="237796"/>
                    </a:moveTo>
                    <a:cubicBezTo>
                      <a:pt x="184883" y="237796"/>
                      <a:pt x="238091" y="184528"/>
                      <a:pt x="238091" y="118900"/>
                    </a:cubicBezTo>
                    <a:cubicBezTo>
                      <a:pt x="238091" y="53272"/>
                      <a:pt x="184883" y="0"/>
                      <a:pt x="119191" y="0"/>
                    </a:cubicBezTo>
                    <a:lnTo>
                      <a:pt x="118596" y="0"/>
                    </a:lnTo>
                    <a:cubicBezTo>
                      <a:pt x="52968" y="0"/>
                      <a:pt x="0" y="53272"/>
                      <a:pt x="0" y="118900"/>
                    </a:cubicBezTo>
                    <a:cubicBezTo>
                      <a:pt x="0" y="184528"/>
                      <a:pt x="53499" y="237796"/>
                      <a:pt x="119191" y="237796"/>
                    </a:cubicBez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3" name="Google Shape;323;p34"/>
              <p:cNvSpPr/>
              <p:nvPr/>
            </p:nvSpPr>
            <p:spPr>
              <a:xfrm>
                <a:off x="2640640" y="2841615"/>
                <a:ext cx="238091" cy="237795"/>
              </a:xfrm>
              <a:custGeom>
                <a:rect b="b" l="l" r="r" t="t"/>
                <a:pathLst>
                  <a:path extrusionOk="0" h="237795" w="238091">
                    <a:moveTo>
                      <a:pt x="119195" y="237796"/>
                    </a:moveTo>
                    <a:cubicBezTo>
                      <a:pt x="184887" y="237796"/>
                      <a:pt x="238091" y="184528"/>
                      <a:pt x="238091" y="118900"/>
                    </a:cubicBezTo>
                    <a:cubicBezTo>
                      <a:pt x="238091" y="53272"/>
                      <a:pt x="184887" y="0"/>
                      <a:pt x="119195" y="0"/>
                    </a:cubicBezTo>
                    <a:lnTo>
                      <a:pt x="118600" y="0"/>
                    </a:lnTo>
                    <a:cubicBezTo>
                      <a:pt x="52972" y="0"/>
                      <a:pt x="0" y="53272"/>
                      <a:pt x="0" y="118900"/>
                    </a:cubicBezTo>
                    <a:cubicBezTo>
                      <a:pt x="0" y="184528"/>
                      <a:pt x="53503" y="237796"/>
                      <a:pt x="119195" y="237796"/>
                    </a:cubicBez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4" name="Google Shape;324;p34"/>
              <p:cNvSpPr/>
              <p:nvPr/>
            </p:nvSpPr>
            <p:spPr>
              <a:xfrm>
                <a:off x="1629023" y="225865"/>
                <a:ext cx="1664592" cy="1783466"/>
              </a:xfrm>
              <a:custGeom>
                <a:rect b="b" l="l" r="r" t="t"/>
                <a:pathLst>
                  <a:path extrusionOk="0" h="1783466" w="1664592">
                    <a:moveTo>
                      <a:pt x="21" y="1664567"/>
                    </a:moveTo>
                    <a:cubicBezTo>
                      <a:pt x="21" y="1730195"/>
                      <a:pt x="53289" y="1783467"/>
                      <a:pt x="118917" y="1783467"/>
                    </a:cubicBezTo>
                    <a:lnTo>
                      <a:pt x="1545705" y="1783467"/>
                    </a:lnTo>
                    <a:cubicBezTo>
                      <a:pt x="1611316" y="1783467"/>
                      <a:pt x="1664593" y="1730195"/>
                      <a:pt x="1664593" y="1664567"/>
                    </a:cubicBezTo>
                    <a:cubicBezTo>
                      <a:pt x="1664593" y="1338788"/>
                      <a:pt x="1475962" y="1056889"/>
                      <a:pt x="1202598" y="920331"/>
                    </a:cubicBezTo>
                    <a:cubicBezTo>
                      <a:pt x="1303897" y="822900"/>
                      <a:pt x="1367331" y="686338"/>
                      <a:pt x="1367331" y="535040"/>
                    </a:cubicBezTo>
                    <a:cubicBezTo>
                      <a:pt x="1367331" y="240049"/>
                      <a:pt x="1127334" y="0"/>
                      <a:pt x="832292" y="0"/>
                    </a:cubicBezTo>
                    <a:cubicBezTo>
                      <a:pt x="537254" y="0"/>
                      <a:pt x="297252" y="240049"/>
                      <a:pt x="297252" y="535040"/>
                    </a:cubicBezTo>
                    <a:cubicBezTo>
                      <a:pt x="297252" y="686338"/>
                      <a:pt x="360692" y="822896"/>
                      <a:pt x="461990" y="920331"/>
                    </a:cubicBezTo>
                    <a:cubicBezTo>
                      <a:pt x="188648" y="1056889"/>
                      <a:pt x="0" y="1338788"/>
                      <a:pt x="0" y="1664567"/>
                    </a:cubicBezTo>
                    <a:lnTo>
                      <a:pt x="21" y="1664567"/>
                    </a:lnTo>
                    <a:close/>
                    <a:moveTo>
                      <a:pt x="535061" y="535040"/>
                    </a:moveTo>
                    <a:cubicBezTo>
                      <a:pt x="535061" y="371137"/>
                      <a:pt x="668398" y="237796"/>
                      <a:pt x="832305" y="237796"/>
                    </a:cubicBezTo>
                    <a:cubicBezTo>
                      <a:pt x="996207" y="237796"/>
                      <a:pt x="1129549" y="371137"/>
                      <a:pt x="1129549" y="535040"/>
                    </a:cubicBezTo>
                    <a:cubicBezTo>
                      <a:pt x="1129549" y="698946"/>
                      <a:pt x="996207" y="832283"/>
                      <a:pt x="832305" y="832283"/>
                    </a:cubicBezTo>
                    <a:cubicBezTo>
                      <a:pt x="668398" y="832283"/>
                      <a:pt x="535061" y="698946"/>
                      <a:pt x="535061" y="535040"/>
                    </a:cubicBezTo>
                    <a:close/>
                    <a:moveTo>
                      <a:pt x="832305" y="1070079"/>
                    </a:moveTo>
                    <a:cubicBezTo>
                      <a:pt x="1119381" y="1070079"/>
                      <a:pt x="1359606" y="1274646"/>
                      <a:pt x="1414839" y="1545671"/>
                    </a:cubicBezTo>
                    <a:lnTo>
                      <a:pt x="249766" y="1545671"/>
                    </a:lnTo>
                    <a:cubicBezTo>
                      <a:pt x="304995" y="1274646"/>
                      <a:pt x="545232" y="1070079"/>
                      <a:pt x="832305" y="1070079"/>
                    </a:cubicBez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5" name="Google Shape;325;p34"/>
              <p:cNvSpPr/>
              <p:nvPr/>
            </p:nvSpPr>
            <p:spPr>
              <a:xfrm>
                <a:off x="-451648" y="404195"/>
                <a:ext cx="2140169" cy="1070096"/>
              </a:xfrm>
              <a:custGeom>
                <a:rect b="b" l="l" r="r" t="t"/>
                <a:pathLst>
                  <a:path extrusionOk="0" h="1070096" w="2140169">
                    <a:moveTo>
                      <a:pt x="237783" y="1070096"/>
                    </a:moveTo>
                    <a:lnTo>
                      <a:pt x="1664558" y="1070096"/>
                    </a:lnTo>
                    <a:cubicBezTo>
                      <a:pt x="1795702" y="1070096"/>
                      <a:pt x="1902354" y="963445"/>
                      <a:pt x="1902354" y="832301"/>
                    </a:cubicBezTo>
                    <a:lnTo>
                      <a:pt x="1902354" y="457883"/>
                    </a:lnTo>
                    <a:lnTo>
                      <a:pt x="2114116" y="193213"/>
                    </a:lnTo>
                    <a:cubicBezTo>
                      <a:pt x="2142651" y="157478"/>
                      <a:pt x="2148236" y="108617"/>
                      <a:pt x="2128445" y="67414"/>
                    </a:cubicBezTo>
                    <a:cubicBezTo>
                      <a:pt x="2108651" y="26223"/>
                      <a:pt x="2066976" y="0"/>
                      <a:pt x="2021263" y="0"/>
                    </a:cubicBezTo>
                    <a:lnTo>
                      <a:pt x="237796" y="0"/>
                    </a:lnTo>
                    <a:cubicBezTo>
                      <a:pt x="106652" y="0"/>
                      <a:pt x="0" y="106652"/>
                      <a:pt x="0" y="237796"/>
                    </a:cubicBezTo>
                    <a:lnTo>
                      <a:pt x="0" y="832283"/>
                    </a:lnTo>
                    <a:cubicBezTo>
                      <a:pt x="0" y="963432"/>
                      <a:pt x="106652" y="1070079"/>
                      <a:pt x="237796" y="1070079"/>
                    </a:cubicBezTo>
                    <a:lnTo>
                      <a:pt x="237783" y="1070096"/>
                    </a:lnTo>
                    <a:close/>
                    <a:moveTo>
                      <a:pt x="237783" y="237813"/>
                    </a:moveTo>
                    <a:lnTo>
                      <a:pt x="1773878" y="237813"/>
                    </a:lnTo>
                    <a:lnTo>
                      <a:pt x="1690653" y="341848"/>
                    </a:lnTo>
                    <a:cubicBezTo>
                      <a:pt x="1673770" y="362949"/>
                      <a:pt x="1664618" y="389107"/>
                      <a:pt x="1664618" y="416157"/>
                    </a:cubicBezTo>
                    <a:lnTo>
                      <a:pt x="1664618" y="832301"/>
                    </a:lnTo>
                    <a:lnTo>
                      <a:pt x="237783" y="832301"/>
                    </a:lnTo>
                    <a:lnTo>
                      <a:pt x="237783" y="237813"/>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6" name="Google Shape;326;p34"/>
              <p:cNvSpPr/>
              <p:nvPr/>
            </p:nvSpPr>
            <p:spPr>
              <a:xfrm>
                <a:off x="797648" y="820356"/>
                <a:ext cx="238095" cy="237791"/>
              </a:xfrm>
              <a:custGeom>
                <a:rect b="b" l="l" r="r" t="t"/>
                <a:pathLst>
                  <a:path extrusionOk="0" h="237791" w="238095">
                    <a:moveTo>
                      <a:pt x="119196" y="0"/>
                    </a:moveTo>
                    <a:lnTo>
                      <a:pt x="118600" y="0"/>
                    </a:lnTo>
                    <a:cubicBezTo>
                      <a:pt x="52973" y="0"/>
                      <a:pt x="0" y="53268"/>
                      <a:pt x="0" y="118896"/>
                    </a:cubicBezTo>
                    <a:cubicBezTo>
                      <a:pt x="0" y="184524"/>
                      <a:pt x="53504" y="237792"/>
                      <a:pt x="119196" y="237792"/>
                    </a:cubicBezTo>
                    <a:cubicBezTo>
                      <a:pt x="184888" y="237792"/>
                      <a:pt x="238096" y="184524"/>
                      <a:pt x="238096" y="118896"/>
                    </a:cubicBezTo>
                    <a:cubicBezTo>
                      <a:pt x="238096" y="53268"/>
                      <a:pt x="184823" y="0"/>
                      <a:pt x="119196" y="0"/>
                    </a:cubicBez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7" name="Google Shape;327;p34"/>
              <p:cNvSpPr/>
              <p:nvPr/>
            </p:nvSpPr>
            <p:spPr>
              <a:xfrm>
                <a:off x="381525" y="820356"/>
                <a:ext cx="238095" cy="237791"/>
              </a:xfrm>
              <a:custGeom>
                <a:rect b="b" l="l" r="r" t="t"/>
                <a:pathLst>
                  <a:path extrusionOk="0" h="237791" w="238095">
                    <a:moveTo>
                      <a:pt x="119196" y="0"/>
                    </a:moveTo>
                    <a:lnTo>
                      <a:pt x="118600" y="0"/>
                    </a:lnTo>
                    <a:cubicBezTo>
                      <a:pt x="52973" y="0"/>
                      <a:pt x="0" y="53268"/>
                      <a:pt x="0" y="118896"/>
                    </a:cubicBezTo>
                    <a:cubicBezTo>
                      <a:pt x="0" y="184524"/>
                      <a:pt x="53504" y="237792"/>
                      <a:pt x="119196" y="237792"/>
                    </a:cubicBezTo>
                    <a:cubicBezTo>
                      <a:pt x="184888" y="237792"/>
                      <a:pt x="238096" y="184524"/>
                      <a:pt x="238096" y="118896"/>
                    </a:cubicBezTo>
                    <a:cubicBezTo>
                      <a:pt x="238096" y="53268"/>
                      <a:pt x="184823" y="0"/>
                      <a:pt x="119196" y="0"/>
                    </a:cubicBez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8" name="Google Shape;328;p34"/>
              <p:cNvSpPr/>
              <p:nvPr/>
            </p:nvSpPr>
            <p:spPr>
              <a:xfrm>
                <a:off x="-34630" y="820356"/>
                <a:ext cx="238095" cy="237791"/>
              </a:xfrm>
              <a:custGeom>
                <a:rect b="b" l="l" r="r" t="t"/>
                <a:pathLst>
                  <a:path extrusionOk="0" h="237791" w="238095">
                    <a:moveTo>
                      <a:pt x="119196" y="0"/>
                    </a:moveTo>
                    <a:lnTo>
                      <a:pt x="118600" y="0"/>
                    </a:lnTo>
                    <a:cubicBezTo>
                      <a:pt x="52973" y="0"/>
                      <a:pt x="0" y="53268"/>
                      <a:pt x="0" y="118896"/>
                    </a:cubicBezTo>
                    <a:cubicBezTo>
                      <a:pt x="0" y="184524"/>
                      <a:pt x="53504" y="237792"/>
                      <a:pt x="119196" y="237792"/>
                    </a:cubicBezTo>
                    <a:cubicBezTo>
                      <a:pt x="184888" y="237792"/>
                      <a:pt x="238096" y="184524"/>
                      <a:pt x="238096" y="118896"/>
                    </a:cubicBezTo>
                    <a:cubicBezTo>
                      <a:pt x="238096" y="53268"/>
                      <a:pt x="184823" y="0"/>
                      <a:pt x="119196" y="0"/>
                    </a:cubicBez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1"/>
        </a:solidFill>
      </p:bgPr>
    </p:bg>
    <p:spTree>
      <p:nvGrpSpPr>
        <p:cNvPr id="332" name="Shape 332"/>
        <p:cNvGrpSpPr/>
        <p:nvPr/>
      </p:nvGrpSpPr>
      <p:grpSpPr>
        <a:xfrm>
          <a:off x="0" y="0"/>
          <a:ext cx="0" cy="0"/>
          <a:chOff x="0" y="0"/>
          <a:chExt cx="0" cy="0"/>
        </a:xfrm>
      </p:grpSpPr>
      <p:sp>
        <p:nvSpPr>
          <p:cNvPr id="333" name="Google Shape;333;p35"/>
          <p:cNvSpPr txBox="1"/>
          <p:nvPr>
            <p:ph type="ctrTitle"/>
          </p:nvPr>
        </p:nvSpPr>
        <p:spPr>
          <a:xfrm>
            <a:off x="479425" y="1104900"/>
            <a:ext cx="5943600" cy="1251000"/>
          </a:xfrm>
          <a:prstGeom prst="rect">
            <a:avLst/>
          </a:prstGeom>
          <a:noFill/>
          <a:ln>
            <a:noFill/>
          </a:ln>
        </p:spPr>
        <p:txBody>
          <a:bodyPr anchorCtr="0" anchor="b" bIns="45700" lIns="0" spcFirstLastPara="1" rIns="0" wrap="square" tIns="45700">
            <a:noAutofit/>
          </a:bodyPr>
          <a:lstStyle/>
          <a:p>
            <a:pPr indent="0" lvl="0" marL="0" rtl="0" algn="l">
              <a:lnSpc>
                <a:spcPct val="90000"/>
              </a:lnSpc>
              <a:spcBef>
                <a:spcPts val="0"/>
              </a:spcBef>
              <a:spcAft>
                <a:spcPts val="0"/>
              </a:spcAft>
              <a:buSzPts val="4400"/>
              <a:buNone/>
            </a:pPr>
            <a:r>
              <a:rPr lang="en-US"/>
              <a:t>Exercise 2</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7" name="Shape 337"/>
        <p:cNvGrpSpPr/>
        <p:nvPr/>
      </p:nvGrpSpPr>
      <p:grpSpPr>
        <a:xfrm>
          <a:off x="0" y="0"/>
          <a:ext cx="0" cy="0"/>
          <a:chOff x="0" y="0"/>
          <a:chExt cx="0" cy="0"/>
        </a:xfrm>
      </p:grpSpPr>
      <p:sp>
        <p:nvSpPr>
          <p:cNvPr id="338" name="Google Shape;338;p36"/>
          <p:cNvSpPr txBox="1"/>
          <p:nvPr/>
        </p:nvSpPr>
        <p:spPr>
          <a:xfrm>
            <a:off x="6056787" y="268291"/>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chemeClr val="dk1"/>
              </a:buClr>
              <a:buSzPts val="4400"/>
              <a:buFont typeface="Arial"/>
              <a:buNone/>
            </a:pPr>
            <a:r>
              <a:rPr b="1" i="0" lang="en-US" sz="700" u="none" cap="none" strike="noStrike">
                <a:solidFill>
                  <a:schemeClr val="accent1"/>
                </a:solidFill>
                <a:latin typeface="Arial"/>
                <a:ea typeface="Arial"/>
                <a:cs typeface="Arial"/>
                <a:sym typeface="Arial"/>
              </a:rPr>
              <a:t>EXERCISES</a:t>
            </a:r>
            <a:endParaRPr b="1" i="0" sz="100" u="none" cap="none" strike="noStrike">
              <a:solidFill>
                <a:schemeClr val="accent1"/>
              </a:solidFill>
              <a:latin typeface="Arial"/>
              <a:ea typeface="Arial"/>
              <a:cs typeface="Arial"/>
              <a:sym typeface="Arial"/>
            </a:endParaRPr>
          </a:p>
        </p:txBody>
      </p:sp>
      <p:sp>
        <p:nvSpPr>
          <p:cNvPr id="339" name="Google Shape;339;p36"/>
          <p:cNvSpPr txBox="1"/>
          <p:nvPr/>
        </p:nvSpPr>
        <p:spPr>
          <a:xfrm>
            <a:off x="250825" y="268300"/>
            <a:ext cx="7303800" cy="5397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chemeClr val="dk1"/>
              </a:buClr>
              <a:buSzPts val="4400"/>
              <a:buFont typeface="Arial"/>
              <a:buNone/>
            </a:pPr>
            <a:r>
              <a:rPr b="1" i="0" lang="en-US" sz="2200" u="none" cap="none" strike="noStrike">
                <a:solidFill>
                  <a:schemeClr val="dk1"/>
                </a:solidFill>
                <a:latin typeface="Arial"/>
                <a:ea typeface="Arial"/>
                <a:cs typeface="Arial"/>
                <a:sym typeface="Arial"/>
              </a:rPr>
              <a:t>Exercise: Define and compare and contrast  </a:t>
            </a:r>
            <a:endParaRPr b="1" i="0" sz="2200" u="none" cap="none" strike="noStrike">
              <a:solidFill>
                <a:schemeClr val="dk2"/>
              </a:solidFill>
              <a:latin typeface="Arial"/>
              <a:ea typeface="Arial"/>
              <a:cs typeface="Arial"/>
              <a:sym typeface="Arial"/>
            </a:endParaRPr>
          </a:p>
        </p:txBody>
      </p:sp>
      <p:sp>
        <p:nvSpPr>
          <p:cNvPr id="340" name="Google Shape;340;p36"/>
          <p:cNvSpPr txBox="1"/>
          <p:nvPr/>
        </p:nvSpPr>
        <p:spPr>
          <a:xfrm>
            <a:off x="250826" y="800734"/>
            <a:ext cx="64818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rPr lang="en-US">
                <a:solidFill>
                  <a:srgbClr val="7F7F7F"/>
                </a:solidFill>
              </a:rPr>
              <a:t>Small Groups. 10 min</a:t>
            </a:r>
            <a:endParaRPr b="0" i="0" sz="1400" u="none" cap="none" strike="noStrike">
              <a:solidFill>
                <a:srgbClr val="7F7F7F"/>
              </a:solidFill>
              <a:latin typeface="Arial"/>
              <a:ea typeface="Arial"/>
              <a:cs typeface="Arial"/>
              <a:sym typeface="Arial"/>
            </a:endParaRPr>
          </a:p>
        </p:txBody>
      </p:sp>
      <p:sp>
        <p:nvSpPr>
          <p:cNvPr id="341" name="Google Shape;341;p36"/>
          <p:cNvSpPr txBox="1"/>
          <p:nvPr/>
        </p:nvSpPr>
        <p:spPr>
          <a:xfrm>
            <a:off x="667075" y="1514950"/>
            <a:ext cx="3488700" cy="3198000"/>
          </a:xfrm>
          <a:prstGeom prst="rect">
            <a:avLst/>
          </a:prstGeom>
          <a:noFill/>
          <a:ln>
            <a:noFill/>
          </a:ln>
        </p:spPr>
        <p:txBody>
          <a:bodyPr anchorCtr="0" anchor="t" bIns="91425" lIns="0" spcFirstLastPara="1" rIns="91425" wrap="square" tIns="91425">
            <a:noAutofit/>
          </a:bodyPr>
          <a:lstStyle/>
          <a:p>
            <a:pPr indent="0" lvl="0" marL="0" marR="0" rtl="0" algn="l">
              <a:lnSpc>
                <a:spcPct val="100000"/>
              </a:lnSpc>
              <a:spcBef>
                <a:spcPts val="1200"/>
              </a:spcBef>
              <a:spcAft>
                <a:spcPts val="0"/>
              </a:spcAft>
              <a:buNone/>
            </a:pPr>
            <a:r>
              <a:rPr lang="en-US">
                <a:solidFill>
                  <a:schemeClr val="dk1"/>
                </a:solidFill>
              </a:rPr>
              <a:t>Select one of the following open-ended terms and create a definition for it: Or pick your own - </a:t>
            </a:r>
            <a:endParaRPr>
              <a:solidFill>
                <a:schemeClr val="dk1"/>
              </a:solidFill>
            </a:endParaRPr>
          </a:p>
          <a:p>
            <a:pPr indent="0" lvl="0" marL="0" marR="0" rtl="0" algn="l">
              <a:lnSpc>
                <a:spcPct val="100000"/>
              </a:lnSpc>
              <a:spcBef>
                <a:spcPts val="1200"/>
              </a:spcBef>
              <a:spcAft>
                <a:spcPts val="0"/>
              </a:spcAft>
              <a:buNone/>
            </a:pPr>
            <a:r>
              <a:t/>
            </a:r>
            <a:endParaRPr>
              <a:solidFill>
                <a:schemeClr val="dk1"/>
              </a:solidFill>
            </a:endParaRPr>
          </a:p>
          <a:p>
            <a:pPr indent="-180340" lvl="0" marL="182880" marR="0" rtl="0" algn="l">
              <a:lnSpc>
                <a:spcPct val="100000"/>
              </a:lnSpc>
              <a:spcBef>
                <a:spcPts val="1200"/>
              </a:spcBef>
              <a:spcAft>
                <a:spcPts val="0"/>
              </a:spcAft>
              <a:buClr>
                <a:schemeClr val="dk1"/>
              </a:buClr>
              <a:buSzPts val="1400"/>
              <a:buFont typeface="Noto Sans Symbols"/>
              <a:buChar char="●"/>
            </a:pPr>
            <a:r>
              <a:rPr lang="en-US">
                <a:solidFill>
                  <a:schemeClr val="dk1"/>
                </a:solidFill>
              </a:rPr>
              <a:t>Diversity</a:t>
            </a:r>
            <a:endParaRPr>
              <a:solidFill>
                <a:schemeClr val="dk1"/>
              </a:solidFill>
            </a:endParaRPr>
          </a:p>
          <a:p>
            <a:pPr indent="-180340" lvl="0" marL="182880" marR="0" rtl="0" algn="l">
              <a:lnSpc>
                <a:spcPct val="100000"/>
              </a:lnSpc>
              <a:spcBef>
                <a:spcPts val="1200"/>
              </a:spcBef>
              <a:spcAft>
                <a:spcPts val="0"/>
              </a:spcAft>
              <a:buClr>
                <a:schemeClr val="dk1"/>
              </a:buClr>
              <a:buSzPts val="1400"/>
              <a:buChar char="●"/>
            </a:pPr>
            <a:r>
              <a:rPr lang="en-US">
                <a:solidFill>
                  <a:schemeClr val="dk1"/>
                </a:solidFill>
              </a:rPr>
              <a:t>Equality</a:t>
            </a:r>
            <a:endParaRPr>
              <a:solidFill>
                <a:schemeClr val="dk1"/>
              </a:solidFill>
            </a:endParaRPr>
          </a:p>
          <a:p>
            <a:pPr indent="-180340" lvl="0" marL="182880" marR="0" rtl="0" algn="l">
              <a:lnSpc>
                <a:spcPct val="100000"/>
              </a:lnSpc>
              <a:spcBef>
                <a:spcPts val="1200"/>
              </a:spcBef>
              <a:spcAft>
                <a:spcPts val="0"/>
              </a:spcAft>
              <a:buClr>
                <a:schemeClr val="dk1"/>
              </a:buClr>
              <a:buSzPts val="1400"/>
              <a:buFont typeface="Noto Sans Symbols"/>
              <a:buChar char="●"/>
            </a:pPr>
            <a:r>
              <a:rPr lang="en-US">
                <a:solidFill>
                  <a:schemeClr val="dk1"/>
                </a:solidFill>
              </a:rPr>
              <a:t>Community</a:t>
            </a:r>
            <a:endParaRPr b="0" i="0" sz="1400" u="none" cap="none" strike="noStrike">
              <a:solidFill>
                <a:schemeClr val="dk1"/>
              </a:solidFill>
              <a:latin typeface="Arial"/>
              <a:ea typeface="Arial"/>
              <a:cs typeface="Arial"/>
              <a:sym typeface="Arial"/>
            </a:endParaRPr>
          </a:p>
          <a:p>
            <a:pPr indent="-180340" lvl="0" marL="182880" marR="0" rtl="0" algn="l">
              <a:lnSpc>
                <a:spcPct val="100000"/>
              </a:lnSpc>
              <a:spcBef>
                <a:spcPts val="1200"/>
              </a:spcBef>
              <a:spcAft>
                <a:spcPts val="0"/>
              </a:spcAft>
              <a:buClr>
                <a:schemeClr val="dk1"/>
              </a:buClr>
              <a:buSzPts val="1400"/>
              <a:buFont typeface="Noto Sans Symbols"/>
              <a:buChar char="●"/>
            </a:pPr>
            <a:r>
              <a:rPr b="0" i="0" lang="en-US" sz="1400" u="none" cap="none" strike="noStrike">
                <a:solidFill>
                  <a:schemeClr val="dk1"/>
                </a:solidFill>
                <a:latin typeface="Arial"/>
                <a:ea typeface="Arial"/>
                <a:cs typeface="Arial"/>
                <a:sym typeface="Arial"/>
              </a:rPr>
              <a:t>Science</a:t>
            </a:r>
            <a:endParaRPr b="0" i="0" sz="1400" u="none" cap="none" strike="noStrike">
              <a:solidFill>
                <a:schemeClr val="dk1"/>
              </a:solidFill>
              <a:latin typeface="Arial"/>
              <a:ea typeface="Arial"/>
              <a:cs typeface="Arial"/>
              <a:sym typeface="Arial"/>
            </a:endParaRPr>
          </a:p>
          <a:p>
            <a:pPr indent="-180340" lvl="0" marL="182880" marR="0" rtl="0" algn="l">
              <a:lnSpc>
                <a:spcPct val="100000"/>
              </a:lnSpc>
              <a:spcBef>
                <a:spcPts val="1200"/>
              </a:spcBef>
              <a:spcAft>
                <a:spcPts val="0"/>
              </a:spcAft>
              <a:buClr>
                <a:schemeClr val="dk1"/>
              </a:buClr>
              <a:buSzPts val="1400"/>
              <a:buFont typeface="Noto Sans Symbols"/>
              <a:buChar char="●"/>
            </a:pPr>
            <a:r>
              <a:rPr b="0" i="0" lang="en-US" sz="1400" u="none" cap="none" strike="noStrike">
                <a:solidFill>
                  <a:schemeClr val="dk1"/>
                </a:solidFill>
                <a:latin typeface="Arial"/>
                <a:ea typeface="Arial"/>
                <a:cs typeface="Arial"/>
                <a:sym typeface="Arial"/>
              </a:rPr>
              <a:t>Pipeline</a:t>
            </a:r>
            <a:endParaRPr b="0" i="0" sz="1400" u="none" cap="none" strike="noStrike">
              <a:solidFill>
                <a:srgbClr val="000000"/>
              </a:solidFill>
              <a:latin typeface="Arial"/>
              <a:ea typeface="Arial"/>
              <a:cs typeface="Arial"/>
              <a:sym typeface="Arial"/>
            </a:endParaRPr>
          </a:p>
        </p:txBody>
      </p:sp>
      <p:sp>
        <p:nvSpPr>
          <p:cNvPr id="342" name="Google Shape;342;p36"/>
          <p:cNvSpPr txBox="1"/>
          <p:nvPr/>
        </p:nvSpPr>
        <p:spPr>
          <a:xfrm>
            <a:off x="4624175" y="1514950"/>
            <a:ext cx="3488700" cy="3198000"/>
          </a:xfrm>
          <a:prstGeom prst="rect">
            <a:avLst/>
          </a:prstGeom>
          <a:noFill/>
          <a:ln>
            <a:noFill/>
          </a:ln>
        </p:spPr>
        <p:txBody>
          <a:bodyPr anchorCtr="0" anchor="t" bIns="91425" lIns="0" spcFirstLastPara="1" rIns="91425" wrap="square" tIns="91425">
            <a:noAutofit/>
          </a:bodyPr>
          <a:lstStyle/>
          <a:p>
            <a:pPr indent="0" lvl="0" marL="0" rtl="0" algn="l">
              <a:lnSpc>
                <a:spcPct val="115000"/>
              </a:lnSpc>
              <a:spcBef>
                <a:spcPts val="0"/>
              </a:spcBef>
              <a:spcAft>
                <a:spcPts val="0"/>
              </a:spcAft>
              <a:buNone/>
            </a:pPr>
            <a:r>
              <a:rPr lang="en-US"/>
              <a:t>Compare the concepts of Cultural Sensitivity and DEAI (Diversity, Equity, Accessibility, Inclusion). </a:t>
            </a:r>
            <a:endParaRPr/>
          </a:p>
          <a:p>
            <a:pPr indent="-317500" lvl="0" marL="457200" rtl="0" algn="l">
              <a:lnSpc>
                <a:spcPct val="115000"/>
              </a:lnSpc>
              <a:spcBef>
                <a:spcPts val="1000"/>
              </a:spcBef>
              <a:spcAft>
                <a:spcPts val="0"/>
              </a:spcAft>
              <a:buSzPts val="1400"/>
              <a:buChar char="●"/>
            </a:pPr>
            <a:r>
              <a:rPr lang="en-US"/>
              <a:t>What are they?  </a:t>
            </a:r>
            <a:endParaRPr/>
          </a:p>
          <a:p>
            <a:pPr indent="-317500" lvl="0" marL="457200" rtl="0" algn="l">
              <a:lnSpc>
                <a:spcPct val="115000"/>
              </a:lnSpc>
              <a:spcBef>
                <a:spcPts val="1000"/>
              </a:spcBef>
              <a:spcAft>
                <a:spcPts val="0"/>
              </a:spcAft>
              <a:buSzPts val="1400"/>
              <a:buChar char="●"/>
            </a:pPr>
            <a:r>
              <a:rPr lang="en-US"/>
              <a:t>What are their similarities?</a:t>
            </a:r>
            <a:endParaRPr/>
          </a:p>
          <a:p>
            <a:pPr indent="-317500" lvl="0" marL="457200" rtl="0" algn="l">
              <a:lnSpc>
                <a:spcPct val="115000"/>
              </a:lnSpc>
              <a:spcBef>
                <a:spcPts val="1000"/>
              </a:spcBef>
              <a:spcAft>
                <a:spcPts val="0"/>
              </a:spcAft>
              <a:buSzPts val="1400"/>
              <a:buChar char="●"/>
            </a:pPr>
            <a:r>
              <a:rPr lang="en-US"/>
              <a:t>What are their differences?</a:t>
            </a:r>
            <a:endParaRPr/>
          </a:p>
          <a:p>
            <a:pPr indent="-317500" lvl="0" marL="457200" rtl="0" algn="l">
              <a:lnSpc>
                <a:spcPct val="115000"/>
              </a:lnSpc>
              <a:spcBef>
                <a:spcPts val="1000"/>
              </a:spcBef>
              <a:spcAft>
                <a:spcPts val="0"/>
              </a:spcAft>
              <a:buSzPts val="1400"/>
              <a:buChar char="●"/>
            </a:pPr>
            <a:r>
              <a:rPr lang="en-US"/>
              <a:t>What do people hear when someone says…?</a:t>
            </a:r>
            <a:endParaRPr/>
          </a:p>
          <a:p>
            <a:pPr indent="-317500" lvl="0" marL="457200" rtl="0" algn="l">
              <a:lnSpc>
                <a:spcPct val="115000"/>
              </a:lnSpc>
              <a:spcBef>
                <a:spcPts val="1000"/>
              </a:spcBef>
              <a:spcAft>
                <a:spcPts val="0"/>
              </a:spcAft>
              <a:buSzPts val="1400"/>
              <a:buChar char="●"/>
            </a:pPr>
            <a:r>
              <a:rPr lang="en-US"/>
              <a:t>When might you use each? </a:t>
            </a:r>
            <a:endParaRPr>
              <a:solidFill>
                <a:schemeClr val="dk1"/>
              </a:solidFill>
            </a:endParaRPr>
          </a:p>
        </p:txBody>
      </p:sp>
      <p:grpSp>
        <p:nvGrpSpPr>
          <p:cNvPr id="343" name="Google Shape;343;p36"/>
          <p:cNvGrpSpPr/>
          <p:nvPr/>
        </p:nvGrpSpPr>
        <p:grpSpPr>
          <a:xfrm>
            <a:off x="8206867" y="437554"/>
            <a:ext cx="658200" cy="658200"/>
            <a:chOff x="1905633" y="4094954"/>
            <a:chExt cx="658200" cy="658200"/>
          </a:xfrm>
        </p:grpSpPr>
        <p:sp>
          <p:nvSpPr>
            <p:cNvPr id="344" name="Google Shape;344;p36"/>
            <p:cNvSpPr/>
            <p:nvPr/>
          </p:nvSpPr>
          <p:spPr>
            <a:xfrm>
              <a:off x="1905633" y="4094954"/>
              <a:ext cx="658200" cy="658200"/>
            </a:xfrm>
            <a:prstGeom prst="ellipse">
              <a:avLst/>
            </a:prstGeom>
            <a:solidFill>
              <a:srgbClr val="F4A56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Calibri"/>
                <a:ea typeface="Calibri"/>
                <a:cs typeface="Calibri"/>
                <a:sym typeface="Calibri"/>
              </a:endParaRPr>
            </a:p>
          </p:txBody>
        </p:sp>
        <p:sp>
          <p:nvSpPr>
            <p:cNvPr id="345" name="Google Shape;345;p36"/>
            <p:cNvSpPr/>
            <p:nvPr/>
          </p:nvSpPr>
          <p:spPr>
            <a:xfrm>
              <a:off x="2072761" y="4262082"/>
              <a:ext cx="319684" cy="319683"/>
            </a:xfrm>
            <a:custGeom>
              <a:rect b="b" l="l" r="r" t="t"/>
              <a:pathLst>
                <a:path extrusionOk="0" h="3874944" w="3874961">
                  <a:moveTo>
                    <a:pt x="1041569" y="1975106"/>
                  </a:moveTo>
                  <a:lnTo>
                    <a:pt x="602398" y="2414278"/>
                  </a:lnTo>
                  <a:cubicBezTo>
                    <a:pt x="596479" y="2420055"/>
                    <a:pt x="591121" y="2426437"/>
                    <a:pt x="586397" y="2433396"/>
                  </a:cubicBezTo>
                  <a:lnTo>
                    <a:pt x="585648" y="2434501"/>
                  </a:lnTo>
                  <a:cubicBezTo>
                    <a:pt x="579057" y="2444437"/>
                    <a:pt x="574042" y="2455118"/>
                    <a:pt x="570607" y="2466171"/>
                  </a:cubicBezTo>
                  <a:lnTo>
                    <a:pt x="192472" y="3600448"/>
                  </a:lnTo>
                  <a:cubicBezTo>
                    <a:pt x="177590" y="3645116"/>
                    <a:pt x="189209" y="3694354"/>
                    <a:pt x="222498" y="3727631"/>
                  </a:cubicBezTo>
                  <a:cubicBezTo>
                    <a:pt x="255787" y="3760950"/>
                    <a:pt x="305025" y="3772556"/>
                    <a:pt x="349698" y="3757652"/>
                  </a:cubicBezTo>
                  <a:lnTo>
                    <a:pt x="1483970" y="3379534"/>
                  </a:lnTo>
                  <a:cubicBezTo>
                    <a:pt x="1495024" y="3376100"/>
                    <a:pt x="1505709" y="3371085"/>
                    <a:pt x="1515641" y="3364494"/>
                  </a:cubicBezTo>
                  <a:lnTo>
                    <a:pt x="1516746" y="3363744"/>
                  </a:lnTo>
                  <a:cubicBezTo>
                    <a:pt x="1523705" y="3359020"/>
                    <a:pt x="1530103" y="3353654"/>
                    <a:pt x="1535864" y="3347744"/>
                  </a:cubicBezTo>
                  <a:lnTo>
                    <a:pt x="1975035" y="2908572"/>
                  </a:lnTo>
                  <a:lnTo>
                    <a:pt x="2905020" y="3838552"/>
                  </a:lnTo>
                  <a:cubicBezTo>
                    <a:pt x="2953555" y="3887075"/>
                    <a:pt x="3032241" y="3887075"/>
                    <a:pt x="3080794" y="3838552"/>
                  </a:cubicBezTo>
                  <a:lnTo>
                    <a:pt x="3838558" y="3080835"/>
                  </a:lnTo>
                  <a:cubicBezTo>
                    <a:pt x="3861856" y="3057515"/>
                    <a:pt x="3874961" y="3025896"/>
                    <a:pt x="3874961" y="2992937"/>
                  </a:cubicBezTo>
                  <a:cubicBezTo>
                    <a:pt x="3874961" y="2959977"/>
                    <a:pt x="3861856" y="2928358"/>
                    <a:pt x="3838558" y="2905043"/>
                  </a:cubicBezTo>
                  <a:lnTo>
                    <a:pt x="2908536" y="1975029"/>
                  </a:lnTo>
                  <a:cubicBezTo>
                    <a:pt x="3180083" y="1703477"/>
                    <a:pt x="3443233" y="1440294"/>
                    <a:pt x="3645743" y="1237753"/>
                  </a:cubicBezTo>
                  <a:lnTo>
                    <a:pt x="3645718" y="1237778"/>
                  </a:lnTo>
                  <a:cubicBezTo>
                    <a:pt x="3769565" y="1114043"/>
                    <a:pt x="3839072" y="946111"/>
                    <a:pt x="3839072" y="771086"/>
                  </a:cubicBezTo>
                  <a:cubicBezTo>
                    <a:pt x="3839072" y="596036"/>
                    <a:pt x="3769522" y="428116"/>
                    <a:pt x="3645718" y="304364"/>
                  </a:cubicBezTo>
                  <a:lnTo>
                    <a:pt x="3652048" y="319653"/>
                  </a:lnTo>
                  <a:cubicBezTo>
                    <a:pt x="3637559" y="299983"/>
                    <a:pt x="3623229" y="286522"/>
                    <a:pt x="3623229" y="286522"/>
                  </a:cubicBezTo>
                  <a:cubicBezTo>
                    <a:pt x="3623229" y="286522"/>
                    <a:pt x="3635362" y="294706"/>
                    <a:pt x="3643572" y="302282"/>
                  </a:cubicBezTo>
                  <a:cubicBezTo>
                    <a:pt x="3521876" y="180453"/>
                    <a:pt x="3353964" y="110928"/>
                    <a:pt x="3178936" y="110928"/>
                  </a:cubicBezTo>
                  <a:cubicBezTo>
                    <a:pt x="3003894" y="110928"/>
                    <a:pt x="2835966" y="180470"/>
                    <a:pt x="2712243" y="304295"/>
                  </a:cubicBezTo>
                  <a:lnTo>
                    <a:pt x="1975035" y="1041503"/>
                  </a:lnTo>
                  <a:lnTo>
                    <a:pt x="969937" y="36405"/>
                  </a:lnTo>
                  <a:cubicBezTo>
                    <a:pt x="921402" y="-12135"/>
                    <a:pt x="842690" y="-12135"/>
                    <a:pt x="794163" y="36405"/>
                  </a:cubicBezTo>
                  <a:lnTo>
                    <a:pt x="36407" y="794161"/>
                  </a:lnTo>
                  <a:cubicBezTo>
                    <a:pt x="13092" y="817463"/>
                    <a:pt x="0" y="849082"/>
                    <a:pt x="0" y="882042"/>
                  </a:cubicBezTo>
                  <a:cubicBezTo>
                    <a:pt x="0" y="915001"/>
                    <a:pt x="13092" y="946620"/>
                    <a:pt x="36407" y="969935"/>
                  </a:cubicBezTo>
                  <a:lnTo>
                    <a:pt x="1041535" y="1974999"/>
                  </a:lnTo>
                  <a:lnTo>
                    <a:pt x="1041569" y="1975106"/>
                  </a:lnTo>
                  <a:close/>
                  <a:moveTo>
                    <a:pt x="2329106" y="2554570"/>
                  </a:moveTo>
                  <a:lnTo>
                    <a:pt x="2150831" y="2732820"/>
                  </a:lnTo>
                  <a:lnTo>
                    <a:pt x="2484011" y="3065991"/>
                  </a:lnTo>
                  <a:lnTo>
                    <a:pt x="2774972" y="2775030"/>
                  </a:lnTo>
                  <a:cubicBezTo>
                    <a:pt x="2823469" y="2726503"/>
                    <a:pt x="2902244" y="2726503"/>
                    <a:pt x="2950746" y="2775030"/>
                  </a:cubicBezTo>
                  <a:cubicBezTo>
                    <a:pt x="2999247" y="2823527"/>
                    <a:pt x="2999247" y="2902307"/>
                    <a:pt x="2950746" y="2950808"/>
                  </a:cubicBezTo>
                  <a:lnTo>
                    <a:pt x="2659789" y="3241765"/>
                  </a:lnTo>
                  <a:lnTo>
                    <a:pt x="2992943" y="3574919"/>
                  </a:lnTo>
                  <a:lnTo>
                    <a:pt x="3574904" y="2992997"/>
                  </a:lnTo>
                  <a:lnTo>
                    <a:pt x="2732804" y="2150863"/>
                  </a:lnTo>
                  <a:lnTo>
                    <a:pt x="2329102" y="2554566"/>
                  </a:lnTo>
                  <a:lnTo>
                    <a:pt x="2329106" y="2554570"/>
                  </a:lnTo>
                  <a:close/>
                  <a:moveTo>
                    <a:pt x="506937" y="3443222"/>
                  </a:moveTo>
                  <a:lnTo>
                    <a:pt x="1216894" y="3206540"/>
                  </a:lnTo>
                  <a:lnTo>
                    <a:pt x="743602" y="2733244"/>
                  </a:lnTo>
                  <a:lnTo>
                    <a:pt x="506920" y="3443201"/>
                  </a:lnTo>
                  <a:lnTo>
                    <a:pt x="506937" y="3443222"/>
                  </a:lnTo>
                  <a:close/>
                  <a:moveTo>
                    <a:pt x="3244671" y="1287415"/>
                  </a:moveTo>
                  <a:lnTo>
                    <a:pt x="2662748" y="705488"/>
                  </a:lnTo>
                  <a:lnTo>
                    <a:pt x="865097" y="2503135"/>
                  </a:lnTo>
                  <a:lnTo>
                    <a:pt x="1447024" y="3085062"/>
                  </a:lnTo>
                  <a:cubicBezTo>
                    <a:pt x="1645248" y="2886851"/>
                    <a:pt x="2148561" y="2383524"/>
                    <a:pt x="2643481" y="1888605"/>
                  </a:cubicBezTo>
                  <a:cubicBezTo>
                    <a:pt x="2643939" y="1888133"/>
                    <a:pt x="2644401" y="1887632"/>
                    <a:pt x="2644885" y="1887170"/>
                  </a:cubicBezTo>
                  <a:cubicBezTo>
                    <a:pt x="2645361" y="1886699"/>
                    <a:pt x="2645849" y="1886211"/>
                    <a:pt x="2646333" y="1885748"/>
                  </a:cubicBezTo>
                  <a:lnTo>
                    <a:pt x="2948926" y="1583159"/>
                  </a:lnTo>
                  <a:lnTo>
                    <a:pt x="3244675" y="1287385"/>
                  </a:lnTo>
                  <a:lnTo>
                    <a:pt x="3244671" y="1287415"/>
                  </a:lnTo>
                  <a:close/>
                  <a:moveTo>
                    <a:pt x="1799326" y="1217376"/>
                  </a:moveTo>
                  <a:lnTo>
                    <a:pt x="882108" y="300158"/>
                  </a:lnTo>
                  <a:lnTo>
                    <a:pt x="300117" y="882153"/>
                  </a:lnTo>
                  <a:lnTo>
                    <a:pt x="481420" y="1063439"/>
                  </a:lnTo>
                  <a:lnTo>
                    <a:pt x="772403" y="772452"/>
                  </a:lnTo>
                  <a:cubicBezTo>
                    <a:pt x="820904" y="723955"/>
                    <a:pt x="899680" y="723955"/>
                    <a:pt x="948181" y="772452"/>
                  </a:cubicBezTo>
                  <a:cubicBezTo>
                    <a:pt x="996683" y="820949"/>
                    <a:pt x="996678" y="899729"/>
                    <a:pt x="948181" y="948231"/>
                  </a:cubicBezTo>
                  <a:lnTo>
                    <a:pt x="657195" y="1239213"/>
                  </a:lnTo>
                  <a:lnTo>
                    <a:pt x="860271" y="1442281"/>
                  </a:lnTo>
                  <a:lnTo>
                    <a:pt x="1151257" y="1151307"/>
                  </a:lnTo>
                  <a:cubicBezTo>
                    <a:pt x="1199755" y="1102810"/>
                    <a:pt x="1278534" y="1102810"/>
                    <a:pt x="1327036" y="1151307"/>
                  </a:cubicBezTo>
                  <a:cubicBezTo>
                    <a:pt x="1375533" y="1199804"/>
                    <a:pt x="1375533" y="1278580"/>
                    <a:pt x="1327036" y="1327085"/>
                  </a:cubicBezTo>
                  <a:lnTo>
                    <a:pt x="1036062" y="1618055"/>
                  </a:lnTo>
                  <a:lnTo>
                    <a:pt x="1217365" y="1799341"/>
                  </a:lnTo>
                  <a:lnTo>
                    <a:pt x="1799321" y="1217384"/>
                  </a:lnTo>
                  <a:lnTo>
                    <a:pt x="1799326" y="1217376"/>
                  </a:lnTo>
                  <a:close/>
                  <a:moveTo>
                    <a:pt x="3420466" y="1111636"/>
                  </a:moveTo>
                  <a:lnTo>
                    <a:pt x="2838544" y="529714"/>
                  </a:lnTo>
                  <a:lnTo>
                    <a:pt x="2888150" y="480108"/>
                  </a:lnTo>
                  <a:cubicBezTo>
                    <a:pt x="2965281" y="402934"/>
                    <a:pt x="3069924" y="359619"/>
                    <a:pt x="3179017" y="359619"/>
                  </a:cubicBezTo>
                  <a:cubicBezTo>
                    <a:pt x="3288123" y="359619"/>
                    <a:pt x="3392765" y="402934"/>
                    <a:pt x="3469897" y="480108"/>
                  </a:cubicBezTo>
                  <a:lnTo>
                    <a:pt x="3470081" y="480292"/>
                  </a:lnTo>
                  <a:cubicBezTo>
                    <a:pt x="3547250" y="557419"/>
                    <a:pt x="3590566" y="662066"/>
                    <a:pt x="3590566" y="771167"/>
                  </a:cubicBezTo>
                  <a:cubicBezTo>
                    <a:pt x="3590566" y="880260"/>
                    <a:pt x="3547255" y="984903"/>
                    <a:pt x="3470081" y="1062034"/>
                  </a:cubicBezTo>
                  <a:lnTo>
                    <a:pt x="3420466" y="1111636"/>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9" name="Shape 349"/>
        <p:cNvGrpSpPr/>
        <p:nvPr/>
      </p:nvGrpSpPr>
      <p:grpSpPr>
        <a:xfrm>
          <a:off x="0" y="0"/>
          <a:ext cx="0" cy="0"/>
          <a:chOff x="0" y="0"/>
          <a:chExt cx="0" cy="0"/>
        </a:xfrm>
      </p:grpSpPr>
      <p:sp>
        <p:nvSpPr>
          <p:cNvPr id="350" name="Google Shape;350;p37"/>
          <p:cNvSpPr/>
          <p:nvPr/>
        </p:nvSpPr>
        <p:spPr>
          <a:xfrm>
            <a:off x="251600" y="1722925"/>
            <a:ext cx="4052700" cy="1172700"/>
          </a:xfrm>
          <a:prstGeom prst="roundRect">
            <a:avLst>
              <a:gd fmla="val 16667" name="adj"/>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1" name="Google Shape;351;p37"/>
          <p:cNvSpPr txBox="1"/>
          <p:nvPr/>
        </p:nvSpPr>
        <p:spPr>
          <a:xfrm>
            <a:off x="250825" y="268300"/>
            <a:ext cx="7278600" cy="11208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chemeClr val="dk1"/>
              </a:buClr>
              <a:buSzPts val="4400"/>
              <a:buFont typeface="Arial"/>
              <a:buNone/>
            </a:pPr>
            <a:r>
              <a:rPr b="1" i="0" lang="en-US" sz="2200" u="none" cap="none" strike="noStrike">
                <a:solidFill>
                  <a:schemeClr val="dk2"/>
                </a:solidFill>
                <a:latin typeface="Arial"/>
                <a:ea typeface="Arial"/>
                <a:cs typeface="Arial"/>
                <a:sym typeface="Arial"/>
              </a:rPr>
              <a:t>Praxis: What We Say and What We Do</a:t>
            </a:r>
            <a:endParaRPr b="1" i="0" sz="2200" u="none" cap="none" strike="noStrike">
              <a:solidFill>
                <a:schemeClr val="dk2"/>
              </a:solidFill>
              <a:latin typeface="Arial"/>
              <a:ea typeface="Arial"/>
              <a:cs typeface="Arial"/>
              <a:sym typeface="Arial"/>
            </a:endParaRPr>
          </a:p>
        </p:txBody>
      </p:sp>
      <p:sp>
        <p:nvSpPr>
          <p:cNvPr id="352" name="Google Shape;352;p37"/>
          <p:cNvSpPr/>
          <p:nvPr/>
        </p:nvSpPr>
        <p:spPr>
          <a:xfrm>
            <a:off x="4812375" y="1311300"/>
            <a:ext cx="4052700" cy="28884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353" name="Google Shape;353;p37"/>
          <p:cNvSpPr txBox="1"/>
          <p:nvPr/>
        </p:nvSpPr>
        <p:spPr>
          <a:xfrm>
            <a:off x="5131689" y="1514954"/>
            <a:ext cx="3402000" cy="2338500"/>
          </a:xfrm>
          <a:prstGeom prst="rect">
            <a:avLst/>
          </a:prstGeom>
          <a:noFill/>
          <a:ln>
            <a:noFill/>
          </a:ln>
        </p:spPr>
        <p:txBody>
          <a:bodyPr anchorCtr="0" anchor="t" bIns="91425" lIns="0" spcFirstLastPara="1" rIns="91425" wrap="square" tIns="91425">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chemeClr val="dk1"/>
                </a:solidFill>
                <a:latin typeface="Arial"/>
                <a:ea typeface="Arial"/>
                <a:cs typeface="Arial"/>
                <a:sym typeface="Arial"/>
              </a:rPr>
              <a:t>Questions to consider: </a:t>
            </a:r>
            <a:endParaRPr b="0" i="0" sz="1100" u="none" cap="none" strike="noStrike">
              <a:solidFill>
                <a:schemeClr val="dk1"/>
              </a:solidFill>
              <a:latin typeface="Arial"/>
              <a:ea typeface="Arial"/>
              <a:cs typeface="Arial"/>
              <a:sym typeface="Arial"/>
            </a:endParaRPr>
          </a:p>
          <a:p>
            <a:pPr indent="-161290" lvl="0" marL="182880" marR="0" rtl="0" algn="l">
              <a:lnSpc>
                <a:spcPct val="100000"/>
              </a:lnSpc>
              <a:spcBef>
                <a:spcPts val="900"/>
              </a:spcBef>
              <a:spcAft>
                <a:spcPts val="0"/>
              </a:spcAft>
              <a:buClr>
                <a:schemeClr val="dk1"/>
              </a:buClr>
              <a:buSzPts val="1100"/>
              <a:buFont typeface="Arial"/>
              <a:buChar char="●"/>
            </a:pPr>
            <a:r>
              <a:rPr b="0" i="0" lang="en-US" sz="1100" u="none" cap="none" strike="noStrike">
                <a:solidFill>
                  <a:schemeClr val="dk1"/>
                </a:solidFill>
                <a:latin typeface="Arial"/>
                <a:ea typeface="Arial"/>
                <a:cs typeface="Arial"/>
                <a:sym typeface="Arial"/>
              </a:rPr>
              <a:t>What should/can you change when you learn new information or hear from a new perspective? </a:t>
            </a:r>
            <a:endParaRPr b="0" i="0" sz="1100" u="none" cap="none" strike="noStrike">
              <a:solidFill>
                <a:schemeClr val="dk1"/>
              </a:solidFill>
              <a:latin typeface="Arial"/>
              <a:ea typeface="Arial"/>
              <a:cs typeface="Arial"/>
              <a:sym typeface="Arial"/>
            </a:endParaRPr>
          </a:p>
          <a:p>
            <a:pPr indent="-161290" lvl="0" marL="182880" marR="0" rtl="0" algn="l">
              <a:lnSpc>
                <a:spcPct val="100000"/>
              </a:lnSpc>
              <a:spcBef>
                <a:spcPts val="900"/>
              </a:spcBef>
              <a:spcAft>
                <a:spcPts val="0"/>
              </a:spcAft>
              <a:buClr>
                <a:schemeClr val="dk1"/>
              </a:buClr>
              <a:buSzPts val="1100"/>
              <a:buFont typeface="Arial"/>
              <a:buChar char="●"/>
            </a:pPr>
            <a:r>
              <a:rPr b="0" i="0" lang="en-US" sz="1100" u="none" cap="none" strike="noStrike">
                <a:solidFill>
                  <a:schemeClr val="dk1"/>
                </a:solidFill>
                <a:latin typeface="Arial"/>
                <a:ea typeface="Arial"/>
                <a:cs typeface="Arial"/>
                <a:sym typeface="Arial"/>
              </a:rPr>
              <a:t>Do current systems you’re part of have consequences you weren’t previously aware of? </a:t>
            </a:r>
            <a:endParaRPr b="0" i="0" sz="1100" u="none" cap="none" strike="noStrike">
              <a:solidFill>
                <a:schemeClr val="dk1"/>
              </a:solidFill>
              <a:latin typeface="Arial"/>
              <a:ea typeface="Arial"/>
              <a:cs typeface="Arial"/>
              <a:sym typeface="Arial"/>
            </a:endParaRPr>
          </a:p>
          <a:p>
            <a:pPr indent="-161290" lvl="0" marL="182880" marR="0" rtl="0" algn="l">
              <a:lnSpc>
                <a:spcPct val="100000"/>
              </a:lnSpc>
              <a:spcBef>
                <a:spcPts val="900"/>
              </a:spcBef>
              <a:spcAft>
                <a:spcPts val="0"/>
              </a:spcAft>
              <a:buClr>
                <a:schemeClr val="dk1"/>
              </a:buClr>
              <a:buSzPts val="1100"/>
              <a:buFont typeface="Arial"/>
              <a:buChar char="●"/>
            </a:pPr>
            <a:r>
              <a:rPr b="0" i="0" lang="en-US" sz="1100" u="none" cap="none" strike="noStrike">
                <a:solidFill>
                  <a:schemeClr val="dk1"/>
                </a:solidFill>
                <a:latin typeface="Arial"/>
                <a:ea typeface="Arial"/>
                <a:cs typeface="Arial"/>
                <a:sym typeface="Arial"/>
              </a:rPr>
              <a:t>Who is impacted by your actions? Will that impact be positive or negative? </a:t>
            </a:r>
            <a:endParaRPr b="0" i="0" sz="1100" u="none" cap="none" strike="noStrike">
              <a:solidFill>
                <a:schemeClr val="dk1"/>
              </a:solidFill>
              <a:latin typeface="Arial"/>
              <a:ea typeface="Arial"/>
              <a:cs typeface="Arial"/>
              <a:sym typeface="Arial"/>
            </a:endParaRPr>
          </a:p>
          <a:p>
            <a:pPr indent="-161290" lvl="0" marL="182880" marR="0" rtl="0" algn="l">
              <a:lnSpc>
                <a:spcPct val="100000"/>
              </a:lnSpc>
              <a:spcBef>
                <a:spcPts val="900"/>
              </a:spcBef>
              <a:spcAft>
                <a:spcPts val="900"/>
              </a:spcAft>
              <a:buClr>
                <a:schemeClr val="dk1"/>
              </a:buClr>
              <a:buSzPts val="1100"/>
              <a:buFont typeface="Arial"/>
              <a:buChar char="●"/>
            </a:pPr>
            <a:r>
              <a:rPr b="0" i="0" lang="en-US" sz="1100" u="none" cap="none" strike="noStrike">
                <a:solidFill>
                  <a:schemeClr val="dk1"/>
                </a:solidFill>
                <a:latin typeface="Arial"/>
                <a:ea typeface="Arial"/>
                <a:cs typeface="Arial"/>
                <a:sym typeface="Arial"/>
              </a:rPr>
              <a:t>Do the people </a:t>
            </a:r>
            <a:r>
              <a:rPr lang="en-US" sz="1100">
                <a:solidFill>
                  <a:schemeClr val="dk1"/>
                </a:solidFill>
              </a:rPr>
              <a:t>affected </a:t>
            </a:r>
            <a:r>
              <a:rPr b="0" i="0" lang="en-US" sz="1100" u="none" cap="none" strike="noStrike">
                <a:solidFill>
                  <a:schemeClr val="dk1"/>
                </a:solidFill>
                <a:latin typeface="Arial"/>
                <a:ea typeface="Arial"/>
                <a:cs typeface="Arial"/>
                <a:sym typeface="Arial"/>
              </a:rPr>
              <a:t>have a say in the system or a way to give feedback to you? </a:t>
            </a:r>
            <a:endParaRPr b="0" i="0" sz="1100" u="none" cap="none" strike="noStrike">
              <a:solidFill>
                <a:schemeClr val="dk1"/>
              </a:solidFill>
              <a:latin typeface="Arial"/>
              <a:ea typeface="Arial"/>
              <a:cs typeface="Arial"/>
              <a:sym typeface="Arial"/>
            </a:endParaRPr>
          </a:p>
        </p:txBody>
      </p:sp>
      <p:sp>
        <p:nvSpPr>
          <p:cNvPr id="354" name="Google Shape;354;p37"/>
          <p:cNvSpPr txBox="1"/>
          <p:nvPr/>
        </p:nvSpPr>
        <p:spPr>
          <a:xfrm>
            <a:off x="392100" y="1514950"/>
            <a:ext cx="3402000" cy="1729800"/>
          </a:xfrm>
          <a:prstGeom prst="rect">
            <a:avLst/>
          </a:prstGeom>
          <a:noFill/>
          <a:ln>
            <a:noFill/>
          </a:ln>
        </p:spPr>
        <p:txBody>
          <a:bodyPr anchorCtr="0" anchor="ctr" bIns="91425" lIns="0" spcFirstLastPara="1" rIns="91425" wrap="square" tIns="91425">
            <a:noAutofit/>
          </a:bodyPr>
          <a:lstStyle/>
          <a:p>
            <a:pPr indent="0" lvl="0" marL="0" marR="0" rtl="0" algn="l">
              <a:lnSpc>
                <a:spcPct val="100000"/>
              </a:lnSpc>
              <a:spcBef>
                <a:spcPts val="0"/>
              </a:spcBef>
              <a:spcAft>
                <a:spcPts val="0"/>
              </a:spcAft>
              <a:buClr>
                <a:srgbClr val="000000"/>
              </a:buClr>
              <a:buSzPts val="1100"/>
              <a:buFont typeface="Arial"/>
              <a:buNone/>
            </a:pPr>
            <a:r>
              <a:rPr b="1" i="0" lang="en-US" sz="1100" u="none" cap="none" strike="noStrike">
                <a:solidFill>
                  <a:srgbClr val="000000"/>
                </a:solidFill>
                <a:latin typeface="Arial"/>
                <a:ea typeface="Arial"/>
                <a:cs typeface="Arial"/>
                <a:sym typeface="Arial"/>
              </a:rPr>
              <a:t>Praxis: </a:t>
            </a:r>
            <a:r>
              <a:rPr lang="en-US" sz="1100">
                <a:solidFill>
                  <a:schemeClr val="dk1"/>
                </a:solidFill>
              </a:rPr>
              <a:t> “In Kant, praxis is the application of a theory to cases encountered in experience, but is also ethically significant thought…”</a:t>
            </a:r>
            <a:endParaRPr b="0" i="0" sz="11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100"/>
              <a:buFont typeface="Arial"/>
              <a:buNone/>
            </a:pPr>
            <a:r>
              <a:rPr lang="en-US" sz="1100" u="sng">
                <a:solidFill>
                  <a:schemeClr val="hlink"/>
                </a:solidFill>
                <a:hlinkClick r:id="rId3"/>
              </a:rPr>
              <a:t>definition</a:t>
            </a:r>
            <a:endParaRPr sz="1100">
              <a:solidFill>
                <a:schemeClr val="dk1"/>
              </a:solidFill>
            </a:endParaRPr>
          </a:p>
        </p:txBody>
      </p:sp>
      <p:sp>
        <p:nvSpPr>
          <p:cNvPr id="355" name="Google Shape;355;p37"/>
          <p:cNvSpPr txBox="1"/>
          <p:nvPr/>
        </p:nvSpPr>
        <p:spPr>
          <a:xfrm>
            <a:off x="6920200" y="268300"/>
            <a:ext cx="1944900" cy="1467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chemeClr val="dk1"/>
              </a:buClr>
              <a:buSzPts val="4400"/>
              <a:buFont typeface="Arial"/>
              <a:buNone/>
            </a:pPr>
            <a:r>
              <a:rPr b="1" i="0" lang="en-US" sz="700" u="none" cap="none" strike="noStrike">
                <a:solidFill>
                  <a:schemeClr val="accent1"/>
                </a:solidFill>
                <a:latin typeface="Arial"/>
                <a:ea typeface="Arial"/>
                <a:cs typeface="Arial"/>
                <a:sym typeface="Arial"/>
              </a:rPr>
              <a:t>LEARNING OBJECTIVES</a:t>
            </a:r>
            <a:endParaRPr b="1" i="0" sz="100" u="none" cap="none" strike="noStrike">
              <a:solidFill>
                <a:schemeClr val="accent1"/>
              </a:solidFill>
              <a:latin typeface="Arial"/>
              <a:ea typeface="Arial"/>
              <a:cs typeface="Arial"/>
              <a:sym typeface="Arial"/>
            </a:endParaRPr>
          </a:p>
        </p:txBody>
      </p:sp>
      <p:sp>
        <p:nvSpPr>
          <p:cNvPr id="356" name="Google Shape;356;p37"/>
          <p:cNvSpPr txBox="1"/>
          <p:nvPr/>
        </p:nvSpPr>
        <p:spPr>
          <a:xfrm>
            <a:off x="251600" y="773819"/>
            <a:ext cx="6481800" cy="3333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rPr lang="en-US">
                <a:solidFill>
                  <a:srgbClr val="7F7F7F"/>
                </a:solidFill>
              </a:rPr>
              <a:t>Thinking more broadly: </a:t>
            </a:r>
            <a:r>
              <a:rPr b="0" i="0" lang="en-US" sz="1400" u="none" cap="none" strike="noStrike">
                <a:solidFill>
                  <a:srgbClr val="7F7F7F"/>
                </a:solidFill>
                <a:latin typeface="Arial"/>
                <a:ea typeface="Arial"/>
                <a:cs typeface="Arial"/>
                <a:sym typeface="Arial"/>
              </a:rPr>
              <a:t>Theory </a:t>
            </a:r>
            <a:r>
              <a:rPr lang="en-US">
                <a:solidFill>
                  <a:srgbClr val="7F7F7F"/>
                </a:solidFill>
              </a:rPr>
              <a:t>and</a:t>
            </a:r>
            <a:r>
              <a:rPr b="0" i="0" lang="en-US" sz="1400" u="none" cap="none" strike="noStrike">
                <a:solidFill>
                  <a:srgbClr val="7F7F7F"/>
                </a:solidFill>
                <a:latin typeface="Arial"/>
                <a:ea typeface="Arial"/>
                <a:cs typeface="Arial"/>
                <a:sym typeface="Arial"/>
              </a:rPr>
              <a:t> Practice</a:t>
            </a:r>
            <a:endParaRPr b="0" i="0" sz="1050" u="none" cap="none" strike="noStrike">
              <a:solidFill>
                <a:srgbClr val="7F7F7F"/>
              </a:solidFill>
              <a:latin typeface="Arial"/>
              <a:ea typeface="Arial"/>
              <a:cs typeface="Arial"/>
              <a:sym typeface="Arial"/>
            </a:endParaRPr>
          </a:p>
        </p:txBody>
      </p:sp>
      <p:sp>
        <p:nvSpPr>
          <p:cNvPr id="357" name="Google Shape;357;p37"/>
          <p:cNvSpPr txBox="1"/>
          <p:nvPr/>
        </p:nvSpPr>
        <p:spPr>
          <a:xfrm>
            <a:off x="250826" y="4479925"/>
            <a:ext cx="7680600" cy="396900"/>
          </a:xfrm>
          <a:prstGeom prst="rect">
            <a:avLst/>
          </a:prstGeom>
          <a:noFill/>
          <a:ln>
            <a:noFill/>
          </a:ln>
        </p:spPr>
        <p:txBody>
          <a:bodyPr anchorCtr="0" anchor="b" bIns="0" lIns="0" spcFirstLastPara="1" rIns="91425" wrap="square" tIns="0">
            <a:noAutofit/>
          </a:bodyPr>
          <a:lstStyle/>
          <a:p>
            <a:pPr indent="0" lvl="0" marL="0" marR="0" rtl="0" algn="l">
              <a:lnSpc>
                <a:spcPct val="100000"/>
              </a:lnSpc>
              <a:spcBef>
                <a:spcPts val="0"/>
              </a:spcBef>
              <a:spcAft>
                <a:spcPts val="0"/>
              </a:spcAft>
              <a:buClr>
                <a:srgbClr val="000000"/>
              </a:buClr>
              <a:buSzPts val="700"/>
              <a:buFont typeface="Arial"/>
              <a:buNone/>
            </a:pPr>
            <a:r>
              <a:rPr b="0" i="0" lang="en-US" sz="700" u="none" cap="none" strike="noStrike">
                <a:solidFill>
                  <a:srgbClr val="000000"/>
                </a:solidFill>
                <a:latin typeface="Arial"/>
                <a:ea typeface="Arial"/>
                <a:cs typeface="Arial"/>
                <a:sym typeface="Arial"/>
              </a:rPr>
              <a:t>Reference: https://dictionary.cambridge.org/dictionary/english/praxis </a:t>
            </a:r>
            <a:endParaRPr b="0" i="0" sz="1400" u="none" cap="none" strike="noStrike">
              <a:solidFill>
                <a:srgbClr val="000000"/>
              </a:solidFill>
              <a:latin typeface="Arial"/>
              <a:ea typeface="Arial"/>
              <a:cs typeface="Arial"/>
              <a:sym typeface="Arial"/>
            </a:endParaRPr>
          </a:p>
        </p:txBody>
      </p:sp>
      <p:grpSp>
        <p:nvGrpSpPr>
          <p:cNvPr id="358" name="Google Shape;358;p37"/>
          <p:cNvGrpSpPr/>
          <p:nvPr/>
        </p:nvGrpSpPr>
        <p:grpSpPr>
          <a:xfrm>
            <a:off x="8206878" y="415004"/>
            <a:ext cx="658200" cy="658200"/>
            <a:chOff x="6589627" y="4094929"/>
            <a:chExt cx="658200" cy="658200"/>
          </a:xfrm>
        </p:grpSpPr>
        <p:sp>
          <p:nvSpPr>
            <p:cNvPr id="359" name="Google Shape;359;p37"/>
            <p:cNvSpPr/>
            <p:nvPr/>
          </p:nvSpPr>
          <p:spPr>
            <a:xfrm>
              <a:off x="6589627" y="4094929"/>
              <a:ext cx="658200" cy="658200"/>
            </a:xfrm>
            <a:prstGeom prst="ellipse">
              <a:avLst/>
            </a:prstGeom>
            <a:solidFill>
              <a:srgbClr val="D5DDDD"/>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Calibri"/>
                <a:ea typeface="Calibri"/>
                <a:cs typeface="Calibri"/>
                <a:sym typeface="Calibri"/>
              </a:endParaRPr>
            </a:p>
          </p:txBody>
        </p:sp>
        <p:sp>
          <p:nvSpPr>
            <p:cNvPr id="360" name="Google Shape;360;p37"/>
            <p:cNvSpPr/>
            <p:nvPr/>
          </p:nvSpPr>
          <p:spPr>
            <a:xfrm>
              <a:off x="6738780" y="4244082"/>
              <a:ext cx="358662" cy="358662"/>
            </a:xfrm>
            <a:custGeom>
              <a:rect b="b" l="l" r="r" t="t"/>
              <a:pathLst>
                <a:path extrusionOk="0" h="3877426" w="3877428">
                  <a:moveTo>
                    <a:pt x="59" y="2302954"/>
                  </a:moveTo>
                  <a:cubicBezTo>
                    <a:pt x="247" y="2308911"/>
                    <a:pt x="877" y="2314839"/>
                    <a:pt x="1952" y="2320693"/>
                  </a:cubicBezTo>
                  <a:lnTo>
                    <a:pt x="1952" y="3754856"/>
                  </a:lnTo>
                  <a:cubicBezTo>
                    <a:pt x="2076" y="3786804"/>
                    <a:pt x="14830" y="3817426"/>
                    <a:pt x="37425" y="3839995"/>
                  </a:cubicBezTo>
                  <a:cubicBezTo>
                    <a:pt x="60016" y="3862608"/>
                    <a:pt x="90625" y="3875370"/>
                    <a:pt x="122578" y="3875499"/>
                  </a:cubicBezTo>
                  <a:lnTo>
                    <a:pt x="1553888" y="3875499"/>
                  </a:lnTo>
                  <a:cubicBezTo>
                    <a:pt x="1568119" y="3878069"/>
                    <a:pt x="1582702" y="3878069"/>
                    <a:pt x="1596933" y="3875499"/>
                  </a:cubicBezTo>
                  <a:lnTo>
                    <a:pt x="3029893" y="3875499"/>
                  </a:lnTo>
                  <a:cubicBezTo>
                    <a:pt x="3061850" y="3875370"/>
                    <a:pt x="3092454" y="3862608"/>
                    <a:pt x="3115045" y="3839995"/>
                  </a:cubicBezTo>
                  <a:cubicBezTo>
                    <a:pt x="3137641" y="3817426"/>
                    <a:pt x="3150395" y="3786804"/>
                    <a:pt x="3150519" y="3754856"/>
                  </a:cubicBezTo>
                  <a:lnTo>
                    <a:pt x="3150519" y="2301087"/>
                  </a:lnTo>
                  <a:cubicBezTo>
                    <a:pt x="3150647" y="2268971"/>
                    <a:pt x="3138005" y="2238110"/>
                    <a:pt x="3115388" y="2215313"/>
                  </a:cubicBezTo>
                  <a:cubicBezTo>
                    <a:pt x="3092754" y="2192517"/>
                    <a:pt x="3062013" y="2179638"/>
                    <a:pt x="3029889" y="2179497"/>
                  </a:cubicBezTo>
                  <a:lnTo>
                    <a:pt x="2661591" y="2179497"/>
                  </a:lnTo>
                  <a:cubicBezTo>
                    <a:pt x="2661578" y="2158521"/>
                    <a:pt x="2664250" y="2137638"/>
                    <a:pt x="2660644" y="2117052"/>
                  </a:cubicBezTo>
                  <a:cubicBezTo>
                    <a:pt x="2653492" y="2076190"/>
                    <a:pt x="2639625" y="2036537"/>
                    <a:pt x="2618773" y="1999967"/>
                  </a:cubicBezTo>
                  <a:cubicBezTo>
                    <a:pt x="2597933" y="1963393"/>
                    <a:pt x="2570079" y="1929774"/>
                    <a:pt x="2536459" y="1901564"/>
                  </a:cubicBezTo>
                  <a:cubicBezTo>
                    <a:pt x="2502849" y="1873371"/>
                    <a:pt x="2465140" y="1852125"/>
                    <a:pt x="2425517" y="1837932"/>
                  </a:cubicBezTo>
                  <a:cubicBezTo>
                    <a:pt x="2385902" y="1823752"/>
                    <a:pt x="2344677" y="1816651"/>
                    <a:pt x="2303233" y="1816651"/>
                  </a:cubicBezTo>
                  <a:cubicBezTo>
                    <a:pt x="2261781" y="1816651"/>
                    <a:pt x="2220325" y="1823752"/>
                    <a:pt x="2180701" y="1837932"/>
                  </a:cubicBezTo>
                  <a:cubicBezTo>
                    <a:pt x="2141087" y="1852125"/>
                    <a:pt x="2103382" y="1873371"/>
                    <a:pt x="2069771" y="1901564"/>
                  </a:cubicBezTo>
                  <a:cubicBezTo>
                    <a:pt x="2036152" y="1929774"/>
                    <a:pt x="2008298" y="1963406"/>
                    <a:pt x="1987445" y="1999967"/>
                  </a:cubicBezTo>
                  <a:cubicBezTo>
                    <a:pt x="1966602" y="2036537"/>
                    <a:pt x="1952751" y="2076199"/>
                    <a:pt x="1945586" y="2117052"/>
                  </a:cubicBezTo>
                  <a:cubicBezTo>
                    <a:pt x="1941963" y="2137630"/>
                    <a:pt x="1945612" y="2158533"/>
                    <a:pt x="1945586" y="2179497"/>
                  </a:cubicBezTo>
                  <a:lnTo>
                    <a:pt x="1697915" y="2179497"/>
                  </a:lnTo>
                  <a:lnTo>
                    <a:pt x="1697915" y="1785199"/>
                  </a:lnTo>
                  <a:cubicBezTo>
                    <a:pt x="1698030" y="1756715"/>
                    <a:pt x="1688090" y="1729087"/>
                    <a:pt x="1669846" y="1707199"/>
                  </a:cubicBezTo>
                  <a:cubicBezTo>
                    <a:pt x="1651606" y="1685314"/>
                    <a:pt x="1626223" y="1670552"/>
                    <a:pt x="1598180" y="1665533"/>
                  </a:cubicBezTo>
                  <a:cubicBezTo>
                    <a:pt x="1570137" y="1660500"/>
                    <a:pt x="1541207" y="1665520"/>
                    <a:pt x="1516492" y="1679712"/>
                  </a:cubicBezTo>
                  <a:cubicBezTo>
                    <a:pt x="1503588" y="1687053"/>
                    <a:pt x="1489888" y="1691837"/>
                    <a:pt x="1476050" y="1694132"/>
                  </a:cubicBezTo>
                  <a:cubicBezTo>
                    <a:pt x="1462196" y="1696441"/>
                    <a:pt x="1447943" y="1696591"/>
                    <a:pt x="1434179" y="1694132"/>
                  </a:cubicBezTo>
                  <a:cubicBezTo>
                    <a:pt x="1420414" y="1691683"/>
                    <a:pt x="1407069" y="1686650"/>
                    <a:pt x="1394919" y="1679712"/>
                  </a:cubicBezTo>
                  <a:cubicBezTo>
                    <a:pt x="1382761" y="1672775"/>
                    <a:pt x="1372084" y="1663438"/>
                    <a:pt x="1362512" y="1652033"/>
                  </a:cubicBezTo>
                  <a:cubicBezTo>
                    <a:pt x="1352936" y="1640629"/>
                    <a:pt x="1345921" y="1628505"/>
                    <a:pt x="1341227" y="1615369"/>
                  </a:cubicBezTo>
                  <a:cubicBezTo>
                    <a:pt x="1336525" y="1602226"/>
                    <a:pt x="1333887" y="1588097"/>
                    <a:pt x="1333887" y="1574209"/>
                  </a:cubicBezTo>
                  <a:cubicBezTo>
                    <a:pt x="1333887" y="1560320"/>
                    <a:pt x="1336525" y="1546427"/>
                    <a:pt x="1341227" y="1533283"/>
                  </a:cubicBezTo>
                  <a:cubicBezTo>
                    <a:pt x="1345921" y="1520148"/>
                    <a:pt x="1352936" y="1508037"/>
                    <a:pt x="1362512" y="1496619"/>
                  </a:cubicBezTo>
                  <a:cubicBezTo>
                    <a:pt x="1372088" y="1485215"/>
                    <a:pt x="1382782" y="1475870"/>
                    <a:pt x="1394919" y="1468940"/>
                  </a:cubicBezTo>
                  <a:cubicBezTo>
                    <a:pt x="1407044" y="1462028"/>
                    <a:pt x="1420491" y="1457891"/>
                    <a:pt x="1434179" y="1455467"/>
                  </a:cubicBezTo>
                  <a:cubicBezTo>
                    <a:pt x="1447879" y="1453047"/>
                    <a:pt x="1462273" y="1453120"/>
                    <a:pt x="1476050" y="1455467"/>
                  </a:cubicBezTo>
                  <a:cubicBezTo>
                    <a:pt x="1489828" y="1457814"/>
                    <a:pt x="1502654" y="1462229"/>
                    <a:pt x="1515550" y="1469660"/>
                  </a:cubicBezTo>
                  <a:cubicBezTo>
                    <a:pt x="1540299" y="1484170"/>
                    <a:pt x="1569392" y="1489416"/>
                    <a:pt x="1597636" y="1484482"/>
                  </a:cubicBezTo>
                  <a:cubicBezTo>
                    <a:pt x="1625897" y="1479553"/>
                    <a:pt x="1651482" y="1464752"/>
                    <a:pt x="1669846" y="1442713"/>
                  </a:cubicBezTo>
                  <a:cubicBezTo>
                    <a:pt x="1688215" y="1420675"/>
                    <a:pt x="1698155" y="1392846"/>
                    <a:pt x="1697915" y="1364156"/>
                  </a:cubicBezTo>
                  <a:lnTo>
                    <a:pt x="1697915" y="847553"/>
                  </a:lnTo>
                  <a:cubicBezTo>
                    <a:pt x="1697790" y="815437"/>
                    <a:pt x="1684908" y="784692"/>
                    <a:pt x="1662111" y="762058"/>
                  </a:cubicBezTo>
                  <a:cubicBezTo>
                    <a:pt x="1639315" y="739441"/>
                    <a:pt x="1608462" y="726799"/>
                    <a:pt x="1576338" y="726923"/>
                  </a:cubicBezTo>
                  <a:lnTo>
                    <a:pt x="122548" y="726923"/>
                  </a:lnTo>
                  <a:cubicBezTo>
                    <a:pt x="90595" y="727052"/>
                    <a:pt x="59991" y="739805"/>
                    <a:pt x="37395" y="762396"/>
                  </a:cubicBezTo>
                  <a:cubicBezTo>
                    <a:pt x="14800" y="784992"/>
                    <a:pt x="2046" y="815600"/>
                    <a:pt x="1922" y="847553"/>
                  </a:cubicBezTo>
                  <a:lnTo>
                    <a:pt x="1922" y="2278864"/>
                  </a:lnTo>
                  <a:cubicBezTo>
                    <a:pt x="483" y="2286825"/>
                    <a:pt x="-147" y="2294911"/>
                    <a:pt x="29" y="2302997"/>
                  </a:cubicBezTo>
                  <a:lnTo>
                    <a:pt x="59" y="2302954"/>
                  </a:lnTo>
                  <a:close/>
                  <a:moveTo>
                    <a:pt x="244167" y="3633245"/>
                  </a:moveTo>
                  <a:lnTo>
                    <a:pt x="244167" y="2421674"/>
                  </a:lnTo>
                  <a:lnTo>
                    <a:pt x="523993" y="2421674"/>
                  </a:lnTo>
                  <a:cubicBezTo>
                    <a:pt x="523993" y="2442929"/>
                    <a:pt x="520323" y="2464467"/>
                    <a:pt x="523993" y="2485306"/>
                  </a:cubicBezTo>
                  <a:cubicBezTo>
                    <a:pt x="531197" y="2526129"/>
                    <a:pt x="546199" y="2565846"/>
                    <a:pt x="567051" y="2602391"/>
                  </a:cubicBezTo>
                  <a:cubicBezTo>
                    <a:pt x="587891" y="2638948"/>
                    <a:pt x="614799" y="2672597"/>
                    <a:pt x="648418" y="2700794"/>
                  </a:cubicBezTo>
                  <a:cubicBezTo>
                    <a:pt x="682029" y="2728999"/>
                    <a:pt x="720444" y="2750006"/>
                    <a:pt x="760067" y="2764186"/>
                  </a:cubicBezTo>
                  <a:cubicBezTo>
                    <a:pt x="799678" y="2778379"/>
                    <a:pt x="841143" y="2785719"/>
                    <a:pt x="882591" y="2785719"/>
                  </a:cubicBezTo>
                  <a:cubicBezTo>
                    <a:pt x="924043" y="2785719"/>
                    <a:pt x="965499" y="2778379"/>
                    <a:pt x="1005122" y="2764186"/>
                  </a:cubicBezTo>
                  <a:cubicBezTo>
                    <a:pt x="1044737" y="2750006"/>
                    <a:pt x="1082202" y="2728999"/>
                    <a:pt x="1115821" y="2700794"/>
                  </a:cubicBezTo>
                  <a:cubicBezTo>
                    <a:pt x="1149427" y="2672597"/>
                    <a:pt x="1177282" y="2638952"/>
                    <a:pt x="1198139" y="2602391"/>
                  </a:cubicBezTo>
                  <a:cubicBezTo>
                    <a:pt x="1218978" y="2565846"/>
                    <a:pt x="1233047" y="2526129"/>
                    <a:pt x="1240233" y="2485306"/>
                  </a:cubicBezTo>
                  <a:cubicBezTo>
                    <a:pt x="1243921" y="2464454"/>
                    <a:pt x="1240246" y="2442942"/>
                    <a:pt x="1240233" y="2421674"/>
                  </a:cubicBezTo>
                  <a:lnTo>
                    <a:pt x="1455721" y="2421674"/>
                  </a:lnTo>
                  <a:lnTo>
                    <a:pt x="1455721" y="2818846"/>
                  </a:lnTo>
                  <a:cubicBezTo>
                    <a:pt x="1455708" y="2847420"/>
                    <a:pt x="1465802" y="2875073"/>
                    <a:pt x="1484209" y="2896936"/>
                  </a:cubicBezTo>
                  <a:cubicBezTo>
                    <a:pt x="1502612" y="2918786"/>
                    <a:pt x="1528158" y="2933433"/>
                    <a:pt x="1556316" y="2938277"/>
                  </a:cubicBezTo>
                  <a:cubicBezTo>
                    <a:pt x="1584488" y="2943112"/>
                    <a:pt x="1613452" y="2937849"/>
                    <a:pt x="1638103" y="2923390"/>
                  </a:cubicBezTo>
                  <a:cubicBezTo>
                    <a:pt x="1650994" y="2915797"/>
                    <a:pt x="1663726" y="2911382"/>
                    <a:pt x="1677362" y="2908958"/>
                  </a:cubicBezTo>
                  <a:cubicBezTo>
                    <a:pt x="1690998" y="2906551"/>
                    <a:pt x="1704964" y="2906615"/>
                    <a:pt x="1718523" y="2908958"/>
                  </a:cubicBezTo>
                  <a:cubicBezTo>
                    <a:pt x="1732086" y="2911317"/>
                    <a:pt x="1745714" y="2915570"/>
                    <a:pt x="1757782" y="2922444"/>
                  </a:cubicBezTo>
                  <a:cubicBezTo>
                    <a:pt x="1769855" y="2929322"/>
                    <a:pt x="1780378" y="2938718"/>
                    <a:pt x="1789954" y="2950123"/>
                  </a:cubicBezTo>
                  <a:cubicBezTo>
                    <a:pt x="1799530" y="2961528"/>
                    <a:pt x="1806781" y="2973652"/>
                    <a:pt x="1811474" y="2986787"/>
                  </a:cubicBezTo>
                  <a:cubicBezTo>
                    <a:pt x="1816181" y="2999931"/>
                    <a:pt x="1818579" y="3014059"/>
                    <a:pt x="1818579" y="3027952"/>
                  </a:cubicBezTo>
                  <a:cubicBezTo>
                    <a:pt x="1818579" y="3041841"/>
                    <a:pt x="1816181" y="3055023"/>
                    <a:pt x="1811474" y="3068154"/>
                  </a:cubicBezTo>
                  <a:cubicBezTo>
                    <a:pt x="1806781" y="3081301"/>
                    <a:pt x="1799530" y="3094359"/>
                    <a:pt x="1789954" y="3105764"/>
                  </a:cubicBezTo>
                  <a:cubicBezTo>
                    <a:pt x="1780378" y="3117182"/>
                    <a:pt x="1769894" y="3125593"/>
                    <a:pt x="1757782" y="3132497"/>
                  </a:cubicBezTo>
                  <a:cubicBezTo>
                    <a:pt x="1745684" y="3139396"/>
                    <a:pt x="1732163" y="3144531"/>
                    <a:pt x="1718523" y="3146929"/>
                  </a:cubicBezTo>
                  <a:cubicBezTo>
                    <a:pt x="1704874" y="3149323"/>
                    <a:pt x="1691088" y="3149297"/>
                    <a:pt x="1677362" y="3146929"/>
                  </a:cubicBezTo>
                  <a:cubicBezTo>
                    <a:pt x="1663649" y="3144556"/>
                    <a:pt x="1650047" y="3139991"/>
                    <a:pt x="1637156" y="3132497"/>
                  </a:cubicBezTo>
                  <a:cubicBezTo>
                    <a:pt x="1599751" y="3111023"/>
                    <a:pt x="1553743" y="3111062"/>
                    <a:pt x="1516376" y="3132595"/>
                  </a:cubicBezTo>
                  <a:cubicBezTo>
                    <a:pt x="1478997" y="3154133"/>
                    <a:pt x="1455896" y="3193919"/>
                    <a:pt x="1455721" y="3237054"/>
                  </a:cubicBezTo>
                  <a:lnTo>
                    <a:pt x="1455721" y="3633258"/>
                  </a:lnTo>
                  <a:lnTo>
                    <a:pt x="244167" y="3633245"/>
                  </a:lnTo>
                  <a:close/>
                  <a:moveTo>
                    <a:pt x="244167" y="2179454"/>
                  </a:moveTo>
                  <a:lnTo>
                    <a:pt x="244167" y="969079"/>
                  </a:lnTo>
                  <a:lnTo>
                    <a:pt x="1455708" y="969079"/>
                  </a:lnTo>
                  <a:lnTo>
                    <a:pt x="1455708" y="1215787"/>
                  </a:lnTo>
                  <a:cubicBezTo>
                    <a:pt x="1434466" y="1215800"/>
                    <a:pt x="1412928" y="1213050"/>
                    <a:pt x="1392089" y="1216733"/>
                  </a:cubicBezTo>
                  <a:cubicBezTo>
                    <a:pt x="1351279" y="1223950"/>
                    <a:pt x="1311540" y="1237753"/>
                    <a:pt x="1275004" y="1258605"/>
                  </a:cubicBezTo>
                  <a:cubicBezTo>
                    <a:pt x="1238447" y="1279449"/>
                    <a:pt x="1204798" y="1307303"/>
                    <a:pt x="1176588" y="1340922"/>
                  </a:cubicBezTo>
                  <a:cubicBezTo>
                    <a:pt x="1148395" y="1374529"/>
                    <a:pt x="1127389" y="1412238"/>
                    <a:pt x="1113196" y="1451852"/>
                  </a:cubicBezTo>
                  <a:cubicBezTo>
                    <a:pt x="1099016" y="1491476"/>
                    <a:pt x="1091676" y="1532701"/>
                    <a:pt x="1091676" y="1574145"/>
                  </a:cubicBezTo>
                  <a:cubicBezTo>
                    <a:pt x="1091676" y="1615601"/>
                    <a:pt x="1099016" y="1657053"/>
                    <a:pt x="1113196" y="1696676"/>
                  </a:cubicBezTo>
                  <a:cubicBezTo>
                    <a:pt x="1127389" y="1736291"/>
                    <a:pt x="1148391" y="1773996"/>
                    <a:pt x="1176588" y="1807606"/>
                  </a:cubicBezTo>
                  <a:cubicBezTo>
                    <a:pt x="1204798" y="1841225"/>
                    <a:pt x="1238482" y="1869080"/>
                    <a:pt x="1275004" y="1889924"/>
                  </a:cubicBezTo>
                  <a:cubicBezTo>
                    <a:pt x="1311514" y="1910776"/>
                    <a:pt x="1351356" y="1924540"/>
                    <a:pt x="1392089" y="1931791"/>
                  </a:cubicBezTo>
                  <a:cubicBezTo>
                    <a:pt x="1412894" y="1935500"/>
                    <a:pt x="1434504" y="1932690"/>
                    <a:pt x="1455708" y="1932737"/>
                  </a:cubicBezTo>
                  <a:lnTo>
                    <a:pt x="1455708" y="2179450"/>
                  </a:lnTo>
                  <a:lnTo>
                    <a:pt x="1091671" y="2179450"/>
                  </a:lnTo>
                  <a:cubicBezTo>
                    <a:pt x="1063097" y="2179437"/>
                    <a:pt x="1035444" y="2189527"/>
                    <a:pt x="1013581" y="2207934"/>
                  </a:cubicBezTo>
                  <a:cubicBezTo>
                    <a:pt x="991731" y="2226341"/>
                    <a:pt x="977084" y="2251887"/>
                    <a:pt x="972240" y="2280046"/>
                  </a:cubicBezTo>
                  <a:cubicBezTo>
                    <a:pt x="967405" y="2308217"/>
                    <a:pt x="972668" y="2337177"/>
                    <a:pt x="987127" y="2361832"/>
                  </a:cubicBezTo>
                  <a:cubicBezTo>
                    <a:pt x="994570" y="2374723"/>
                    <a:pt x="999200" y="2388286"/>
                    <a:pt x="1001546" y="2402034"/>
                  </a:cubicBezTo>
                  <a:cubicBezTo>
                    <a:pt x="1003902" y="2415798"/>
                    <a:pt x="1003966" y="2429524"/>
                    <a:pt x="1001546" y="2443199"/>
                  </a:cubicBezTo>
                  <a:cubicBezTo>
                    <a:pt x="999135" y="2456874"/>
                    <a:pt x="994039" y="2470334"/>
                    <a:pt x="987127" y="2482458"/>
                  </a:cubicBezTo>
                  <a:cubicBezTo>
                    <a:pt x="980210" y="2494583"/>
                    <a:pt x="971799" y="2505294"/>
                    <a:pt x="960394" y="2514865"/>
                  </a:cubicBezTo>
                  <a:cubicBezTo>
                    <a:pt x="948989" y="2524442"/>
                    <a:pt x="935919" y="2531457"/>
                    <a:pt x="922784" y="2536150"/>
                  </a:cubicBezTo>
                  <a:cubicBezTo>
                    <a:pt x="909640" y="2540853"/>
                    <a:pt x="896458" y="2543491"/>
                    <a:pt x="882565" y="2543491"/>
                  </a:cubicBezTo>
                  <a:cubicBezTo>
                    <a:pt x="868676" y="2543491"/>
                    <a:pt x="854548" y="2540853"/>
                    <a:pt x="841417" y="2536150"/>
                  </a:cubicBezTo>
                  <a:cubicBezTo>
                    <a:pt x="828269" y="2531457"/>
                    <a:pt x="815211" y="2524442"/>
                    <a:pt x="803798" y="2514865"/>
                  </a:cubicBezTo>
                  <a:cubicBezTo>
                    <a:pt x="792393" y="2505294"/>
                    <a:pt x="783991" y="2494583"/>
                    <a:pt x="777078" y="2482458"/>
                  </a:cubicBezTo>
                  <a:cubicBezTo>
                    <a:pt x="770166" y="2470334"/>
                    <a:pt x="765057" y="2456874"/>
                    <a:pt x="762646" y="2443199"/>
                  </a:cubicBezTo>
                  <a:cubicBezTo>
                    <a:pt x="760235" y="2429524"/>
                    <a:pt x="760299" y="2415798"/>
                    <a:pt x="762646" y="2402034"/>
                  </a:cubicBezTo>
                  <a:cubicBezTo>
                    <a:pt x="764993" y="2388286"/>
                    <a:pt x="769622" y="2374723"/>
                    <a:pt x="777078" y="2361832"/>
                  </a:cubicBezTo>
                  <a:cubicBezTo>
                    <a:pt x="791524" y="2337181"/>
                    <a:pt x="796796" y="2308213"/>
                    <a:pt x="791952" y="2280046"/>
                  </a:cubicBezTo>
                  <a:cubicBezTo>
                    <a:pt x="787108" y="2251887"/>
                    <a:pt x="772462" y="2226341"/>
                    <a:pt x="750611" y="2207934"/>
                  </a:cubicBezTo>
                  <a:cubicBezTo>
                    <a:pt x="728761" y="2189527"/>
                    <a:pt x="701095" y="2179437"/>
                    <a:pt x="672521" y="2179450"/>
                  </a:cubicBezTo>
                  <a:lnTo>
                    <a:pt x="244167" y="2179454"/>
                  </a:lnTo>
                  <a:close/>
                  <a:moveTo>
                    <a:pt x="1697928" y="3633245"/>
                  </a:moveTo>
                  <a:lnTo>
                    <a:pt x="1697928" y="3385590"/>
                  </a:lnTo>
                  <a:cubicBezTo>
                    <a:pt x="1718904" y="3385564"/>
                    <a:pt x="1739812" y="3389196"/>
                    <a:pt x="1760373" y="3385590"/>
                  </a:cubicBezTo>
                  <a:cubicBezTo>
                    <a:pt x="1801234" y="3378412"/>
                    <a:pt x="1840901" y="3364331"/>
                    <a:pt x="1877470" y="3343478"/>
                  </a:cubicBezTo>
                  <a:cubicBezTo>
                    <a:pt x="1914027" y="3322639"/>
                    <a:pt x="1947664" y="3294784"/>
                    <a:pt x="1975874" y="3261165"/>
                  </a:cubicBezTo>
                  <a:cubicBezTo>
                    <a:pt x="2004066" y="3227559"/>
                    <a:pt x="2025313" y="3190086"/>
                    <a:pt x="2039506" y="3150462"/>
                  </a:cubicBezTo>
                  <a:cubicBezTo>
                    <a:pt x="2053686" y="3110852"/>
                    <a:pt x="2060786" y="3069387"/>
                    <a:pt x="2060786" y="3027939"/>
                  </a:cubicBezTo>
                  <a:cubicBezTo>
                    <a:pt x="2060786" y="2986487"/>
                    <a:pt x="2053686" y="2945031"/>
                    <a:pt x="2039506" y="2905407"/>
                  </a:cubicBezTo>
                  <a:cubicBezTo>
                    <a:pt x="2025313" y="2865792"/>
                    <a:pt x="2004066" y="2828328"/>
                    <a:pt x="1975874" y="2794709"/>
                  </a:cubicBezTo>
                  <a:cubicBezTo>
                    <a:pt x="1947664" y="2761102"/>
                    <a:pt x="1914066" y="2733248"/>
                    <a:pt x="1877470" y="2712391"/>
                  </a:cubicBezTo>
                  <a:cubicBezTo>
                    <a:pt x="1840862" y="2691552"/>
                    <a:pt x="1801311" y="2677397"/>
                    <a:pt x="1760373" y="2670297"/>
                  </a:cubicBezTo>
                  <a:cubicBezTo>
                    <a:pt x="1739911" y="2666738"/>
                    <a:pt x="1718806" y="2670284"/>
                    <a:pt x="1697928" y="2670297"/>
                  </a:cubicBezTo>
                  <a:lnTo>
                    <a:pt x="1697928" y="2421683"/>
                  </a:lnTo>
                  <a:lnTo>
                    <a:pt x="2093904" y="2421683"/>
                  </a:lnTo>
                  <a:cubicBezTo>
                    <a:pt x="2137035" y="2421520"/>
                    <a:pt x="2176826" y="2398419"/>
                    <a:pt x="2198359" y="2361040"/>
                  </a:cubicBezTo>
                  <a:cubicBezTo>
                    <a:pt x="2219896" y="2323674"/>
                    <a:pt x="2219935" y="2277669"/>
                    <a:pt x="2198449" y="2240264"/>
                  </a:cubicBezTo>
                  <a:cubicBezTo>
                    <a:pt x="2190967" y="2227369"/>
                    <a:pt x="2186629" y="2213772"/>
                    <a:pt x="2184256" y="2200058"/>
                  </a:cubicBezTo>
                  <a:cubicBezTo>
                    <a:pt x="2181896" y="2186332"/>
                    <a:pt x="2181871" y="2172542"/>
                    <a:pt x="2184256" y="2158893"/>
                  </a:cubicBezTo>
                  <a:cubicBezTo>
                    <a:pt x="2186654" y="2145257"/>
                    <a:pt x="2191549" y="2131732"/>
                    <a:pt x="2198449" y="2119634"/>
                  </a:cubicBezTo>
                  <a:cubicBezTo>
                    <a:pt x="2205361" y="2107522"/>
                    <a:pt x="2214016" y="2097038"/>
                    <a:pt x="2225421" y="2087467"/>
                  </a:cubicBezTo>
                  <a:cubicBezTo>
                    <a:pt x="2236826" y="2077890"/>
                    <a:pt x="2248950" y="2070636"/>
                    <a:pt x="2262081" y="2065929"/>
                  </a:cubicBezTo>
                  <a:cubicBezTo>
                    <a:pt x="2275229" y="2061239"/>
                    <a:pt x="2289357" y="2058841"/>
                    <a:pt x="2303246" y="2058841"/>
                  </a:cubicBezTo>
                  <a:cubicBezTo>
                    <a:pt x="2317135" y="2058841"/>
                    <a:pt x="2331028" y="2061239"/>
                    <a:pt x="2344159" y="2065929"/>
                  </a:cubicBezTo>
                  <a:cubicBezTo>
                    <a:pt x="2357306" y="2070636"/>
                    <a:pt x="2369413" y="2077890"/>
                    <a:pt x="2380831" y="2087467"/>
                  </a:cubicBezTo>
                  <a:cubicBezTo>
                    <a:pt x="2392236" y="2097038"/>
                    <a:pt x="2401606" y="2107535"/>
                    <a:pt x="2408497" y="2119634"/>
                  </a:cubicBezTo>
                  <a:cubicBezTo>
                    <a:pt x="2415397" y="2131732"/>
                    <a:pt x="2420544" y="2145270"/>
                    <a:pt x="2422930" y="2158893"/>
                  </a:cubicBezTo>
                  <a:cubicBezTo>
                    <a:pt x="2425315" y="2172516"/>
                    <a:pt x="2425315" y="2186345"/>
                    <a:pt x="2422930" y="2200058"/>
                  </a:cubicBezTo>
                  <a:cubicBezTo>
                    <a:pt x="2420557" y="2213759"/>
                    <a:pt x="2415311" y="2227369"/>
                    <a:pt x="2407790" y="2240264"/>
                  </a:cubicBezTo>
                  <a:cubicBezTo>
                    <a:pt x="2386317" y="2277669"/>
                    <a:pt x="2386356" y="2323674"/>
                    <a:pt x="2407893" y="2361040"/>
                  </a:cubicBezTo>
                  <a:cubicBezTo>
                    <a:pt x="2429427" y="2398419"/>
                    <a:pt x="2469213" y="2421520"/>
                    <a:pt x="2512348" y="2421683"/>
                  </a:cubicBezTo>
                  <a:lnTo>
                    <a:pt x="2908325" y="2421683"/>
                  </a:lnTo>
                  <a:lnTo>
                    <a:pt x="2908325" y="3633253"/>
                  </a:lnTo>
                  <a:lnTo>
                    <a:pt x="1697928" y="3633245"/>
                  </a:lnTo>
                  <a:close/>
                  <a:moveTo>
                    <a:pt x="1818566" y="847519"/>
                  </a:moveTo>
                  <a:cubicBezTo>
                    <a:pt x="1818566" y="888971"/>
                    <a:pt x="1825907" y="930427"/>
                    <a:pt x="1840087" y="970051"/>
                  </a:cubicBezTo>
                  <a:cubicBezTo>
                    <a:pt x="1854280" y="1009666"/>
                    <a:pt x="1875273" y="1047131"/>
                    <a:pt x="1903483" y="1080750"/>
                  </a:cubicBezTo>
                  <a:cubicBezTo>
                    <a:pt x="1931689" y="1114356"/>
                    <a:pt x="1965385" y="1142210"/>
                    <a:pt x="2001882" y="1163067"/>
                  </a:cubicBezTo>
                  <a:cubicBezTo>
                    <a:pt x="2038392" y="1183906"/>
                    <a:pt x="2077334" y="1197872"/>
                    <a:pt x="2118020" y="1205161"/>
                  </a:cubicBezTo>
                  <a:cubicBezTo>
                    <a:pt x="2138825" y="1208896"/>
                    <a:pt x="2160235" y="1205795"/>
                    <a:pt x="2181417" y="1205868"/>
                  </a:cubicBezTo>
                  <a:lnTo>
                    <a:pt x="2181417" y="1574170"/>
                  </a:lnTo>
                  <a:cubicBezTo>
                    <a:pt x="2181237" y="1606539"/>
                    <a:pt x="2194003" y="1637622"/>
                    <a:pt x="2216890" y="1660522"/>
                  </a:cubicBezTo>
                  <a:cubicBezTo>
                    <a:pt x="2239785" y="1683404"/>
                    <a:pt x="2270869" y="1696171"/>
                    <a:pt x="2303242" y="1695982"/>
                  </a:cubicBezTo>
                  <a:lnTo>
                    <a:pt x="2819844" y="1695982"/>
                  </a:lnTo>
                  <a:cubicBezTo>
                    <a:pt x="2863052" y="1695867"/>
                    <a:pt x="2902916" y="1672732"/>
                    <a:pt x="2924466" y="1635288"/>
                  </a:cubicBezTo>
                  <a:cubicBezTo>
                    <a:pt x="2946012" y="1597832"/>
                    <a:pt x="2945987" y="1551750"/>
                    <a:pt x="2924389" y="1514320"/>
                  </a:cubicBezTo>
                  <a:cubicBezTo>
                    <a:pt x="2916971" y="1501425"/>
                    <a:pt x="2912543" y="1487891"/>
                    <a:pt x="2910196" y="1474114"/>
                  </a:cubicBezTo>
                  <a:cubicBezTo>
                    <a:pt x="2907849" y="1460336"/>
                    <a:pt x="2907772" y="1445942"/>
                    <a:pt x="2910196" y="1432242"/>
                  </a:cubicBezTo>
                  <a:cubicBezTo>
                    <a:pt x="2912620" y="1418555"/>
                    <a:pt x="2917477" y="1404867"/>
                    <a:pt x="2924389" y="1392747"/>
                  </a:cubicBezTo>
                  <a:cubicBezTo>
                    <a:pt x="2931314" y="1380623"/>
                    <a:pt x="2940663" y="1370152"/>
                    <a:pt x="2952068" y="1360576"/>
                  </a:cubicBezTo>
                  <a:cubicBezTo>
                    <a:pt x="2963473" y="1351000"/>
                    <a:pt x="2975597" y="1343758"/>
                    <a:pt x="2988728" y="1339055"/>
                  </a:cubicBezTo>
                  <a:cubicBezTo>
                    <a:pt x="3001875" y="1334348"/>
                    <a:pt x="3016004" y="1331950"/>
                    <a:pt x="3029893" y="1331950"/>
                  </a:cubicBezTo>
                  <a:cubicBezTo>
                    <a:pt x="3043781" y="1331950"/>
                    <a:pt x="3056968" y="1334348"/>
                    <a:pt x="3070099" y="1339055"/>
                  </a:cubicBezTo>
                  <a:cubicBezTo>
                    <a:pt x="3083242" y="1343758"/>
                    <a:pt x="3096300" y="1351000"/>
                    <a:pt x="3107705" y="1360576"/>
                  </a:cubicBezTo>
                  <a:cubicBezTo>
                    <a:pt x="3119122" y="1370152"/>
                    <a:pt x="3127499" y="1381544"/>
                    <a:pt x="3134437" y="1393694"/>
                  </a:cubicBezTo>
                  <a:cubicBezTo>
                    <a:pt x="3141375" y="1405852"/>
                    <a:pt x="3146425" y="1418482"/>
                    <a:pt x="3148870" y="1432246"/>
                  </a:cubicBezTo>
                  <a:cubicBezTo>
                    <a:pt x="3151320" y="1446011"/>
                    <a:pt x="3152125" y="1460264"/>
                    <a:pt x="3149816" y="1474118"/>
                  </a:cubicBezTo>
                  <a:cubicBezTo>
                    <a:pt x="3147508" y="1487955"/>
                    <a:pt x="3142728" y="1501429"/>
                    <a:pt x="3135384" y="1514324"/>
                  </a:cubicBezTo>
                  <a:cubicBezTo>
                    <a:pt x="3113786" y="1551755"/>
                    <a:pt x="3113761" y="1597836"/>
                    <a:pt x="3135311" y="1635292"/>
                  </a:cubicBezTo>
                  <a:cubicBezTo>
                    <a:pt x="3156870" y="1672736"/>
                    <a:pt x="3196733" y="1695871"/>
                    <a:pt x="3239941" y="1695987"/>
                  </a:cubicBezTo>
                  <a:lnTo>
                    <a:pt x="3755842" y="1695987"/>
                  </a:lnTo>
                  <a:cubicBezTo>
                    <a:pt x="3788176" y="1696111"/>
                    <a:pt x="3819182" y="1683306"/>
                    <a:pt x="3842052" y="1660436"/>
                  </a:cubicBezTo>
                  <a:cubicBezTo>
                    <a:pt x="3864879" y="1637550"/>
                    <a:pt x="3877598" y="1606492"/>
                    <a:pt x="3877426" y="1574170"/>
                  </a:cubicBezTo>
                  <a:lnTo>
                    <a:pt x="3877426" y="121575"/>
                  </a:lnTo>
                  <a:cubicBezTo>
                    <a:pt x="3877555" y="89292"/>
                    <a:pt x="3864793" y="58294"/>
                    <a:pt x="3841923" y="35476"/>
                  </a:cubicBezTo>
                  <a:cubicBezTo>
                    <a:pt x="3819139" y="12640"/>
                    <a:pt x="3788133" y="-126"/>
                    <a:pt x="3755842" y="2"/>
                  </a:cubicBezTo>
                  <a:lnTo>
                    <a:pt x="2303238" y="2"/>
                  </a:lnTo>
                  <a:cubicBezTo>
                    <a:pt x="2270916" y="-186"/>
                    <a:pt x="2239858" y="12555"/>
                    <a:pt x="2216971" y="35386"/>
                  </a:cubicBezTo>
                  <a:cubicBezTo>
                    <a:pt x="2194102" y="58221"/>
                    <a:pt x="2181292" y="89257"/>
                    <a:pt x="2181408" y="121579"/>
                  </a:cubicBezTo>
                  <a:lnTo>
                    <a:pt x="2181408" y="488943"/>
                  </a:lnTo>
                  <a:cubicBezTo>
                    <a:pt x="2160354" y="489029"/>
                    <a:pt x="2139622" y="486202"/>
                    <a:pt x="2118975" y="489889"/>
                  </a:cubicBezTo>
                  <a:cubicBezTo>
                    <a:pt x="2078238" y="497153"/>
                    <a:pt x="2038401" y="511144"/>
                    <a:pt x="2001878" y="531997"/>
                  </a:cubicBezTo>
                  <a:cubicBezTo>
                    <a:pt x="1965364" y="552841"/>
                    <a:pt x="1931685" y="580468"/>
                    <a:pt x="1903475" y="614074"/>
                  </a:cubicBezTo>
                  <a:cubicBezTo>
                    <a:pt x="1875278" y="647680"/>
                    <a:pt x="1854275" y="685390"/>
                    <a:pt x="1840083" y="725017"/>
                  </a:cubicBezTo>
                  <a:cubicBezTo>
                    <a:pt x="1825903" y="764632"/>
                    <a:pt x="1818558" y="806093"/>
                    <a:pt x="1818558" y="847540"/>
                  </a:cubicBezTo>
                  <a:lnTo>
                    <a:pt x="1818566" y="847519"/>
                  </a:lnTo>
                  <a:close/>
                  <a:moveTo>
                    <a:pt x="2060782" y="847519"/>
                  </a:moveTo>
                  <a:cubicBezTo>
                    <a:pt x="2060782" y="833626"/>
                    <a:pt x="2063180" y="819497"/>
                    <a:pt x="2067887" y="806367"/>
                  </a:cubicBezTo>
                  <a:cubicBezTo>
                    <a:pt x="2072581" y="793223"/>
                    <a:pt x="2079831" y="781112"/>
                    <a:pt x="2089407" y="769694"/>
                  </a:cubicBezTo>
                  <a:cubicBezTo>
                    <a:pt x="2098984" y="758289"/>
                    <a:pt x="2109416" y="748966"/>
                    <a:pt x="2121579" y="742028"/>
                  </a:cubicBezTo>
                  <a:cubicBezTo>
                    <a:pt x="2133738" y="735077"/>
                    <a:pt x="2147314" y="730058"/>
                    <a:pt x="2161074" y="727595"/>
                  </a:cubicBezTo>
                  <a:cubicBezTo>
                    <a:pt x="2174838" y="725137"/>
                    <a:pt x="2189095" y="725287"/>
                    <a:pt x="2202946" y="727595"/>
                  </a:cubicBezTo>
                  <a:cubicBezTo>
                    <a:pt x="2216800" y="729904"/>
                    <a:pt x="2230248" y="734700"/>
                    <a:pt x="2243151" y="742028"/>
                  </a:cubicBezTo>
                  <a:cubicBezTo>
                    <a:pt x="2280655" y="763223"/>
                    <a:pt x="2326604" y="762906"/>
                    <a:pt x="2363816" y="741184"/>
                  </a:cubicBezTo>
                  <a:cubicBezTo>
                    <a:pt x="2401024" y="719458"/>
                    <a:pt x="2423893" y="679608"/>
                    <a:pt x="2423868" y="636524"/>
                  </a:cubicBezTo>
                  <a:lnTo>
                    <a:pt x="2423868" y="242231"/>
                  </a:lnTo>
                  <a:lnTo>
                    <a:pt x="3635181" y="242231"/>
                  </a:lnTo>
                  <a:lnTo>
                    <a:pt x="3635181" y="1453544"/>
                  </a:lnTo>
                  <a:lnTo>
                    <a:pt x="3388473" y="1453544"/>
                  </a:lnTo>
                  <a:cubicBezTo>
                    <a:pt x="3388409" y="1432336"/>
                    <a:pt x="3391235" y="1410949"/>
                    <a:pt x="3387527" y="1390148"/>
                  </a:cubicBezTo>
                  <a:cubicBezTo>
                    <a:pt x="3380259" y="1349415"/>
                    <a:pt x="3366272" y="1309573"/>
                    <a:pt x="3345415" y="1273051"/>
                  </a:cubicBezTo>
                  <a:cubicBezTo>
                    <a:pt x="3324563" y="1236541"/>
                    <a:pt x="3296948" y="1202862"/>
                    <a:pt x="3263342" y="1174652"/>
                  </a:cubicBezTo>
                  <a:cubicBezTo>
                    <a:pt x="3229731" y="1146454"/>
                    <a:pt x="3192027" y="1125452"/>
                    <a:pt x="3152399" y="1111255"/>
                  </a:cubicBezTo>
                  <a:cubicBezTo>
                    <a:pt x="3112784" y="1097075"/>
                    <a:pt x="3071319" y="1089735"/>
                    <a:pt x="3029876" y="1089735"/>
                  </a:cubicBezTo>
                  <a:cubicBezTo>
                    <a:pt x="2988419" y="1089735"/>
                    <a:pt x="2946967" y="1097075"/>
                    <a:pt x="2907340" y="1111255"/>
                  </a:cubicBezTo>
                  <a:cubicBezTo>
                    <a:pt x="2867729" y="1125448"/>
                    <a:pt x="2829313" y="1146454"/>
                    <a:pt x="2795694" y="1174652"/>
                  </a:cubicBezTo>
                  <a:cubicBezTo>
                    <a:pt x="2762088" y="1202857"/>
                    <a:pt x="2735180" y="1236502"/>
                    <a:pt x="2714328" y="1273051"/>
                  </a:cubicBezTo>
                  <a:cubicBezTo>
                    <a:pt x="2693484" y="1309599"/>
                    <a:pt x="2678726" y="1349338"/>
                    <a:pt x="2671509" y="1390148"/>
                  </a:cubicBezTo>
                  <a:cubicBezTo>
                    <a:pt x="2667826" y="1410991"/>
                    <a:pt x="2671522" y="1432298"/>
                    <a:pt x="2671509" y="1453544"/>
                  </a:cubicBezTo>
                  <a:lnTo>
                    <a:pt x="2423851" y="1453544"/>
                  </a:lnTo>
                  <a:lnTo>
                    <a:pt x="2423851" y="1058501"/>
                  </a:lnTo>
                  <a:cubicBezTo>
                    <a:pt x="2423876" y="1015417"/>
                    <a:pt x="2401007" y="975567"/>
                    <a:pt x="2363803" y="953858"/>
                  </a:cubicBezTo>
                  <a:cubicBezTo>
                    <a:pt x="2326587" y="932132"/>
                    <a:pt x="2280642" y="931806"/>
                    <a:pt x="2243134" y="953010"/>
                  </a:cubicBezTo>
                  <a:cubicBezTo>
                    <a:pt x="2230231" y="960303"/>
                    <a:pt x="2216809" y="964920"/>
                    <a:pt x="2202933" y="967203"/>
                  </a:cubicBezTo>
                  <a:cubicBezTo>
                    <a:pt x="2189040" y="969490"/>
                    <a:pt x="2174847" y="969678"/>
                    <a:pt x="2161061" y="967203"/>
                  </a:cubicBezTo>
                  <a:cubicBezTo>
                    <a:pt x="2147258" y="964732"/>
                    <a:pt x="2133733" y="959965"/>
                    <a:pt x="2121562" y="953010"/>
                  </a:cubicBezTo>
                  <a:cubicBezTo>
                    <a:pt x="2109391" y="946059"/>
                    <a:pt x="2098966" y="936736"/>
                    <a:pt x="2089395" y="925335"/>
                  </a:cubicBezTo>
                  <a:cubicBezTo>
                    <a:pt x="2079818" y="913931"/>
                    <a:pt x="2072564" y="901806"/>
                    <a:pt x="2067870" y="888671"/>
                  </a:cubicBezTo>
                  <a:cubicBezTo>
                    <a:pt x="2063163" y="875528"/>
                    <a:pt x="2060769" y="861395"/>
                    <a:pt x="2060769" y="847506"/>
                  </a:cubicBezTo>
                  <a:lnTo>
                    <a:pt x="2060782" y="847519"/>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5" name="Shape 365"/>
        <p:cNvGrpSpPr/>
        <p:nvPr/>
      </p:nvGrpSpPr>
      <p:grpSpPr>
        <a:xfrm>
          <a:off x="0" y="0"/>
          <a:ext cx="0" cy="0"/>
          <a:chOff x="0" y="0"/>
          <a:chExt cx="0" cy="0"/>
        </a:xfrm>
      </p:grpSpPr>
      <p:sp>
        <p:nvSpPr>
          <p:cNvPr id="366" name="Google Shape;366;p38"/>
          <p:cNvSpPr txBox="1"/>
          <p:nvPr>
            <p:ph idx="1" type="body"/>
          </p:nvPr>
        </p:nvSpPr>
        <p:spPr>
          <a:xfrm>
            <a:off x="250825" y="808050"/>
            <a:ext cx="8472900" cy="3527700"/>
          </a:xfrm>
          <a:prstGeom prst="rect">
            <a:avLst/>
          </a:prstGeom>
        </p:spPr>
        <p:txBody>
          <a:bodyPr anchorCtr="0" anchor="t" bIns="45700" lIns="91425" spcFirstLastPara="1" rIns="91425" wrap="square" tIns="45700">
            <a:noAutofit/>
          </a:bodyPr>
          <a:lstStyle/>
          <a:p>
            <a:pPr indent="0" lvl="0" marL="0" rtl="0" algn="l">
              <a:spcBef>
                <a:spcPts val="750"/>
              </a:spcBef>
              <a:spcAft>
                <a:spcPts val="0"/>
              </a:spcAft>
              <a:buNone/>
            </a:pPr>
            <a:r>
              <a:t/>
            </a:r>
            <a:endParaRPr sz="1200"/>
          </a:p>
          <a:p>
            <a:pPr indent="0" lvl="0" marL="0" rtl="0" algn="l">
              <a:spcBef>
                <a:spcPts val="750"/>
              </a:spcBef>
              <a:spcAft>
                <a:spcPts val="0"/>
              </a:spcAft>
              <a:buNone/>
            </a:pPr>
            <a:r>
              <a:rPr lang="en-US" sz="1400"/>
              <a:t>Goffman, Erving On Face-Work: An Analysis of Ritual Elements in Social Interaction in </a:t>
            </a:r>
            <a:r>
              <a:rPr i="1" lang="en-US" sz="1400"/>
              <a:t>Psychiatry</a:t>
            </a:r>
            <a:r>
              <a:rPr lang="en-US" sz="1400"/>
              <a:t>, Volume:18, Issue:3, Pp. :213-231</a:t>
            </a:r>
            <a:endParaRPr sz="1400"/>
          </a:p>
          <a:p>
            <a:pPr indent="0" lvl="0" marL="0" rtl="0" algn="l">
              <a:spcBef>
                <a:spcPts val="750"/>
              </a:spcBef>
              <a:spcAft>
                <a:spcPts val="0"/>
              </a:spcAft>
              <a:buNone/>
            </a:pPr>
            <a:r>
              <a:rPr lang="en-US" sz="1400"/>
              <a:t>Hill, Jane H. 1989. “Language Culture, and World View” in </a:t>
            </a:r>
            <a:r>
              <a:rPr i="1" lang="en-US" sz="1300">
                <a:solidFill>
                  <a:srgbClr val="000000"/>
                </a:solidFill>
              </a:rPr>
              <a:t>Linguistics: the Cambridge Survey</a:t>
            </a:r>
            <a:r>
              <a:rPr lang="en-US" sz="1300">
                <a:solidFill>
                  <a:srgbClr val="000000"/>
                </a:solidFill>
              </a:rPr>
              <a:t> 4: 14–37 </a:t>
            </a:r>
            <a:endParaRPr sz="1300">
              <a:solidFill>
                <a:srgbClr val="000000"/>
              </a:solidFill>
            </a:endParaRPr>
          </a:p>
          <a:p>
            <a:pPr indent="0" lvl="0" marL="0" rtl="0" algn="l">
              <a:spcBef>
                <a:spcPts val="750"/>
              </a:spcBef>
              <a:spcAft>
                <a:spcPts val="0"/>
              </a:spcAft>
              <a:buNone/>
            </a:pPr>
            <a:r>
              <a:rPr lang="en-US" sz="1300">
                <a:solidFill>
                  <a:srgbClr val="000000"/>
                </a:solidFill>
              </a:rPr>
              <a:t>Hill, Jane H. 1998 “Language, Race, and White Public Space” in </a:t>
            </a:r>
            <a:r>
              <a:rPr i="1" lang="en-US" sz="1300">
                <a:solidFill>
                  <a:srgbClr val="000000"/>
                </a:solidFill>
              </a:rPr>
              <a:t>American Anthropologist</a:t>
            </a:r>
            <a:r>
              <a:rPr lang="en-US" sz="1300">
                <a:solidFill>
                  <a:srgbClr val="000000"/>
                </a:solidFill>
              </a:rPr>
              <a:t>, Vol. 100, No. 3, pp. 680-689.</a:t>
            </a:r>
            <a:endParaRPr sz="1300">
              <a:solidFill>
                <a:srgbClr val="000000"/>
              </a:solidFill>
            </a:endParaRPr>
          </a:p>
          <a:p>
            <a:pPr indent="0" lvl="0" marL="0" rtl="0" algn="l">
              <a:spcBef>
                <a:spcPts val="750"/>
              </a:spcBef>
              <a:spcAft>
                <a:spcPts val="0"/>
              </a:spcAft>
              <a:buNone/>
            </a:pPr>
            <a:r>
              <a:rPr lang="en-US" sz="1300">
                <a:solidFill>
                  <a:srgbClr val="000000"/>
                </a:solidFill>
              </a:rPr>
              <a:t>Kay, Paul and Chad K. McDaniel 1978. “The Linguistic Significance of the Meanings of Basic Color Terms” in </a:t>
            </a:r>
            <a:r>
              <a:rPr i="1" lang="en-US" sz="1300">
                <a:solidFill>
                  <a:srgbClr val="000000"/>
                </a:solidFill>
              </a:rPr>
              <a:t>Language</a:t>
            </a:r>
            <a:r>
              <a:rPr lang="en-US" sz="1300">
                <a:solidFill>
                  <a:srgbClr val="000000"/>
                </a:solidFill>
              </a:rPr>
              <a:t>, Vol. 54: 610-46.</a:t>
            </a:r>
            <a:endParaRPr sz="1300">
              <a:solidFill>
                <a:srgbClr val="000000"/>
              </a:solidFill>
            </a:endParaRPr>
          </a:p>
          <a:p>
            <a:pPr indent="0" lvl="0" marL="0" rtl="0" algn="l">
              <a:spcBef>
                <a:spcPts val="750"/>
              </a:spcBef>
              <a:spcAft>
                <a:spcPts val="0"/>
              </a:spcAft>
              <a:buNone/>
            </a:pPr>
            <a:r>
              <a:rPr lang="en-US" sz="1300">
                <a:solidFill>
                  <a:srgbClr val="000000"/>
                </a:solidFill>
              </a:rPr>
              <a:t>Mohr, Melissa 2013 </a:t>
            </a:r>
            <a:r>
              <a:rPr i="1" lang="en-US" sz="1300">
                <a:solidFill>
                  <a:srgbClr val="000000"/>
                </a:solidFill>
              </a:rPr>
              <a:t>Holy Sh*t: A Brief History of Swearing.</a:t>
            </a:r>
            <a:r>
              <a:rPr lang="en-US" sz="1300">
                <a:solidFill>
                  <a:srgbClr val="000000"/>
                </a:solidFill>
              </a:rPr>
              <a:t> Oxford University Press.</a:t>
            </a:r>
            <a:endParaRPr sz="1300">
              <a:solidFill>
                <a:srgbClr val="000000"/>
              </a:solidFill>
            </a:endParaRPr>
          </a:p>
          <a:p>
            <a:pPr indent="0" lvl="0" marL="0" rtl="0" algn="l">
              <a:spcBef>
                <a:spcPts val="750"/>
              </a:spcBef>
              <a:spcAft>
                <a:spcPts val="0"/>
              </a:spcAft>
              <a:buNone/>
            </a:pPr>
            <a:r>
              <a:rPr lang="en-US" sz="1400"/>
              <a:t>Phili</a:t>
            </a:r>
            <a:r>
              <a:rPr lang="en-US" sz="1400"/>
              <a:t>ps, Susan U. 2002. “Participant Structure and Communicative Competence: Warm Springs Children in Community and Classroom” in </a:t>
            </a:r>
            <a:r>
              <a:rPr i="1" lang="en-US" sz="1400"/>
              <a:t>Linguistic Anthropology: A Reader</a:t>
            </a:r>
            <a:r>
              <a:rPr lang="en-US" sz="1400"/>
              <a:t>, edited by Alessandro Duranti. Malden, MA: Blackwell Publishing.</a:t>
            </a:r>
            <a:endParaRPr sz="1400"/>
          </a:p>
          <a:p>
            <a:pPr indent="0" lvl="0" marL="0" rtl="0" algn="l">
              <a:spcBef>
                <a:spcPts val="750"/>
              </a:spcBef>
              <a:spcAft>
                <a:spcPts val="0"/>
              </a:spcAft>
              <a:buNone/>
            </a:pPr>
            <a:r>
              <a:rPr lang="en-US" sz="1400"/>
              <a:t>Whorf, Benjamin Lee. 2002 “The Relation of Habitual Thought and Behavior to Language” </a:t>
            </a:r>
            <a:r>
              <a:rPr lang="en-US" sz="1400"/>
              <a:t>in </a:t>
            </a:r>
            <a:r>
              <a:rPr i="1" lang="en-US" sz="1400"/>
              <a:t>Linguistic Anthropology: A Reader</a:t>
            </a:r>
            <a:r>
              <a:rPr lang="en-US" sz="1400"/>
              <a:t>, edited by Alessandro Duranti. Malden, MA: Blackwell Publishing.</a:t>
            </a:r>
            <a:endParaRPr sz="1400"/>
          </a:p>
        </p:txBody>
      </p:sp>
      <p:sp>
        <p:nvSpPr>
          <p:cNvPr id="367" name="Google Shape;367;p38"/>
          <p:cNvSpPr txBox="1"/>
          <p:nvPr>
            <p:ph type="title"/>
          </p:nvPr>
        </p:nvSpPr>
        <p:spPr>
          <a:xfrm>
            <a:off x="250825" y="347218"/>
            <a:ext cx="7983300" cy="594300"/>
          </a:xfrm>
          <a:prstGeom prst="rect">
            <a:avLst/>
          </a:prstGeom>
        </p:spPr>
        <p:txBody>
          <a:bodyPr anchorCtr="0" anchor="t" bIns="45700" lIns="0" spcFirstLastPara="1" rIns="0" wrap="square" tIns="45700">
            <a:noAutofit/>
          </a:bodyPr>
          <a:lstStyle/>
          <a:p>
            <a:pPr indent="0" lvl="0" marL="0" rtl="0" algn="l">
              <a:spcBef>
                <a:spcPts val="0"/>
              </a:spcBef>
              <a:spcAft>
                <a:spcPts val="0"/>
              </a:spcAft>
              <a:buNone/>
            </a:pPr>
            <a:r>
              <a:rPr lang="en-US"/>
              <a:t>References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7"/>
          <p:cNvSpPr txBox="1"/>
          <p:nvPr/>
        </p:nvSpPr>
        <p:spPr>
          <a:xfrm>
            <a:off x="250826" y="268288"/>
            <a:ext cx="2160600" cy="1582800"/>
          </a:xfrm>
          <a:prstGeom prst="rect">
            <a:avLst/>
          </a:prstGeom>
          <a:noFill/>
          <a:ln>
            <a:noFill/>
          </a:ln>
        </p:spPr>
        <p:txBody>
          <a:bodyPr anchorCtr="0" anchor="t" bIns="0" lIns="0" spcFirstLastPara="1" rIns="0" wrap="square" tIns="0">
            <a:noAutofit/>
          </a:bodyPr>
          <a:lstStyle/>
          <a:p>
            <a:pPr indent="0" lvl="0" marL="0" marR="0" rtl="0" algn="l">
              <a:lnSpc>
                <a:spcPct val="90000"/>
              </a:lnSpc>
              <a:spcBef>
                <a:spcPts val="0"/>
              </a:spcBef>
              <a:spcAft>
                <a:spcPts val="0"/>
              </a:spcAft>
              <a:buClr>
                <a:srgbClr val="000000"/>
              </a:buClr>
              <a:buSzPts val="3200"/>
              <a:buFont typeface="Arial"/>
              <a:buNone/>
            </a:pPr>
            <a:r>
              <a:rPr b="1" i="0" lang="en-US" sz="3200" u="none" cap="none" strike="noStrike">
                <a:solidFill>
                  <a:schemeClr val="accent1"/>
                </a:solidFill>
                <a:latin typeface="Arial"/>
                <a:ea typeface="Arial"/>
                <a:cs typeface="Arial"/>
                <a:sym typeface="Arial"/>
              </a:rPr>
              <a:t>Agenda</a:t>
            </a:r>
            <a:endParaRPr b="0" i="0" sz="2400" u="none" cap="none" strike="noStrike">
              <a:solidFill>
                <a:schemeClr val="accent1"/>
              </a:solidFill>
              <a:latin typeface="Arial"/>
              <a:ea typeface="Arial"/>
              <a:cs typeface="Arial"/>
              <a:sym typeface="Arial"/>
            </a:endParaRPr>
          </a:p>
        </p:txBody>
      </p:sp>
      <p:grpSp>
        <p:nvGrpSpPr>
          <p:cNvPr id="93" name="Google Shape;93;p17"/>
          <p:cNvGrpSpPr/>
          <p:nvPr/>
        </p:nvGrpSpPr>
        <p:grpSpPr>
          <a:xfrm>
            <a:off x="337089" y="1322238"/>
            <a:ext cx="8555529" cy="3821296"/>
            <a:chOff x="3132138" y="1396723"/>
            <a:chExt cx="5616444" cy="2678228"/>
          </a:xfrm>
        </p:grpSpPr>
        <p:sp>
          <p:nvSpPr>
            <p:cNvPr id="94" name="Google Shape;94;p17"/>
            <p:cNvSpPr txBox="1"/>
            <p:nvPr/>
          </p:nvSpPr>
          <p:spPr>
            <a:xfrm>
              <a:off x="3132138" y="1396724"/>
              <a:ext cx="4813500" cy="528900"/>
            </a:xfrm>
            <a:prstGeom prst="rect">
              <a:avLst/>
            </a:prstGeom>
            <a:noFill/>
            <a:ln>
              <a:noFill/>
            </a:ln>
          </p:spPr>
          <p:txBody>
            <a:bodyPr anchorCtr="0" anchor="ctr" bIns="91425" lIns="0" spcFirstLastPara="1" rIns="91425" wrap="square" tIns="91425">
              <a:normAutofit/>
            </a:bodyPr>
            <a:lstStyle/>
            <a:p>
              <a:pPr indent="0" lvl="0" marL="0" marR="0" rtl="0" algn="l">
                <a:lnSpc>
                  <a:spcPct val="100000"/>
                </a:lnSpc>
                <a:spcBef>
                  <a:spcPts val="0"/>
                </a:spcBef>
                <a:spcAft>
                  <a:spcPts val="0"/>
                </a:spcAft>
                <a:buClr>
                  <a:schemeClr val="dk1"/>
                </a:buClr>
                <a:buSzPts val="2000"/>
                <a:buFont typeface="Arial"/>
                <a:buNone/>
              </a:pPr>
              <a:r>
                <a:rPr b="1" i="0" lang="en-US" sz="1600" u="none" cap="none" strike="noStrike">
                  <a:solidFill>
                    <a:schemeClr val="dk1"/>
                  </a:solidFill>
                </a:rPr>
                <a:t>What is </a:t>
              </a:r>
              <a:r>
                <a:rPr b="1" lang="en-US" sz="1600">
                  <a:solidFill>
                    <a:schemeClr val="dk1"/>
                  </a:solidFill>
                </a:rPr>
                <a:t>l</a:t>
              </a:r>
              <a:r>
                <a:rPr b="1" i="0" lang="en-US" sz="1600" u="none" cap="none" strike="noStrike">
                  <a:solidFill>
                    <a:schemeClr val="dk1"/>
                  </a:solidFill>
                </a:rPr>
                <a:t>anguage?</a:t>
              </a:r>
              <a:endParaRPr b="1" i="0" sz="1100" u="none" cap="none" strike="noStrike">
                <a:solidFill>
                  <a:srgbClr val="000000"/>
                </a:solidFill>
              </a:endParaRPr>
            </a:p>
          </p:txBody>
        </p:sp>
        <p:sp>
          <p:nvSpPr>
            <p:cNvPr id="95" name="Google Shape;95;p17"/>
            <p:cNvSpPr txBox="1"/>
            <p:nvPr/>
          </p:nvSpPr>
          <p:spPr>
            <a:xfrm>
              <a:off x="7870482" y="1396724"/>
              <a:ext cx="878100" cy="528900"/>
            </a:xfrm>
            <a:prstGeom prst="rect">
              <a:avLst/>
            </a:prstGeom>
            <a:noFill/>
            <a:ln>
              <a:noFill/>
            </a:ln>
          </p:spPr>
          <p:txBody>
            <a:bodyPr anchorCtr="0" anchor="ctr" bIns="91425" lIns="91425" spcFirstLastPara="1" rIns="0" wrap="square" tIns="91425">
              <a:noAutofit/>
            </a:bodyPr>
            <a:lstStyle/>
            <a:p>
              <a:pPr indent="0" lvl="0" marL="0" marR="0" rtl="0" algn="r">
                <a:lnSpc>
                  <a:spcPct val="100000"/>
                </a:lnSpc>
                <a:spcBef>
                  <a:spcPts val="0"/>
                </a:spcBef>
                <a:spcAft>
                  <a:spcPts val="0"/>
                </a:spcAft>
                <a:buClr>
                  <a:schemeClr val="dk1"/>
                </a:buClr>
                <a:buSzPts val="2000"/>
                <a:buFont typeface="Arial"/>
                <a:buNone/>
              </a:pPr>
              <a:r>
                <a:rPr b="1" i="0" lang="en-US" sz="3200" u="none" cap="none" strike="noStrike">
                  <a:solidFill>
                    <a:schemeClr val="dk2"/>
                  </a:solidFill>
                  <a:latin typeface="Arial"/>
                  <a:ea typeface="Arial"/>
                  <a:cs typeface="Arial"/>
                  <a:sym typeface="Arial"/>
                </a:rPr>
                <a:t>01</a:t>
              </a:r>
              <a:endParaRPr b="1" i="0" sz="3200" u="none" cap="none" strike="noStrike">
                <a:solidFill>
                  <a:schemeClr val="dk2"/>
                </a:solidFill>
                <a:latin typeface="Arial"/>
                <a:ea typeface="Arial"/>
                <a:cs typeface="Arial"/>
                <a:sym typeface="Arial"/>
              </a:endParaRPr>
            </a:p>
          </p:txBody>
        </p:sp>
        <p:sp>
          <p:nvSpPr>
            <p:cNvPr id="96" name="Google Shape;96;p17"/>
            <p:cNvSpPr txBox="1"/>
            <p:nvPr/>
          </p:nvSpPr>
          <p:spPr>
            <a:xfrm>
              <a:off x="3132138" y="1925530"/>
              <a:ext cx="4813500" cy="511800"/>
            </a:xfrm>
            <a:prstGeom prst="rect">
              <a:avLst/>
            </a:prstGeom>
            <a:noFill/>
            <a:ln>
              <a:noFill/>
            </a:ln>
          </p:spPr>
          <p:txBody>
            <a:bodyPr anchorCtr="0" anchor="ctr" bIns="91425" lIns="0" spcFirstLastPara="1" rIns="91425" wrap="square" tIns="91425">
              <a:norm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chemeClr val="dk1"/>
                  </a:solidFill>
                </a:rPr>
                <a:t>Language – overt and covert production of meaning</a:t>
              </a:r>
              <a:endParaRPr b="1" i="0" sz="1100" u="none" cap="none" strike="noStrike">
                <a:solidFill>
                  <a:srgbClr val="000000"/>
                </a:solidFill>
              </a:endParaRPr>
            </a:p>
          </p:txBody>
        </p:sp>
        <p:sp>
          <p:nvSpPr>
            <p:cNvPr id="97" name="Google Shape;97;p17"/>
            <p:cNvSpPr txBox="1"/>
            <p:nvPr/>
          </p:nvSpPr>
          <p:spPr>
            <a:xfrm>
              <a:off x="7870482" y="1925530"/>
              <a:ext cx="878100" cy="504900"/>
            </a:xfrm>
            <a:prstGeom prst="rect">
              <a:avLst/>
            </a:prstGeom>
            <a:noFill/>
            <a:ln>
              <a:noFill/>
            </a:ln>
          </p:spPr>
          <p:txBody>
            <a:bodyPr anchorCtr="0" anchor="ctr" bIns="91425" lIns="91425" spcFirstLastPara="1" rIns="0" wrap="square" tIns="91425">
              <a:noAutofit/>
            </a:bodyPr>
            <a:lstStyle/>
            <a:p>
              <a:pPr indent="0" lvl="0" marL="0" marR="0" rtl="0" algn="r">
                <a:lnSpc>
                  <a:spcPct val="100000"/>
                </a:lnSpc>
                <a:spcBef>
                  <a:spcPts val="0"/>
                </a:spcBef>
                <a:spcAft>
                  <a:spcPts val="0"/>
                </a:spcAft>
                <a:buClr>
                  <a:schemeClr val="dk1"/>
                </a:buClr>
                <a:buSzPts val="2000"/>
                <a:buFont typeface="Arial"/>
                <a:buNone/>
              </a:pPr>
              <a:r>
                <a:rPr b="1" i="0" lang="en-US" sz="3200" u="none" cap="none" strike="noStrike">
                  <a:solidFill>
                    <a:schemeClr val="dk2"/>
                  </a:solidFill>
                  <a:latin typeface="Arial"/>
                  <a:ea typeface="Arial"/>
                  <a:cs typeface="Arial"/>
                  <a:sym typeface="Arial"/>
                </a:rPr>
                <a:t>02</a:t>
              </a:r>
              <a:endParaRPr b="1" i="0" sz="3200" u="none" cap="none" strike="noStrike">
                <a:solidFill>
                  <a:schemeClr val="dk2"/>
                </a:solidFill>
                <a:latin typeface="Arial"/>
                <a:ea typeface="Arial"/>
                <a:cs typeface="Arial"/>
                <a:sym typeface="Arial"/>
              </a:endParaRPr>
            </a:p>
          </p:txBody>
        </p:sp>
        <p:sp>
          <p:nvSpPr>
            <p:cNvPr id="98" name="Google Shape;98;p17"/>
            <p:cNvSpPr txBox="1"/>
            <p:nvPr/>
          </p:nvSpPr>
          <p:spPr>
            <a:xfrm>
              <a:off x="3132138" y="2437258"/>
              <a:ext cx="4813500" cy="522000"/>
            </a:xfrm>
            <a:prstGeom prst="rect">
              <a:avLst/>
            </a:prstGeom>
            <a:noFill/>
            <a:ln>
              <a:noFill/>
            </a:ln>
          </p:spPr>
          <p:txBody>
            <a:bodyPr anchorCtr="0" anchor="ctr" bIns="91425" lIns="0" spcFirstLastPara="1" rIns="91425" wrap="square" tIns="91425">
              <a:normAutofit/>
            </a:bodyPr>
            <a:lstStyle/>
            <a:p>
              <a:pPr indent="0" lvl="0" marL="0" marR="0" rtl="0" algn="l">
                <a:lnSpc>
                  <a:spcPct val="100000"/>
                </a:lnSpc>
                <a:spcBef>
                  <a:spcPts val="0"/>
                </a:spcBef>
                <a:spcAft>
                  <a:spcPts val="0"/>
                </a:spcAft>
                <a:buClr>
                  <a:srgbClr val="000000"/>
                </a:buClr>
                <a:buSzPts val="1600"/>
                <a:buFont typeface="Arial"/>
                <a:buNone/>
              </a:pPr>
              <a:r>
                <a:rPr b="1" lang="en-US" sz="1600">
                  <a:solidFill>
                    <a:schemeClr val="dk1"/>
                  </a:solidFill>
                </a:rPr>
                <a:t>Exercise 1: </a:t>
              </a:r>
              <a:endParaRPr b="1" i="0" sz="1600" u="none" cap="none" strike="noStrike">
                <a:solidFill>
                  <a:schemeClr val="dk1"/>
                </a:solidFill>
              </a:endParaRPr>
            </a:p>
          </p:txBody>
        </p:sp>
        <p:sp>
          <p:nvSpPr>
            <p:cNvPr id="99" name="Google Shape;99;p17"/>
            <p:cNvSpPr txBox="1"/>
            <p:nvPr/>
          </p:nvSpPr>
          <p:spPr>
            <a:xfrm>
              <a:off x="7870482" y="2430355"/>
              <a:ext cx="878100" cy="528900"/>
            </a:xfrm>
            <a:prstGeom prst="rect">
              <a:avLst/>
            </a:prstGeom>
            <a:noFill/>
            <a:ln>
              <a:noFill/>
            </a:ln>
          </p:spPr>
          <p:txBody>
            <a:bodyPr anchorCtr="0" anchor="ctr" bIns="91425" lIns="91425" spcFirstLastPara="1" rIns="0" wrap="square" tIns="91425">
              <a:noAutofit/>
            </a:bodyPr>
            <a:lstStyle/>
            <a:p>
              <a:pPr indent="0" lvl="0" marL="0" marR="0" rtl="0" algn="r">
                <a:lnSpc>
                  <a:spcPct val="100000"/>
                </a:lnSpc>
                <a:spcBef>
                  <a:spcPts val="0"/>
                </a:spcBef>
                <a:spcAft>
                  <a:spcPts val="0"/>
                </a:spcAft>
                <a:buClr>
                  <a:schemeClr val="dk1"/>
                </a:buClr>
                <a:buSzPts val="2000"/>
                <a:buFont typeface="Arial"/>
                <a:buNone/>
              </a:pPr>
              <a:r>
                <a:rPr b="1" i="0" lang="en-US" sz="3200" u="none" cap="none" strike="noStrike">
                  <a:solidFill>
                    <a:schemeClr val="dk2"/>
                  </a:solidFill>
                  <a:latin typeface="Arial"/>
                  <a:ea typeface="Arial"/>
                  <a:cs typeface="Arial"/>
                  <a:sym typeface="Arial"/>
                </a:rPr>
                <a:t>03</a:t>
              </a:r>
              <a:endParaRPr b="1" i="0" sz="3200" u="none" cap="none" strike="noStrike">
                <a:solidFill>
                  <a:schemeClr val="dk2"/>
                </a:solidFill>
                <a:latin typeface="Arial"/>
                <a:ea typeface="Arial"/>
                <a:cs typeface="Arial"/>
                <a:sym typeface="Arial"/>
              </a:endParaRPr>
            </a:p>
          </p:txBody>
        </p:sp>
        <p:sp>
          <p:nvSpPr>
            <p:cNvPr id="100" name="Google Shape;100;p17"/>
            <p:cNvSpPr txBox="1"/>
            <p:nvPr/>
          </p:nvSpPr>
          <p:spPr>
            <a:xfrm>
              <a:off x="3132138" y="2983358"/>
              <a:ext cx="4813500" cy="532800"/>
            </a:xfrm>
            <a:prstGeom prst="rect">
              <a:avLst/>
            </a:prstGeom>
            <a:noFill/>
            <a:ln>
              <a:noFill/>
            </a:ln>
          </p:spPr>
          <p:txBody>
            <a:bodyPr anchorCtr="0" anchor="ctr" bIns="91425" lIns="0" spcFirstLastPara="1" rIns="91425" wrap="square" tIns="91425">
              <a:normAutofit/>
            </a:bodyPr>
            <a:lstStyle/>
            <a:p>
              <a:pPr indent="0" lvl="0" marL="0" marR="0" rtl="0" algn="l">
                <a:lnSpc>
                  <a:spcPct val="100000"/>
                </a:lnSpc>
                <a:spcBef>
                  <a:spcPts val="0"/>
                </a:spcBef>
                <a:spcAft>
                  <a:spcPts val="0"/>
                </a:spcAft>
                <a:buClr>
                  <a:schemeClr val="dk1"/>
                </a:buClr>
                <a:buSzPts val="2000"/>
                <a:buFont typeface="Arial"/>
                <a:buNone/>
              </a:pPr>
              <a:r>
                <a:rPr b="1" lang="en-US" sz="1600">
                  <a:solidFill>
                    <a:schemeClr val="dk1"/>
                  </a:solidFill>
                </a:rPr>
                <a:t>Power – dictating/responding to the terms of the interaction </a:t>
              </a:r>
              <a:br>
                <a:rPr b="1" lang="en-US" sz="1600">
                  <a:solidFill>
                    <a:schemeClr val="dk1"/>
                  </a:solidFill>
                </a:rPr>
              </a:br>
              <a:r>
                <a:rPr b="1" lang="en-US" sz="1600">
                  <a:solidFill>
                    <a:schemeClr val="dk1"/>
                  </a:solidFill>
                </a:rPr>
                <a:t>- </a:t>
              </a:r>
              <a:r>
                <a:rPr b="1" lang="en-US" sz="1600">
                  <a:solidFill>
                    <a:schemeClr val="dk1"/>
                  </a:solidFill>
                </a:rPr>
                <a:t>speakers, readers, writers</a:t>
              </a:r>
              <a:endParaRPr b="1" i="0" sz="1100" u="none" cap="none" strike="noStrike">
                <a:solidFill>
                  <a:srgbClr val="000000"/>
                </a:solidFill>
              </a:endParaRPr>
            </a:p>
          </p:txBody>
        </p:sp>
        <p:sp>
          <p:nvSpPr>
            <p:cNvPr id="101" name="Google Shape;101;p17"/>
            <p:cNvSpPr txBox="1"/>
            <p:nvPr/>
          </p:nvSpPr>
          <p:spPr>
            <a:xfrm>
              <a:off x="7870482" y="2981051"/>
              <a:ext cx="878100" cy="547800"/>
            </a:xfrm>
            <a:prstGeom prst="rect">
              <a:avLst/>
            </a:prstGeom>
            <a:noFill/>
            <a:ln>
              <a:noFill/>
            </a:ln>
          </p:spPr>
          <p:txBody>
            <a:bodyPr anchorCtr="0" anchor="ctr" bIns="91425" lIns="91425" spcFirstLastPara="1" rIns="0" wrap="square" tIns="91425">
              <a:noAutofit/>
            </a:bodyPr>
            <a:lstStyle/>
            <a:p>
              <a:pPr indent="0" lvl="0" marL="0" marR="0" rtl="0" algn="r">
                <a:lnSpc>
                  <a:spcPct val="100000"/>
                </a:lnSpc>
                <a:spcBef>
                  <a:spcPts val="0"/>
                </a:spcBef>
                <a:spcAft>
                  <a:spcPts val="0"/>
                </a:spcAft>
                <a:buClr>
                  <a:schemeClr val="dk1"/>
                </a:buClr>
                <a:buSzPts val="2000"/>
                <a:buFont typeface="Arial"/>
                <a:buNone/>
              </a:pPr>
              <a:r>
                <a:rPr b="1" i="0" lang="en-US" sz="3200" u="none" cap="none" strike="noStrike">
                  <a:solidFill>
                    <a:schemeClr val="dk2"/>
                  </a:solidFill>
                  <a:latin typeface="Arial"/>
                  <a:ea typeface="Arial"/>
                  <a:cs typeface="Arial"/>
                  <a:sym typeface="Arial"/>
                </a:rPr>
                <a:t>04</a:t>
              </a:r>
              <a:endParaRPr b="1" i="0" sz="3200" u="none" cap="none" strike="noStrike">
                <a:solidFill>
                  <a:schemeClr val="dk2"/>
                </a:solidFill>
                <a:latin typeface="Arial"/>
                <a:ea typeface="Arial"/>
                <a:cs typeface="Arial"/>
                <a:sym typeface="Arial"/>
              </a:endParaRPr>
            </a:p>
          </p:txBody>
        </p:sp>
        <p:grpSp>
          <p:nvGrpSpPr>
            <p:cNvPr id="102" name="Google Shape;102;p17"/>
            <p:cNvGrpSpPr/>
            <p:nvPr/>
          </p:nvGrpSpPr>
          <p:grpSpPr>
            <a:xfrm>
              <a:off x="3132174" y="1396723"/>
              <a:ext cx="5616279" cy="2132181"/>
              <a:chOff x="409325" y="1842994"/>
              <a:chExt cx="5531100" cy="2132181"/>
            </a:xfrm>
          </p:grpSpPr>
          <p:cxnSp>
            <p:nvCxnSpPr>
              <p:cNvPr id="103" name="Google Shape;103;p17"/>
              <p:cNvCxnSpPr/>
              <p:nvPr/>
            </p:nvCxnSpPr>
            <p:spPr>
              <a:xfrm rot="10800000">
                <a:off x="409325" y="1842994"/>
                <a:ext cx="5531100" cy="0"/>
              </a:xfrm>
              <a:prstGeom prst="straightConnector1">
                <a:avLst/>
              </a:prstGeom>
              <a:noFill/>
              <a:ln cap="flat" cmpd="sng" w="9525">
                <a:solidFill>
                  <a:srgbClr val="A5A5A5"/>
                </a:solidFill>
                <a:prstDash val="solid"/>
                <a:round/>
                <a:headEnd len="sm" w="sm" type="none"/>
                <a:tailEnd len="sm" w="sm" type="none"/>
              </a:ln>
            </p:spPr>
          </p:cxnSp>
          <p:cxnSp>
            <p:nvCxnSpPr>
              <p:cNvPr id="104" name="Google Shape;104;p17"/>
              <p:cNvCxnSpPr/>
              <p:nvPr/>
            </p:nvCxnSpPr>
            <p:spPr>
              <a:xfrm rot="10800000">
                <a:off x="409325" y="2372412"/>
                <a:ext cx="5531100" cy="0"/>
              </a:xfrm>
              <a:prstGeom prst="straightConnector1">
                <a:avLst/>
              </a:prstGeom>
              <a:noFill/>
              <a:ln cap="flat" cmpd="sng" w="9525">
                <a:solidFill>
                  <a:srgbClr val="A5A5A5"/>
                </a:solidFill>
                <a:prstDash val="solid"/>
                <a:round/>
                <a:headEnd len="sm" w="sm" type="none"/>
                <a:tailEnd len="sm" w="sm" type="none"/>
              </a:ln>
            </p:spPr>
          </p:cxnSp>
          <p:cxnSp>
            <p:nvCxnSpPr>
              <p:cNvPr id="105" name="Google Shape;105;p17"/>
              <p:cNvCxnSpPr/>
              <p:nvPr/>
            </p:nvCxnSpPr>
            <p:spPr>
              <a:xfrm rot="10800000">
                <a:off x="409325" y="2876625"/>
                <a:ext cx="5531100" cy="0"/>
              </a:xfrm>
              <a:prstGeom prst="straightConnector1">
                <a:avLst/>
              </a:prstGeom>
              <a:noFill/>
              <a:ln cap="flat" cmpd="sng" w="9525">
                <a:solidFill>
                  <a:srgbClr val="A5A5A5"/>
                </a:solidFill>
                <a:prstDash val="solid"/>
                <a:round/>
                <a:headEnd len="sm" w="sm" type="none"/>
                <a:tailEnd len="sm" w="sm" type="none"/>
              </a:ln>
            </p:spPr>
          </p:cxnSp>
          <p:cxnSp>
            <p:nvCxnSpPr>
              <p:cNvPr id="106" name="Google Shape;106;p17"/>
              <p:cNvCxnSpPr/>
              <p:nvPr/>
            </p:nvCxnSpPr>
            <p:spPr>
              <a:xfrm rot="10800000">
                <a:off x="409325" y="3416375"/>
                <a:ext cx="5531100" cy="0"/>
              </a:xfrm>
              <a:prstGeom prst="straightConnector1">
                <a:avLst/>
              </a:prstGeom>
              <a:noFill/>
              <a:ln cap="flat" cmpd="sng" w="9525">
                <a:solidFill>
                  <a:srgbClr val="A5A5A5"/>
                </a:solidFill>
                <a:prstDash val="solid"/>
                <a:round/>
                <a:headEnd len="sm" w="sm" type="none"/>
                <a:tailEnd len="sm" w="sm" type="none"/>
              </a:ln>
            </p:spPr>
          </p:cxnSp>
          <p:cxnSp>
            <p:nvCxnSpPr>
              <p:cNvPr id="107" name="Google Shape;107;p17"/>
              <p:cNvCxnSpPr/>
              <p:nvPr/>
            </p:nvCxnSpPr>
            <p:spPr>
              <a:xfrm rot="10800000">
                <a:off x="409325" y="3975175"/>
                <a:ext cx="5531100" cy="0"/>
              </a:xfrm>
              <a:prstGeom prst="straightConnector1">
                <a:avLst/>
              </a:prstGeom>
              <a:noFill/>
              <a:ln cap="flat" cmpd="sng" w="9525">
                <a:solidFill>
                  <a:srgbClr val="A5A5A5"/>
                </a:solidFill>
                <a:prstDash val="solid"/>
                <a:round/>
                <a:headEnd len="sm" w="sm" type="none"/>
                <a:tailEnd len="sm" w="sm" type="none"/>
              </a:ln>
            </p:spPr>
          </p:cxnSp>
        </p:grpSp>
        <p:sp>
          <p:nvSpPr>
            <p:cNvPr id="108" name="Google Shape;108;p17"/>
            <p:cNvSpPr txBox="1"/>
            <p:nvPr/>
          </p:nvSpPr>
          <p:spPr>
            <a:xfrm>
              <a:off x="7870482" y="3527151"/>
              <a:ext cx="878100" cy="547800"/>
            </a:xfrm>
            <a:prstGeom prst="rect">
              <a:avLst/>
            </a:prstGeom>
            <a:noFill/>
            <a:ln>
              <a:noFill/>
            </a:ln>
          </p:spPr>
          <p:txBody>
            <a:bodyPr anchorCtr="0" anchor="ctr" bIns="91425" lIns="91425" spcFirstLastPara="1" rIns="0" wrap="square" tIns="91425">
              <a:noAutofit/>
            </a:bodyPr>
            <a:lstStyle/>
            <a:p>
              <a:pPr indent="0" lvl="0" marL="0" marR="0" rtl="0" algn="r">
                <a:lnSpc>
                  <a:spcPct val="100000"/>
                </a:lnSpc>
                <a:spcBef>
                  <a:spcPts val="0"/>
                </a:spcBef>
                <a:spcAft>
                  <a:spcPts val="0"/>
                </a:spcAft>
                <a:buClr>
                  <a:schemeClr val="dk1"/>
                </a:buClr>
                <a:buSzPts val="2000"/>
                <a:buFont typeface="Arial"/>
                <a:buNone/>
              </a:pPr>
              <a:r>
                <a:rPr b="1" i="0" lang="en-US" sz="3200" u="none" cap="none" strike="noStrike">
                  <a:solidFill>
                    <a:schemeClr val="dk2"/>
                  </a:solidFill>
                  <a:latin typeface="Arial"/>
                  <a:ea typeface="Arial"/>
                  <a:cs typeface="Arial"/>
                  <a:sym typeface="Arial"/>
                </a:rPr>
                <a:t>05</a:t>
              </a:r>
              <a:endParaRPr b="1" i="0" sz="3200" u="none" cap="none" strike="noStrike">
                <a:solidFill>
                  <a:schemeClr val="dk2"/>
                </a:solidFill>
                <a:latin typeface="Arial"/>
                <a:ea typeface="Arial"/>
                <a:cs typeface="Arial"/>
                <a:sym typeface="Arial"/>
              </a:endParaRPr>
            </a:p>
          </p:txBody>
        </p:sp>
        <p:sp>
          <p:nvSpPr>
            <p:cNvPr id="109" name="Google Shape;109;p17"/>
            <p:cNvSpPr txBox="1"/>
            <p:nvPr/>
          </p:nvSpPr>
          <p:spPr>
            <a:xfrm>
              <a:off x="3132138" y="3529458"/>
              <a:ext cx="4813500" cy="532800"/>
            </a:xfrm>
            <a:prstGeom prst="rect">
              <a:avLst/>
            </a:prstGeom>
            <a:noFill/>
            <a:ln>
              <a:noFill/>
            </a:ln>
          </p:spPr>
          <p:txBody>
            <a:bodyPr anchorCtr="0" anchor="ctr" bIns="91425" lIns="0" spcFirstLastPara="1" rIns="91425" wrap="square" tIns="91425">
              <a:normAutofit/>
            </a:bodyPr>
            <a:lstStyle/>
            <a:p>
              <a:pPr indent="0" lvl="0" marL="0" marR="0" rtl="0" algn="l">
                <a:lnSpc>
                  <a:spcPct val="100000"/>
                </a:lnSpc>
                <a:spcBef>
                  <a:spcPts val="0"/>
                </a:spcBef>
                <a:spcAft>
                  <a:spcPts val="0"/>
                </a:spcAft>
                <a:buClr>
                  <a:srgbClr val="000000"/>
                </a:buClr>
                <a:buSzPts val="1600"/>
                <a:buFont typeface="Arial"/>
                <a:buNone/>
              </a:pPr>
              <a:r>
                <a:rPr b="1" lang="en-US" sz="1600">
                  <a:solidFill>
                    <a:schemeClr val="dk1"/>
                  </a:solidFill>
                </a:rPr>
                <a:t>Exercise 2: </a:t>
              </a:r>
              <a:endParaRPr b="1" i="0" sz="1600" u="none" cap="none" strike="noStrike">
                <a:solidFill>
                  <a:schemeClr val="dk1"/>
                </a:solidFill>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8"/>
          <p:cNvSpPr/>
          <p:nvPr/>
        </p:nvSpPr>
        <p:spPr>
          <a:xfrm>
            <a:off x="914400" y="1528525"/>
            <a:ext cx="7315200" cy="3277800"/>
          </a:xfrm>
          <a:prstGeom prst="roundRect">
            <a:avLst>
              <a:gd fmla="val 16667" name="adj"/>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 name="Google Shape;116;p18"/>
          <p:cNvSpPr txBox="1"/>
          <p:nvPr/>
        </p:nvSpPr>
        <p:spPr>
          <a:xfrm>
            <a:off x="2286000" y="2192075"/>
            <a:ext cx="5486400" cy="1945500"/>
          </a:xfrm>
          <a:prstGeom prst="rect">
            <a:avLst/>
          </a:prstGeom>
          <a:noFill/>
          <a:ln>
            <a:noFill/>
          </a:ln>
        </p:spPr>
        <p:txBody>
          <a:bodyPr anchorCtr="0" anchor="t" bIns="0" lIns="91425" spcFirstLastPara="1" rIns="91425" wrap="square" tIns="0">
            <a:spAutoFit/>
          </a:bodyPr>
          <a:lstStyle/>
          <a:p>
            <a:pPr indent="0" lvl="0" marL="0" marR="0" rtl="0" algn="l">
              <a:lnSpc>
                <a:spcPct val="115000"/>
              </a:lnSpc>
              <a:spcBef>
                <a:spcPts val="0"/>
              </a:spcBef>
              <a:spcAft>
                <a:spcPts val="0"/>
              </a:spcAft>
              <a:buClr>
                <a:srgbClr val="000000"/>
              </a:buClr>
              <a:buSzPts val="1200"/>
              <a:buFont typeface="Arial"/>
              <a:buNone/>
            </a:pPr>
            <a:r>
              <a:rPr b="0" i="0" lang="en-US" sz="1600" u="none" cap="none" strike="noStrike">
                <a:solidFill>
                  <a:srgbClr val="000000"/>
                </a:solidFill>
                <a:latin typeface="Arial"/>
                <a:ea typeface="Arial"/>
                <a:cs typeface="Arial"/>
                <a:sym typeface="Arial"/>
              </a:rPr>
              <a:t>It is presumed that all issues of copyright and access around the specimens, items and researcher’s archives have been taken care of. You should know whether or not your institution has clear title to what it has in its possession and if there is doubt that should be investigated before sharing or making data/information available.</a:t>
            </a:r>
            <a:endParaRPr b="0" i="0" sz="1600" u="none" cap="none" strike="noStrike">
              <a:solidFill>
                <a:srgbClr val="000000"/>
              </a:solidFill>
              <a:latin typeface="Arial"/>
              <a:ea typeface="Arial"/>
              <a:cs typeface="Arial"/>
              <a:sym typeface="Arial"/>
            </a:endParaRPr>
          </a:p>
        </p:txBody>
      </p:sp>
      <p:sp>
        <p:nvSpPr>
          <p:cNvPr id="117" name="Google Shape;117;p18"/>
          <p:cNvSpPr txBox="1"/>
          <p:nvPr/>
        </p:nvSpPr>
        <p:spPr>
          <a:xfrm>
            <a:off x="250825" y="268300"/>
            <a:ext cx="7303800" cy="5397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chemeClr val="dk1"/>
              </a:buClr>
              <a:buSzPts val="4400"/>
              <a:buFont typeface="Arial"/>
              <a:buNone/>
            </a:pPr>
            <a:r>
              <a:rPr b="1" lang="en-US" sz="2200">
                <a:solidFill>
                  <a:schemeClr val="dk2"/>
                </a:solidFill>
              </a:rPr>
              <a:t>First a disclaimer…</a:t>
            </a:r>
            <a:endParaRPr b="1" i="0" sz="2200" u="none" cap="none" strike="noStrike">
              <a:solidFill>
                <a:schemeClr val="dk2"/>
              </a:solidFill>
              <a:latin typeface="Arial"/>
              <a:ea typeface="Arial"/>
              <a:cs typeface="Arial"/>
              <a:sym typeface="Arial"/>
            </a:endParaRPr>
          </a:p>
        </p:txBody>
      </p:sp>
      <p:sp>
        <p:nvSpPr>
          <p:cNvPr id="118" name="Google Shape;118;p18"/>
          <p:cNvSpPr txBox="1"/>
          <p:nvPr/>
        </p:nvSpPr>
        <p:spPr>
          <a:xfrm>
            <a:off x="6920200" y="268300"/>
            <a:ext cx="1944900" cy="1467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chemeClr val="dk1"/>
              </a:buClr>
              <a:buSzPts val="4400"/>
              <a:buFont typeface="Arial"/>
              <a:buNone/>
            </a:pPr>
            <a:r>
              <a:rPr b="1" i="0" lang="en-US" sz="700" u="none" cap="none" strike="noStrike">
                <a:solidFill>
                  <a:schemeClr val="accent1"/>
                </a:solidFill>
                <a:latin typeface="Arial"/>
                <a:ea typeface="Arial"/>
                <a:cs typeface="Arial"/>
                <a:sym typeface="Arial"/>
              </a:rPr>
              <a:t>PREAMBLE</a:t>
            </a:r>
            <a:endParaRPr b="1" i="0" sz="100" u="none" cap="none" strike="noStrike">
              <a:solidFill>
                <a:schemeClr val="accent1"/>
              </a:solidFill>
              <a:latin typeface="Arial"/>
              <a:ea typeface="Arial"/>
              <a:cs typeface="Arial"/>
              <a:sym typeface="Arial"/>
            </a:endParaRPr>
          </a:p>
        </p:txBody>
      </p:sp>
      <p:sp>
        <p:nvSpPr>
          <p:cNvPr id="119" name="Google Shape;119;p18"/>
          <p:cNvSpPr txBox="1"/>
          <p:nvPr/>
        </p:nvSpPr>
        <p:spPr>
          <a:xfrm>
            <a:off x="251601" y="808009"/>
            <a:ext cx="64818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rPr lang="en-US">
                <a:solidFill>
                  <a:srgbClr val="7F7F7F"/>
                </a:solidFill>
              </a:rPr>
              <a:t>If you take away only one thing? It’s this.</a:t>
            </a:r>
            <a:endParaRPr b="0" i="0" sz="1050" u="none" cap="none" strike="noStrike">
              <a:solidFill>
                <a:srgbClr val="7F7F7F"/>
              </a:solidFill>
              <a:latin typeface="Arial"/>
              <a:ea typeface="Arial"/>
              <a:cs typeface="Arial"/>
              <a:sym typeface="Arial"/>
            </a:endParaRPr>
          </a:p>
        </p:txBody>
      </p:sp>
      <p:grpSp>
        <p:nvGrpSpPr>
          <p:cNvPr id="120" name="Google Shape;120;p18"/>
          <p:cNvGrpSpPr/>
          <p:nvPr/>
        </p:nvGrpSpPr>
        <p:grpSpPr>
          <a:xfrm>
            <a:off x="1371600" y="2522125"/>
            <a:ext cx="352425" cy="466725"/>
            <a:chOff x="7613240" y="2136371"/>
            <a:chExt cx="352425" cy="466725"/>
          </a:xfrm>
        </p:grpSpPr>
        <p:sp>
          <p:nvSpPr>
            <p:cNvPr id="121" name="Google Shape;121;p18"/>
            <p:cNvSpPr/>
            <p:nvPr/>
          </p:nvSpPr>
          <p:spPr>
            <a:xfrm>
              <a:off x="7613240" y="2136371"/>
              <a:ext cx="352425" cy="466725"/>
            </a:xfrm>
            <a:custGeom>
              <a:rect b="b" l="l" r="r" t="t"/>
              <a:pathLst>
                <a:path extrusionOk="0" h="466725" w="352425">
                  <a:moveTo>
                    <a:pt x="352139" y="106680"/>
                  </a:moveTo>
                  <a:cubicBezTo>
                    <a:pt x="351882" y="105461"/>
                    <a:pt x="351462" y="104282"/>
                    <a:pt x="350891" y="103175"/>
                  </a:cubicBezTo>
                  <a:cubicBezTo>
                    <a:pt x="350768" y="102918"/>
                    <a:pt x="350634" y="102680"/>
                    <a:pt x="350491" y="102432"/>
                  </a:cubicBezTo>
                  <a:cubicBezTo>
                    <a:pt x="349873" y="101320"/>
                    <a:pt x="349114" y="100293"/>
                    <a:pt x="348234" y="99374"/>
                  </a:cubicBezTo>
                  <a:lnTo>
                    <a:pt x="252984" y="4124"/>
                  </a:lnTo>
                  <a:cubicBezTo>
                    <a:pt x="252072" y="3251"/>
                    <a:pt x="251047" y="2504"/>
                    <a:pt x="249936" y="1905"/>
                  </a:cubicBezTo>
                  <a:cubicBezTo>
                    <a:pt x="249688" y="1762"/>
                    <a:pt x="249460" y="1629"/>
                    <a:pt x="249212" y="1505"/>
                  </a:cubicBezTo>
                  <a:cubicBezTo>
                    <a:pt x="248098" y="935"/>
                    <a:pt x="246913" y="515"/>
                    <a:pt x="245688" y="257"/>
                  </a:cubicBezTo>
                  <a:lnTo>
                    <a:pt x="245574" y="257"/>
                  </a:lnTo>
                  <a:cubicBezTo>
                    <a:pt x="244688" y="90"/>
                    <a:pt x="243789" y="3"/>
                    <a:pt x="242888" y="0"/>
                  </a:cubicBezTo>
                  <a:lnTo>
                    <a:pt x="14288" y="0"/>
                  </a:lnTo>
                  <a:cubicBezTo>
                    <a:pt x="6397" y="0"/>
                    <a:pt x="0" y="6397"/>
                    <a:pt x="0" y="14288"/>
                  </a:cubicBezTo>
                  <a:lnTo>
                    <a:pt x="0" y="452438"/>
                  </a:lnTo>
                  <a:cubicBezTo>
                    <a:pt x="0" y="460328"/>
                    <a:pt x="6397" y="466725"/>
                    <a:pt x="14288" y="466725"/>
                  </a:cubicBezTo>
                  <a:lnTo>
                    <a:pt x="338138" y="466725"/>
                  </a:lnTo>
                  <a:cubicBezTo>
                    <a:pt x="346028" y="466725"/>
                    <a:pt x="352425" y="460328"/>
                    <a:pt x="352425" y="452438"/>
                  </a:cubicBezTo>
                  <a:lnTo>
                    <a:pt x="352425" y="109538"/>
                  </a:lnTo>
                  <a:cubicBezTo>
                    <a:pt x="352418" y="108636"/>
                    <a:pt x="352329" y="107737"/>
                    <a:pt x="352158" y="106851"/>
                  </a:cubicBezTo>
                  <a:close/>
                  <a:moveTo>
                    <a:pt x="257175" y="48778"/>
                  </a:moveTo>
                  <a:lnTo>
                    <a:pt x="303648" y="95250"/>
                  </a:lnTo>
                  <a:lnTo>
                    <a:pt x="257175" y="95250"/>
                  </a:lnTo>
                  <a:close/>
                  <a:moveTo>
                    <a:pt x="28575" y="438150"/>
                  </a:moveTo>
                  <a:lnTo>
                    <a:pt x="28575" y="28575"/>
                  </a:lnTo>
                  <a:lnTo>
                    <a:pt x="228600" y="28575"/>
                  </a:lnTo>
                  <a:lnTo>
                    <a:pt x="228600" y="109538"/>
                  </a:lnTo>
                  <a:cubicBezTo>
                    <a:pt x="228600" y="117428"/>
                    <a:pt x="234997" y="123825"/>
                    <a:pt x="242888" y="123825"/>
                  </a:cubicBezTo>
                  <a:lnTo>
                    <a:pt x="323850" y="123825"/>
                  </a:lnTo>
                  <a:lnTo>
                    <a:pt x="323850" y="438150"/>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 name="Google Shape;122;p18"/>
            <p:cNvSpPr/>
            <p:nvPr/>
          </p:nvSpPr>
          <p:spPr>
            <a:xfrm>
              <a:off x="7703728" y="2269721"/>
              <a:ext cx="171450" cy="238125"/>
            </a:xfrm>
            <a:custGeom>
              <a:rect b="b" l="l" r="r" t="t"/>
              <a:pathLst>
                <a:path extrusionOk="0" h="238125" w="171450">
                  <a:moveTo>
                    <a:pt x="157163" y="95250"/>
                  </a:moveTo>
                  <a:lnTo>
                    <a:pt x="145599" y="95250"/>
                  </a:lnTo>
                  <a:lnTo>
                    <a:pt x="145599" y="55112"/>
                  </a:lnTo>
                  <a:cubicBezTo>
                    <a:pt x="145599" y="24674"/>
                    <a:pt x="120925" y="0"/>
                    <a:pt x="90488" y="0"/>
                  </a:cubicBezTo>
                  <a:cubicBezTo>
                    <a:pt x="60050" y="0"/>
                    <a:pt x="35376" y="24674"/>
                    <a:pt x="35376" y="55112"/>
                  </a:cubicBezTo>
                  <a:cubicBezTo>
                    <a:pt x="35376" y="63002"/>
                    <a:pt x="41773" y="69399"/>
                    <a:pt x="49663" y="69399"/>
                  </a:cubicBezTo>
                  <a:cubicBezTo>
                    <a:pt x="57554" y="69399"/>
                    <a:pt x="63951" y="63002"/>
                    <a:pt x="63951" y="55112"/>
                  </a:cubicBezTo>
                  <a:cubicBezTo>
                    <a:pt x="63951" y="40456"/>
                    <a:pt x="75832" y="28575"/>
                    <a:pt x="90488" y="28575"/>
                  </a:cubicBezTo>
                  <a:cubicBezTo>
                    <a:pt x="105143" y="28575"/>
                    <a:pt x="117024" y="40456"/>
                    <a:pt x="117024" y="55112"/>
                  </a:cubicBezTo>
                  <a:lnTo>
                    <a:pt x="117024" y="95250"/>
                  </a:lnTo>
                  <a:lnTo>
                    <a:pt x="14288" y="95250"/>
                  </a:lnTo>
                  <a:cubicBezTo>
                    <a:pt x="6397" y="95250"/>
                    <a:pt x="0" y="101647"/>
                    <a:pt x="0" y="109538"/>
                  </a:cubicBezTo>
                  <a:lnTo>
                    <a:pt x="0" y="223838"/>
                  </a:lnTo>
                  <a:cubicBezTo>
                    <a:pt x="0" y="231728"/>
                    <a:pt x="6397" y="238125"/>
                    <a:pt x="14288" y="238125"/>
                  </a:cubicBezTo>
                  <a:lnTo>
                    <a:pt x="157163" y="238125"/>
                  </a:lnTo>
                  <a:cubicBezTo>
                    <a:pt x="165053" y="238125"/>
                    <a:pt x="171450" y="231728"/>
                    <a:pt x="171450" y="223838"/>
                  </a:cubicBezTo>
                  <a:lnTo>
                    <a:pt x="171450" y="109538"/>
                  </a:lnTo>
                  <a:cubicBezTo>
                    <a:pt x="171450" y="101647"/>
                    <a:pt x="165053" y="95250"/>
                    <a:pt x="157163" y="95250"/>
                  </a:cubicBezTo>
                  <a:close/>
                  <a:moveTo>
                    <a:pt x="142875" y="209550"/>
                  </a:moveTo>
                  <a:lnTo>
                    <a:pt x="28575" y="209550"/>
                  </a:lnTo>
                  <a:lnTo>
                    <a:pt x="28575" y="123825"/>
                  </a:lnTo>
                  <a:lnTo>
                    <a:pt x="142875" y="123825"/>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1"/>
        </a:solidFill>
      </p:bgPr>
    </p:bg>
    <p:spTree>
      <p:nvGrpSpPr>
        <p:cNvPr id="126" name="Shape 126"/>
        <p:cNvGrpSpPr/>
        <p:nvPr/>
      </p:nvGrpSpPr>
      <p:grpSpPr>
        <a:xfrm>
          <a:off x="0" y="0"/>
          <a:ext cx="0" cy="0"/>
          <a:chOff x="0" y="0"/>
          <a:chExt cx="0" cy="0"/>
        </a:xfrm>
      </p:grpSpPr>
      <p:sp>
        <p:nvSpPr>
          <p:cNvPr id="127" name="Google Shape;127;p19"/>
          <p:cNvSpPr txBox="1"/>
          <p:nvPr>
            <p:ph type="ctrTitle"/>
          </p:nvPr>
        </p:nvSpPr>
        <p:spPr>
          <a:xfrm>
            <a:off x="479425" y="1104900"/>
            <a:ext cx="5943600" cy="1251000"/>
          </a:xfrm>
          <a:prstGeom prst="rect">
            <a:avLst/>
          </a:prstGeom>
          <a:noFill/>
          <a:ln>
            <a:noFill/>
          </a:ln>
        </p:spPr>
        <p:txBody>
          <a:bodyPr anchorCtr="0" anchor="b" bIns="45700" lIns="0" spcFirstLastPara="1" rIns="0" wrap="square" tIns="45700">
            <a:noAutofit/>
          </a:bodyPr>
          <a:lstStyle/>
          <a:p>
            <a:pPr indent="0" lvl="0" marL="0" rtl="0" algn="l">
              <a:lnSpc>
                <a:spcPct val="90000"/>
              </a:lnSpc>
              <a:spcBef>
                <a:spcPts val="0"/>
              </a:spcBef>
              <a:spcAft>
                <a:spcPts val="0"/>
              </a:spcAft>
              <a:buSzPts val="4400"/>
              <a:buNone/>
            </a:pPr>
            <a:r>
              <a:rPr lang="en-US"/>
              <a:t>What is Language?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0"/>
          <p:cNvSpPr txBox="1"/>
          <p:nvPr/>
        </p:nvSpPr>
        <p:spPr>
          <a:xfrm>
            <a:off x="324425" y="268300"/>
            <a:ext cx="7303800" cy="785100"/>
          </a:xfrm>
          <a:prstGeom prst="rect">
            <a:avLst/>
          </a:prstGeom>
          <a:noFill/>
          <a:ln>
            <a:noFill/>
          </a:ln>
        </p:spPr>
        <p:txBody>
          <a:bodyPr anchorCtr="0" anchor="t" bIns="91425" lIns="0" spcFirstLastPara="1" rIns="91425" wrap="square" tIns="0">
            <a:noAutofit/>
          </a:bodyPr>
          <a:lstStyle/>
          <a:p>
            <a:pPr indent="0" lvl="0" marL="0" rtl="0" algn="l">
              <a:lnSpc>
                <a:spcPct val="115000"/>
              </a:lnSpc>
              <a:spcBef>
                <a:spcPts val="0"/>
              </a:spcBef>
              <a:spcAft>
                <a:spcPts val="0"/>
              </a:spcAft>
              <a:buNone/>
            </a:pPr>
            <a:r>
              <a:rPr b="1" lang="en-US" sz="2200">
                <a:solidFill>
                  <a:schemeClr val="dk1"/>
                </a:solidFill>
              </a:rPr>
              <a:t>What is (Human) Language? </a:t>
            </a:r>
            <a:endParaRPr b="1" sz="2200">
              <a:solidFill>
                <a:schemeClr val="dk1"/>
              </a:solidFill>
            </a:endParaRPr>
          </a:p>
          <a:p>
            <a:pPr indent="0" lvl="0" marL="0" rtl="0" algn="l">
              <a:spcBef>
                <a:spcPts val="0"/>
              </a:spcBef>
              <a:spcAft>
                <a:spcPts val="0"/>
              </a:spcAft>
              <a:buClr>
                <a:schemeClr val="dk1"/>
              </a:buClr>
              <a:buSzPts val="2000"/>
              <a:buFont typeface="Arial"/>
              <a:buNone/>
            </a:pPr>
            <a:r>
              <a:rPr lang="en-US">
                <a:solidFill>
                  <a:srgbClr val="7F7F7F"/>
                </a:solidFill>
              </a:rPr>
              <a:t>Any independent communication system created by humans that allows people to convey information, feelings, and thoughts.</a:t>
            </a:r>
            <a:endParaRPr b="1" sz="1900">
              <a:solidFill>
                <a:srgbClr val="7F7F7F"/>
              </a:solidFill>
            </a:endParaRPr>
          </a:p>
        </p:txBody>
      </p:sp>
      <p:sp>
        <p:nvSpPr>
          <p:cNvPr id="133" name="Google Shape;133;p20"/>
          <p:cNvSpPr txBox="1"/>
          <p:nvPr/>
        </p:nvSpPr>
        <p:spPr>
          <a:xfrm>
            <a:off x="463225" y="1369175"/>
            <a:ext cx="3896400" cy="3592200"/>
          </a:xfrm>
          <a:prstGeom prst="rect">
            <a:avLst/>
          </a:prstGeom>
          <a:noFill/>
          <a:ln>
            <a:noFill/>
          </a:ln>
        </p:spPr>
        <p:txBody>
          <a:bodyPr anchorCtr="0" anchor="t" bIns="91425" lIns="0" spcFirstLastPara="1" rIns="91425" wrap="square" tIns="91425">
            <a:noAutofit/>
          </a:bodyPr>
          <a:lstStyle/>
          <a:p>
            <a:pPr indent="0" lvl="0" marL="0" rtl="0" algn="l">
              <a:spcBef>
                <a:spcPts val="1200"/>
              </a:spcBef>
              <a:spcAft>
                <a:spcPts val="0"/>
              </a:spcAft>
              <a:buNone/>
            </a:pPr>
            <a:r>
              <a:rPr lang="en-US" sz="1800">
                <a:solidFill>
                  <a:schemeClr val="dk1"/>
                </a:solidFill>
              </a:rPr>
              <a:t>How do we define it?</a:t>
            </a:r>
            <a:endParaRPr sz="1800">
              <a:solidFill>
                <a:schemeClr val="dk1"/>
              </a:solidFill>
            </a:endParaRPr>
          </a:p>
          <a:p>
            <a:pPr indent="-342900" lvl="0" marL="457200" rtl="0" algn="l">
              <a:lnSpc>
                <a:spcPct val="115000"/>
              </a:lnSpc>
              <a:spcBef>
                <a:spcPts val="1200"/>
              </a:spcBef>
              <a:spcAft>
                <a:spcPts val="0"/>
              </a:spcAft>
              <a:buClr>
                <a:schemeClr val="dk1"/>
              </a:buClr>
              <a:buSzPts val="1800"/>
              <a:buChar char="●"/>
            </a:pPr>
            <a:r>
              <a:rPr lang="en-US" sz="1800">
                <a:solidFill>
                  <a:schemeClr val="dk1"/>
                </a:solidFill>
              </a:rPr>
              <a:t>Primary way of communication </a:t>
            </a:r>
            <a:endParaRPr sz="1800">
              <a:solidFill>
                <a:schemeClr val="dk1"/>
              </a:solidFill>
            </a:endParaRPr>
          </a:p>
          <a:p>
            <a:pPr indent="-342900" lvl="0" marL="457200" rtl="0" algn="l">
              <a:lnSpc>
                <a:spcPct val="115000"/>
              </a:lnSpc>
              <a:spcBef>
                <a:spcPts val="1000"/>
              </a:spcBef>
              <a:spcAft>
                <a:spcPts val="0"/>
              </a:spcAft>
              <a:buClr>
                <a:schemeClr val="dk1"/>
              </a:buClr>
              <a:buSzPts val="1800"/>
              <a:buChar char="●"/>
            </a:pPr>
            <a:r>
              <a:rPr lang="en-US" sz="1800">
                <a:solidFill>
                  <a:schemeClr val="dk1"/>
                </a:solidFill>
              </a:rPr>
              <a:t>Written, Spoken, Sign, and Computer</a:t>
            </a:r>
            <a:endParaRPr sz="1800">
              <a:solidFill>
                <a:schemeClr val="dk1"/>
              </a:solidFill>
            </a:endParaRPr>
          </a:p>
          <a:p>
            <a:pPr indent="-342900" lvl="0" marL="457200" rtl="0" algn="l">
              <a:lnSpc>
                <a:spcPct val="115000"/>
              </a:lnSpc>
              <a:spcBef>
                <a:spcPts val="1000"/>
              </a:spcBef>
              <a:spcAft>
                <a:spcPts val="0"/>
              </a:spcAft>
              <a:buClr>
                <a:schemeClr val="dk1"/>
              </a:buClr>
              <a:buSzPts val="1800"/>
              <a:buChar char="●"/>
            </a:pPr>
            <a:r>
              <a:rPr lang="en-US" sz="1800">
                <a:solidFill>
                  <a:schemeClr val="dk1"/>
                </a:solidFill>
              </a:rPr>
              <a:t>Languages follow rules and structure, grammar and vocabulary, but those rules and structure vary</a:t>
            </a:r>
            <a:endParaRPr sz="1800">
              <a:solidFill>
                <a:schemeClr val="dk1"/>
              </a:solidFill>
            </a:endParaRPr>
          </a:p>
          <a:p>
            <a:pPr indent="-342900" lvl="0" marL="457200" rtl="0" algn="l">
              <a:lnSpc>
                <a:spcPct val="115000"/>
              </a:lnSpc>
              <a:spcBef>
                <a:spcPts val="1000"/>
              </a:spcBef>
              <a:spcAft>
                <a:spcPts val="1000"/>
              </a:spcAft>
              <a:buClr>
                <a:schemeClr val="dk1"/>
              </a:buClr>
              <a:buSzPts val="1800"/>
              <a:buChar char="●"/>
            </a:pPr>
            <a:r>
              <a:rPr lang="en-US" sz="1800">
                <a:solidFill>
                  <a:schemeClr val="dk1"/>
                </a:solidFill>
              </a:rPr>
              <a:t>Shared or not shared? </a:t>
            </a:r>
            <a:endParaRPr sz="1800">
              <a:solidFill>
                <a:schemeClr val="dk1"/>
              </a:solidFill>
            </a:endParaRPr>
          </a:p>
        </p:txBody>
      </p:sp>
      <p:sp>
        <p:nvSpPr>
          <p:cNvPr id="134" name="Google Shape;134;p20"/>
          <p:cNvSpPr txBox="1"/>
          <p:nvPr/>
        </p:nvSpPr>
        <p:spPr>
          <a:xfrm>
            <a:off x="6084886" y="268289"/>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rgbClr val="000000"/>
              </a:buClr>
              <a:buSzPts val="700"/>
              <a:buFont typeface="Arial"/>
              <a:buNone/>
            </a:pPr>
            <a:r>
              <a:rPr b="1" lang="en-US" sz="700">
                <a:solidFill>
                  <a:srgbClr val="37816E"/>
                </a:solidFill>
              </a:rPr>
              <a:t>LEARNING OBJECTIVES</a:t>
            </a:r>
            <a:br>
              <a:rPr b="0" i="0" lang="en-US" sz="700" u="none" cap="none" strike="noStrike">
                <a:solidFill>
                  <a:srgbClr val="37816E"/>
                </a:solidFill>
                <a:latin typeface="Arial"/>
                <a:ea typeface="Arial"/>
                <a:cs typeface="Arial"/>
                <a:sym typeface="Arial"/>
              </a:rPr>
            </a:br>
            <a:r>
              <a:rPr lang="en-US" sz="700">
                <a:solidFill>
                  <a:srgbClr val="1B4036"/>
                </a:solidFill>
              </a:rPr>
              <a:t>SELF</a:t>
            </a:r>
            <a:endParaRPr b="0" i="0" sz="100" u="none" cap="none" strike="noStrike">
              <a:solidFill>
                <a:srgbClr val="1B4036"/>
              </a:solidFill>
              <a:latin typeface="Arial"/>
              <a:ea typeface="Arial"/>
              <a:cs typeface="Arial"/>
              <a:sym typeface="Arial"/>
            </a:endParaRPr>
          </a:p>
        </p:txBody>
      </p:sp>
      <p:sp>
        <p:nvSpPr>
          <p:cNvPr id="135" name="Google Shape;135;p20"/>
          <p:cNvSpPr txBox="1"/>
          <p:nvPr/>
        </p:nvSpPr>
        <p:spPr>
          <a:xfrm>
            <a:off x="4359625" y="1369175"/>
            <a:ext cx="4240500" cy="3595500"/>
          </a:xfrm>
          <a:prstGeom prst="rect">
            <a:avLst/>
          </a:prstGeom>
          <a:noFill/>
          <a:ln>
            <a:noFill/>
          </a:ln>
        </p:spPr>
        <p:txBody>
          <a:bodyPr anchorCtr="0" anchor="t" bIns="91425" lIns="91425" spcFirstLastPara="1" rIns="91425" wrap="square" tIns="91425">
            <a:spAutoFit/>
          </a:bodyPr>
          <a:lstStyle/>
          <a:p>
            <a:pPr indent="0" lvl="0" marL="0" rtl="0" algn="l">
              <a:spcBef>
                <a:spcPts val="1200"/>
              </a:spcBef>
              <a:spcAft>
                <a:spcPts val="0"/>
              </a:spcAft>
              <a:buNone/>
            </a:pPr>
            <a:r>
              <a:rPr lang="en-US" sz="1800">
                <a:solidFill>
                  <a:schemeClr val="dk1"/>
                </a:solidFill>
              </a:rPr>
              <a:t>Consider other </a:t>
            </a:r>
            <a:r>
              <a:rPr lang="en-US" sz="1800">
                <a:solidFill>
                  <a:schemeClr val="dk1"/>
                </a:solidFill>
              </a:rPr>
              <a:t>interpretive</a:t>
            </a:r>
            <a:r>
              <a:rPr lang="en-US" sz="1800">
                <a:solidFill>
                  <a:schemeClr val="dk1"/>
                </a:solidFill>
              </a:rPr>
              <a:t> elements</a:t>
            </a:r>
            <a:r>
              <a:rPr lang="en-US" sz="1800">
                <a:solidFill>
                  <a:schemeClr val="dk1"/>
                </a:solidFill>
              </a:rPr>
              <a:t>…</a:t>
            </a:r>
            <a:endParaRPr sz="1800">
              <a:solidFill>
                <a:schemeClr val="dk1"/>
              </a:solidFill>
            </a:endParaRPr>
          </a:p>
          <a:p>
            <a:pPr indent="-342900" lvl="0" marL="457200" rtl="0" algn="l">
              <a:lnSpc>
                <a:spcPct val="115000"/>
              </a:lnSpc>
              <a:spcBef>
                <a:spcPts val="1200"/>
              </a:spcBef>
              <a:spcAft>
                <a:spcPts val="0"/>
              </a:spcAft>
              <a:buClr>
                <a:schemeClr val="dk1"/>
              </a:buClr>
              <a:buSzPts val="1800"/>
              <a:buChar char="●"/>
            </a:pPr>
            <a:r>
              <a:rPr lang="en-US" sz="1800">
                <a:solidFill>
                  <a:schemeClr val="dk1"/>
                </a:solidFill>
              </a:rPr>
              <a:t>Different modes and channels</a:t>
            </a:r>
            <a:r>
              <a:rPr lang="en-US" sz="1800">
                <a:solidFill>
                  <a:schemeClr val="dk1"/>
                </a:solidFill>
              </a:rPr>
              <a:t>–accent, </a:t>
            </a:r>
            <a:r>
              <a:rPr i="1" lang="en-US" sz="1800">
                <a:solidFill>
                  <a:schemeClr val="dk1"/>
                </a:solidFill>
              </a:rPr>
              <a:t>body language, facial expression, tone of voice, volume</a:t>
            </a:r>
            <a:r>
              <a:rPr lang="en-US" sz="1800">
                <a:solidFill>
                  <a:schemeClr val="dk1"/>
                </a:solidFill>
              </a:rPr>
              <a:t>–</a:t>
            </a:r>
            <a:r>
              <a:rPr lang="en-US" sz="1800">
                <a:solidFill>
                  <a:schemeClr val="dk1"/>
                </a:solidFill>
              </a:rPr>
              <a:t>these add to the meaning as well as confusion as they are both part of what is producing meaning and what is interpreted</a:t>
            </a:r>
            <a:endParaRPr sz="1800">
              <a:solidFill>
                <a:schemeClr val="dk1"/>
              </a:solidFill>
            </a:endParaRPr>
          </a:p>
          <a:p>
            <a:pPr indent="-342900" lvl="0" marL="457200" rtl="0" algn="l">
              <a:lnSpc>
                <a:spcPct val="115000"/>
              </a:lnSpc>
              <a:spcBef>
                <a:spcPts val="1200"/>
              </a:spcBef>
              <a:spcAft>
                <a:spcPts val="1000"/>
              </a:spcAft>
              <a:buClr>
                <a:schemeClr val="dk1"/>
              </a:buClr>
              <a:buSzPts val="1800"/>
              <a:buChar char="●"/>
            </a:pPr>
            <a:r>
              <a:rPr lang="en-US" sz="1800">
                <a:solidFill>
                  <a:schemeClr val="dk1"/>
                </a:solidFill>
              </a:rPr>
              <a:t>Socially, Culturally, &amp; Historically mediated</a:t>
            </a:r>
            <a:endParaRPr sz="1800">
              <a:solidFill>
                <a:schemeClr val="dk1"/>
              </a:solidFill>
            </a:endParaRPr>
          </a:p>
        </p:txBody>
      </p:sp>
      <p:grpSp>
        <p:nvGrpSpPr>
          <p:cNvPr id="136" name="Google Shape;136;p20"/>
          <p:cNvGrpSpPr/>
          <p:nvPr/>
        </p:nvGrpSpPr>
        <p:grpSpPr>
          <a:xfrm>
            <a:off x="8234985" y="478962"/>
            <a:ext cx="658200" cy="658200"/>
            <a:chOff x="3702574" y="4094937"/>
            <a:chExt cx="658200" cy="658200"/>
          </a:xfrm>
        </p:grpSpPr>
        <p:sp>
          <p:nvSpPr>
            <p:cNvPr id="137" name="Google Shape;137;p20"/>
            <p:cNvSpPr/>
            <p:nvPr/>
          </p:nvSpPr>
          <p:spPr>
            <a:xfrm>
              <a:off x="3702574" y="4094937"/>
              <a:ext cx="658200" cy="658200"/>
            </a:xfrm>
            <a:prstGeom prst="ellipse">
              <a:avLst/>
            </a:prstGeom>
            <a:solidFill>
              <a:srgbClr val="D5DDDD"/>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Calibri"/>
                <a:ea typeface="Calibri"/>
                <a:cs typeface="Calibri"/>
                <a:sym typeface="Calibri"/>
              </a:endParaRPr>
            </a:p>
          </p:txBody>
        </p:sp>
        <p:grpSp>
          <p:nvGrpSpPr>
            <p:cNvPr id="138" name="Google Shape;138;p20"/>
            <p:cNvGrpSpPr/>
            <p:nvPr/>
          </p:nvGrpSpPr>
          <p:grpSpPr>
            <a:xfrm>
              <a:off x="3854540" y="4244078"/>
              <a:ext cx="354305" cy="359927"/>
              <a:chOff x="-451682" y="225865"/>
              <a:chExt cx="3745297" cy="3804720"/>
            </a:xfrm>
          </p:grpSpPr>
          <p:sp>
            <p:nvSpPr>
              <p:cNvPr id="139" name="Google Shape;139;p20"/>
              <p:cNvSpPr/>
              <p:nvPr/>
            </p:nvSpPr>
            <p:spPr>
              <a:xfrm>
                <a:off x="-451682" y="2247127"/>
                <a:ext cx="1664571" cy="1783458"/>
              </a:xfrm>
              <a:custGeom>
                <a:rect b="b" l="l" r="r" t="t"/>
                <a:pathLst>
                  <a:path extrusionOk="0" h="1783458" w="1664571">
                    <a:moveTo>
                      <a:pt x="1202598" y="920331"/>
                    </a:moveTo>
                    <a:cubicBezTo>
                      <a:pt x="1303897" y="822896"/>
                      <a:pt x="1367336" y="686338"/>
                      <a:pt x="1367336" y="535040"/>
                    </a:cubicBezTo>
                    <a:cubicBezTo>
                      <a:pt x="1367336" y="240048"/>
                      <a:pt x="1127283" y="0"/>
                      <a:pt x="832296" y="0"/>
                    </a:cubicBezTo>
                    <a:cubicBezTo>
                      <a:pt x="537305" y="0"/>
                      <a:pt x="297257" y="240048"/>
                      <a:pt x="297257" y="535040"/>
                    </a:cubicBezTo>
                    <a:cubicBezTo>
                      <a:pt x="297257" y="686338"/>
                      <a:pt x="360692" y="822896"/>
                      <a:pt x="461990" y="920331"/>
                    </a:cubicBezTo>
                    <a:cubicBezTo>
                      <a:pt x="188648" y="1056940"/>
                      <a:pt x="0" y="1338788"/>
                      <a:pt x="0" y="1664571"/>
                    </a:cubicBezTo>
                    <a:cubicBezTo>
                      <a:pt x="0" y="1730182"/>
                      <a:pt x="53272" y="1783458"/>
                      <a:pt x="118900" y="1783458"/>
                    </a:cubicBezTo>
                    <a:lnTo>
                      <a:pt x="1545671" y="1783458"/>
                    </a:lnTo>
                    <a:cubicBezTo>
                      <a:pt x="1611299" y="1783458"/>
                      <a:pt x="1664571" y="1730182"/>
                      <a:pt x="1664571" y="1664571"/>
                    </a:cubicBezTo>
                    <a:cubicBezTo>
                      <a:pt x="1664571" y="1338788"/>
                      <a:pt x="1475945" y="1056889"/>
                      <a:pt x="1202581" y="920331"/>
                    </a:cubicBezTo>
                    <a:lnTo>
                      <a:pt x="1202598" y="920331"/>
                    </a:lnTo>
                    <a:close/>
                    <a:moveTo>
                      <a:pt x="535061" y="535040"/>
                    </a:moveTo>
                    <a:cubicBezTo>
                      <a:pt x="535061" y="371133"/>
                      <a:pt x="668398" y="237796"/>
                      <a:pt x="832305" y="237796"/>
                    </a:cubicBezTo>
                    <a:cubicBezTo>
                      <a:pt x="996207" y="237796"/>
                      <a:pt x="1129549" y="371133"/>
                      <a:pt x="1129549" y="535040"/>
                    </a:cubicBezTo>
                    <a:cubicBezTo>
                      <a:pt x="1129549" y="698942"/>
                      <a:pt x="996207" y="832283"/>
                      <a:pt x="832305" y="832283"/>
                    </a:cubicBezTo>
                    <a:cubicBezTo>
                      <a:pt x="668398" y="832283"/>
                      <a:pt x="535061" y="698942"/>
                      <a:pt x="535061" y="535040"/>
                    </a:cubicBezTo>
                    <a:close/>
                    <a:moveTo>
                      <a:pt x="249770" y="1545671"/>
                    </a:moveTo>
                    <a:cubicBezTo>
                      <a:pt x="305060" y="1274646"/>
                      <a:pt x="545232" y="1070079"/>
                      <a:pt x="832305" y="1070079"/>
                    </a:cubicBezTo>
                    <a:cubicBezTo>
                      <a:pt x="1119377" y="1070079"/>
                      <a:pt x="1359606" y="1274646"/>
                      <a:pt x="1414839" y="1545671"/>
                    </a:cubicBezTo>
                    <a:lnTo>
                      <a:pt x="249770" y="1545671"/>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0" name="Google Shape;140;p20"/>
              <p:cNvSpPr/>
              <p:nvPr/>
            </p:nvSpPr>
            <p:spPr>
              <a:xfrm>
                <a:off x="1153286" y="2425471"/>
                <a:ext cx="2140158" cy="1070096"/>
              </a:xfrm>
              <a:custGeom>
                <a:rect b="b" l="l" r="r" t="t"/>
                <a:pathLst>
                  <a:path extrusionOk="0" h="1070096" w="2140158">
                    <a:moveTo>
                      <a:pt x="1902371" y="0"/>
                    </a:moveTo>
                    <a:lnTo>
                      <a:pt x="118908" y="0"/>
                    </a:lnTo>
                    <a:cubicBezTo>
                      <a:pt x="73195" y="0"/>
                      <a:pt x="31520" y="26218"/>
                      <a:pt x="11726" y="67414"/>
                    </a:cubicBezTo>
                    <a:cubicBezTo>
                      <a:pt x="-8069" y="108609"/>
                      <a:pt x="-2480" y="157478"/>
                      <a:pt x="26056" y="193213"/>
                    </a:cubicBezTo>
                    <a:lnTo>
                      <a:pt x="237817" y="457883"/>
                    </a:lnTo>
                    <a:lnTo>
                      <a:pt x="237817" y="832300"/>
                    </a:lnTo>
                    <a:cubicBezTo>
                      <a:pt x="237817" y="963445"/>
                      <a:pt x="344464" y="1070096"/>
                      <a:pt x="475613" y="1070096"/>
                    </a:cubicBezTo>
                    <a:lnTo>
                      <a:pt x="1902384" y="1070096"/>
                    </a:lnTo>
                    <a:cubicBezTo>
                      <a:pt x="2033520" y="1070096"/>
                      <a:pt x="2140158" y="963445"/>
                      <a:pt x="2140158" y="832300"/>
                    </a:cubicBezTo>
                    <a:lnTo>
                      <a:pt x="2140158" y="237813"/>
                    </a:lnTo>
                    <a:cubicBezTo>
                      <a:pt x="2140158" y="106669"/>
                      <a:pt x="2033520" y="17"/>
                      <a:pt x="1902384" y="17"/>
                    </a:cubicBezTo>
                    <a:lnTo>
                      <a:pt x="1902371" y="0"/>
                    </a:lnTo>
                    <a:close/>
                    <a:moveTo>
                      <a:pt x="1902371" y="832283"/>
                    </a:moveTo>
                    <a:lnTo>
                      <a:pt x="475600" y="832283"/>
                    </a:lnTo>
                    <a:lnTo>
                      <a:pt x="475600" y="416144"/>
                    </a:lnTo>
                    <a:cubicBezTo>
                      <a:pt x="475600" y="389154"/>
                      <a:pt x="466448" y="362936"/>
                      <a:pt x="449566" y="341831"/>
                    </a:cubicBezTo>
                    <a:lnTo>
                      <a:pt x="366340" y="237731"/>
                    </a:lnTo>
                    <a:lnTo>
                      <a:pt x="1902435" y="237607"/>
                    </a:lnTo>
                    <a:lnTo>
                      <a:pt x="1902435" y="832223"/>
                    </a:lnTo>
                    <a:lnTo>
                      <a:pt x="1902371" y="832283"/>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1" name="Google Shape;141;p20"/>
              <p:cNvSpPr/>
              <p:nvPr/>
            </p:nvSpPr>
            <p:spPr>
              <a:xfrm>
                <a:off x="1808300" y="2841615"/>
                <a:ext cx="238095" cy="237795"/>
              </a:xfrm>
              <a:custGeom>
                <a:rect b="b" l="l" r="r" t="t"/>
                <a:pathLst>
                  <a:path extrusionOk="0" h="237795" w="238095">
                    <a:moveTo>
                      <a:pt x="119196" y="237796"/>
                    </a:moveTo>
                    <a:cubicBezTo>
                      <a:pt x="184888" y="237796"/>
                      <a:pt x="238096" y="184528"/>
                      <a:pt x="238096" y="118900"/>
                    </a:cubicBezTo>
                    <a:cubicBezTo>
                      <a:pt x="238096" y="53272"/>
                      <a:pt x="184888" y="0"/>
                      <a:pt x="119196" y="0"/>
                    </a:cubicBezTo>
                    <a:lnTo>
                      <a:pt x="118600" y="0"/>
                    </a:lnTo>
                    <a:cubicBezTo>
                      <a:pt x="52973" y="0"/>
                      <a:pt x="0" y="53272"/>
                      <a:pt x="0" y="118900"/>
                    </a:cubicBezTo>
                    <a:cubicBezTo>
                      <a:pt x="0" y="184528"/>
                      <a:pt x="53504" y="237796"/>
                      <a:pt x="119196" y="237796"/>
                    </a:cubicBez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2" name="Google Shape;142;p20"/>
              <p:cNvSpPr/>
              <p:nvPr/>
            </p:nvSpPr>
            <p:spPr>
              <a:xfrm>
                <a:off x="2224419" y="2841615"/>
                <a:ext cx="238091" cy="237795"/>
              </a:xfrm>
              <a:custGeom>
                <a:rect b="b" l="l" r="r" t="t"/>
                <a:pathLst>
                  <a:path extrusionOk="0" h="237795" w="238091">
                    <a:moveTo>
                      <a:pt x="119191" y="237796"/>
                    </a:moveTo>
                    <a:cubicBezTo>
                      <a:pt x="184883" y="237796"/>
                      <a:pt x="238091" y="184528"/>
                      <a:pt x="238091" y="118900"/>
                    </a:cubicBezTo>
                    <a:cubicBezTo>
                      <a:pt x="238091" y="53272"/>
                      <a:pt x="184883" y="0"/>
                      <a:pt x="119191" y="0"/>
                    </a:cubicBezTo>
                    <a:lnTo>
                      <a:pt x="118596" y="0"/>
                    </a:lnTo>
                    <a:cubicBezTo>
                      <a:pt x="52968" y="0"/>
                      <a:pt x="0" y="53272"/>
                      <a:pt x="0" y="118900"/>
                    </a:cubicBezTo>
                    <a:cubicBezTo>
                      <a:pt x="0" y="184528"/>
                      <a:pt x="53499" y="237796"/>
                      <a:pt x="119191" y="237796"/>
                    </a:cubicBez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3" name="Google Shape;143;p20"/>
              <p:cNvSpPr/>
              <p:nvPr/>
            </p:nvSpPr>
            <p:spPr>
              <a:xfrm>
                <a:off x="2640640" y="2841615"/>
                <a:ext cx="238091" cy="237795"/>
              </a:xfrm>
              <a:custGeom>
                <a:rect b="b" l="l" r="r" t="t"/>
                <a:pathLst>
                  <a:path extrusionOk="0" h="237795" w="238091">
                    <a:moveTo>
                      <a:pt x="119195" y="237796"/>
                    </a:moveTo>
                    <a:cubicBezTo>
                      <a:pt x="184887" y="237796"/>
                      <a:pt x="238091" y="184528"/>
                      <a:pt x="238091" y="118900"/>
                    </a:cubicBezTo>
                    <a:cubicBezTo>
                      <a:pt x="238091" y="53272"/>
                      <a:pt x="184887" y="0"/>
                      <a:pt x="119195" y="0"/>
                    </a:cubicBezTo>
                    <a:lnTo>
                      <a:pt x="118600" y="0"/>
                    </a:lnTo>
                    <a:cubicBezTo>
                      <a:pt x="52972" y="0"/>
                      <a:pt x="0" y="53272"/>
                      <a:pt x="0" y="118900"/>
                    </a:cubicBezTo>
                    <a:cubicBezTo>
                      <a:pt x="0" y="184528"/>
                      <a:pt x="53503" y="237796"/>
                      <a:pt x="119195" y="237796"/>
                    </a:cubicBez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4" name="Google Shape;144;p20"/>
              <p:cNvSpPr/>
              <p:nvPr/>
            </p:nvSpPr>
            <p:spPr>
              <a:xfrm>
                <a:off x="1629023" y="225865"/>
                <a:ext cx="1664592" cy="1783466"/>
              </a:xfrm>
              <a:custGeom>
                <a:rect b="b" l="l" r="r" t="t"/>
                <a:pathLst>
                  <a:path extrusionOk="0" h="1783466" w="1664592">
                    <a:moveTo>
                      <a:pt x="21" y="1664567"/>
                    </a:moveTo>
                    <a:cubicBezTo>
                      <a:pt x="21" y="1730195"/>
                      <a:pt x="53289" y="1783467"/>
                      <a:pt x="118917" y="1783467"/>
                    </a:cubicBezTo>
                    <a:lnTo>
                      <a:pt x="1545705" y="1783467"/>
                    </a:lnTo>
                    <a:cubicBezTo>
                      <a:pt x="1611316" y="1783467"/>
                      <a:pt x="1664593" y="1730195"/>
                      <a:pt x="1664593" y="1664567"/>
                    </a:cubicBezTo>
                    <a:cubicBezTo>
                      <a:pt x="1664593" y="1338788"/>
                      <a:pt x="1475962" y="1056889"/>
                      <a:pt x="1202598" y="920331"/>
                    </a:cubicBezTo>
                    <a:cubicBezTo>
                      <a:pt x="1303897" y="822900"/>
                      <a:pt x="1367331" y="686338"/>
                      <a:pt x="1367331" y="535040"/>
                    </a:cubicBezTo>
                    <a:cubicBezTo>
                      <a:pt x="1367331" y="240049"/>
                      <a:pt x="1127334" y="0"/>
                      <a:pt x="832292" y="0"/>
                    </a:cubicBezTo>
                    <a:cubicBezTo>
                      <a:pt x="537254" y="0"/>
                      <a:pt x="297252" y="240049"/>
                      <a:pt x="297252" y="535040"/>
                    </a:cubicBezTo>
                    <a:cubicBezTo>
                      <a:pt x="297252" y="686338"/>
                      <a:pt x="360692" y="822896"/>
                      <a:pt x="461990" y="920331"/>
                    </a:cubicBezTo>
                    <a:cubicBezTo>
                      <a:pt x="188648" y="1056889"/>
                      <a:pt x="0" y="1338788"/>
                      <a:pt x="0" y="1664567"/>
                    </a:cubicBezTo>
                    <a:lnTo>
                      <a:pt x="21" y="1664567"/>
                    </a:lnTo>
                    <a:close/>
                    <a:moveTo>
                      <a:pt x="535061" y="535040"/>
                    </a:moveTo>
                    <a:cubicBezTo>
                      <a:pt x="535061" y="371137"/>
                      <a:pt x="668398" y="237796"/>
                      <a:pt x="832305" y="237796"/>
                    </a:cubicBezTo>
                    <a:cubicBezTo>
                      <a:pt x="996207" y="237796"/>
                      <a:pt x="1129549" y="371137"/>
                      <a:pt x="1129549" y="535040"/>
                    </a:cubicBezTo>
                    <a:cubicBezTo>
                      <a:pt x="1129549" y="698946"/>
                      <a:pt x="996207" y="832283"/>
                      <a:pt x="832305" y="832283"/>
                    </a:cubicBezTo>
                    <a:cubicBezTo>
                      <a:pt x="668398" y="832283"/>
                      <a:pt x="535061" y="698946"/>
                      <a:pt x="535061" y="535040"/>
                    </a:cubicBezTo>
                    <a:close/>
                    <a:moveTo>
                      <a:pt x="832305" y="1070079"/>
                    </a:moveTo>
                    <a:cubicBezTo>
                      <a:pt x="1119381" y="1070079"/>
                      <a:pt x="1359606" y="1274646"/>
                      <a:pt x="1414839" y="1545671"/>
                    </a:cubicBezTo>
                    <a:lnTo>
                      <a:pt x="249766" y="1545671"/>
                    </a:lnTo>
                    <a:cubicBezTo>
                      <a:pt x="304995" y="1274646"/>
                      <a:pt x="545232" y="1070079"/>
                      <a:pt x="832305" y="1070079"/>
                    </a:cubicBez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5" name="Google Shape;145;p20"/>
              <p:cNvSpPr/>
              <p:nvPr/>
            </p:nvSpPr>
            <p:spPr>
              <a:xfrm>
                <a:off x="-451648" y="404195"/>
                <a:ext cx="2140169" cy="1070096"/>
              </a:xfrm>
              <a:custGeom>
                <a:rect b="b" l="l" r="r" t="t"/>
                <a:pathLst>
                  <a:path extrusionOk="0" h="1070096" w="2140169">
                    <a:moveTo>
                      <a:pt x="237783" y="1070096"/>
                    </a:moveTo>
                    <a:lnTo>
                      <a:pt x="1664558" y="1070096"/>
                    </a:lnTo>
                    <a:cubicBezTo>
                      <a:pt x="1795702" y="1070096"/>
                      <a:pt x="1902354" y="963445"/>
                      <a:pt x="1902354" y="832301"/>
                    </a:cubicBezTo>
                    <a:lnTo>
                      <a:pt x="1902354" y="457883"/>
                    </a:lnTo>
                    <a:lnTo>
                      <a:pt x="2114116" y="193213"/>
                    </a:lnTo>
                    <a:cubicBezTo>
                      <a:pt x="2142651" y="157478"/>
                      <a:pt x="2148236" y="108617"/>
                      <a:pt x="2128445" y="67414"/>
                    </a:cubicBezTo>
                    <a:cubicBezTo>
                      <a:pt x="2108651" y="26223"/>
                      <a:pt x="2066976" y="0"/>
                      <a:pt x="2021263" y="0"/>
                    </a:cubicBezTo>
                    <a:lnTo>
                      <a:pt x="237796" y="0"/>
                    </a:lnTo>
                    <a:cubicBezTo>
                      <a:pt x="106652" y="0"/>
                      <a:pt x="0" y="106652"/>
                      <a:pt x="0" y="237796"/>
                    </a:cubicBezTo>
                    <a:lnTo>
                      <a:pt x="0" y="832283"/>
                    </a:lnTo>
                    <a:cubicBezTo>
                      <a:pt x="0" y="963432"/>
                      <a:pt x="106652" y="1070079"/>
                      <a:pt x="237796" y="1070079"/>
                    </a:cubicBezTo>
                    <a:lnTo>
                      <a:pt x="237783" y="1070096"/>
                    </a:lnTo>
                    <a:close/>
                    <a:moveTo>
                      <a:pt x="237783" y="237813"/>
                    </a:moveTo>
                    <a:lnTo>
                      <a:pt x="1773878" y="237813"/>
                    </a:lnTo>
                    <a:lnTo>
                      <a:pt x="1690653" y="341848"/>
                    </a:lnTo>
                    <a:cubicBezTo>
                      <a:pt x="1673770" y="362949"/>
                      <a:pt x="1664618" y="389107"/>
                      <a:pt x="1664618" y="416157"/>
                    </a:cubicBezTo>
                    <a:lnTo>
                      <a:pt x="1664618" y="832301"/>
                    </a:lnTo>
                    <a:lnTo>
                      <a:pt x="237783" y="832301"/>
                    </a:lnTo>
                    <a:lnTo>
                      <a:pt x="237783" y="237813"/>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6" name="Google Shape;146;p20"/>
              <p:cNvSpPr/>
              <p:nvPr/>
            </p:nvSpPr>
            <p:spPr>
              <a:xfrm>
                <a:off x="797648" y="820356"/>
                <a:ext cx="238095" cy="237791"/>
              </a:xfrm>
              <a:custGeom>
                <a:rect b="b" l="l" r="r" t="t"/>
                <a:pathLst>
                  <a:path extrusionOk="0" h="237791" w="238095">
                    <a:moveTo>
                      <a:pt x="119196" y="0"/>
                    </a:moveTo>
                    <a:lnTo>
                      <a:pt x="118600" y="0"/>
                    </a:lnTo>
                    <a:cubicBezTo>
                      <a:pt x="52973" y="0"/>
                      <a:pt x="0" y="53268"/>
                      <a:pt x="0" y="118896"/>
                    </a:cubicBezTo>
                    <a:cubicBezTo>
                      <a:pt x="0" y="184524"/>
                      <a:pt x="53504" y="237792"/>
                      <a:pt x="119196" y="237792"/>
                    </a:cubicBezTo>
                    <a:cubicBezTo>
                      <a:pt x="184888" y="237792"/>
                      <a:pt x="238096" y="184524"/>
                      <a:pt x="238096" y="118896"/>
                    </a:cubicBezTo>
                    <a:cubicBezTo>
                      <a:pt x="238096" y="53268"/>
                      <a:pt x="184823" y="0"/>
                      <a:pt x="119196" y="0"/>
                    </a:cubicBez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7" name="Google Shape;147;p20"/>
              <p:cNvSpPr/>
              <p:nvPr/>
            </p:nvSpPr>
            <p:spPr>
              <a:xfrm>
                <a:off x="381525" y="820356"/>
                <a:ext cx="238095" cy="237791"/>
              </a:xfrm>
              <a:custGeom>
                <a:rect b="b" l="l" r="r" t="t"/>
                <a:pathLst>
                  <a:path extrusionOk="0" h="237791" w="238095">
                    <a:moveTo>
                      <a:pt x="119196" y="0"/>
                    </a:moveTo>
                    <a:lnTo>
                      <a:pt x="118600" y="0"/>
                    </a:lnTo>
                    <a:cubicBezTo>
                      <a:pt x="52973" y="0"/>
                      <a:pt x="0" y="53268"/>
                      <a:pt x="0" y="118896"/>
                    </a:cubicBezTo>
                    <a:cubicBezTo>
                      <a:pt x="0" y="184524"/>
                      <a:pt x="53504" y="237792"/>
                      <a:pt x="119196" y="237792"/>
                    </a:cubicBezTo>
                    <a:cubicBezTo>
                      <a:pt x="184888" y="237792"/>
                      <a:pt x="238096" y="184524"/>
                      <a:pt x="238096" y="118896"/>
                    </a:cubicBezTo>
                    <a:cubicBezTo>
                      <a:pt x="238096" y="53268"/>
                      <a:pt x="184823" y="0"/>
                      <a:pt x="119196" y="0"/>
                    </a:cubicBez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8" name="Google Shape;148;p20"/>
              <p:cNvSpPr/>
              <p:nvPr/>
            </p:nvSpPr>
            <p:spPr>
              <a:xfrm>
                <a:off x="-34630" y="820356"/>
                <a:ext cx="238095" cy="237791"/>
              </a:xfrm>
              <a:custGeom>
                <a:rect b="b" l="l" r="r" t="t"/>
                <a:pathLst>
                  <a:path extrusionOk="0" h="237791" w="238095">
                    <a:moveTo>
                      <a:pt x="119196" y="0"/>
                    </a:moveTo>
                    <a:lnTo>
                      <a:pt x="118600" y="0"/>
                    </a:lnTo>
                    <a:cubicBezTo>
                      <a:pt x="52973" y="0"/>
                      <a:pt x="0" y="53268"/>
                      <a:pt x="0" y="118896"/>
                    </a:cubicBezTo>
                    <a:cubicBezTo>
                      <a:pt x="0" y="184524"/>
                      <a:pt x="53504" y="237792"/>
                      <a:pt x="119196" y="237792"/>
                    </a:cubicBezTo>
                    <a:cubicBezTo>
                      <a:pt x="184888" y="237792"/>
                      <a:pt x="238096" y="184524"/>
                      <a:pt x="238096" y="118896"/>
                    </a:cubicBezTo>
                    <a:cubicBezTo>
                      <a:pt x="238096" y="53268"/>
                      <a:pt x="184823" y="0"/>
                      <a:pt x="119196" y="0"/>
                    </a:cubicBez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1"/>
          <p:cNvSpPr txBox="1"/>
          <p:nvPr/>
        </p:nvSpPr>
        <p:spPr>
          <a:xfrm>
            <a:off x="250825" y="116225"/>
            <a:ext cx="7303800" cy="6918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chemeClr val="dk1"/>
              </a:buClr>
              <a:buSzPts val="4400"/>
              <a:buFont typeface="Arial"/>
              <a:buNone/>
            </a:pPr>
            <a:r>
              <a:rPr b="1" lang="en-US" sz="2200">
                <a:solidFill>
                  <a:schemeClr val="dk2"/>
                </a:solidFill>
              </a:rPr>
              <a:t>What Does Language Include?</a:t>
            </a:r>
            <a:endParaRPr b="1" i="0" sz="2200" u="none" cap="none" strike="noStrike">
              <a:solidFill>
                <a:schemeClr val="dk2"/>
              </a:solidFill>
              <a:latin typeface="Arial"/>
              <a:ea typeface="Arial"/>
              <a:cs typeface="Arial"/>
              <a:sym typeface="Arial"/>
            </a:endParaRPr>
          </a:p>
        </p:txBody>
      </p:sp>
      <p:sp>
        <p:nvSpPr>
          <p:cNvPr id="154" name="Google Shape;154;p21"/>
          <p:cNvSpPr txBox="1"/>
          <p:nvPr/>
        </p:nvSpPr>
        <p:spPr>
          <a:xfrm>
            <a:off x="250826" y="800734"/>
            <a:ext cx="64818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t/>
            </a:r>
            <a:endParaRPr b="0" i="0" sz="1050" u="none" cap="none" strike="noStrike">
              <a:solidFill>
                <a:srgbClr val="7F7F7F"/>
              </a:solidFill>
              <a:latin typeface="Arial"/>
              <a:ea typeface="Arial"/>
              <a:cs typeface="Arial"/>
              <a:sym typeface="Arial"/>
            </a:endParaRPr>
          </a:p>
        </p:txBody>
      </p:sp>
      <p:sp>
        <p:nvSpPr>
          <p:cNvPr id="155" name="Google Shape;155;p21"/>
          <p:cNvSpPr/>
          <p:nvPr/>
        </p:nvSpPr>
        <p:spPr>
          <a:xfrm>
            <a:off x="0" y="800725"/>
            <a:ext cx="8472900" cy="39009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56" name="Google Shape;156;p21"/>
          <p:cNvSpPr txBox="1"/>
          <p:nvPr/>
        </p:nvSpPr>
        <p:spPr>
          <a:xfrm>
            <a:off x="426375" y="1447575"/>
            <a:ext cx="8132400" cy="3032400"/>
          </a:xfrm>
          <a:prstGeom prst="rect">
            <a:avLst/>
          </a:prstGeom>
          <a:noFill/>
          <a:ln>
            <a:noFill/>
          </a:ln>
        </p:spPr>
        <p:txBody>
          <a:bodyPr anchorCtr="0" anchor="t" bIns="91425" lIns="0" spcFirstLastPara="1" rIns="91425" wrap="square" tIns="91425">
            <a:noAutofit/>
          </a:bodyPr>
          <a:lstStyle/>
          <a:p>
            <a:pPr indent="-317500" lvl="0" marL="457200" rtl="0" algn="l">
              <a:spcBef>
                <a:spcPts val="1000"/>
              </a:spcBef>
              <a:spcAft>
                <a:spcPts val="0"/>
              </a:spcAft>
              <a:buClr>
                <a:schemeClr val="dk1"/>
              </a:buClr>
              <a:buSzPts val="1400"/>
              <a:buChar char="○"/>
            </a:pPr>
            <a:r>
              <a:rPr b="1" lang="en-US">
                <a:solidFill>
                  <a:schemeClr val="dk1"/>
                </a:solidFill>
              </a:rPr>
              <a:t>S</a:t>
            </a:r>
            <a:r>
              <a:rPr b="1" lang="en-US" sz="1500">
                <a:solidFill>
                  <a:schemeClr val="dk1"/>
                </a:solidFill>
              </a:rPr>
              <a:t>tructure/grammar:</a:t>
            </a:r>
            <a:r>
              <a:rPr lang="en-US" sz="1500">
                <a:solidFill>
                  <a:schemeClr val="dk1"/>
                </a:solidFill>
              </a:rPr>
              <a:t> Rules of use that dictate how relationships between signs are conveyed. </a:t>
            </a:r>
            <a:endParaRPr sz="1500">
              <a:solidFill>
                <a:schemeClr val="dk1"/>
              </a:solidFill>
            </a:endParaRPr>
          </a:p>
          <a:p>
            <a:pPr indent="-311150" lvl="1" marL="914400" rtl="0" algn="l">
              <a:spcBef>
                <a:spcPts val="1000"/>
              </a:spcBef>
              <a:spcAft>
                <a:spcPts val="0"/>
              </a:spcAft>
              <a:buClr>
                <a:schemeClr val="dk1"/>
              </a:buClr>
              <a:buSzPts val="1300"/>
              <a:buChar char="○"/>
            </a:pPr>
            <a:r>
              <a:rPr lang="en-US" sz="1300">
                <a:solidFill>
                  <a:schemeClr val="dk1"/>
                </a:solidFill>
              </a:rPr>
              <a:t>Example in English: “I give the book to you,” vs. “You book I give” </a:t>
            </a:r>
            <a:endParaRPr b="1" sz="1500">
              <a:solidFill>
                <a:schemeClr val="dk1"/>
              </a:solidFill>
            </a:endParaRPr>
          </a:p>
          <a:p>
            <a:pPr indent="-323850" lvl="0" marL="457200" rtl="0" algn="l">
              <a:spcBef>
                <a:spcPts val="1000"/>
              </a:spcBef>
              <a:spcAft>
                <a:spcPts val="0"/>
              </a:spcAft>
              <a:buClr>
                <a:schemeClr val="dk1"/>
              </a:buClr>
              <a:buSzPts val="1500"/>
              <a:buChar char="○"/>
            </a:pPr>
            <a:r>
              <a:rPr b="1" lang="en-US" sz="1500">
                <a:solidFill>
                  <a:schemeClr val="dk1"/>
                </a:solidFill>
              </a:rPr>
              <a:t>Vocabulary:</a:t>
            </a:r>
            <a:r>
              <a:rPr lang="en-US" sz="1500">
                <a:solidFill>
                  <a:schemeClr val="dk1"/>
                </a:solidFill>
              </a:rPr>
              <a:t> the range of individual signs (spoken, written or manual) that indicate specific objects, feelings, concepts and their relationships</a:t>
            </a:r>
            <a:endParaRPr b="1" sz="1500">
              <a:solidFill>
                <a:schemeClr val="dk1"/>
              </a:solidFill>
            </a:endParaRPr>
          </a:p>
          <a:p>
            <a:pPr indent="-323850" lvl="0" marL="457200" marR="0" rtl="0" algn="l">
              <a:lnSpc>
                <a:spcPct val="100000"/>
              </a:lnSpc>
              <a:spcBef>
                <a:spcPts val="1000"/>
              </a:spcBef>
              <a:spcAft>
                <a:spcPts val="0"/>
              </a:spcAft>
              <a:buClr>
                <a:schemeClr val="dk1"/>
              </a:buClr>
              <a:buSzPts val="1500"/>
              <a:buChar char="○"/>
            </a:pPr>
            <a:r>
              <a:rPr b="1" lang="en-US" sz="1500">
                <a:solidFill>
                  <a:schemeClr val="dk1"/>
                </a:solidFill>
              </a:rPr>
              <a:t>Mediums:</a:t>
            </a:r>
            <a:r>
              <a:rPr lang="en-US" sz="1500">
                <a:solidFill>
                  <a:schemeClr val="dk1"/>
                </a:solidFill>
              </a:rPr>
              <a:t> how the ideas are communicated (i.e. speech </a:t>
            </a:r>
            <a:r>
              <a:rPr lang="en-US" sz="1500">
                <a:solidFill>
                  <a:schemeClr val="dk1"/>
                </a:solidFill>
              </a:rPr>
              <a:t>phonemes and tones</a:t>
            </a:r>
            <a:r>
              <a:rPr lang="en-US" sz="1500">
                <a:solidFill>
                  <a:schemeClr val="dk1"/>
                </a:solidFill>
              </a:rPr>
              <a:t>, written characters, or manual signs)</a:t>
            </a:r>
            <a:endParaRPr sz="1300">
              <a:solidFill>
                <a:schemeClr val="dk1"/>
              </a:solidFill>
            </a:endParaRPr>
          </a:p>
          <a:p>
            <a:pPr indent="-323850" lvl="0" marL="457200" marR="0" rtl="0" algn="l">
              <a:lnSpc>
                <a:spcPct val="100000"/>
              </a:lnSpc>
              <a:spcBef>
                <a:spcPts val="1000"/>
              </a:spcBef>
              <a:spcAft>
                <a:spcPts val="0"/>
              </a:spcAft>
              <a:buClr>
                <a:schemeClr val="dk1"/>
              </a:buClr>
              <a:buSzPts val="1500"/>
              <a:buChar char="○"/>
            </a:pPr>
            <a:r>
              <a:rPr b="1" lang="en-US" sz="1500">
                <a:solidFill>
                  <a:schemeClr val="dk1"/>
                </a:solidFill>
              </a:rPr>
              <a:t>Contexts:</a:t>
            </a:r>
            <a:r>
              <a:rPr lang="en-US" sz="1500">
                <a:solidFill>
                  <a:schemeClr val="dk1"/>
                </a:solidFill>
              </a:rPr>
              <a:t> the situations in which the language arose, developed,changed, and is used - or, what lies beneath</a:t>
            </a:r>
            <a:endParaRPr sz="1500">
              <a:solidFill>
                <a:schemeClr val="dk1"/>
              </a:solidFill>
            </a:endParaRPr>
          </a:p>
        </p:txBody>
      </p:sp>
      <p:sp>
        <p:nvSpPr>
          <p:cNvPr id="157" name="Google Shape;157;p21"/>
          <p:cNvSpPr txBox="1"/>
          <p:nvPr/>
        </p:nvSpPr>
        <p:spPr>
          <a:xfrm>
            <a:off x="6084886" y="268289"/>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rgbClr val="000000"/>
              </a:buClr>
              <a:buSzPts val="700"/>
              <a:buFont typeface="Arial"/>
              <a:buNone/>
            </a:pPr>
            <a:r>
              <a:rPr b="1" lang="en-US" sz="700">
                <a:solidFill>
                  <a:srgbClr val="37816E"/>
                </a:solidFill>
              </a:rPr>
              <a:t>LEARNING OBJECTIVES</a:t>
            </a:r>
            <a:br>
              <a:rPr b="0" i="0" lang="en-US" sz="700" u="none" cap="none" strike="noStrike">
                <a:solidFill>
                  <a:srgbClr val="37816E"/>
                </a:solidFill>
                <a:latin typeface="Arial"/>
                <a:ea typeface="Arial"/>
                <a:cs typeface="Arial"/>
                <a:sym typeface="Arial"/>
              </a:rPr>
            </a:br>
            <a:r>
              <a:rPr lang="en-US" sz="700">
                <a:solidFill>
                  <a:srgbClr val="1B4036"/>
                </a:solidFill>
              </a:rPr>
              <a:t>SELF</a:t>
            </a:r>
            <a:endParaRPr b="0" i="0" sz="100" u="none" cap="none" strike="noStrike">
              <a:solidFill>
                <a:srgbClr val="1B4036"/>
              </a:solidFill>
              <a:latin typeface="Arial"/>
              <a:ea typeface="Arial"/>
              <a:cs typeface="Arial"/>
              <a:sym typeface="Arial"/>
            </a:endParaRPr>
          </a:p>
        </p:txBody>
      </p:sp>
      <p:sp>
        <p:nvSpPr>
          <p:cNvPr id="158" name="Google Shape;158;p21"/>
          <p:cNvSpPr txBox="1"/>
          <p:nvPr/>
        </p:nvSpPr>
        <p:spPr>
          <a:xfrm>
            <a:off x="224775" y="631425"/>
            <a:ext cx="86142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t/>
            </a:r>
            <a:endParaRPr b="0" i="0" sz="1400" u="none" cap="none" strike="noStrike">
              <a:solidFill>
                <a:srgbClr val="7F7F7F"/>
              </a:solidFill>
              <a:latin typeface="Arial"/>
              <a:ea typeface="Arial"/>
              <a:cs typeface="Arial"/>
              <a:sym typeface="Arial"/>
            </a:endParaRPr>
          </a:p>
        </p:txBody>
      </p:sp>
      <p:sp>
        <p:nvSpPr>
          <p:cNvPr id="159" name="Google Shape;159;p21"/>
          <p:cNvSpPr txBox="1"/>
          <p:nvPr/>
        </p:nvSpPr>
        <p:spPr>
          <a:xfrm>
            <a:off x="465675" y="970575"/>
            <a:ext cx="8132400" cy="477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1800">
                <a:solidFill>
                  <a:schemeClr val="dk1"/>
                </a:solidFill>
              </a:rPr>
              <a:t>Languages are constructed of:</a:t>
            </a:r>
            <a:r>
              <a:rPr b="1" lang="en-US" sz="1900">
                <a:solidFill>
                  <a:schemeClr val="dk1"/>
                </a:solidFill>
              </a:rPr>
              <a:t> </a:t>
            </a:r>
            <a:endParaRPr sz="19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2"/>
          <p:cNvSpPr txBox="1"/>
          <p:nvPr/>
        </p:nvSpPr>
        <p:spPr>
          <a:xfrm>
            <a:off x="250825" y="268300"/>
            <a:ext cx="7303800" cy="964200"/>
          </a:xfrm>
          <a:prstGeom prst="rect">
            <a:avLst/>
          </a:prstGeom>
          <a:noFill/>
          <a:ln>
            <a:noFill/>
          </a:ln>
        </p:spPr>
        <p:txBody>
          <a:bodyPr anchorCtr="0" anchor="t" bIns="91425" lIns="0" spcFirstLastPara="1" rIns="91425" wrap="square" tIns="0">
            <a:noAutofit/>
          </a:bodyPr>
          <a:lstStyle/>
          <a:p>
            <a:pPr indent="0" lvl="0" marL="0" rtl="0" algn="l">
              <a:lnSpc>
                <a:spcPct val="115000"/>
              </a:lnSpc>
              <a:spcBef>
                <a:spcPts val="0"/>
              </a:spcBef>
              <a:spcAft>
                <a:spcPts val="0"/>
              </a:spcAft>
              <a:buNone/>
            </a:pPr>
            <a:r>
              <a:rPr b="1" lang="en-US" sz="2200">
                <a:solidFill>
                  <a:schemeClr val="dk1"/>
                </a:solidFill>
              </a:rPr>
              <a:t>What is (Human) Language?</a:t>
            </a:r>
            <a:endParaRPr b="1" sz="2200">
              <a:solidFill>
                <a:schemeClr val="dk1"/>
              </a:solidFill>
            </a:endParaRPr>
          </a:p>
          <a:p>
            <a:pPr indent="0" lvl="0" marL="0" rtl="0" algn="l">
              <a:spcBef>
                <a:spcPts val="0"/>
              </a:spcBef>
              <a:spcAft>
                <a:spcPts val="0"/>
              </a:spcAft>
              <a:buClr>
                <a:schemeClr val="dk1"/>
              </a:buClr>
              <a:buSzPts val="2000"/>
              <a:buFont typeface="Arial"/>
              <a:buNone/>
            </a:pPr>
            <a:r>
              <a:rPr lang="en-US">
                <a:solidFill>
                  <a:srgbClr val="7F7F7F"/>
                </a:solidFill>
              </a:rPr>
              <a:t>Any independent communication system created by humans that allows people to convey information, feelings, and thoughts.</a:t>
            </a:r>
            <a:endParaRPr b="1" sz="2200">
              <a:solidFill>
                <a:schemeClr val="dk1"/>
              </a:solidFill>
            </a:endParaRPr>
          </a:p>
        </p:txBody>
      </p:sp>
      <p:sp>
        <p:nvSpPr>
          <p:cNvPr id="165" name="Google Shape;165;p22"/>
          <p:cNvSpPr txBox="1"/>
          <p:nvPr/>
        </p:nvSpPr>
        <p:spPr>
          <a:xfrm>
            <a:off x="250826" y="800734"/>
            <a:ext cx="64818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t/>
            </a:r>
            <a:endParaRPr b="0" i="0" sz="1050" u="none" cap="none" strike="noStrike">
              <a:solidFill>
                <a:srgbClr val="7F7F7F"/>
              </a:solidFill>
              <a:latin typeface="Arial"/>
              <a:ea typeface="Arial"/>
              <a:cs typeface="Arial"/>
              <a:sym typeface="Arial"/>
            </a:endParaRPr>
          </a:p>
        </p:txBody>
      </p:sp>
      <p:sp>
        <p:nvSpPr>
          <p:cNvPr id="166" name="Google Shape;166;p22"/>
          <p:cNvSpPr/>
          <p:nvPr/>
        </p:nvSpPr>
        <p:spPr>
          <a:xfrm>
            <a:off x="3400725" y="1311300"/>
            <a:ext cx="5464500" cy="2998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67" name="Google Shape;167;p22"/>
          <p:cNvSpPr/>
          <p:nvPr/>
        </p:nvSpPr>
        <p:spPr>
          <a:xfrm>
            <a:off x="250825" y="1311300"/>
            <a:ext cx="2808300" cy="2998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68" name="Google Shape;168;p22"/>
          <p:cNvSpPr txBox="1"/>
          <p:nvPr/>
        </p:nvSpPr>
        <p:spPr>
          <a:xfrm>
            <a:off x="420275" y="1537800"/>
            <a:ext cx="2564700" cy="2545500"/>
          </a:xfrm>
          <a:prstGeom prst="rect">
            <a:avLst/>
          </a:prstGeom>
          <a:noFill/>
          <a:ln>
            <a:noFill/>
          </a:ln>
        </p:spPr>
        <p:txBody>
          <a:bodyPr anchorCtr="0" anchor="t" bIns="91425" lIns="0" spcFirstLastPara="1" rIns="91425" wrap="square" tIns="91425">
            <a:noAutofit/>
          </a:bodyPr>
          <a:lstStyle/>
          <a:p>
            <a:pPr indent="0" lvl="0" marL="0" rtl="0" algn="ctr">
              <a:spcBef>
                <a:spcPts val="1000"/>
              </a:spcBef>
              <a:spcAft>
                <a:spcPts val="0"/>
              </a:spcAft>
              <a:buNone/>
            </a:pPr>
            <a:r>
              <a:rPr b="1" lang="en-US" sz="1600">
                <a:solidFill>
                  <a:schemeClr val="dk1"/>
                </a:solidFill>
              </a:rPr>
              <a:t>Structure/Grammar</a:t>
            </a:r>
            <a:endParaRPr b="1" sz="1600">
              <a:solidFill>
                <a:schemeClr val="dk1"/>
              </a:solidFill>
            </a:endParaRPr>
          </a:p>
          <a:p>
            <a:pPr indent="0" lvl="0" marL="0" marR="0" rtl="0" algn="ctr">
              <a:lnSpc>
                <a:spcPct val="100000"/>
              </a:lnSpc>
              <a:spcBef>
                <a:spcPts val="1000"/>
              </a:spcBef>
              <a:spcAft>
                <a:spcPts val="0"/>
              </a:spcAft>
              <a:buNone/>
            </a:pPr>
            <a:r>
              <a:t/>
            </a:r>
            <a:endParaRPr b="1" sz="800">
              <a:solidFill>
                <a:schemeClr val="dk1"/>
              </a:solidFill>
            </a:endParaRPr>
          </a:p>
          <a:p>
            <a:pPr indent="0" lvl="0" marL="0" marR="0" rtl="0" algn="ctr">
              <a:lnSpc>
                <a:spcPct val="100000"/>
              </a:lnSpc>
              <a:spcBef>
                <a:spcPts val="1000"/>
              </a:spcBef>
              <a:spcAft>
                <a:spcPts val="0"/>
              </a:spcAft>
              <a:buNone/>
            </a:pPr>
            <a:r>
              <a:rPr b="1" lang="en-US" sz="1600">
                <a:solidFill>
                  <a:schemeClr val="dk1"/>
                </a:solidFill>
              </a:rPr>
              <a:t>Vocabulary/Morphology</a:t>
            </a:r>
            <a:endParaRPr b="1" sz="1600">
              <a:solidFill>
                <a:schemeClr val="dk1"/>
              </a:solidFill>
            </a:endParaRPr>
          </a:p>
          <a:p>
            <a:pPr indent="0" lvl="0" marL="0" marR="0" rtl="0" algn="ctr">
              <a:lnSpc>
                <a:spcPct val="100000"/>
              </a:lnSpc>
              <a:spcBef>
                <a:spcPts val="1000"/>
              </a:spcBef>
              <a:spcAft>
                <a:spcPts val="0"/>
              </a:spcAft>
              <a:buNone/>
            </a:pPr>
            <a:r>
              <a:t/>
            </a:r>
            <a:endParaRPr b="1" sz="800">
              <a:solidFill>
                <a:schemeClr val="dk1"/>
              </a:solidFill>
            </a:endParaRPr>
          </a:p>
          <a:p>
            <a:pPr indent="0" lvl="0" marL="0" marR="0" rtl="0" algn="ctr">
              <a:lnSpc>
                <a:spcPct val="100000"/>
              </a:lnSpc>
              <a:spcBef>
                <a:spcPts val="1000"/>
              </a:spcBef>
              <a:spcAft>
                <a:spcPts val="0"/>
              </a:spcAft>
              <a:buNone/>
            </a:pPr>
            <a:r>
              <a:rPr b="1" lang="en-US" sz="1600">
                <a:solidFill>
                  <a:schemeClr val="dk1"/>
                </a:solidFill>
              </a:rPr>
              <a:t>Medium </a:t>
            </a:r>
            <a:r>
              <a:rPr b="1" lang="en-US">
                <a:solidFill>
                  <a:schemeClr val="dk1"/>
                </a:solidFill>
              </a:rPr>
              <a:t>(i.e.speech and writing)</a:t>
            </a:r>
            <a:endParaRPr b="1">
              <a:solidFill>
                <a:schemeClr val="dk1"/>
              </a:solidFill>
            </a:endParaRPr>
          </a:p>
          <a:p>
            <a:pPr indent="0" lvl="0" marL="0" marR="0" rtl="0" algn="ctr">
              <a:lnSpc>
                <a:spcPct val="100000"/>
              </a:lnSpc>
              <a:spcBef>
                <a:spcPts val="1000"/>
              </a:spcBef>
              <a:spcAft>
                <a:spcPts val="0"/>
              </a:spcAft>
              <a:buNone/>
            </a:pPr>
            <a:r>
              <a:t/>
            </a:r>
            <a:endParaRPr b="1" sz="800">
              <a:solidFill>
                <a:schemeClr val="dk1"/>
              </a:solidFill>
            </a:endParaRPr>
          </a:p>
          <a:p>
            <a:pPr indent="0" lvl="0" marL="0" marR="0" rtl="0" algn="ctr">
              <a:lnSpc>
                <a:spcPct val="100000"/>
              </a:lnSpc>
              <a:spcBef>
                <a:spcPts val="1000"/>
              </a:spcBef>
              <a:spcAft>
                <a:spcPts val="0"/>
              </a:spcAft>
              <a:buNone/>
            </a:pPr>
            <a:r>
              <a:rPr b="1" lang="en-US" sz="1600">
                <a:solidFill>
                  <a:schemeClr val="dk1"/>
                </a:solidFill>
              </a:rPr>
              <a:t>Meaning </a:t>
            </a:r>
            <a:r>
              <a:rPr b="1" lang="en-US">
                <a:solidFill>
                  <a:schemeClr val="dk1"/>
                </a:solidFill>
              </a:rPr>
              <a:t>(semantics)</a:t>
            </a:r>
            <a:endParaRPr b="1">
              <a:solidFill>
                <a:schemeClr val="dk1"/>
              </a:solidFill>
            </a:endParaRPr>
          </a:p>
          <a:p>
            <a:pPr indent="0" lvl="0" marL="0" marR="0" rtl="0" algn="l">
              <a:lnSpc>
                <a:spcPct val="100000"/>
              </a:lnSpc>
              <a:spcBef>
                <a:spcPts val="1000"/>
              </a:spcBef>
              <a:spcAft>
                <a:spcPts val="0"/>
              </a:spcAft>
              <a:buNone/>
            </a:pPr>
            <a:r>
              <a:t/>
            </a:r>
            <a:endParaRPr>
              <a:solidFill>
                <a:schemeClr val="dk1"/>
              </a:solidFill>
            </a:endParaRPr>
          </a:p>
        </p:txBody>
      </p:sp>
      <p:sp>
        <p:nvSpPr>
          <p:cNvPr id="169" name="Google Shape;169;p22"/>
          <p:cNvSpPr txBox="1"/>
          <p:nvPr/>
        </p:nvSpPr>
        <p:spPr>
          <a:xfrm>
            <a:off x="6084886" y="268289"/>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rgbClr val="000000"/>
              </a:buClr>
              <a:buSzPts val="700"/>
              <a:buFont typeface="Arial"/>
              <a:buNone/>
            </a:pPr>
            <a:r>
              <a:rPr b="1" lang="en-US" sz="700">
                <a:solidFill>
                  <a:srgbClr val="37816E"/>
                </a:solidFill>
              </a:rPr>
              <a:t>LEARNING OBJECTIVES</a:t>
            </a:r>
            <a:br>
              <a:rPr b="0" i="0" lang="en-US" sz="700" u="none" cap="none" strike="noStrike">
                <a:solidFill>
                  <a:srgbClr val="37816E"/>
                </a:solidFill>
                <a:latin typeface="Arial"/>
                <a:ea typeface="Arial"/>
                <a:cs typeface="Arial"/>
                <a:sym typeface="Arial"/>
              </a:rPr>
            </a:br>
            <a:r>
              <a:rPr lang="en-US" sz="700">
                <a:solidFill>
                  <a:srgbClr val="1B4036"/>
                </a:solidFill>
              </a:rPr>
              <a:t>SELF</a:t>
            </a:r>
            <a:endParaRPr b="0" i="0" sz="100" u="none" cap="none" strike="noStrike">
              <a:solidFill>
                <a:srgbClr val="1B4036"/>
              </a:solidFill>
              <a:latin typeface="Arial"/>
              <a:ea typeface="Arial"/>
              <a:cs typeface="Arial"/>
              <a:sym typeface="Arial"/>
            </a:endParaRPr>
          </a:p>
        </p:txBody>
      </p:sp>
      <p:sp>
        <p:nvSpPr>
          <p:cNvPr id="170" name="Google Shape;170;p22"/>
          <p:cNvSpPr txBox="1"/>
          <p:nvPr/>
        </p:nvSpPr>
        <p:spPr>
          <a:xfrm>
            <a:off x="3579800" y="1473750"/>
            <a:ext cx="5161200" cy="2986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1300"/>
              <a:t>Although all languages are constructed of four or five characteristics, each language is unique. Both the characteristics themselves and their relationships to each other are specific to the language they make up. </a:t>
            </a:r>
            <a:endParaRPr sz="1300"/>
          </a:p>
          <a:p>
            <a:pPr indent="0" lvl="0" marL="0" rtl="0" algn="l">
              <a:spcBef>
                <a:spcPts val="0"/>
              </a:spcBef>
              <a:spcAft>
                <a:spcPts val="0"/>
              </a:spcAft>
              <a:buNone/>
            </a:pPr>
            <a:r>
              <a:t/>
            </a:r>
            <a:endParaRPr sz="1300"/>
          </a:p>
          <a:p>
            <a:pPr indent="0" lvl="0" marL="0" rtl="0" algn="l">
              <a:spcBef>
                <a:spcPts val="0"/>
              </a:spcBef>
              <a:spcAft>
                <a:spcPts val="0"/>
              </a:spcAft>
              <a:buNone/>
            </a:pPr>
            <a:r>
              <a:rPr lang="en-US" sz="1300"/>
              <a:t>Languages exist to describe concepts and ideas. While some of those concepts are objective/tangible (i.e., objects like a bowl), most terms for and descriptions of them are unique and relative to the specific language – and thus to the people who use it!</a:t>
            </a:r>
            <a:endParaRPr sz="1300"/>
          </a:p>
          <a:p>
            <a:pPr indent="0" lvl="0" marL="0" rtl="0" algn="l">
              <a:spcBef>
                <a:spcPts val="0"/>
              </a:spcBef>
              <a:spcAft>
                <a:spcPts val="0"/>
              </a:spcAft>
              <a:buNone/>
            </a:pPr>
            <a:r>
              <a:t/>
            </a:r>
            <a:endParaRPr sz="1300"/>
          </a:p>
          <a:p>
            <a:pPr indent="0" lvl="0" marL="0" rtl="0" algn="l">
              <a:spcBef>
                <a:spcPts val="0"/>
              </a:spcBef>
              <a:spcAft>
                <a:spcPts val="0"/>
              </a:spcAft>
              <a:buNone/>
            </a:pPr>
            <a:r>
              <a:rPr lang="en-US" sz="1300"/>
              <a:t>Languages are not neutral </a:t>
            </a:r>
            <a:r>
              <a:rPr lang="en-US" sz="1300"/>
              <a:t>because they produce and/or reproduce meaning. T</a:t>
            </a:r>
            <a:r>
              <a:rPr lang="en-US" sz="1300"/>
              <a:t>hey are developed by people within specific cultural contexts and reflect the ideas, opinions, and needs of those people and cultures.. </a:t>
            </a:r>
            <a:endParaRPr sz="13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3"/>
          <p:cNvSpPr txBox="1"/>
          <p:nvPr/>
        </p:nvSpPr>
        <p:spPr>
          <a:xfrm>
            <a:off x="250825" y="268300"/>
            <a:ext cx="7303800" cy="5397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chemeClr val="dk1"/>
              </a:buClr>
              <a:buSzPts val="4400"/>
              <a:buFont typeface="Arial"/>
              <a:buNone/>
            </a:pPr>
            <a:r>
              <a:rPr b="1" lang="en-US" sz="2200">
                <a:solidFill>
                  <a:schemeClr val="dk2"/>
                </a:solidFill>
              </a:rPr>
              <a:t>How is meaning produced?</a:t>
            </a:r>
            <a:endParaRPr b="1" i="0" sz="2200" u="none" cap="none" strike="noStrike">
              <a:solidFill>
                <a:schemeClr val="dk2"/>
              </a:solidFill>
              <a:latin typeface="Arial"/>
              <a:ea typeface="Arial"/>
              <a:cs typeface="Arial"/>
              <a:sym typeface="Arial"/>
            </a:endParaRPr>
          </a:p>
        </p:txBody>
      </p:sp>
      <p:sp>
        <p:nvSpPr>
          <p:cNvPr id="176" name="Google Shape;176;p23"/>
          <p:cNvSpPr txBox="1"/>
          <p:nvPr/>
        </p:nvSpPr>
        <p:spPr>
          <a:xfrm>
            <a:off x="250826" y="800734"/>
            <a:ext cx="64818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t/>
            </a:r>
            <a:endParaRPr b="0" i="0" sz="1050" u="none" cap="none" strike="noStrike">
              <a:solidFill>
                <a:srgbClr val="7F7F7F"/>
              </a:solidFill>
              <a:latin typeface="Arial"/>
              <a:ea typeface="Arial"/>
              <a:cs typeface="Arial"/>
              <a:sym typeface="Arial"/>
            </a:endParaRPr>
          </a:p>
        </p:txBody>
      </p:sp>
      <p:sp>
        <p:nvSpPr>
          <p:cNvPr id="177" name="Google Shape;177;p23"/>
          <p:cNvSpPr/>
          <p:nvPr/>
        </p:nvSpPr>
        <p:spPr>
          <a:xfrm>
            <a:off x="3400725" y="1311300"/>
            <a:ext cx="5464500" cy="18390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78" name="Google Shape;178;p23"/>
          <p:cNvSpPr/>
          <p:nvPr/>
        </p:nvSpPr>
        <p:spPr>
          <a:xfrm>
            <a:off x="250825" y="1311300"/>
            <a:ext cx="2808300" cy="18390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79" name="Google Shape;179;p23"/>
          <p:cNvSpPr txBox="1"/>
          <p:nvPr/>
        </p:nvSpPr>
        <p:spPr>
          <a:xfrm>
            <a:off x="629850" y="1851025"/>
            <a:ext cx="2129100" cy="701700"/>
          </a:xfrm>
          <a:prstGeom prst="rect">
            <a:avLst/>
          </a:prstGeom>
          <a:noFill/>
          <a:ln>
            <a:noFill/>
          </a:ln>
        </p:spPr>
        <p:txBody>
          <a:bodyPr anchorCtr="0" anchor="t" bIns="91425" lIns="0" spcFirstLastPara="1" rIns="91425" wrap="square" tIns="91425">
            <a:noAutofit/>
          </a:bodyPr>
          <a:lstStyle/>
          <a:p>
            <a:pPr indent="0" lvl="0" marL="0" marR="0" rtl="0" algn="ctr">
              <a:lnSpc>
                <a:spcPct val="100000"/>
              </a:lnSpc>
              <a:spcBef>
                <a:spcPts val="1000"/>
              </a:spcBef>
              <a:spcAft>
                <a:spcPts val="0"/>
              </a:spcAft>
              <a:buNone/>
            </a:pPr>
            <a:r>
              <a:rPr b="1" lang="en-US" sz="1600">
                <a:solidFill>
                  <a:schemeClr val="dk1"/>
                </a:solidFill>
              </a:rPr>
              <a:t>Intention and Interpretation</a:t>
            </a:r>
            <a:endParaRPr>
              <a:solidFill>
                <a:schemeClr val="dk1"/>
              </a:solidFill>
            </a:endParaRPr>
          </a:p>
        </p:txBody>
      </p:sp>
      <p:sp>
        <p:nvSpPr>
          <p:cNvPr id="180" name="Google Shape;180;p23"/>
          <p:cNvSpPr txBox="1"/>
          <p:nvPr/>
        </p:nvSpPr>
        <p:spPr>
          <a:xfrm>
            <a:off x="6084886" y="268289"/>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rgbClr val="000000"/>
              </a:buClr>
              <a:buSzPts val="700"/>
              <a:buFont typeface="Arial"/>
              <a:buNone/>
            </a:pPr>
            <a:r>
              <a:rPr b="1" lang="en-US" sz="700">
                <a:solidFill>
                  <a:srgbClr val="37816E"/>
                </a:solidFill>
              </a:rPr>
              <a:t>LEARNING OBJECTIVES</a:t>
            </a:r>
            <a:br>
              <a:rPr b="0" i="0" lang="en-US" sz="700" u="none" cap="none" strike="noStrike">
                <a:solidFill>
                  <a:srgbClr val="37816E"/>
                </a:solidFill>
                <a:latin typeface="Arial"/>
                <a:ea typeface="Arial"/>
                <a:cs typeface="Arial"/>
                <a:sym typeface="Arial"/>
              </a:rPr>
            </a:br>
            <a:r>
              <a:rPr lang="en-US" sz="700">
                <a:solidFill>
                  <a:srgbClr val="1B4036"/>
                </a:solidFill>
              </a:rPr>
              <a:t>SELF</a:t>
            </a:r>
            <a:endParaRPr b="0" i="0" sz="100" u="none" cap="none" strike="noStrike">
              <a:solidFill>
                <a:srgbClr val="1B4036"/>
              </a:solidFill>
              <a:latin typeface="Arial"/>
              <a:ea typeface="Arial"/>
              <a:cs typeface="Arial"/>
              <a:sym typeface="Arial"/>
            </a:endParaRPr>
          </a:p>
        </p:txBody>
      </p:sp>
      <p:sp>
        <p:nvSpPr>
          <p:cNvPr id="181" name="Google Shape;181;p23"/>
          <p:cNvSpPr txBox="1"/>
          <p:nvPr/>
        </p:nvSpPr>
        <p:spPr>
          <a:xfrm>
            <a:off x="250825" y="663350"/>
            <a:ext cx="86142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rPr lang="en-US">
                <a:solidFill>
                  <a:srgbClr val="7F7F7F"/>
                </a:solidFill>
              </a:rPr>
              <a:t>What is conveyed beyond literal meanings? How? </a:t>
            </a:r>
            <a:endParaRPr b="0" i="0" sz="1400" u="none" cap="none" strike="noStrike">
              <a:solidFill>
                <a:srgbClr val="7F7F7F"/>
              </a:solidFill>
              <a:latin typeface="Arial"/>
              <a:ea typeface="Arial"/>
              <a:cs typeface="Arial"/>
              <a:sym typeface="Arial"/>
            </a:endParaRPr>
          </a:p>
        </p:txBody>
      </p:sp>
      <p:sp>
        <p:nvSpPr>
          <p:cNvPr id="182" name="Google Shape;182;p23"/>
          <p:cNvSpPr txBox="1"/>
          <p:nvPr/>
        </p:nvSpPr>
        <p:spPr>
          <a:xfrm>
            <a:off x="3562875" y="1418174"/>
            <a:ext cx="5140200" cy="1662300"/>
          </a:xfrm>
          <a:prstGeom prst="rect">
            <a:avLst/>
          </a:prstGeom>
          <a:solidFill>
            <a:schemeClr val="accent2"/>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1200"/>
              <a:t>What did the speaker/signer/writer intend? What did the recipient understand? </a:t>
            </a:r>
            <a:endParaRPr sz="1200"/>
          </a:p>
          <a:p>
            <a:pPr indent="0" lvl="0" marL="0" rtl="0" algn="l">
              <a:spcBef>
                <a:spcPts val="0"/>
              </a:spcBef>
              <a:spcAft>
                <a:spcPts val="0"/>
              </a:spcAft>
              <a:buNone/>
            </a:pPr>
            <a:r>
              <a:t/>
            </a:r>
            <a:endParaRPr sz="1200"/>
          </a:p>
          <a:p>
            <a:pPr indent="0" lvl="0" marL="0" rtl="0" algn="l">
              <a:spcBef>
                <a:spcPts val="0"/>
              </a:spcBef>
              <a:spcAft>
                <a:spcPts val="0"/>
              </a:spcAft>
              <a:buNone/>
            </a:pPr>
            <a:r>
              <a:rPr lang="en-US" sz="1200"/>
              <a:t>Our language choices and interpretations are influenced by</a:t>
            </a:r>
            <a:r>
              <a:rPr lang="en-US" sz="1200"/>
              <a:t> our previous </a:t>
            </a:r>
            <a:r>
              <a:rPr lang="en-US" sz="1200"/>
              <a:t>experiences</a:t>
            </a:r>
            <a:r>
              <a:rPr lang="en-US" sz="1200">
                <a:solidFill>
                  <a:schemeClr val="dk1"/>
                </a:solidFill>
              </a:rPr>
              <a:t>. </a:t>
            </a:r>
            <a:r>
              <a:rPr lang="en-US" sz="1200">
                <a:solidFill>
                  <a:schemeClr val="dk1"/>
                </a:solidFill>
                <a:highlight>
                  <a:schemeClr val="accent2"/>
                </a:highlight>
              </a:rPr>
              <a:t>Have we had positive or negative experiences with specific language? How do we interpret language use when we don't know the broader context?</a:t>
            </a:r>
            <a:r>
              <a:rPr lang="en-US" sz="1200">
                <a:highlight>
                  <a:schemeClr val="accent2"/>
                </a:highlight>
              </a:rPr>
              <a:t> </a:t>
            </a:r>
            <a:r>
              <a:rPr lang="en-US" sz="1200"/>
              <a:t>Does it remind us of something the speaker may or may not be intending to communicate?</a:t>
            </a:r>
            <a:endParaRPr sz="1200"/>
          </a:p>
        </p:txBody>
      </p:sp>
      <p:sp>
        <p:nvSpPr>
          <p:cNvPr id="183" name="Google Shape;183;p23"/>
          <p:cNvSpPr/>
          <p:nvPr/>
        </p:nvSpPr>
        <p:spPr>
          <a:xfrm>
            <a:off x="3400725" y="3290350"/>
            <a:ext cx="5464500" cy="11133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84" name="Google Shape;184;p23"/>
          <p:cNvSpPr txBox="1"/>
          <p:nvPr/>
        </p:nvSpPr>
        <p:spPr>
          <a:xfrm>
            <a:off x="3579800" y="3366550"/>
            <a:ext cx="5140200" cy="985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1300"/>
              <a:t>Language can replicate and enforce biases, hierarchies, structures, and beliefs explicitly or implicitly. For example, one may use explicitly gendered language or implicitly talk about genders differently. </a:t>
            </a:r>
            <a:endParaRPr sz="1300"/>
          </a:p>
        </p:txBody>
      </p:sp>
      <p:sp>
        <p:nvSpPr>
          <p:cNvPr id="185" name="Google Shape;185;p23"/>
          <p:cNvSpPr/>
          <p:nvPr/>
        </p:nvSpPr>
        <p:spPr>
          <a:xfrm>
            <a:off x="250825" y="3308700"/>
            <a:ext cx="2808300" cy="11133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86" name="Google Shape;186;p23"/>
          <p:cNvSpPr txBox="1"/>
          <p:nvPr/>
        </p:nvSpPr>
        <p:spPr>
          <a:xfrm>
            <a:off x="590425" y="3545000"/>
            <a:ext cx="2129100" cy="431700"/>
          </a:xfrm>
          <a:prstGeom prst="rect">
            <a:avLst/>
          </a:prstGeom>
          <a:noFill/>
          <a:ln>
            <a:noFill/>
          </a:ln>
        </p:spPr>
        <p:txBody>
          <a:bodyPr anchorCtr="0" anchor="t" bIns="91425" lIns="0" spcFirstLastPara="1" rIns="91425" wrap="square" tIns="91425">
            <a:noAutofit/>
          </a:bodyPr>
          <a:lstStyle/>
          <a:p>
            <a:pPr indent="0" lvl="0" marL="0" marR="0" rtl="0" algn="ctr">
              <a:lnSpc>
                <a:spcPct val="100000"/>
              </a:lnSpc>
              <a:spcBef>
                <a:spcPts val="1000"/>
              </a:spcBef>
              <a:spcAft>
                <a:spcPts val="0"/>
              </a:spcAft>
              <a:buNone/>
            </a:pPr>
            <a:r>
              <a:rPr b="1" lang="en-US" sz="1600">
                <a:solidFill>
                  <a:schemeClr val="dk1"/>
                </a:solidFill>
              </a:rPr>
              <a:t>Explicit and Implicit Biases</a:t>
            </a:r>
            <a:endParaRPr>
              <a:solidFill>
                <a:schemeClr val="dk1"/>
              </a:solidFill>
            </a:endParaRPr>
          </a:p>
        </p:txBody>
      </p:sp>
      <p:grpSp>
        <p:nvGrpSpPr>
          <p:cNvPr id="187" name="Google Shape;187;p23"/>
          <p:cNvGrpSpPr/>
          <p:nvPr/>
        </p:nvGrpSpPr>
        <p:grpSpPr>
          <a:xfrm>
            <a:off x="8234982" y="550104"/>
            <a:ext cx="658200" cy="658200"/>
            <a:chOff x="6988682" y="4094929"/>
            <a:chExt cx="658200" cy="658200"/>
          </a:xfrm>
        </p:grpSpPr>
        <p:sp>
          <p:nvSpPr>
            <p:cNvPr id="188" name="Google Shape;188;p23"/>
            <p:cNvSpPr/>
            <p:nvPr/>
          </p:nvSpPr>
          <p:spPr>
            <a:xfrm>
              <a:off x="6988682" y="4094929"/>
              <a:ext cx="658200" cy="658200"/>
            </a:xfrm>
            <a:prstGeom prst="ellipse">
              <a:avLst/>
            </a:prstGeom>
            <a:solidFill>
              <a:srgbClr val="D5DDDD"/>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Calibri"/>
                <a:ea typeface="Calibri"/>
                <a:cs typeface="Calibri"/>
                <a:sym typeface="Calibri"/>
              </a:endParaRPr>
            </a:p>
          </p:txBody>
        </p:sp>
        <p:grpSp>
          <p:nvGrpSpPr>
            <p:cNvPr id="189" name="Google Shape;189;p23"/>
            <p:cNvGrpSpPr/>
            <p:nvPr/>
          </p:nvGrpSpPr>
          <p:grpSpPr>
            <a:xfrm>
              <a:off x="7125092" y="4262076"/>
              <a:ext cx="385416" cy="323972"/>
              <a:chOff x="2464673" y="799475"/>
              <a:chExt cx="4216804" cy="3544553"/>
            </a:xfrm>
          </p:grpSpPr>
          <p:sp>
            <p:nvSpPr>
              <p:cNvPr id="190" name="Google Shape;190;p23"/>
              <p:cNvSpPr/>
              <p:nvPr/>
            </p:nvSpPr>
            <p:spPr>
              <a:xfrm>
                <a:off x="2464673" y="2308420"/>
                <a:ext cx="1899888" cy="2035608"/>
              </a:xfrm>
              <a:custGeom>
                <a:rect b="b" l="l" r="r" t="t"/>
                <a:pathLst>
                  <a:path extrusionOk="0" h="2035608" w="1899888">
                    <a:moveTo>
                      <a:pt x="1372612" y="1050444"/>
                    </a:moveTo>
                    <a:cubicBezTo>
                      <a:pt x="1488229" y="939237"/>
                      <a:pt x="1560632" y="783368"/>
                      <a:pt x="1560632" y="610683"/>
                    </a:cubicBezTo>
                    <a:cubicBezTo>
                      <a:pt x="1560632" y="273990"/>
                      <a:pt x="1286647" y="0"/>
                      <a:pt x="949953" y="0"/>
                    </a:cubicBezTo>
                    <a:cubicBezTo>
                      <a:pt x="613259" y="0"/>
                      <a:pt x="339274" y="273990"/>
                      <a:pt x="339274" y="610683"/>
                    </a:cubicBezTo>
                    <a:cubicBezTo>
                      <a:pt x="339274" y="783368"/>
                      <a:pt x="411681" y="939233"/>
                      <a:pt x="527299" y="1050444"/>
                    </a:cubicBezTo>
                    <a:cubicBezTo>
                      <a:pt x="215315" y="1206365"/>
                      <a:pt x="0" y="1528057"/>
                      <a:pt x="0" y="1899893"/>
                    </a:cubicBezTo>
                    <a:cubicBezTo>
                      <a:pt x="0" y="1974800"/>
                      <a:pt x="60796" y="2035609"/>
                      <a:pt x="135703" y="2035609"/>
                    </a:cubicBezTo>
                    <a:lnTo>
                      <a:pt x="1764182" y="2035609"/>
                    </a:lnTo>
                    <a:cubicBezTo>
                      <a:pt x="1839088" y="2035609"/>
                      <a:pt x="1899889" y="1974800"/>
                      <a:pt x="1899889" y="1899893"/>
                    </a:cubicBezTo>
                    <a:cubicBezTo>
                      <a:pt x="1899889" y="1528057"/>
                      <a:pt x="1684599" y="1206305"/>
                      <a:pt x="1372590" y="1050444"/>
                    </a:cubicBezTo>
                    <a:lnTo>
                      <a:pt x="1372612" y="1050444"/>
                    </a:lnTo>
                    <a:close/>
                    <a:moveTo>
                      <a:pt x="610701" y="610683"/>
                    </a:moveTo>
                    <a:cubicBezTo>
                      <a:pt x="610701" y="423606"/>
                      <a:pt x="762888" y="271414"/>
                      <a:pt x="949966" y="271414"/>
                    </a:cubicBezTo>
                    <a:cubicBezTo>
                      <a:pt x="1137044" y="271414"/>
                      <a:pt x="1289231" y="423606"/>
                      <a:pt x="1289231" y="610683"/>
                    </a:cubicBezTo>
                    <a:cubicBezTo>
                      <a:pt x="1289231" y="797757"/>
                      <a:pt x="1137044" y="949949"/>
                      <a:pt x="949966" y="949949"/>
                    </a:cubicBezTo>
                    <a:cubicBezTo>
                      <a:pt x="762888" y="949949"/>
                      <a:pt x="610701" y="797757"/>
                      <a:pt x="610701" y="610683"/>
                    </a:cubicBezTo>
                    <a:close/>
                    <a:moveTo>
                      <a:pt x="285074" y="1764186"/>
                    </a:moveTo>
                    <a:cubicBezTo>
                      <a:pt x="348181" y="1454848"/>
                      <a:pt x="622308" y="1221363"/>
                      <a:pt x="949966" y="1221363"/>
                    </a:cubicBezTo>
                    <a:cubicBezTo>
                      <a:pt x="1277624" y="1221363"/>
                      <a:pt x="1551815" y="1454848"/>
                      <a:pt x="1614853" y="1764186"/>
                    </a:cubicBezTo>
                    <a:lnTo>
                      <a:pt x="285074" y="1764186"/>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1" name="Google Shape;191;p23"/>
              <p:cNvSpPr/>
              <p:nvPr/>
            </p:nvSpPr>
            <p:spPr>
              <a:xfrm>
                <a:off x="4594802" y="1185503"/>
                <a:ext cx="1639666" cy="1756783"/>
              </a:xfrm>
              <a:custGeom>
                <a:rect b="b" l="l" r="r" t="t"/>
                <a:pathLst>
                  <a:path extrusionOk="0" h="1756783" w="1639666">
                    <a:moveTo>
                      <a:pt x="1184608" y="906563"/>
                    </a:moveTo>
                    <a:cubicBezTo>
                      <a:pt x="1284392" y="810586"/>
                      <a:pt x="1346881" y="676070"/>
                      <a:pt x="1346881" y="527033"/>
                    </a:cubicBezTo>
                    <a:cubicBezTo>
                      <a:pt x="1346881" y="236455"/>
                      <a:pt x="1110422" y="0"/>
                      <a:pt x="819844" y="0"/>
                    </a:cubicBezTo>
                    <a:cubicBezTo>
                      <a:pt x="529266" y="0"/>
                      <a:pt x="292807" y="236455"/>
                      <a:pt x="292807" y="527033"/>
                    </a:cubicBezTo>
                    <a:cubicBezTo>
                      <a:pt x="292807" y="676070"/>
                      <a:pt x="355296" y="810581"/>
                      <a:pt x="455080" y="906563"/>
                    </a:cubicBezTo>
                    <a:cubicBezTo>
                      <a:pt x="185826" y="1041126"/>
                      <a:pt x="0" y="1318759"/>
                      <a:pt x="0" y="1639662"/>
                    </a:cubicBezTo>
                    <a:cubicBezTo>
                      <a:pt x="0" y="1704312"/>
                      <a:pt x="52472" y="1756784"/>
                      <a:pt x="117122" y="1756784"/>
                    </a:cubicBezTo>
                    <a:lnTo>
                      <a:pt x="1522549" y="1756784"/>
                    </a:lnTo>
                    <a:cubicBezTo>
                      <a:pt x="1587194" y="1756784"/>
                      <a:pt x="1639666" y="1704312"/>
                      <a:pt x="1639666" y="1639662"/>
                    </a:cubicBezTo>
                    <a:cubicBezTo>
                      <a:pt x="1639666" y="1318759"/>
                      <a:pt x="1453862" y="1041079"/>
                      <a:pt x="1184591" y="906563"/>
                    </a:cubicBezTo>
                    <a:lnTo>
                      <a:pt x="1184608" y="906563"/>
                    </a:lnTo>
                    <a:close/>
                    <a:moveTo>
                      <a:pt x="527054" y="527033"/>
                    </a:moveTo>
                    <a:cubicBezTo>
                      <a:pt x="527054" y="365583"/>
                      <a:pt x="658402" y="234235"/>
                      <a:pt x="819852" y="234235"/>
                    </a:cubicBezTo>
                    <a:cubicBezTo>
                      <a:pt x="981307" y="234235"/>
                      <a:pt x="1112650" y="365583"/>
                      <a:pt x="1112650" y="527033"/>
                    </a:cubicBezTo>
                    <a:cubicBezTo>
                      <a:pt x="1112650" y="688487"/>
                      <a:pt x="981307" y="819831"/>
                      <a:pt x="819852" y="819831"/>
                    </a:cubicBezTo>
                    <a:cubicBezTo>
                      <a:pt x="658402" y="819831"/>
                      <a:pt x="527054" y="688487"/>
                      <a:pt x="527054" y="527033"/>
                    </a:cubicBezTo>
                    <a:close/>
                    <a:moveTo>
                      <a:pt x="246031" y="1522545"/>
                    </a:moveTo>
                    <a:cubicBezTo>
                      <a:pt x="300496" y="1255575"/>
                      <a:pt x="537076" y="1054070"/>
                      <a:pt x="819852" y="1054070"/>
                    </a:cubicBezTo>
                    <a:cubicBezTo>
                      <a:pt x="1102633" y="1054070"/>
                      <a:pt x="1339269" y="1255575"/>
                      <a:pt x="1393674" y="1522545"/>
                    </a:cubicBezTo>
                    <a:lnTo>
                      <a:pt x="246031" y="1522545"/>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2" name="Google Shape;192;p23"/>
              <p:cNvSpPr/>
              <p:nvPr/>
            </p:nvSpPr>
            <p:spPr>
              <a:xfrm>
                <a:off x="4152581" y="799475"/>
                <a:ext cx="2528896" cy="2528887"/>
              </a:xfrm>
              <a:custGeom>
                <a:rect b="b" l="l" r="r" t="t"/>
                <a:pathLst>
                  <a:path extrusionOk="0" h="2528887" w="2528896">
                    <a:moveTo>
                      <a:pt x="270034" y="270034"/>
                    </a:moveTo>
                    <a:lnTo>
                      <a:pt x="270034" y="2258854"/>
                    </a:lnTo>
                    <a:lnTo>
                      <a:pt x="2258862" y="2258854"/>
                    </a:lnTo>
                    <a:lnTo>
                      <a:pt x="2258862" y="270034"/>
                    </a:lnTo>
                    <a:lnTo>
                      <a:pt x="270034" y="270034"/>
                    </a:lnTo>
                    <a:close/>
                    <a:moveTo>
                      <a:pt x="120015" y="0"/>
                    </a:moveTo>
                    <a:cubicBezTo>
                      <a:pt x="53732" y="0"/>
                      <a:pt x="0" y="53737"/>
                      <a:pt x="0" y="120015"/>
                    </a:cubicBezTo>
                    <a:lnTo>
                      <a:pt x="0" y="2408873"/>
                    </a:lnTo>
                    <a:cubicBezTo>
                      <a:pt x="0" y="2475155"/>
                      <a:pt x="53732" y="2528888"/>
                      <a:pt x="120015" y="2528888"/>
                    </a:cubicBezTo>
                    <a:lnTo>
                      <a:pt x="2408881" y="2528888"/>
                    </a:lnTo>
                    <a:cubicBezTo>
                      <a:pt x="2475146" y="2528888"/>
                      <a:pt x="2528896" y="2475155"/>
                      <a:pt x="2528896" y="2408873"/>
                    </a:cubicBezTo>
                    <a:lnTo>
                      <a:pt x="2528896" y="120015"/>
                    </a:lnTo>
                    <a:cubicBezTo>
                      <a:pt x="2528896" y="53737"/>
                      <a:pt x="2475146" y="0"/>
                      <a:pt x="2408881" y="0"/>
                    </a:cubicBezTo>
                    <a:lnTo>
                      <a:pt x="120015" y="0"/>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ield Museum">
  <a:themeElements>
    <a:clrScheme name="Field Museum">
      <a:dk1>
        <a:srgbClr val="0F0F14"/>
      </a:dk1>
      <a:lt1>
        <a:srgbClr val="FFFFFF"/>
      </a:lt1>
      <a:dk2>
        <a:srgbClr val="0F0F14"/>
      </a:dk2>
      <a:lt2>
        <a:srgbClr val="FFFFFF"/>
      </a:lt2>
      <a:accent1>
        <a:srgbClr val="37816E"/>
      </a:accent1>
      <a:accent2>
        <a:srgbClr val="F0F3F3"/>
      </a:accent2>
      <a:accent3>
        <a:srgbClr val="B35F96"/>
      </a:accent3>
      <a:accent4>
        <a:srgbClr val="F4A562"/>
      </a:accent4>
      <a:accent5>
        <a:srgbClr val="446DCD"/>
      </a:accent5>
      <a:accent6>
        <a:srgbClr val="37816E"/>
      </a:accent6>
      <a:hlink>
        <a:srgbClr val="446DCD"/>
      </a:hlink>
      <a:folHlink>
        <a:srgbClr val="446D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