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3" roundtripDataSignature="AMtx7mghxSF3QrZKgcOCakkreeG25b/l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customschemas.google.com/relationships/presentationmetadata" Target="metadata"/><Relationship Id="rId52" Type="http://schemas.openxmlformats.org/officeDocument/2006/relationships/slide" Target="slides/slide48.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rondls_pics/28338380949/in/album-72157690193876242/"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tshome.or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m.fieldmuseum.org/eb7ea6b6-96f9-4c24-b9e6-0a6fae6f1df8" TargetMode="External"/><Relationship Id="rId3" Type="http://schemas.openxmlformats.org/officeDocument/2006/relationships/hyperlink" Target="https://jamboard.google.com/d/19HC0UgZgiDB1cHY3iJs9me2m31_EcbGHGUIAEKVRphY/viewer?ts=6632635e&amp;pli=1&amp;f=0"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9HC0UgZgiDB1cHY3iJs9me2m31_EcbGHGUIAEKVRphY/viewer?ts=6632635e&amp;pli=1&amp;f=0"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YhdrgjiM3Z7wpQly0pGXBmUQEGGUVxKT/view?usp=sharing" TargetMode="External"/><Relationship Id="rId3" Type="http://schemas.openxmlformats.org/officeDocument/2006/relationships/hyperlink" Target="https://docs.google.com/document/d/1_pbH8Xh8m94qQ4aDUrH_nXe92Fzmy979utpZcmNmhQo"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ll.mit.edu/teaching-resources/inclusive-classroom/identities-positionality/"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bcnews.com/better/amp/ncna1067721" TargetMode="External"/><Relationship Id="rId3" Type="http://schemas.openxmlformats.org/officeDocument/2006/relationships/hyperlink" Target="https://www.understood.org/en/articles/the-importance-of-self-awarenes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sitivepsychology.com/self-awareness-matters-how-you-can-be-more-self-aware/"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ositivepsychology.com/self-awareness-matters-how-you-can-be-more-self-aware/"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m.fieldmuseum.org/98cb6d58-f5f1-45ce-bc9a-1d58bb33f2dd" TargetMode="External"/><Relationship Id="rId3" Type="http://schemas.openxmlformats.org/officeDocument/2006/relationships/hyperlink" Target="https://jamboard.google.com/d/19HC0UgZgiDB1cHY3iJs9me2m31_EcbGHGUIAEKVRphY/viewer?ts=6632635e&amp;pli=1&amp;f=0"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cagedfhs.org/11124/opinion/defining-critical-consciousness-and-its-importance-in-education/"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cagedfhs.org/11124/opinion/defining-critical-consciousness-and-its-importance-in-education/#" TargetMode="External"/><Relationship Id="rId3" Type="http://schemas.openxmlformats.org/officeDocument/2006/relationships/hyperlink" Target="https://www.ncbi.nlm.nih.gov/pmc/articles/PMC7443156/)"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cagedfhs.org/11124/opinion/defining-critical-consciousness-and-its-importance-in-education/#" TargetMode="External"/><Relationship Id="rId3" Type="http://schemas.openxmlformats.org/officeDocument/2006/relationships/hyperlink" Target="https://link.springer.com/referenceworkentry/10.1007/978-3-319-32132-5_809-1" TargetMode="External"/><Relationship Id="rId4" Type="http://schemas.openxmlformats.org/officeDocument/2006/relationships/hyperlink" Target="https://link.springer.com/referenceworkentry/10.1007/978-3-319-32132-5_809-1" TargetMode="External"/><Relationship Id="rId5" Type="http://schemas.openxmlformats.org/officeDocument/2006/relationships/hyperlink" Target="https://plato.stanford.edu/entries/critical-thinking/"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9HC0UgZgiDB1cHY3iJs9me2m31_EcbGHGUIAEKVRphY/viewer?ts=6632635e&amp;pli=1&amp;f=0"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oXSDt7wIgqxueD4G5TEktEzEUAkLowAj/edit#slide=id.g1348323866e_4_47" TargetMode="External"/><Relationship Id="rId3" Type="http://schemas.openxmlformats.org/officeDocument/2006/relationships/hyperlink" Target="https://docs.google.com/document/d/1f79b93hil-7BvAWJswVYBocs5CfP7rxR/edit"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oXSDt7wIgqxueD4G5TEktEzEUAkLowAj/edit#slide=id.g1348323866e_4_47" TargetMode="External"/><Relationship Id="rId3" Type="http://schemas.openxmlformats.org/officeDocument/2006/relationships/hyperlink" Target="https://drive.google.com/file/d/1wqE8ZKjsLX7yboKD6lW2D_jMhcPORiEW/view?usp=sharin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se.ac.uk/philosophy/science-and-pseudoscience-overview-and-transcript/"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se.ac.uk/philosophy/science-and-pseudoscience-overview-and-transcript/"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2012books.lardbucket.org/books/a-primer-on-communication-studies/s02-communication-and-perception.html" TargetMode="External"/><Relationship Id="rId3" Type="http://schemas.openxmlformats.org/officeDocument/2006/relationships/hyperlink" Target="https://journals.sagepub.com/doi/full/10.1177/1744629519849974" TargetMode="External"/><Relationship Id="rId4" Type="http://schemas.openxmlformats.org/officeDocument/2006/relationships/hyperlink" Target="https://www.linkedin.com/pulse/why-perception-so-important-workplace-penny-jones-hr"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35e875e80f_1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Welcome to the module on Self-Awareness and Assumption. </a:t>
            </a:r>
            <a:endParaRPr/>
          </a:p>
        </p:txBody>
      </p:sp>
      <p:sp>
        <p:nvSpPr>
          <p:cNvPr id="125" name="Google Shape;125;g135e875e80f_1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70ed4ba819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900">
                <a:latin typeface="Arial"/>
                <a:ea typeface="Arial"/>
                <a:cs typeface="Arial"/>
                <a:sym typeface="Arial"/>
              </a:rPr>
              <a:t>Image credit: Paul Austin: </a:t>
            </a:r>
            <a:r>
              <a:rPr i="1" lang="en-US" sz="900" u="sng">
                <a:solidFill>
                  <a:schemeClr val="hlink"/>
                </a:solidFill>
                <a:latin typeface="Arial"/>
                <a:ea typeface="Arial"/>
                <a:cs typeface="Arial"/>
                <a:sym typeface="Arial"/>
                <a:hlinkClick r:id="rId2"/>
              </a:rPr>
              <a:t>https://www.flickr.com/photos/rondls_pics/28338380949/in/album-72157690193876242/</a:t>
            </a:r>
            <a:endParaRPr i="1" sz="9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i="1" sz="9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US" sz="900">
                <a:latin typeface="Arial"/>
                <a:ea typeface="Arial"/>
                <a:cs typeface="Arial"/>
                <a:sym typeface="Arial"/>
              </a:rPr>
              <a:t>References: https://edu.gcfglobal.org/en/iceberg-thinking/an-eye-for-an-eye/1/</a:t>
            </a:r>
            <a:endParaRPr i="1" sz="9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US"/>
              <a:t>INSTRUCTIONS: Assign each role to the triples (make it as random as you can)</a:t>
            </a:r>
            <a:endParaRPr b="1"/>
          </a:p>
          <a:p>
            <a:pPr indent="0" lvl="0" marL="0" rtl="0" algn="l">
              <a:spcBef>
                <a:spcPts val="0"/>
              </a:spcBef>
              <a:spcAft>
                <a:spcPts val="0"/>
              </a:spcAft>
              <a:buClr>
                <a:schemeClr val="dk1"/>
              </a:buClr>
              <a:buSzPts val="1100"/>
              <a:buFont typeface="Arial"/>
              <a:buNone/>
            </a:pPr>
            <a:r>
              <a:rPr b="1" lang="en-US"/>
              <a:t>2 mins for person 1</a:t>
            </a:r>
            <a:endParaRPr b="1"/>
          </a:p>
          <a:p>
            <a:pPr indent="0" lvl="0" marL="0" rtl="0" algn="l">
              <a:spcBef>
                <a:spcPts val="0"/>
              </a:spcBef>
              <a:spcAft>
                <a:spcPts val="0"/>
              </a:spcAft>
              <a:buClr>
                <a:schemeClr val="dk1"/>
              </a:buClr>
              <a:buSzPts val="1100"/>
              <a:buFont typeface="Arial"/>
              <a:buNone/>
            </a:pPr>
            <a:r>
              <a:rPr b="1" lang="en-US"/>
              <a:t>3 mins for person 3</a:t>
            </a:r>
            <a:endParaRPr b="1"/>
          </a:p>
          <a:p>
            <a:pPr indent="0" lvl="0" marL="0" rtl="0" algn="l">
              <a:spcBef>
                <a:spcPts val="0"/>
              </a:spcBef>
              <a:spcAft>
                <a:spcPts val="0"/>
              </a:spcAft>
              <a:buClr>
                <a:schemeClr val="dk1"/>
              </a:buClr>
              <a:buSzPts val="1100"/>
              <a:buFont typeface="Arial"/>
              <a:buNone/>
            </a:pPr>
            <a:r>
              <a:rPr b="1" lang="en-US"/>
              <a:t>= 5 mins in total</a:t>
            </a:r>
            <a:endParaRPr b="1"/>
          </a:p>
          <a:p>
            <a:pPr indent="0" lvl="0" marL="0" rtl="0" algn="l">
              <a:spcBef>
                <a:spcPts val="0"/>
              </a:spcBef>
              <a:spcAft>
                <a:spcPts val="0"/>
              </a:spcAft>
              <a:buClr>
                <a:schemeClr val="dk1"/>
              </a:buClr>
              <a:buSzPts val="1100"/>
              <a:buFont typeface="Arial"/>
              <a:buNone/>
            </a:pPr>
            <a:r>
              <a:t/>
            </a:r>
            <a:endParaRPr b="1"/>
          </a:p>
          <a:p>
            <a:pPr indent="0" lvl="0" marL="0" rtl="0" algn="l">
              <a:lnSpc>
                <a:spcPct val="115000"/>
              </a:lnSpc>
              <a:spcBef>
                <a:spcPts val="0"/>
              </a:spcBef>
              <a:spcAft>
                <a:spcPts val="0"/>
              </a:spcAft>
              <a:buClr>
                <a:schemeClr val="dk1"/>
              </a:buClr>
              <a:buSzPts val="1100"/>
              <a:buFont typeface="Arial"/>
              <a:buNone/>
            </a:pPr>
            <a:r>
              <a:rPr b="1" lang="en-US"/>
              <a:t>Invite each set (ones, twos and threes) to report back to the group</a:t>
            </a:r>
            <a:endParaRPr b="1"/>
          </a:p>
          <a:p>
            <a:pPr indent="0" lvl="0" marL="0" rtl="0" algn="l">
              <a:lnSpc>
                <a:spcPct val="115000"/>
              </a:lnSpc>
              <a:spcBef>
                <a:spcPts val="800"/>
              </a:spcBef>
              <a:spcAft>
                <a:spcPts val="0"/>
              </a:spcAft>
              <a:buClr>
                <a:schemeClr val="dk1"/>
              </a:buClr>
              <a:buSzPts val="1100"/>
              <a:buFont typeface="Arial"/>
              <a:buNone/>
            </a:pPr>
            <a:r>
              <a:rPr b="1" lang="en-US"/>
              <a:t>Person 1: How did it feel to have someone make assumptions about you?</a:t>
            </a:r>
            <a:endParaRPr b="1"/>
          </a:p>
          <a:p>
            <a:pPr indent="0" lvl="0" marL="0" rtl="0" algn="l">
              <a:lnSpc>
                <a:spcPct val="115000"/>
              </a:lnSpc>
              <a:spcBef>
                <a:spcPts val="800"/>
              </a:spcBef>
              <a:spcAft>
                <a:spcPts val="0"/>
              </a:spcAft>
              <a:buClr>
                <a:schemeClr val="dk1"/>
              </a:buClr>
              <a:buSzPts val="1100"/>
              <a:buFont typeface="Arial"/>
              <a:buNone/>
            </a:pPr>
            <a:r>
              <a:rPr b="1" lang="en-US"/>
              <a:t>Person 2: What did you have to do to answer the questions?</a:t>
            </a:r>
            <a:endParaRPr b="1"/>
          </a:p>
          <a:p>
            <a:pPr indent="0" lvl="0" marL="0" rtl="0" algn="l">
              <a:lnSpc>
                <a:spcPct val="115000"/>
              </a:lnSpc>
              <a:spcBef>
                <a:spcPts val="800"/>
              </a:spcBef>
              <a:spcAft>
                <a:spcPts val="0"/>
              </a:spcAft>
              <a:buClr>
                <a:schemeClr val="dk1"/>
              </a:buClr>
              <a:buSzPts val="1100"/>
              <a:buFont typeface="Arial"/>
              <a:buNone/>
            </a:pPr>
            <a:r>
              <a:rPr b="1" lang="en-US"/>
              <a:t>Person 3: How different were the answers before and after?</a:t>
            </a:r>
            <a:endParaRPr b="1"/>
          </a:p>
          <a:p>
            <a:pPr indent="0" lvl="0" marL="0" rtl="0" algn="l">
              <a:spcBef>
                <a:spcPts val="800"/>
              </a:spcBef>
              <a:spcAft>
                <a:spcPts val="0"/>
              </a:spcAft>
              <a:buClr>
                <a:schemeClr val="dk1"/>
              </a:buClr>
              <a:buSzPts val="1400"/>
              <a:buFont typeface="Arial"/>
              <a:buNone/>
            </a:pPr>
            <a:r>
              <a:t/>
            </a:r>
            <a:endParaRPr/>
          </a:p>
          <a:p>
            <a:pPr indent="0" lvl="0" marL="0" rtl="0" algn="l">
              <a:lnSpc>
                <a:spcPct val="150000"/>
              </a:lnSpc>
              <a:spcBef>
                <a:spcPts val="200"/>
              </a:spcBef>
              <a:spcAft>
                <a:spcPts val="0"/>
              </a:spcAft>
              <a:buNone/>
            </a:pPr>
            <a:r>
              <a:t/>
            </a:r>
            <a:endParaRPr sz="1000">
              <a:solidFill>
                <a:srgbClr val="0F0F14"/>
              </a:solidFill>
              <a:latin typeface="Arial"/>
              <a:ea typeface="Arial"/>
              <a:cs typeface="Arial"/>
              <a:sym typeface="Arial"/>
            </a:endParaRPr>
          </a:p>
          <a:p>
            <a:pPr indent="0" lvl="0" marL="0" rtl="0" algn="l">
              <a:lnSpc>
                <a:spcPct val="150000"/>
              </a:lnSpc>
              <a:spcBef>
                <a:spcPts val="200"/>
              </a:spcBef>
              <a:spcAft>
                <a:spcPts val="0"/>
              </a:spcAft>
              <a:buNone/>
            </a:pPr>
            <a:r>
              <a:t/>
            </a:r>
            <a:endParaRPr sz="1000">
              <a:solidFill>
                <a:srgbClr val="0F0F14"/>
              </a:solidFill>
              <a:latin typeface="Arial"/>
              <a:ea typeface="Arial"/>
              <a:cs typeface="Arial"/>
              <a:sym typeface="Arial"/>
            </a:endParaRPr>
          </a:p>
          <a:p>
            <a:pPr indent="0" lvl="0" marL="0" rtl="0" algn="l">
              <a:lnSpc>
                <a:spcPct val="100000"/>
              </a:lnSpc>
              <a:spcBef>
                <a:spcPts val="20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20" name="Google Shape;220;g270ed4ba819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d1c3f3aafc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None/>
            </a:pPr>
            <a:r>
              <a:rPr i="1" lang="en-US" sz="1000">
                <a:solidFill>
                  <a:srgbClr val="212529"/>
                </a:solidFill>
                <a:latin typeface="Arial"/>
                <a:ea typeface="Arial"/>
                <a:cs typeface="Arial"/>
                <a:sym typeface="Arial"/>
              </a:rPr>
              <a:t>https://library.louisville.edu/ekstrom/criticalthinking/assumptions</a:t>
            </a:r>
            <a:endParaRPr i="1" sz="1000">
              <a:solidFill>
                <a:srgbClr val="3B3B3B"/>
              </a:solidFill>
              <a:latin typeface="Arial"/>
              <a:ea typeface="Arial"/>
              <a:cs typeface="Arial"/>
              <a:sym typeface="Arial"/>
            </a:endParaRPr>
          </a:p>
          <a:p>
            <a:pPr indent="0" lvl="0" marL="0" rtl="0" algn="l">
              <a:lnSpc>
                <a:spcPct val="115000"/>
              </a:lnSpc>
              <a:spcBef>
                <a:spcPts val="600"/>
              </a:spcBef>
              <a:spcAft>
                <a:spcPts val="0"/>
              </a:spcAft>
              <a:buNone/>
            </a:pPr>
            <a:r>
              <a:rPr lang="en-US">
                <a:latin typeface="Arial"/>
                <a:ea typeface="Arial"/>
                <a:cs typeface="Arial"/>
                <a:sym typeface="Arial"/>
              </a:rPr>
              <a:t>Welcome back.</a:t>
            </a:r>
            <a:endParaRPr>
              <a:latin typeface="Arial"/>
              <a:ea typeface="Arial"/>
              <a:cs typeface="Arial"/>
              <a:sym typeface="Arial"/>
            </a:endParaRPr>
          </a:p>
          <a:p>
            <a:pPr indent="0" lvl="0" marL="0" rtl="0" algn="l">
              <a:lnSpc>
                <a:spcPct val="115000"/>
              </a:lnSpc>
              <a:spcBef>
                <a:spcPts val="0"/>
              </a:spcBef>
              <a:spcAft>
                <a:spcPts val="0"/>
              </a:spcAft>
              <a:buNone/>
            </a:pPr>
            <a:r>
              <a:t/>
            </a:r>
            <a:endParaRPr>
              <a:latin typeface="Arial"/>
              <a:ea typeface="Arial"/>
              <a:cs typeface="Arial"/>
              <a:sym typeface="Arial"/>
            </a:endParaRPr>
          </a:p>
          <a:p>
            <a:pPr indent="0" lvl="0" marL="0" rtl="0" algn="l">
              <a:lnSpc>
                <a:spcPct val="115000"/>
              </a:lnSpc>
              <a:spcBef>
                <a:spcPts val="0"/>
              </a:spcBef>
              <a:spcAft>
                <a:spcPts val="0"/>
              </a:spcAft>
              <a:buNone/>
            </a:pPr>
            <a:r>
              <a:rPr lang="en-US">
                <a:latin typeface="Arial"/>
                <a:ea typeface="Arial"/>
                <a:cs typeface="Arial"/>
                <a:sym typeface="Arial"/>
              </a:rPr>
              <a:t>In our work with collections it behooves us to think carefully about our assumptions when finding and analyzing information, but it is also important to think carefully about the assumptions of others. Whether you're looking at a website or a scholarly article, you should always consider the author's assumptions. Are the author's conclusions based on assumptions that she or he hasn't thought about logically?</a:t>
            </a:r>
            <a:endParaRPr>
              <a:solidFill>
                <a:srgbClr val="0F0F14"/>
              </a:solidFill>
              <a:latin typeface="Arial"/>
              <a:ea typeface="Arial"/>
              <a:cs typeface="Arial"/>
              <a:sym typeface="Arial"/>
            </a:endParaRPr>
          </a:p>
          <a:p>
            <a:pPr indent="0" lvl="0" marL="0" rtl="0" algn="l">
              <a:lnSpc>
                <a:spcPct val="115000"/>
              </a:lnSpc>
              <a:spcBef>
                <a:spcPts val="800"/>
              </a:spcBef>
              <a:spcAft>
                <a:spcPts val="0"/>
              </a:spcAft>
              <a:buNone/>
            </a:pPr>
            <a:r>
              <a:rPr b="1" lang="en-US">
                <a:latin typeface="Arial"/>
                <a:ea typeface="Arial"/>
                <a:cs typeface="Arial"/>
                <a:sym typeface="Arial"/>
              </a:rPr>
              <a:t>5 mins for discussion</a:t>
            </a:r>
            <a:endParaRPr b="1">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231" name="Google Shape;231;g2d1c3f3aafc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0a263bbca4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900">
                <a:latin typeface="Arial"/>
                <a:ea typeface="Arial"/>
                <a:cs typeface="Arial"/>
                <a:sym typeface="Arial"/>
              </a:rPr>
              <a:t>Online Exercise from Visual Thinking Strategies: </a:t>
            </a:r>
            <a:r>
              <a:rPr lang="en-US" sz="900" u="sng">
                <a:solidFill>
                  <a:srgbClr val="446DCD"/>
                </a:solidFill>
                <a:latin typeface="Arial"/>
                <a:ea typeface="Arial"/>
                <a:cs typeface="Arial"/>
                <a:sym typeface="Arial"/>
                <a:hlinkClick r:id="rId2">
                  <a:extLst>
                    <a:ext uri="{A12FA001-AC4F-418D-AE19-62706E023703}">
                      <ahyp:hlinkClr val="tx"/>
                    </a:ext>
                  </a:extLst>
                </a:hlinkClick>
              </a:rPr>
              <a:t>https://vtshome.org/</a:t>
            </a:r>
            <a:endParaRPr b="1" sz="9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Our next example </a:t>
            </a:r>
            <a:endParaRPr>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a:latin typeface="Arial"/>
                <a:ea typeface="Arial"/>
                <a:cs typeface="Arial"/>
                <a:sym typeface="Arial"/>
              </a:rPr>
              <a:t>INSTRUCTIONS: Presenter runs through this exercise (slides 8-12) as an example for the following exercises. </a:t>
            </a:r>
            <a:endParaRPr>
              <a:latin typeface="Arial"/>
              <a:ea typeface="Arial"/>
              <a:cs typeface="Arial"/>
              <a:sym typeface="Arial"/>
            </a:endParaRPr>
          </a:p>
          <a:p>
            <a:pPr indent="0" lvl="0" marL="0" rtl="0" algn="l">
              <a:spcBef>
                <a:spcPts val="600"/>
              </a:spcBef>
              <a:spcAft>
                <a:spcPts val="0"/>
              </a:spcAft>
              <a:buNone/>
            </a:pPr>
            <a:r>
              <a:rPr lang="en-US">
                <a:latin typeface="Arial"/>
                <a:ea typeface="Arial"/>
                <a:cs typeface="Arial"/>
                <a:sym typeface="Arial"/>
              </a:rPr>
              <a:t>Ask yourself what’s going on in this image?</a:t>
            </a:r>
            <a:endParaRPr>
              <a:latin typeface="Arial"/>
              <a:ea typeface="Arial"/>
              <a:cs typeface="Arial"/>
              <a:sym typeface="Arial"/>
            </a:endParaRPr>
          </a:p>
          <a:p>
            <a:pPr indent="0" lvl="0" marL="0" rtl="0" algn="l">
              <a:spcBef>
                <a:spcPts val="600"/>
              </a:spcBef>
              <a:spcAft>
                <a:spcPts val="0"/>
              </a:spcAft>
              <a:buNone/>
            </a:pPr>
            <a:r>
              <a:rPr lang="en-US">
                <a:latin typeface="Arial"/>
                <a:ea typeface="Arial"/>
                <a:cs typeface="Arial"/>
                <a:sym typeface="Arial"/>
              </a:rPr>
              <a:t>And think about what you see that makes you say or think that?</a:t>
            </a:r>
            <a:endParaRPr/>
          </a:p>
        </p:txBody>
      </p:sp>
      <p:sp>
        <p:nvSpPr>
          <p:cNvPr id="245" name="Google Shape;245;g20a263bbca4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d102e57ca6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Looking</a:t>
            </a:r>
            <a:endParaRPr/>
          </a:p>
        </p:txBody>
      </p:sp>
      <p:sp>
        <p:nvSpPr>
          <p:cNvPr id="259" name="Google Shape;259;g2d102e57ca6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d102e57ca6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Thinking</a:t>
            </a:r>
            <a:endParaRPr/>
          </a:p>
        </p:txBody>
      </p:sp>
      <p:sp>
        <p:nvSpPr>
          <p:cNvPr id="272" name="Google Shape;272;g2d102e57ca6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d102e57ca6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Listening</a:t>
            </a:r>
            <a:endParaRPr/>
          </a:p>
        </p:txBody>
      </p:sp>
      <p:sp>
        <p:nvSpPr>
          <p:cNvPr id="285" name="Google Shape;285;g2d102e57ca6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d102e57ca6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latin typeface="Arial"/>
                <a:ea typeface="Arial"/>
                <a:cs typeface="Arial"/>
                <a:sym typeface="Arial"/>
              </a:rPr>
              <a:t>Collaborating</a:t>
            </a:r>
            <a:endParaRPr sz="1400"/>
          </a:p>
        </p:txBody>
      </p:sp>
      <p:sp>
        <p:nvSpPr>
          <p:cNvPr id="299" name="Google Shape;299;g2d102e57ca6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6ff715cd5e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900">
                <a:latin typeface="Arial"/>
                <a:ea typeface="Arial"/>
                <a:cs typeface="Arial"/>
                <a:sym typeface="Arial"/>
              </a:rPr>
              <a:t>Image credit: North facade. Photograph by John Weinstein. (c) Field Museum of Natural History. </a:t>
            </a:r>
            <a:r>
              <a:rPr i="1" lang="en-US" sz="900" u="sng">
                <a:solidFill>
                  <a:schemeClr val="hlink"/>
                </a:solidFill>
                <a:latin typeface="Arial"/>
                <a:ea typeface="Arial"/>
                <a:cs typeface="Arial"/>
                <a:sym typeface="Arial"/>
                <a:hlinkClick r:id="rId2"/>
              </a:rPr>
              <a:t>https://mm.fieldmuseum.org/eb7ea6b6-96f9-4c24-b9e6-0a6fae6f1df8</a:t>
            </a:r>
            <a:r>
              <a:rPr i="1" lang="en-US" sz="900">
                <a:latin typeface="Arial"/>
                <a:ea typeface="Arial"/>
                <a:cs typeface="Arial"/>
                <a:sym typeface="Arial"/>
              </a:rPr>
              <a:t> </a:t>
            </a:r>
            <a:endParaRPr i="1" sz="9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i="1" sz="9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US" sz="900">
                <a:latin typeface="Arial"/>
                <a:ea typeface="Arial"/>
                <a:cs typeface="Arial"/>
                <a:sym typeface="Arial"/>
              </a:rPr>
              <a:t>Jamboard link: </a:t>
            </a:r>
            <a:r>
              <a:rPr i="1" lang="en-US" sz="900" u="sng">
                <a:solidFill>
                  <a:schemeClr val="hlink"/>
                </a:solidFill>
                <a:latin typeface="Arial"/>
                <a:ea typeface="Arial"/>
                <a:cs typeface="Arial"/>
                <a:sym typeface="Arial"/>
                <a:hlinkClick r:id="rId3"/>
              </a:rPr>
              <a:t>https://jamboard.google.com/d/19HC0UgZgiDB1cHY3iJs9me2m31_EcbGHGUIAEKVRphY/viewer?ts=6632635e&amp;pli=1&amp;f=0</a:t>
            </a:r>
            <a:endParaRPr i="1" sz="9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US"/>
              <a:t>INSTRUCTIONS: Divide the group into 2 for example:</a:t>
            </a:r>
            <a:endParaRPr b="1"/>
          </a:p>
          <a:p>
            <a:pPr indent="-317500" lvl="0" marL="457200" rtl="0" algn="l">
              <a:spcBef>
                <a:spcPts val="0"/>
              </a:spcBef>
              <a:spcAft>
                <a:spcPts val="0"/>
              </a:spcAft>
              <a:buSzPts val="1400"/>
              <a:buChar char="-"/>
            </a:pPr>
            <a:r>
              <a:rPr b="1" lang="en-US"/>
              <a:t>Field Museum and Non-Field Museum</a:t>
            </a:r>
            <a:endParaRPr b="1"/>
          </a:p>
          <a:p>
            <a:pPr indent="-317500" lvl="0" marL="457200" rtl="0" algn="l">
              <a:spcBef>
                <a:spcPts val="0"/>
              </a:spcBef>
              <a:spcAft>
                <a:spcPts val="0"/>
              </a:spcAft>
              <a:buSzPts val="1400"/>
              <a:buChar char="-"/>
            </a:pPr>
            <a:r>
              <a:rPr b="1" lang="en-US"/>
              <a:t>Science and Non-science</a:t>
            </a:r>
            <a:endParaRPr b="1"/>
          </a:p>
          <a:p>
            <a:pPr indent="-317500" lvl="0" marL="457200" rtl="0" algn="l">
              <a:spcBef>
                <a:spcPts val="0"/>
              </a:spcBef>
              <a:spcAft>
                <a:spcPts val="0"/>
              </a:spcAft>
              <a:buSzPts val="1400"/>
              <a:buChar char="-"/>
            </a:pPr>
            <a:r>
              <a:rPr b="1" lang="en-US"/>
              <a:t>Men and Women</a:t>
            </a:r>
            <a:endParaRPr b="1"/>
          </a:p>
          <a:p>
            <a:pPr indent="0" lvl="0" marL="457200" rtl="0" algn="l">
              <a:spcBef>
                <a:spcPts val="0"/>
              </a:spcBef>
              <a:spcAft>
                <a:spcPts val="0"/>
              </a:spcAft>
              <a:buNone/>
            </a:pPr>
            <a:r>
              <a:t/>
            </a:r>
            <a:endParaRPr b="1"/>
          </a:p>
          <a:p>
            <a:pPr indent="0" lvl="0" marL="0" rtl="0" algn="l">
              <a:spcBef>
                <a:spcPts val="0"/>
              </a:spcBef>
              <a:spcAft>
                <a:spcPts val="0"/>
              </a:spcAft>
              <a:buClr>
                <a:schemeClr val="dk1"/>
              </a:buClr>
              <a:buSzPts val="1100"/>
              <a:buFont typeface="Arial"/>
              <a:buNone/>
            </a:pPr>
            <a:r>
              <a:rPr b="1" lang="en-US"/>
              <a:t>Using the Jamboard each group has 5 minutes to list to words or phrases to describe what they see or think about the image. </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rPr b="1" lang="en-US"/>
              <a:t>Group 1 should use blue sticky notes</a:t>
            </a:r>
            <a:endParaRPr b="1"/>
          </a:p>
          <a:p>
            <a:pPr indent="0" lvl="0" marL="0" rtl="0" algn="l">
              <a:spcBef>
                <a:spcPts val="0"/>
              </a:spcBef>
              <a:spcAft>
                <a:spcPts val="0"/>
              </a:spcAft>
              <a:buClr>
                <a:schemeClr val="dk1"/>
              </a:buClr>
              <a:buSzPts val="1100"/>
              <a:buFont typeface="Arial"/>
              <a:buNone/>
            </a:pPr>
            <a:r>
              <a:rPr b="1" lang="en-US"/>
              <a:t>Group 2 should use yellow sticky notes</a:t>
            </a:r>
            <a:endParaRPr b="1"/>
          </a:p>
          <a:p>
            <a:pPr indent="0" lvl="0" marL="0" rtl="0" algn="l">
              <a:spcBef>
                <a:spcPts val="1200"/>
              </a:spcBef>
              <a:spcAft>
                <a:spcPts val="0"/>
              </a:spcAft>
              <a:buNone/>
            </a:pPr>
            <a:r>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312" name="Google Shape;312;g26ff715cd5e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d1c3f3aafc_0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None/>
            </a:pPr>
            <a:r>
              <a:rPr i="1" lang="en-US" sz="1000" u="sng">
                <a:solidFill>
                  <a:schemeClr val="hlink"/>
                </a:solidFill>
                <a:latin typeface="Arial"/>
                <a:ea typeface="Arial"/>
                <a:cs typeface="Arial"/>
                <a:sym typeface="Arial"/>
                <a:hlinkClick r:id="rId2"/>
              </a:rPr>
              <a:t>https://jamboard.google.com/d/19HC0UgZgiDB1cHY3iJs9me2m31_EcbGHGUIAEKVRphY/viewer?ts=6632635e&amp;pli=1&amp;f=0</a:t>
            </a:r>
            <a:endParaRPr>
              <a:latin typeface="Arial"/>
              <a:ea typeface="Arial"/>
              <a:cs typeface="Arial"/>
              <a:sym typeface="Arial"/>
            </a:endParaRPr>
          </a:p>
          <a:p>
            <a:pPr indent="0" lvl="0" marL="0" rtl="0" algn="l">
              <a:lnSpc>
                <a:spcPct val="115000"/>
              </a:lnSpc>
              <a:spcBef>
                <a:spcPts val="600"/>
              </a:spcBef>
              <a:spcAft>
                <a:spcPts val="0"/>
              </a:spcAft>
              <a:buNone/>
            </a:pPr>
            <a:r>
              <a:rPr b="1" lang="en-US">
                <a:latin typeface="Arial"/>
                <a:ea typeface="Arial"/>
                <a:cs typeface="Arial"/>
                <a:sym typeface="Arial"/>
              </a:rPr>
              <a:t>Presenter should take a minute to read aloud what has been added to the chat.</a:t>
            </a:r>
            <a:endParaRPr b="1">
              <a:latin typeface="Arial"/>
              <a:ea typeface="Arial"/>
              <a:cs typeface="Arial"/>
              <a:sym typeface="Arial"/>
            </a:endParaRPr>
          </a:p>
          <a:p>
            <a:pPr indent="0" lvl="0" marL="0" rtl="0" algn="l">
              <a:lnSpc>
                <a:spcPct val="115000"/>
              </a:lnSpc>
              <a:spcBef>
                <a:spcPts val="0"/>
              </a:spcBef>
              <a:spcAft>
                <a:spcPts val="0"/>
              </a:spcAft>
              <a:buNone/>
            </a:pPr>
            <a:r>
              <a:t/>
            </a:r>
            <a:endParaRPr b="1">
              <a:latin typeface="Arial"/>
              <a:ea typeface="Arial"/>
              <a:cs typeface="Arial"/>
              <a:sym typeface="Arial"/>
            </a:endParaRPr>
          </a:p>
          <a:p>
            <a:pPr indent="0" lvl="0" marL="0" rtl="0" algn="l">
              <a:lnSpc>
                <a:spcPct val="115000"/>
              </a:lnSpc>
              <a:spcBef>
                <a:spcPts val="0"/>
              </a:spcBef>
              <a:spcAft>
                <a:spcPts val="0"/>
              </a:spcAft>
              <a:buNone/>
            </a:pPr>
            <a:r>
              <a:rPr lang="en-US">
                <a:latin typeface="Arial"/>
                <a:ea typeface="Arial"/>
                <a:cs typeface="Arial"/>
                <a:sym typeface="Arial"/>
              </a:rPr>
              <a:t>What things are similar and what things are different. Are there differences between the groups? </a:t>
            </a:r>
            <a:endParaRPr>
              <a:latin typeface="Arial"/>
              <a:ea typeface="Arial"/>
              <a:cs typeface="Arial"/>
              <a:sym typeface="Arial"/>
            </a:endParaRPr>
          </a:p>
          <a:p>
            <a:pPr indent="0" lvl="0" marL="0" rtl="0" algn="l">
              <a:lnSpc>
                <a:spcPct val="115000"/>
              </a:lnSpc>
              <a:spcBef>
                <a:spcPts val="0"/>
              </a:spcBef>
              <a:spcAft>
                <a:spcPts val="0"/>
              </a:spcAft>
              <a:buNone/>
            </a:pPr>
            <a:r>
              <a:t/>
            </a:r>
            <a:endParaRPr b="1">
              <a:latin typeface="Arial"/>
              <a:ea typeface="Arial"/>
              <a:cs typeface="Arial"/>
              <a:sym typeface="Arial"/>
            </a:endParaRPr>
          </a:p>
          <a:p>
            <a:pPr indent="0" lvl="0" marL="0" rtl="0" algn="l">
              <a:lnSpc>
                <a:spcPct val="115000"/>
              </a:lnSpc>
              <a:spcBef>
                <a:spcPts val="0"/>
              </a:spcBef>
              <a:spcAft>
                <a:spcPts val="0"/>
              </a:spcAft>
              <a:buNone/>
            </a:pPr>
            <a:r>
              <a:rPr b="1" lang="en-US">
                <a:latin typeface="Arial"/>
                <a:ea typeface="Arial"/>
                <a:cs typeface="Arial"/>
                <a:sym typeface="Arial"/>
              </a:rPr>
              <a:t>5 mins for discussion</a:t>
            </a:r>
            <a:endParaRPr b="1">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326" name="Google Shape;326;g2d1c3f3aafc_0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216065e623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g2216065e623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6ff715cd5e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Presenter Introduction</a:t>
            </a:r>
            <a:endParaRPr/>
          </a:p>
        </p:txBody>
      </p:sp>
      <p:sp>
        <p:nvSpPr>
          <p:cNvPr id="137" name="Google Shape;137;g26ff715cd5e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6ff715cd5e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https://www.ccl.org/articles/leading-effectively-articles/understand-social-identity-to-lead-in-a-changing-world/</a:t>
            </a:r>
            <a:endParaRPr/>
          </a:p>
          <a:p>
            <a:pPr indent="0" lvl="0" marL="0" rtl="0" algn="l">
              <a:lnSpc>
                <a:spcPct val="100000"/>
              </a:lnSpc>
              <a:spcBef>
                <a:spcPts val="0"/>
              </a:spcBef>
              <a:spcAft>
                <a:spcPts val="0"/>
              </a:spcAft>
              <a:buNone/>
            </a:pPr>
            <a:r>
              <a:t/>
            </a:r>
            <a:endParaRPr/>
          </a:p>
          <a:p>
            <a:pPr indent="0" lvl="0" marL="0" rtl="0" algn="l">
              <a:lnSpc>
                <a:spcPct val="150000"/>
              </a:lnSpc>
              <a:spcBef>
                <a:spcPts val="1200"/>
              </a:spcBef>
              <a:spcAft>
                <a:spcPts val="0"/>
              </a:spcAft>
              <a:buClr>
                <a:schemeClr val="dk1"/>
              </a:buClr>
              <a:buSzPts val="1100"/>
              <a:buFont typeface="Arial"/>
              <a:buNone/>
            </a:pPr>
            <a:r>
              <a:rPr lang="en-US">
                <a:solidFill>
                  <a:srgbClr val="3B3B3B"/>
                </a:solidFill>
                <a:latin typeface="Arial"/>
                <a:ea typeface="Arial"/>
                <a:cs typeface="Arial"/>
                <a:sym typeface="Arial"/>
              </a:rPr>
              <a:t>Social identity isn’t static; it can change over time. You could be born into one social identity group or acquire one as a result of specific career choices. At other times, a lived experience may create a new social identity. Some social identities are visible, while others are invisible. Some social identities you may hold your whole life, while others may shift throughout your life. </a:t>
            </a:r>
            <a:endParaRPr>
              <a:solidFill>
                <a:srgbClr val="3B3B3B"/>
              </a:solidFill>
              <a:latin typeface="Arial"/>
              <a:ea typeface="Arial"/>
              <a:cs typeface="Arial"/>
              <a:sym typeface="Arial"/>
            </a:endParaRPr>
          </a:p>
          <a:p>
            <a:pPr indent="0" lvl="0" marL="0" rtl="0" algn="l">
              <a:lnSpc>
                <a:spcPct val="150000"/>
              </a:lnSpc>
              <a:spcBef>
                <a:spcPts val="1200"/>
              </a:spcBef>
              <a:spcAft>
                <a:spcPts val="0"/>
              </a:spcAft>
              <a:buClr>
                <a:schemeClr val="dk1"/>
              </a:buClr>
              <a:buSzPts val="1100"/>
              <a:buFont typeface="Arial"/>
              <a:buNone/>
            </a:pPr>
            <a:r>
              <a:rPr lang="en-US">
                <a:solidFill>
                  <a:srgbClr val="3B3B3B"/>
                </a:solidFill>
                <a:latin typeface="Arial"/>
                <a:ea typeface="Arial"/>
                <a:cs typeface="Arial"/>
                <a:sym typeface="Arial"/>
              </a:rPr>
              <a:t>Although social identities are often talked about in terms of a single category, everyone has multiple social identities that combine in unique ways </a:t>
            </a:r>
            <a:endParaRPr>
              <a:solidFill>
                <a:srgbClr val="3B3B3B"/>
              </a:solidFill>
              <a:latin typeface="Arial"/>
              <a:ea typeface="Arial"/>
              <a:cs typeface="Arial"/>
              <a:sym typeface="Arial"/>
            </a:endParaRPr>
          </a:p>
          <a:p>
            <a:pPr indent="0" lvl="0" marL="0" rtl="0" algn="l">
              <a:lnSpc>
                <a:spcPct val="150000"/>
              </a:lnSpc>
              <a:spcBef>
                <a:spcPts val="1200"/>
              </a:spcBef>
              <a:spcAft>
                <a:spcPts val="0"/>
              </a:spcAft>
              <a:buClr>
                <a:schemeClr val="dk1"/>
              </a:buClr>
              <a:buSzPts val="1100"/>
              <a:buFont typeface="Arial"/>
              <a:buNone/>
            </a:pPr>
            <a:r>
              <a:rPr lang="en-US">
                <a:solidFill>
                  <a:srgbClr val="3B3B3B"/>
                </a:solidFill>
                <a:latin typeface="Arial"/>
                <a:ea typeface="Arial"/>
                <a:cs typeface="Arial"/>
                <a:sym typeface="Arial"/>
              </a:rPr>
              <a:t>Society and culture determine when and how differences between people become social identities. For example, eye color is not considered a social identity in most current social groups, but skin color is. Because social identities are norm dependent, what is and is not considered a social identity can change over time and in different cultures.</a:t>
            </a:r>
            <a:endParaRPr>
              <a:solidFill>
                <a:srgbClr val="3B3B3B"/>
              </a:solidFill>
              <a:latin typeface="Arial"/>
              <a:ea typeface="Arial"/>
              <a:cs typeface="Arial"/>
              <a:sym typeface="Arial"/>
            </a:endParaRPr>
          </a:p>
          <a:p>
            <a:pPr indent="0" lvl="0" marL="0" rtl="0" algn="l">
              <a:lnSpc>
                <a:spcPct val="150000"/>
              </a:lnSpc>
              <a:spcBef>
                <a:spcPts val="1200"/>
              </a:spcBef>
              <a:spcAft>
                <a:spcPts val="0"/>
              </a:spcAft>
              <a:buClr>
                <a:schemeClr val="dk1"/>
              </a:buClr>
              <a:buSzPts val="1100"/>
              <a:buFont typeface="Arial"/>
              <a:buNone/>
            </a:pPr>
            <a:r>
              <a:rPr lang="en-US">
                <a:solidFill>
                  <a:srgbClr val="3B3B3B"/>
                </a:solidFill>
                <a:latin typeface="Arial"/>
                <a:ea typeface="Arial"/>
                <a:cs typeface="Arial"/>
                <a:sym typeface="Arial"/>
              </a:rPr>
              <a:t>Certain social identities may feel more prominent in certain situations and contexts. For example, if you are a White American living in North America, you might not often think about your national identity. However, if you were to take an expat position in China, this might suddenly feel like a huge part of your identity, because it will likely impact how others see you, as well as how you interpret your experiences.</a:t>
            </a:r>
            <a:endParaRPr>
              <a:solidFill>
                <a:srgbClr val="3B3B3B"/>
              </a:solidFill>
              <a:latin typeface="Arial"/>
              <a:ea typeface="Arial"/>
              <a:cs typeface="Arial"/>
              <a:sym typeface="Arial"/>
            </a:endParaRPr>
          </a:p>
          <a:p>
            <a:pPr indent="0" lvl="0" marL="0" rtl="0" algn="l">
              <a:lnSpc>
                <a:spcPct val="100000"/>
              </a:lnSpc>
              <a:spcBef>
                <a:spcPts val="1200"/>
              </a:spcBef>
              <a:spcAft>
                <a:spcPts val="0"/>
              </a:spcAft>
              <a:buNone/>
            </a:pPr>
            <a:r>
              <a:t/>
            </a:r>
            <a:endParaRPr/>
          </a:p>
        </p:txBody>
      </p:sp>
      <p:sp>
        <p:nvSpPr>
          <p:cNvPr id="345" name="Google Shape;345;g26ff715cd5e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6ff715cd5e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900">
                <a:solidFill>
                  <a:srgbClr val="3B3B3B"/>
                </a:solidFill>
                <a:latin typeface="Arial"/>
                <a:ea typeface="Arial"/>
                <a:cs typeface="Arial"/>
                <a:sym typeface="Arial"/>
              </a:rPr>
              <a:t>Reference: https://ccl.org/articles/leading-effectively-articles/understand-social-identity-to-lead-in-a-changing-world/</a:t>
            </a:r>
            <a:endParaRPr sz="900">
              <a:solidFill>
                <a:srgbClr val="3B3B3B"/>
              </a:solidFill>
              <a:latin typeface="Arial"/>
              <a:ea typeface="Arial"/>
              <a:cs typeface="Arial"/>
              <a:sym typeface="Arial"/>
            </a:endParaRPr>
          </a:p>
          <a:p>
            <a:pPr indent="0" lvl="0" marL="0" rtl="0" algn="l">
              <a:spcBef>
                <a:spcPts val="0"/>
              </a:spcBef>
              <a:spcAft>
                <a:spcPts val="0"/>
              </a:spcAft>
              <a:buNone/>
            </a:pPr>
            <a:r>
              <a:t/>
            </a:r>
            <a:endParaRPr b="1">
              <a:solidFill>
                <a:srgbClr val="3B3B3B"/>
              </a:solidFill>
              <a:latin typeface="Arial"/>
              <a:ea typeface="Arial"/>
              <a:cs typeface="Arial"/>
              <a:sym typeface="Arial"/>
            </a:endParaRPr>
          </a:p>
          <a:p>
            <a:pPr indent="0" lvl="0" marL="0" rtl="0" algn="l">
              <a:spcBef>
                <a:spcPts val="0"/>
              </a:spcBef>
              <a:spcAft>
                <a:spcPts val="0"/>
              </a:spcAft>
              <a:buNone/>
            </a:pPr>
            <a:r>
              <a:rPr b="1" lang="en-US">
                <a:solidFill>
                  <a:srgbClr val="3B3B3B"/>
                </a:solidFill>
                <a:latin typeface="Arial"/>
                <a:ea typeface="Arial"/>
                <a:cs typeface="Arial"/>
                <a:sym typeface="Arial"/>
              </a:rPr>
              <a:t>What</a:t>
            </a:r>
            <a:r>
              <a:rPr b="1" lang="en-US">
                <a:solidFill>
                  <a:srgbClr val="3B3B3B"/>
                </a:solidFill>
                <a:latin typeface="Arial"/>
                <a:ea typeface="Arial"/>
                <a:cs typeface="Arial"/>
                <a:sym typeface="Arial"/>
              </a:rPr>
              <a:t> is Social Identity?</a:t>
            </a:r>
            <a:endParaRPr b="1">
              <a:solidFill>
                <a:srgbClr val="3B3B3B"/>
              </a:solidFill>
              <a:latin typeface="Arial"/>
              <a:ea typeface="Arial"/>
              <a:cs typeface="Arial"/>
              <a:sym typeface="Arial"/>
            </a:endParaRPr>
          </a:p>
          <a:p>
            <a:pPr indent="0" lvl="0" marL="0" rtl="0" algn="l">
              <a:spcBef>
                <a:spcPts val="0"/>
              </a:spcBef>
              <a:spcAft>
                <a:spcPts val="0"/>
              </a:spcAft>
              <a:buNone/>
            </a:pPr>
            <a:r>
              <a:t/>
            </a:r>
            <a:endParaRPr b="1">
              <a:solidFill>
                <a:srgbClr val="3B3B3B"/>
              </a:solidFill>
              <a:latin typeface="Arial"/>
              <a:ea typeface="Arial"/>
              <a:cs typeface="Arial"/>
              <a:sym typeface="Arial"/>
            </a:endParaRPr>
          </a:p>
          <a:p>
            <a:pPr indent="0" lvl="0" marL="0" rtl="0" algn="l">
              <a:spcBef>
                <a:spcPts val="0"/>
              </a:spcBef>
              <a:spcAft>
                <a:spcPts val="0"/>
              </a:spcAft>
              <a:buNone/>
            </a:pPr>
            <a:r>
              <a:rPr b="1" lang="en-US">
                <a:solidFill>
                  <a:srgbClr val="3B3B3B"/>
                </a:solidFill>
                <a:latin typeface="Arial"/>
                <a:ea typeface="Arial"/>
                <a:cs typeface="Arial"/>
                <a:sym typeface="Arial"/>
              </a:rPr>
              <a:t>Social identities are labels that people use to categorize or identify themselves and/or others as members of specific groups.</a:t>
            </a:r>
            <a:r>
              <a:rPr lang="en-US">
                <a:solidFill>
                  <a:srgbClr val="3B3B3B"/>
                </a:solidFill>
                <a:latin typeface="Arial"/>
                <a:ea typeface="Arial"/>
                <a:cs typeface="Arial"/>
                <a:sym typeface="Arial"/>
              </a:rPr>
              <a:t> Some common social identities include generation, ethnicity, race, religion, gender, sexual orientation, nationality, (dis)ability, political affiliation, relationship status, profession, and socioeconomic status.</a:t>
            </a:r>
            <a:endParaRPr>
              <a:solidFill>
                <a:srgbClr val="3B3B3B"/>
              </a:solidFill>
              <a:latin typeface="Arial"/>
              <a:ea typeface="Arial"/>
              <a:cs typeface="Arial"/>
              <a:sym typeface="Arial"/>
            </a:endParaRPr>
          </a:p>
          <a:p>
            <a:pPr indent="0" lvl="0" marL="0" rtl="0" algn="l">
              <a:spcBef>
                <a:spcPts val="0"/>
              </a:spcBef>
              <a:spcAft>
                <a:spcPts val="0"/>
              </a:spcAft>
              <a:buNone/>
            </a:pPr>
            <a:r>
              <a:t/>
            </a:r>
            <a:endParaRPr>
              <a:solidFill>
                <a:srgbClr val="3B3B3B"/>
              </a:solidFill>
              <a:latin typeface="Arial"/>
              <a:ea typeface="Arial"/>
              <a:cs typeface="Arial"/>
              <a:sym typeface="Arial"/>
            </a:endParaRPr>
          </a:p>
          <a:p>
            <a:pPr indent="0" lvl="0" marL="0" rtl="0" algn="l">
              <a:spcBef>
                <a:spcPts val="0"/>
              </a:spcBef>
              <a:spcAft>
                <a:spcPts val="0"/>
              </a:spcAft>
              <a:buNone/>
            </a:pPr>
            <a:r>
              <a:rPr b="1" lang="en-US">
                <a:solidFill>
                  <a:srgbClr val="3B3B3B"/>
                </a:solidFill>
                <a:latin typeface="Arial"/>
                <a:ea typeface="Arial"/>
                <a:cs typeface="Arial"/>
                <a:sym typeface="Arial"/>
              </a:rPr>
              <a:t>Social identity is one of the aspects of our “self-concept” — how you we ourselves as a person.</a:t>
            </a:r>
            <a:r>
              <a:rPr lang="en-US">
                <a:solidFill>
                  <a:srgbClr val="3B3B3B"/>
                </a:solidFill>
                <a:latin typeface="Arial"/>
                <a:ea typeface="Arial"/>
                <a:cs typeface="Arial"/>
                <a:sym typeface="Arial"/>
              </a:rPr>
              <a:t> Along with our </a:t>
            </a:r>
            <a:r>
              <a:rPr i="1" lang="en-US">
                <a:solidFill>
                  <a:srgbClr val="3B3B3B"/>
                </a:solidFill>
                <a:latin typeface="Arial"/>
                <a:ea typeface="Arial"/>
                <a:cs typeface="Arial"/>
                <a:sym typeface="Arial"/>
              </a:rPr>
              <a:t>personal </a:t>
            </a:r>
            <a:r>
              <a:rPr lang="en-US">
                <a:solidFill>
                  <a:srgbClr val="3B3B3B"/>
                </a:solidFill>
                <a:latin typeface="Arial"/>
                <a:ea typeface="Arial"/>
                <a:cs typeface="Arial"/>
                <a:sym typeface="Arial"/>
              </a:rPr>
              <a:t>identity (for example personal attributes that you use to describe yourself, like being tall or conscientious), social identity influences our values, the stories we tell about ourselves and others, and things that motivate us toward action.</a:t>
            </a:r>
            <a:endParaRPr>
              <a:solidFill>
                <a:srgbClr val="3B3B3B"/>
              </a:solidFill>
              <a:latin typeface="Arial"/>
              <a:ea typeface="Arial"/>
              <a:cs typeface="Arial"/>
              <a:sym typeface="Arial"/>
            </a:endParaRPr>
          </a:p>
        </p:txBody>
      </p:sp>
      <p:sp>
        <p:nvSpPr>
          <p:cNvPr id="358" name="Google Shape;358;g26ff715cd5e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d1532d82df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900">
                <a:solidFill>
                  <a:srgbClr val="3B3B3B"/>
                </a:solidFill>
                <a:latin typeface="Arial"/>
                <a:ea typeface="Arial"/>
                <a:cs typeface="Arial"/>
                <a:sym typeface="Arial"/>
              </a:rPr>
              <a:t>Reference: https://ccl.org/articles/leading-effectively-articles/understand-social-identity-to-lead-in-a-changing-world/</a:t>
            </a:r>
            <a:endParaRPr b="1">
              <a:solidFill>
                <a:srgbClr val="3B3B3B"/>
              </a:solidFill>
              <a:latin typeface="Arial"/>
              <a:ea typeface="Arial"/>
              <a:cs typeface="Arial"/>
              <a:sym typeface="Arial"/>
            </a:endParaRPr>
          </a:p>
          <a:p>
            <a:pPr indent="0" lvl="0" marL="0" rtl="0" algn="l">
              <a:lnSpc>
                <a:spcPct val="100000"/>
              </a:lnSpc>
              <a:spcBef>
                <a:spcPts val="1200"/>
              </a:spcBef>
              <a:spcAft>
                <a:spcPts val="0"/>
              </a:spcAft>
              <a:buNone/>
            </a:pPr>
            <a:r>
              <a:rPr b="1" lang="en-US">
                <a:solidFill>
                  <a:srgbClr val="3B3B3B"/>
                </a:solidFill>
                <a:latin typeface="Arial"/>
                <a:ea typeface="Arial"/>
                <a:cs typeface="Arial"/>
                <a:sym typeface="Arial"/>
              </a:rPr>
              <a:t>Social identities are powerful because they’re also often at the root of unequal power or privilege. </a:t>
            </a:r>
            <a:r>
              <a:rPr lang="en-US">
                <a:solidFill>
                  <a:srgbClr val="3B3B3B"/>
                </a:solidFill>
                <a:latin typeface="Arial"/>
                <a:ea typeface="Arial"/>
                <a:cs typeface="Arial"/>
                <a:sym typeface="Arial"/>
              </a:rPr>
              <a:t>As humans, we categorize ourselves and each other into groups along social identity lines. This categorization often lays the foundation for bias, stereotypes, prejudice, and favoritism. It also often serves as a catalyst for action.</a:t>
            </a:r>
            <a:endParaRPr>
              <a:solidFill>
                <a:srgbClr val="3B3B3B"/>
              </a:solidFill>
              <a:latin typeface="Arial"/>
              <a:ea typeface="Arial"/>
              <a:cs typeface="Arial"/>
              <a:sym typeface="Arial"/>
            </a:endParaRPr>
          </a:p>
          <a:p>
            <a:pPr indent="0" lvl="0" marL="0" rtl="0" algn="l">
              <a:lnSpc>
                <a:spcPct val="100000"/>
              </a:lnSpc>
              <a:spcBef>
                <a:spcPts val="1200"/>
              </a:spcBef>
              <a:spcAft>
                <a:spcPts val="0"/>
              </a:spcAft>
              <a:buClr>
                <a:schemeClr val="dk1"/>
              </a:buClr>
              <a:buSzPts val="1100"/>
              <a:buFont typeface="Arial"/>
              <a:buNone/>
            </a:pPr>
            <a:r>
              <a:rPr b="1" lang="en-US">
                <a:solidFill>
                  <a:srgbClr val="3B3B3B"/>
                </a:solidFill>
                <a:latin typeface="Arial"/>
                <a:ea typeface="Arial"/>
                <a:cs typeface="Arial"/>
                <a:sym typeface="Arial"/>
              </a:rPr>
              <a:t>Understanding the nuances of social identity is critical </a:t>
            </a:r>
            <a:r>
              <a:rPr lang="en-US">
                <a:solidFill>
                  <a:srgbClr val="3B3B3B"/>
                </a:solidFill>
                <a:latin typeface="Arial"/>
                <a:ea typeface="Arial"/>
                <a:cs typeface="Arial"/>
                <a:sym typeface="Arial"/>
              </a:rPr>
              <a:t>because aspects of social identity affect how you lead and work with others. A social identity lens can help spot situations when people don’t feel free to share their perspectives or are being unintentionally shut out, or when actions or decisions may be rooted in unconscious bias. It’s also foundational to any organizational-level efforts to foster a more inclusive culture.</a:t>
            </a:r>
            <a:endParaRPr>
              <a:solidFill>
                <a:srgbClr val="3B3B3B"/>
              </a:solidFill>
              <a:latin typeface="Arial"/>
              <a:ea typeface="Arial"/>
              <a:cs typeface="Arial"/>
              <a:sym typeface="Arial"/>
            </a:endParaRPr>
          </a:p>
          <a:p>
            <a:pPr indent="0" lvl="0" marL="0" rtl="0" algn="l">
              <a:lnSpc>
                <a:spcPct val="100000"/>
              </a:lnSpc>
              <a:spcBef>
                <a:spcPts val="1200"/>
              </a:spcBef>
              <a:spcAft>
                <a:spcPts val="0"/>
              </a:spcAft>
              <a:buNone/>
            </a:pPr>
            <a:r>
              <a:t/>
            </a:r>
            <a:endParaRPr>
              <a:solidFill>
                <a:srgbClr val="3B3B3B"/>
              </a:solidFill>
              <a:latin typeface="Arial"/>
              <a:ea typeface="Arial"/>
              <a:cs typeface="Arial"/>
              <a:sym typeface="Arial"/>
            </a:endParaRPr>
          </a:p>
        </p:txBody>
      </p:sp>
      <p:sp>
        <p:nvSpPr>
          <p:cNvPr id="369" name="Google Shape;369;g2d1532d82df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d1532d82df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1000">
                <a:latin typeface="Arial"/>
                <a:ea typeface="Arial"/>
                <a:cs typeface="Arial"/>
                <a:sym typeface="Arial"/>
              </a:rPr>
              <a:t>Worksheet </a:t>
            </a:r>
            <a:r>
              <a:rPr i="1" lang="en-US" sz="1000">
                <a:latin typeface="Arial"/>
                <a:ea typeface="Arial"/>
                <a:cs typeface="Arial"/>
                <a:sym typeface="Arial"/>
              </a:rPr>
              <a:t>URL: </a:t>
            </a:r>
            <a:r>
              <a:rPr i="1" lang="en-US" sz="1100">
                <a:latin typeface="Arial"/>
                <a:ea typeface="Arial"/>
                <a:cs typeface="Arial"/>
                <a:sym typeface="Arial"/>
              </a:rPr>
              <a:t>Identity Salience and Social Location Handout</a:t>
            </a:r>
            <a:endParaRPr i="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u="sng">
                <a:solidFill>
                  <a:schemeClr val="hlink"/>
                </a:solidFill>
                <a:latin typeface="Arial"/>
                <a:ea typeface="Arial"/>
                <a:cs typeface="Arial"/>
                <a:sym typeface="Arial"/>
                <a:hlinkClick r:id="rId2"/>
              </a:rPr>
              <a:t>PDF</a:t>
            </a:r>
            <a:r>
              <a:rPr lang="en-US" sz="1100">
                <a:latin typeface="Arial"/>
                <a:ea typeface="Arial"/>
                <a:cs typeface="Arial"/>
                <a:sym typeface="Arial"/>
              </a:rPr>
              <a:t> </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u="sng">
                <a:solidFill>
                  <a:srgbClr val="1155CC"/>
                </a:solidFill>
                <a:latin typeface="Arial"/>
                <a:ea typeface="Arial"/>
                <a:cs typeface="Arial"/>
                <a:sym typeface="Arial"/>
                <a:hlinkClick r:id="rId3">
                  <a:extLst>
                    <a:ext uri="{A12FA001-AC4F-418D-AE19-62706E023703}">
                      <ahyp:hlinkClr val="tx"/>
                    </a:ext>
                  </a:extLst>
                </a:hlinkClick>
              </a:rPr>
              <a:t>Googledoc</a:t>
            </a:r>
            <a:endParaRPr>
              <a:solidFill>
                <a:srgbClr val="3B3B3B"/>
              </a:solidFill>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US"/>
              <a:t>INSTRUCTIONS: Each participant should make a copy of the googledoc and highlight the cell (left or right) that you most closely identify with. You can make it bold or colour the cell.</a:t>
            </a:r>
            <a:endParaRPr b="1"/>
          </a:p>
          <a:p>
            <a:pPr indent="0" lvl="0" marL="0" rtl="0" algn="l">
              <a:lnSpc>
                <a:spcPct val="100000"/>
              </a:lnSpc>
              <a:spcBef>
                <a:spcPts val="0"/>
              </a:spcBef>
              <a:spcAft>
                <a:spcPts val="0"/>
              </a:spcAft>
              <a:buClr>
                <a:schemeClr val="dk1"/>
              </a:buClr>
              <a:buSzPts val="1400"/>
              <a:buFont typeface="Arial"/>
              <a:buNone/>
            </a:pPr>
            <a:r>
              <a:t/>
            </a:r>
            <a:endParaRPr b="1"/>
          </a:p>
          <a:p>
            <a:pPr indent="0" lvl="0" marL="0" rtl="0" algn="l">
              <a:lnSpc>
                <a:spcPct val="100000"/>
              </a:lnSpc>
              <a:spcBef>
                <a:spcPts val="0"/>
              </a:spcBef>
              <a:spcAft>
                <a:spcPts val="0"/>
              </a:spcAft>
              <a:buClr>
                <a:schemeClr val="dk1"/>
              </a:buClr>
              <a:buSzPts val="1400"/>
              <a:buFont typeface="Arial"/>
              <a:buNone/>
            </a:pPr>
            <a:r>
              <a:rPr b="1" lang="en-US"/>
              <a:t>Time: 10 mins</a:t>
            </a:r>
            <a:endParaRPr b="1"/>
          </a:p>
        </p:txBody>
      </p:sp>
      <p:sp>
        <p:nvSpPr>
          <p:cNvPr id="380" name="Google Shape;380;g2d1532d82df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d1532d82df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None/>
            </a:pPr>
            <a:r>
              <a:rPr i="1" lang="en-US" sz="1000">
                <a:solidFill>
                  <a:srgbClr val="212529"/>
                </a:solidFill>
                <a:latin typeface="Arial"/>
                <a:ea typeface="Arial"/>
                <a:cs typeface="Arial"/>
                <a:sym typeface="Arial"/>
              </a:rPr>
              <a:t>Reference: </a:t>
            </a:r>
            <a:r>
              <a:rPr i="1" lang="en-US" sz="1000" u="sng">
                <a:solidFill>
                  <a:schemeClr val="hlink"/>
                </a:solidFill>
                <a:latin typeface="Arial"/>
                <a:ea typeface="Arial"/>
                <a:cs typeface="Arial"/>
                <a:sym typeface="Arial"/>
                <a:hlinkClick r:id="rId2"/>
              </a:rPr>
              <a:t>https://tll.mit.edu/teaching-resources/inclusive-classroom/identities-positionality/</a:t>
            </a:r>
            <a:endParaRPr i="1" sz="1000">
              <a:solidFill>
                <a:srgbClr val="212529"/>
              </a:solidFill>
              <a:latin typeface="Arial"/>
              <a:ea typeface="Arial"/>
              <a:cs typeface="Arial"/>
              <a:sym typeface="Arial"/>
            </a:endParaRPr>
          </a:p>
          <a:p>
            <a:pPr indent="0" lvl="0" marL="0" rtl="0" algn="l">
              <a:lnSpc>
                <a:spcPct val="120000"/>
              </a:lnSpc>
              <a:spcBef>
                <a:spcPts val="600"/>
              </a:spcBef>
              <a:spcAft>
                <a:spcPts val="0"/>
              </a:spcAft>
              <a:buNone/>
            </a:pPr>
            <a:r>
              <a:rPr b="1" lang="en-US">
                <a:solidFill>
                  <a:srgbClr val="212529"/>
                </a:solidFill>
                <a:latin typeface="Arial"/>
                <a:ea typeface="Arial"/>
                <a:cs typeface="Arial"/>
                <a:sym typeface="Arial"/>
              </a:rPr>
              <a:t>After</a:t>
            </a:r>
            <a:r>
              <a:rPr b="1" lang="en-US">
                <a:solidFill>
                  <a:srgbClr val="212529"/>
                </a:solidFill>
                <a:latin typeface="Arial"/>
                <a:ea typeface="Arial"/>
                <a:cs typeface="Arial"/>
                <a:sym typeface="Arial"/>
              </a:rPr>
              <a:t> the 10 minutes is done.</a:t>
            </a:r>
            <a:endParaRPr>
              <a:solidFill>
                <a:srgbClr val="212529"/>
              </a:solidFill>
              <a:latin typeface="Arial"/>
              <a:ea typeface="Arial"/>
              <a:cs typeface="Arial"/>
              <a:sym typeface="Arial"/>
            </a:endParaRPr>
          </a:p>
          <a:p>
            <a:pPr indent="0" lvl="0" marL="0" rtl="0" algn="l">
              <a:lnSpc>
                <a:spcPct val="120000"/>
              </a:lnSpc>
              <a:spcBef>
                <a:spcPts val="600"/>
              </a:spcBef>
              <a:spcAft>
                <a:spcPts val="0"/>
              </a:spcAft>
              <a:buNone/>
            </a:pPr>
            <a:r>
              <a:rPr lang="en-US">
                <a:solidFill>
                  <a:srgbClr val="212529"/>
                </a:solidFill>
                <a:latin typeface="Arial"/>
                <a:ea typeface="Arial"/>
                <a:cs typeface="Arial"/>
                <a:sym typeface="Arial"/>
              </a:rPr>
              <a:t>The left-most column describes </a:t>
            </a:r>
            <a:r>
              <a:rPr lang="en-US">
                <a:solidFill>
                  <a:srgbClr val="212529"/>
                </a:solidFill>
                <a:latin typeface="Arial"/>
                <a:ea typeface="Arial"/>
                <a:cs typeface="Arial"/>
                <a:sym typeface="Arial"/>
              </a:rPr>
              <a:t>privileged</a:t>
            </a:r>
            <a:r>
              <a:rPr lang="en-US">
                <a:solidFill>
                  <a:srgbClr val="212529"/>
                </a:solidFill>
                <a:latin typeface="Arial"/>
                <a:ea typeface="Arial"/>
                <a:cs typeface="Arial"/>
                <a:sym typeface="Arial"/>
              </a:rPr>
              <a:t> identities and the right-most column describes marginalized identities. Does anyone want to share their thoughts?</a:t>
            </a:r>
            <a:endParaRPr>
              <a:solidFill>
                <a:srgbClr val="212529"/>
              </a:solidFill>
              <a:latin typeface="Arial"/>
              <a:ea typeface="Arial"/>
              <a:cs typeface="Arial"/>
              <a:sym typeface="Arial"/>
            </a:endParaRPr>
          </a:p>
          <a:p>
            <a:pPr indent="0" lvl="0" marL="0" rtl="0" algn="l">
              <a:lnSpc>
                <a:spcPct val="120000"/>
              </a:lnSpc>
              <a:spcBef>
                <a:spcPts val="600"/>
              </a:spcBef>
              <a:spcAft>
                <a:spcPts val="0"/>
              </a:spcAft>
              <a:buNone/>
            </a:pPr>
            <a:r>
              <a:rPr lang="en-US">
                <a:solidFill>
                  <a:srgbClr val="212529"/>
                </a:solidFill>
                <a:latin typeface="Arial"/>
                <a:ea typeface="Arial"/>
                <a:cs typeface="Arial"/>
                <a:sym typeface="Arial"/>
              </a:rPr>
              <a:t>It’s ok if no one does.</a:t>
            </a:r>
            <a:endParaRPr>
              <a:solidFill>
                <a:srgbClr val="212529"/>
              </a:solidFill>
              <a:latin typeface="Arial"/>
              <a:ea typeface="Arial"/>
              <a:cs typeface="Arial"/>
              <a:sym typeface="Arial"/>
            </a:endParaRPr>
          </a:p>
          <a:p>
            <a:pPr indent="0" lvl="0" marL="0" rtl="0" algn="l">
              <a:lnSpc>
                <a:spcPct val="100000"/>
              </a:lnSpc>
              <a:spcBef>
                <a:spcPts val="600"/>
              </a:spcBef>
              <a:spcAft>
                <a:spcPts val="0"/>
              </a:spcAft>
              <a:buClr>
                <a:schemeClr val="dk1"/>
              </a:buClr>
              <a:buSzPts val="1400"/>
              <a:buFont typeface="Arial"/>
              <a:buNone/>
            </a:pPr>
            <a:r>
              <a:t/>
            </a:r>
            <a:endParaRPr/>
          </a:p>
        </p:txBody>
      </p:sp>
      <p:sp>
        <p:nvSpPr>
          <p:cNvPr id="394" name="Google Shape;394;g2d1532d82df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216065e623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Our next topic is self-awareness</a:t>
            </a:r>
            <a:endParaRPr>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408" name="Google Shape;408;g2216065e623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d1c3f3aafc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references: </a:t>
            </a:r>
            <a:endParaRPr/>
          </a:p>
          <a:p>
            <a:pPr indent="-317500" lvl="0" marL="457200" rtl="0" algn="l">
              <a:lnSpc>
                <a:spcPct val="100000"/>
              </a:lnSpc>
              <a:spcBef>
                <a:spcPts val="0"/>
              </a:spcBef>
              <a:spcAft>
                <a:spcPts val="0"/>
              </a:spcAft>
              <a:buSzPts val="1400"/>
              <a:buChar char="-"/>
            </a:pPr>
            <a:r>
              <a:rPr lang="en-US" u="sng">
                <a:solidFill>
                  <a:schemeClr val="hlink"/>
                </a:solidFill>
                <a:hlinkClick r:id="rId2"/>
              </a:rPr>
              <a:t>https://www.nbcnews.com/better/amp/ncna1067721</a:t>
            </a:r>
            <a:endParaRPr/>
          </a:p>
          <a:p>
            <a:pPr indent="-317500" lvl="0" marL="457200" rtl="0" algn="l">
              <a:lnSpc>
                <a:spcPct val="100000"/>
              </a:lnSpc>
              <a:spcBef>
                <a:spcPts val="0"/>
              </a:spcBef>
              <a:spcAft>
                <a:spcPts val="0"/>
              </a:spcAft>
              <a:buSzPts val="1400"/>
              <a:buChar char="-"/>
            </a:pPr>
            <a:r>
              <a:rPr lang="en-US" u="sng">
                <a:solidFill>
                  <a:schemeClr val="hlink"/>
                </a:solidFill>
                <a:hlinkClick r:id="rId3"/>
              </a:rPr>
              <a:t>https://www.understood.org/en/articles/the-importance-of-self-awareness</a:t>
            </a:r>
            <a:endParaRPr/>
          </a:p>
          <a:p>
            <a:pPr indent="0" lvl="0" marL="0" rtl="0" algn="l">
              <a:lnSpc>
                <a:spcPct val="100000"/>
              </a:lnSpc>
              <a:spcBef>
                <a:spcPts val="0"/>
              </a:spcBef>
              <a:spcAft>
                <a:spcPts val="0"/>
              </a:spcAft>
              <a:buNone/>
            </a:pPr>
            <a:r>
              <a:t/>
            </a:r>
            <a:endParaRPr/>
          </a:p>
          <a:p>
            <a:pPr indent="0" lvl="0" marL="0" rtl="0" algn="l">
              <a:lnSpc>
                <a:spcPct val="115000"/>
              </a:lnSpc>
              <a:spcBef>
                <a:spcPts val="0"/>
              </a:spcBef>
              <a:spcAft>
                <a:spcPts val="0"/>
              </a:spcAft>
              <a:buNone/>
            </a:pPr>
            <a:r>
              <a:rPr lang="en-US">
                <a:solidFill>
                  <a:srgbClr val="002938"/>
                </a:solidFill>
                <a:latin typeface="Arial"/>
                <a:ea typeface="Arial"/>
                <a:cs typeface="Arial"/>
                <a:sym typeface="Arial"/>
              </a:rPr>
              <a:t>Self-awareness is the ability to tune in to our own feelings, thoughts, and actions. When people are self-aware, we understand our strengths and challenge. We also understand that how we see ourselves may be different from how others see us</a:t>
            </a:r>
            <a:endParaRPr>
              <a:latin typeface="Arial"/>
              <a:ea typeface="Arial"/>
              <a:cs typeface="Arial"/>
              <a:sym typeface="Arial"/>
            </a:endParaRPr>
          </a:p>
          <a:p>
            <a:pPr indent="-304800" lvl="0" marL="457200" rtl="0" algn="l">
              <a:lnSpc>
                <a:spcPct val="115000"/>
              </a:lnSpc>
              <a:spcBef>
                <a:spcPts val="1500"/>
              </a:spcBef>
              <a:spcAft>
                <a:spcPts val="0"/>
              </a:spcAft>
              <a:buClr>
                <a:srgbClr val="002938"/>
              </a:buClr>
              <a:buSzPts val="1200"/>
              <a:buChar char="●"/>
            </a:pPr>
            <a:r>
              <a:rPr lang="en-US">
                <a:solidFill>
                  <a:srgbClr val="002938"/>
                </a:solidFill>
                <a:latin typeface="Arial"/>
                <a:ea typeface="Arial"/>
                <a:cs typeface="Arial"/>
                <a:sym typeface="Arial"/>
              </a:rPr>
              <a:t>Self-awareness is the ability to tune in to our feelings, thoughts, and actions.</a:t>
            </a:r>
            <a:endParaRPr>
              <a:solidFill>
                <a:srgbClr val="002938"/>
              </a:solidFill>
              <a:latin typeface="Arial"/>
              <a:ea typeface="Arial"/>
              <a:cs typeface="Arial"/>
              <a:sym typeface="Arial"/>
            </a:endParaRPr>
          </a:p>
          <a:p>
            <a:pPr indent="-304800" lvl="0" marL="457200" rtl="0" algn="l">
              <a:lnSpc>
                <a:spcPct val="115000"/>
              </a:lnSpc>
              <a:spcBef>
                <a:spcPts val="0"/>
              </a:spcBef>
              <a:spcAft>
                <a:spcPts val="0"/>
              </a:spcAft>
              <a:buClr>
                <a:srgbClr val="002938"/>
              </a:buClr>
              <a:buSzPts val="1200"/>
              <a:buChar char="●"/>
            </a:pPr>
            <a:r>
              <a:rPr lang="en-US">
                <a:solidFill>
                  <a:srgbClr val="002938"/>
                </a:solidFill>
                <a:latin typeface="Arial"/>
                <a:ea typeface="Arial"/>
                <a:cs typeface="Arial"/>
                <a:sym typeface="Arial"/>
              </a:rPr>
              <a:t>Being self-aware also means being able to recognize how other people see us.</a:t>
            </a:r>
            <a:endParaRPr>
              <a:solidFill>
                <a:srgbClr val="002938"/>
              </a:solidFill>
              <a:latin typeface="Arial"/>
              <a:ea typeface="Arial"/>
              <a:cs typeface="Arial"/>
              <a:sym typeface="Arial"/>
            </a:endParaRPr>
          </a:p>
          <a:p>
            <a:pPr indent="-304800" lvl="0" marL="457200" rtl="0" algn="l">
              <a:lnSpc>
                <a:spcPct val="115000"/>
              </a:lnSpc>
              <a:spcBef>
                <a:spcPts val="0"/>
              </a:spcBef>
              <a:spcAft>
                <a:spcPts val="0"/>
              </a:spcAft>
              <a:buClr>
                <a:srgbClr val="002938"/>
              </a:buClr>
              <a:buSzPts val="1200"/>
              <a:buChar char="●"/>
            </a:pPr>
            <a:r>
              <a:rPr lang="en-US">
                <a:solidFill>
                  <a:srgbClr val="002938"/>
                </a:solidFill>
                <a:latin typeface="Arial"/>
                <a:ea typeface="Arial"/>
                <a:cs typeface="Arial"/>
                <a:sym typeface="Arial"/>
              </a:rPr>
              <a:t>People who are self-aware recognize their strengths and their challenges.</a:t>
            </a:r>
            <a:endParaRPr/>
          </a:p>
        </p:txBody>
      </p:sp>
      <p:sp>
        <p:nvSpPr>
          <p:cNvPr id="413" name="Google Shape;413;g2d1c3f3aafc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d1c3f3aafc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900">
                <a:solidFill>
                  <a:srgbClr val="3B3B3B"/>
                </a:solidFill>
                <a:latin typeface="Arial"/>
                <a:ea typeface="Arial"/>
                <a:cs typeface="Arial"/>
                <a:sym typeface="Arial"/>
              </a:rPr>
              <a:t>References: </a:t>
            </a:r>
            <a:endParaRPr sz="900">
              <a:solidFill>
                <a:srgbClr val="3B3B3B"/>
              </a:solidFill>
              <a:latin typeface="Arial"/>
              <a:ea typeface="Arial"/>
              <a:cs typeface="Arial"/>
              <a:sym typeface="Arial"/>
            </a:endParaRPr>
          </a:p>
          <a:p>
            <a:pPr indent="-285750" lvl="0" marL="457200" rtl="0" algn="l">
              <a:spcBef>
                <a:spcPts val="0"/>
              </a:spcBef>
              <a:spcAft>
                <a:spcPts val="0"/>
              </a:spcAft>
              <a:buClr>
                <a:srgbClr val="3B3B3B"/>
              </a:buClr>
              <a:buSzPts val="900"/>
              <a:buFont typeface="Arial"/>
              <a:buChar char="-"/>
            </a:pPr>
            <a:r>
              <a:rPr lang="en-US" sz="900">
                <a:solidFill>
                  <a:srgbClr val="191D34"/>
                </a:solidFill>
                <a:latin typeface="Arial"/>
                <a:ea typeface="Arial"/>
                <a:cs typeface="Arial"/>
                <a:sym typeface="Arial"/>
              </a:rPr>
              <a:t>Ackerman, 2020, </a:t>
            </a:r>
            <a:r>
              <a:rPr lang="en-US" sz="900" u="sng">
                <a:solidFill>
                  <a:schemeClr val="hlink"/>
                </a:solidFill>
                <a:latin typeface="Arial"/>
                <a:ea typeface="Arial"/>
                <a:cs typeface="Arial"/>
                <a:sym typeface="Arial"/>
                <a:hlinkClick r:id="rId2"/>
              </a:rPr>
              <a:t>https://positivepsychology.com/self-awareness-matters-how-you-can-be-more-self-aware/</a:t>
            </a:r>
            <a:endParaRPr sz="900">
              <a:solidFill>
                <a:srgbClr val="3B3B3B"/>
              </a:solidFill>
              <a:latin typeface="Arial"/>
              <a:ea typeface="Arial"/>
              <a:cs typeface="Arial"/>
              <a:sym typeface="Arial"/>
            </a:endParaRPr>
          </a:p>
          <a:p>
            <a:pPr indent="0" lvl="0" marL="0" rtl="0" algn="l">
              <a:spcBef>
                <a:spcPts val="0"/>
              </a:spcBef>
              <a:spcAft>
                <a:spcPts val="0"/>
              </a:spcAft>
              <a:buNone/>
            </a:pPr>
            <a:r>
              <a:t/>
            </a:r>
            <a:endParaRPr sz="900">
              <a:solidFill>
                <a:srgbClr val="3B3B3B"/>
              </a:solidFill>
              <a:latin typeface="Arial"/>
              <a:ea typeface="Arial"/>
              <a:cs typeface="Arial"/>
              <a:sym typeface="Arial"/>
            </a:endParaRPr>
          </a:p>
          <a:p>
            <a:pPr indent="0" lvl="0" marL="0" rtl="0" algn="l">
              <a:spcBef>
                <a:spcPts val="0"/>
              </a:spcBef>
              <a:spcAft>
                <a:spcPts val="0"/>
              </a:spcAft>
              <a:buNone/>
            </a:pPr>
            <a:r>
              <a:t/>
            </a:r>
            <a:endParaRPr sz="900">
              <a:solidFill>
                <a:srgbClr val="3B3B3B"/>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rgbClr val="191D34"/>
                </a:solidFill>
                <a:latin typeface="Arial"/>
                <a:ea typeface="Arial"/>
                <a:cs typeface="Arial"/>
                <a:sym typeface="Arial"/>
              </a:rPr>
              <a:t>Although everyone has a fundamental idea of what self-awareness is, we don’t know exactly where it comes from, what its precursors are, or why some of us seem to have more or less than others.</a:t>
            </a:r>
            <a:endParaRPr>
              <a:solidFill>
                <a:srgbClr val="191D34"/>
              </a:solidFill>
              <a:latin typeface="Arial"/>
              <a:ea typeface="Arial"/>
              <a:cs typeface="Arial"/>
              <a:sym typeface="Arial"/>
            </a:endParaRPr>
          </a:p>
          <a:p>
            <a:pPr indent="0" lvl="0" marL="0" rtl="0" algn="l">
              <a:lnSpc>
                <a:spcPct val="115000"/>
              </a:lnSpc>
              <a:spcBef>
                <a:spcPts val="1800"/>
              </a:spcBef>
              <a:spcAft>
                <a:spcPts val="0"/>
              </a:spcAft>
              <a:buNone/>
            </a:pPr>
            <a:r>
              <a:rPr lang="en-US">
                <a:solidFill>
                  <a:srgbClr val="191D34"/>
                </a:solidFill>
                <a:latin typeface="Arial"/>
                <a:ea typeface="Arial"/>
                <a:cs typeface="Arial"/>
                <a:sym typeface="Arial"/>
              </a:rPr>
              <a:t>This is where the self-awareness theory comes in. Self-awareness theory is based on the idea that you are not your thoughts, but the entity observing your thoughts; you are the thinker, separate and apart from your thoughts. </a:t>
            </a:r>
            <a:endParaRPr>
              <a:solidFill>
                <a:srgbClr val="191D34"/>
              </a:solidFill>
              <a:latin typeface="Arial"/>
              <a:ea typeface="Arial"/>
              <a:cs typeface="Arial"/>
              <a:sym typeface="Arial"/>
            </a:endParaRPr>
          </a:p>
          <a:p>
            <a:pPr indent="0" lvl="0" marL="0" rtl="0" algn="l">
              <a:lnSpc>
                <a:spcPct val="115000"/>
              </a:lnSpc>
              <a:spcBef>
                <a:spcPts val="1800"/>
              </a:spcBef>
              <a:spcAft>
                <a:spcPts val="1800"/>
              </a:spcAft>
              <a:buNone/>
            </a:pPr>
            <a:r>
              <a:rPr lang="en-US">
                <a:solidFill>
                  <a:srgbClr val="191D34"/>
                </a:solidFill>
                <a:latin typeface="Arial"/>
                <a:ea typeface="Arial"/>
                <a:cs typeface="Arial"/>
                <a:sym typeface="Arial"/>
              </a:rPr>
              <a:t>When we engage in self-evaluation, we can give some thought to whether we are thinking and feeling and acting as we “should” or following our standards and values. This is referred to as comparing against our standards of correctness. We do this daily, using these standards as a way to judge the rightness of our thoughts and behaviors.</a:t>
            </a:r>
            <a:endParaRPr sz="900">
              <a:solidFill>
                <a:srgbClr val="3B3B3B"/>
              </a:solidFill>
              <a:latin typeface="Arial"/>
              <a:ea typeface="Arial"/>
              <a:cs typeface="Arial"/>
              <a:sym typeface="Arial"/>
            </a:endParaRPr>
          </a:p>
        </p:txBody>
      </p:sp>
      <p:sp>
        <p:nvSpPr>
          <p:cNvPr id="426" name="Google Shape;426;g2d1c3f3aafc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d1c3f3aafc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900">
                <a:solidFill>
                  <a:srgbClr val="3B3B3B"/>
                </a:solidFill>
                <a:latin typeface="Arial"/>
                <a:ea typeface="Arial"/>
                <a:cs typeface="Arial"/>
                <a:sym typeface="Arial"/>
              </a:rPr>
              <a:t>References: </a:t>
            </a:r>
            <a:endParaRPr sz="900">
              <a:solidFill>
                <a:srgbClr val="3B3B3B"/>
              </a:solidFill>
              <a:latin typeface="Arial"/>
              <a:ea typeface="Arial"/>
              <a:cs typeface="Arial"/>
              <a:sym typeface="Arial"/>
            </a:endParaRPr>
          </a:p>
          <a:p>
            <a:pPr indent="-285750" lvl="0" marL="457200" rtl="0" algn="l">
              <a:spcBef>
                <a:spcPts val="0"/>
              </a:spcBef>
              <a:spcAft>
                <a:spcPts val="0"/>
              </a:spcAft>
              <a:buClr>
                <a:srgbClr val="3B3B3B"/>
              </a:buClr>
              <a:buSzPts val="900"/>
              <a:buChar char="-"/>
            </a:pPr>
            <a:r>
              <a:rPr lang="en-US" sz="900">
                <a:solidFill>
                  <a:srgbClr val="191D34"/>
                </a:solidFill>
                <a:latin typeface="Arial"/>
                <a:ea typeface="Arial"/>
                <a:cs typeface="Arial"/>
                <a:sym typeface="Arial"/>
              </a:rPr>
              <a:t>Ackerman, 2020, </a:t>
            </a:r>
            <a:r>
              <a:rPr lang="en-US" sz="900" u="sng">
                <a:solidFill>
                  <a:schemeClr val="hlink"/>
                </a:solidFill>
                <a:latin typeface="Arial"/>
                <a:ea typeface="Arial"/>
                <a:cs typeface="Arial"/>
                <a:sym typeface="Arial"/>
                <a:hlinkClick r:id="rId2"/>
              </a:rPr>
              <a:t>https://positivepsychology.com/self-awareness-matters-how-you-can-be-more-self-aware/</a:t>
            </a:r>
            <a:endParaRPr sz="900">
              <a:solidFill>
                <a:srgbClr val="3B3B3B"/>
              </a:solidFill>
              <a:latin typeface="Arial"/>
              <a:ea typeface="Arial"/>
              <a:cs typeface="Arial"/>
              <a:sym typeface="Arial"/>
            </a:endParaRPr>
          </a:p>
          <a:p>
            <a:pPr indent="0" lvl="0" marL="0" rtl="0" algn="l">
              <a:spcBef>
                <a:spcPts val="0"/>
              </a:spcBef>
              <a:spcAft>
                <a:spcPts val="0"/>
              </a:spcAft>
              <a:buNone/>
            </a:pPr>
            <a:r>
              <a:t/>
            </a:r>
            <a:endParaRPr sz="900">
              <a:solidFill>
                <a:srgbClr val="3B3B3B"/>
              </a:solidFill>
              <a:latin typeface="Arial"/>
              <a:ea typeface="Arial"/>
              <a:cs typeface="Arial"/>
              <a:sym typeface="Arial"/>
            </a:endParaRPr>
          </a:p>
          <a:p>
            <a:pPr indent="0" lvl="0" marL="0" rtl="0" algn="l">
              <a:spcBef>
                <a:spcPts val="0"/>
              </a:spcBef>
              <a:spcAft>
                <a:spcPts val="0"/>
              </a:spcAft>
              <a:buNone/>
            </a:pPr>
            <a:r>
              <a:t/>
            </a:r>
            <a:endParaRPr b="1">
              <a:solidFill>
                <a:srgbClr val="3B3B3B"/>
              </a:solidFill>
              <a:latin typeface="Arial"/>
              <a:ea typeface="Arial"/>
              <a:cs typeface="Arial"/>
              <a:sym typeface="Arial"/>
            </a:endParaRPr>
          </a:p>
          <a:p>
            <a:pPr indent="0" lvl="0" marL="0" rtl="0" algn="l">
              <a:spcBef>
                <a:spcPts val="0"/>
              </a:spcBef>
              <a:spcAft>
                <a:spcPts val="0"/>
              </a:spcAft>
              <a:buNone/>
            </a:pPr>
            <a:r>
              <a:rPr lang="en-US">
                <a:solidFill>
                  <a:srgbClr val="191D34"/>
                </a:solidFill>
                <a:latin typeface="Arial"/>
                <a:ea typeface="Arial"/>
                <a:cs typeface="Arial"/>
                <a:sym typeface="Arial"/>
              </a:rPr>
              <a:t>This theory has been around for several decades and because of this the depth of knowledge on self-awareness, its correlates, and its benefits can provide us with a healthy foundation for enhancing self-awareness in ourselves and potentially in others.</a:t>
            </a:r>
            <a:endParaRPr>
              <a:solidFill>
                <a:srgbClr val="3B3B3B"/>
              </a:solidFill>
              <a:latin typeface="Arial"/>
              <a:ea typeface="Arial"/>
              <a:cs typeface="Arial"/>
              <a:sym typeface="Arial"/>
            </a:endParaRPr>
          </a:p>
        </p:txBody>
      </p:sp>
      <p:sp>
        <p:nvSpPr>
          <p:cNvPr id="437" name="Google Shape;437;g2d1c3f3aafc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d1c3f3aafc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1000">
                <a:latin typeface="Arial"/>
                <a:ea typeface="Arial"/>
                <a:cs typeface="Arial"/>
                <a:sym typeface="Arial"/>
              </a:rPr>
              <a:t>Image credit: </a:t>
            </a:r>
            <a:r>
              <a:rPr i="1" lang="en-US" sz="1000">
                <a:solidFill>
                  <a:srgbClr val="212529"/>
                </a:solidFill>
                <a:latin typeface="Arial"/>
                <a:ea typeface="Arial"/>
                <a:cs typeface="Arial"/>
                <a:sym typeface="Arial"/>
              </a:rPr>
              <a:t>Audience, Employee Recognition Ceremony, in James Simpson Theater</a:t>
            </a:r>
            <a:r>
              <a:rPr i="1" lang="en-US" sz="1000">
                <a:latin typeface="Arial"/>
                <a:ea typeface="Arial"/>
                <a:cs typeface="Arial"/>
                <a:sym typeface="Arial"/>
              </a:rPr>
              <a:t>. Photograph by John Weinstein. (c) Field Museum of Natural History. </a:t>
            </a:r>
            <a:r>
              <a:rPr i="1" lang="en-US" sz="1000" u="sng">
                <a:solidFill>
                  <a:schemeClr val="hlink"/>
                </a:solidFill>
                <a:latin typeface="Arial"/>
                <a:ea typeface="Arial"/>
                <a:cs typeface="Arial"/>
                <a:sym typeface="Arial"/>
                <a:hlinkClick r:id="rId2"/>
              </a:rPr>
              <a:t>https://mm.fieldmuseum.org/98cb6d58-f5f1-45ce-bc9a-1d58bb33f2dd</a:t>
            </a:r>
            <a:endParaRPr i="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US" sz="1000">
                <a:latin typeface="Arial"/>
                <a:ea typeface="Arial"/>
                <a:cs typeface="Arial"/>
                <a:sym typeface="Arial"/>
              </a:rPr>
              <a:t> </a:t>
            </a:r>
            <a:endParaRPr i="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US" sz="1000">
                <a:latin typeface="Arial"/>
                <a:ea typeface="Arial"/>
                <a:cs typeface="Arial"/>
                <a:sym typeface="Arial"/>
              </a:rPr>
              <a:t>Jamboard link: </a:t>
            </a:r>
            <a:r>
              <a:rPr i="1" lang="en-US" sz="1000" u="sng">
                <a:solidFill>
                  <a:schemeClr val="hlink"/>
                </a:solidFill>
                <a:latin typeface="Arial"/>
                <a:ea typeface="Arial"/>
                <a:cs typeface="Arial"/>
                <a:sym typeface="Arial"/>
                <a:hlinkClick r:id="rId3"/>
              </a:rPr>
              <a:t>https://jamboard.google.com/d/19HC0UgZgiDB1cHY3iJs9me2m31_EcbGHGUIAEKVRphY/viewer?ts=6632635e&amp;pli=1&amp;f=0</a:t>
            </a:r>
            <a:endParaRPr b="1"/>
          </a:p>
          <a:p>
            <a:pPr indent="0" lvl="0" marL="0" rtl="0" algn="l">
              <a:lnSpc>
                <a:spcPct val="100000"/>
              </a:lnSpc>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b="1" lang="en-US">
                <a:extLst>
                  <a:ext uri="http://customooxmlschemas.google.com/">
                    <go:slidesCustomData xmlns:go="http://customooxmlschemas.google.com/" textRoundtripDataId="0"/>
                  </a:ext>
                </a:extLst>
              </a:rPr>
              <a:t>PAN-</a:t>
            </a:r>
            <a:r>
              <a:rPr lang="en-US">
                <a:extLst>
                  <a:ext uri="http://customooxmlschemas.google.com/">
                    <go:slidesCustomData xmlns:go="http://customooxmlschemas.google.com/" textRoundtripDataId="1"/>
                  </a:ext>
                </a:extLst>
              </a:rPr>
              <a:t>ning – pay attention now - to help a participant step away from judging [e.g. “is part of why we don’t talk about a thing b/c we’re afraid of being wrong/judged/etc?”]</a:t>
            </a:r>
            <a:r>
              <a:rPr lang="en-US"/>
              <a:t> </a:t>
            </a:r>
            <a:endParaRPr/>
          </a:p>
          <a:p>
            <a:pPr indent="-317500" lvl="0" marL="457200" rtl="0" algn="l">
              <a:spcBef>
                <a:spcPts val="0"/>
              </a:spcBef>
              <a:spcAft>
                <a:spcPts val="0"/>
              </a:spcAft>
              <a:buClr>
                <a:schemeClr val="dk1"/>
              </a:buClr>
              <a:buSzPts val="1400"/>
              <a:buChar char="-"/>
            </a:pPr>
            <a:r>
              <a:rPr lang="en-US"/>
              <a:t>e.g. – judgement + emotional/personal topics</a:t>
            </a:r>
            <a:endParaRPr/>
          </a:p>
          <a:p>
            <a:pPr indent="-317500" lvl="0" marL="457200" rtl="0" algn="l">
              <a:spcBef>
                <a:spcPts val="0"/>
              </a:spcBef>
              <a:spcAft>
                <a:spcPts val="0"/>
              </a:spcAft>
              <a:buClr>
                <a:schemeClr val="dk1"/>
              </a:buClr>
              <a:buSzPts val="1400"/>
              <a:buChar char="-"/>
            </a:pPr>
            <a:r>
              <a:rPr lang="en-US"/>
              <a:t>show photo and ask “what do you see / describe the image”</a:t>
            </a:r>
            <a:endParaRPr/>
          </a:p>
          <a:p>
            <a:pPr indent="-317500" lvl="0" marL="457200" rtl="0" algn="l">
              <a:spcBef>
                <a:spcPts val="0"/>
              </a:spcBef>
              <a:spcAft>
                <a:spcPts val="0"/>
              </a:spcAft>
              <a:buClr>
                <a:schemeClr val="dk1"/>
              </a:buClr>
              <a:buSzPts val="1400"/>
              <a:buChar char="-"/>
            </a:pPr>
            <a:r>
              <a:rPr lang="en-US"/>
              <a:t>how would you describe photo without making assumptions – breaking down “family” to “man/adult” with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448" name="Google Shape;448;g2d1c3f3aafc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35e875e80f_1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00"/>
              </a:spcBef>
              <a:spcAft>
                <a:spcPts val="0"/>
              </a:spcAft>
              <a:buClr>
                <a:schemeClr val="dk1"/>
              </a:buClr>
              <a:buSzPts val="1100"/>
              <a:buFont typeface="Arial"/>
              <a:buNone/>
            </a:pPr>
            <a:r>
              <a:rPr lang="en-US"/>
              <a:t>T</a:t>
            </a:r>
            <a:r>
              <a:rPr lang="en-US"/>
              <a:t>hrough a series of exercises and discussions o</a:t>
            </a:r>
            <a:r>
              <a:rPr lang="en-US"/>
              <a:t>ur agenda today will cover the following topics as they relate to the work that we do.</a:t>
            </a:r>
            <a:endParaRPr/>
          </a:p>
          <a:p>
            <a:pPr indent="-317500" lvl="0" marL="457200" rtl="0" algn="l">
              <a:lnSpc>
                <a:spcPct val="100000"/>
              </a:lnSpc>
              <a:spcBef>
                <a:spcPts val="300"/>
              </a:spcBef>
              <a:spcAft>
                <a:spcPts val="0"/>
              </a:spcAft>
              <a:buSzPts val="1400"/>
              <a:buChar char="-"/>
            </a:pPr>
            <a:r>
              <a:rPr lang="en-US"/>
              <a:t>Assumptions and Perception</a:t>
            </a:r>
            <a:endParaRPr/>
          </a:p>
          <a:p>
            <a:pPr indent="-317500" lvl="0" marL="457200" rtl="0" algn="l">
              <a:lnSpc>
                <a:spcPct val="100000"/>
              </a:lnSpc>
              <a:spcBef>
                <a:spcPts val="0"/>
              </a:spcBef>
              <a:spcAft>
                <a:spcPts val="0"/>
              </a:spcAft>
              <a:buSzPts val="1400"/>
              <a:buChar char="-"/>
            </a:pPr>
            <a:r>
              <a:rPr lang="en-US"/>
              <a:t>Self Awareness</a:t>
            </a:r>
            <a:endParaRPr/>
          </a:p>
          <a:p>
            <a:pPr indent="-317500" lvl="0" marL="457200" rtl="0" algn="l">
              <a:lnSpc>
                <a:spcPct val="100000"/>
              </a:lnSpc>
              <a:spcBef>
                <a:spcPts val="0"/>
              </a:spcBef>
              <a:spcAft>
                <a:spcPts val="0"/>
              </a:spcAft>
              <a:buSzPts val="1400"/>
              <a:buChar char="-"/>
            </a:pPr>
            <a:r>
              <a:rPr lang="en-US"/>
              <a:t>Social Identity</a:t>
            </a:r>
            <a:endParaRPr/>
          </a:p>
          <a:p>
            <a:pPr indent="-317500" lvl="0" marL="457200" rtl="0" algn="l">
              <a:lnSpc>
                <a:spcPct val="100000"/>
              </a:lnSpc>
              <a:spcBef>
                <a:spcPts val="0"/>
              </a:spcBef>
              <a:spcAft>
                <a:spcPts val="0"/>
              </a:spcAft>
              <a:buSzPts val="1400"/>
              <a:buChar char="-"/>
            </a:pPr>
            <a:r>
              <a:rPr lang="en-US"/>
              <a:t>Critical Consciousness</a:t>
            </a:r>
            <a:endParaRPr/>
          </a:p>
          <a:p>
            <a:pPr indent="0" lvl="0" marL="0" rtl="0" algn="l">
              <a:lnSpc>
                <a:spcPct val="100000"/>
              </a:lnSpc>
              <a:spcBef>
                <a:spcPts val="300"/>
              </a:spcBef>
              <a:spcAft>
                <a:spcPts val="0"/>
              </a:spcAft>
              <a:buNone/>
            </a:pPr>
            <a:r>
              <a:rPr lang="en-US"/>
              <a:t>Given the time that we have we </a:t>
            </a:r>
            <a:r>
              <a:rPr lang="en-US"/>
              <a:t>certainly</a:t>
            </a:r>
            <a:r>
              <a:rPr lang="en-US"/>
              <a:t> won’t be covering the vast body of </a:t>
            </a:r>
            <a:r>
              <a:rPr lang="en-US"/>
              <a:t>research</a:t>
            </a:r>
            <a:r>
              <a:rPr lang="en-US"/>
              <a:t> that surrounds each these topics. The </a:t>
            </a:r>
            <a:r>
              <a:rPr lang="en-US"/>
              <a:t>hope</a:t>
            </a:r>
            <a:r>
              <a:rPr lang="en-US"/>
              <a:t> is that we to start to think about the ways that we, as Museum professionals can critically </a:t>
            </a:r>
            <a:r>
              <a:rPr lang="en-US"/>
              <a:t>evaluate</a:t>
            </a:r>
            <a:r>
              <a:rPr lang="en-US"/>
              <a:t> the context around the data and </a:t>
            </a:r>
            <a:r>
              <a:rPr lang="en-US"/>
              <a:t>information</a:t>
            </a:r>
            <a:r>
              <a:rPr lang="en-US"/>
              <a:t> that we are tasked with working with on a daily basis. </a:t>
            </a:r>
            <a:endParaRPr/>
          </a:p>
          <a:p>
            <a:pPr indent="0" lvl="0" marL="0" rtl="0" algn="l">
              <a:lnSpc>
                <a:spcPct val="100000"/>
              </a:lnSpc>
              <a:spcBef>
                <a:spcPts val="300"/>
              </a:spcBef>
              <a:spcAft>
                <a:spcPts val="0"/>
              </a:spcAft>
              <a:buNone/>
            </a:pPr>
            <a:r>
              <a:t/>
            </a:r>
            <a:endParaRPr/>
          </a:p>
          <a:p>
            <a:pPr indent="0" lvl="0" marL="0" rtl="0" algn="l">
              <a:lnSpc>
                <a:spcPct val="100000"/>
              </a:lnSpc>
              <a:spcBef>
                <a:spcPts val="300"/>
              </a:spcBef>
              <a:spcAft>
                <a:spcPts val="0"/>
              </a:spcAft>
              <a:buNone/>
            </a:pPr>
            <a:r>
              <a:t/>
            </a:r>
            <a:endParaRPr/>
          </a:p>
          <a:p>
            <a:pPr indent="0" lvl="0" marL="0" rtl="0" algn="l">
              <a:lnSpc>
                <a:spcPct val="100000"/>
              </a:lnSpc>
              <a:spcBef>
                <a:spcPts val="300"/>
              </a:spcBef>
              <a:spcAft>
                <a:spcPts val="0"/>
              </a:spcAft>
              <a:buNone/>
            </a:pPr>
            <a:r>
              <a:rPr lang="en-US"/>
              <a:t>And finally </a:t>
            </a:r>
            <a:endParaRPr/>
          </a:p>
          <a:p>
            <a:pPr indent="-317500" lvl="0" marL="457200" rtl="0" algn="l">
              <a:lnSpc>
                <a:spcPct val="100000"/>
              </a:lnSpc>
              <a:spcBef>
                <a:spcPts val="300"/>
              </a:spcBef>
              <a:spcAft>
                <a:spcPts val="0"/>
              </a:spcAft>
              <a:buSzPts val="1400"/>
              <a:buChar char="-"/>
            </a:pPr>
            <a:r>
              <a:rPr lang="en-US"/>
              <a:t>We’ll work on the creation of a Thoughtful Team Page for our website.</a:t>
            </a:r>
            <a:endParaRPr/>
          </a:p>
          <a:p>
            <a:pPr indent="0" lvl="0" marL="0" rtl="0" algn="l">
              <a:lnSpc>
                <a:spcPct val="100000"/>
              </a:lnSpc>
              <a:spcBef>
                <a:spcPts val="300"/>
              </a:spcBef>
              <a:spcAft>
                <a:spcPts val="0"/>
              </a:spcAft>
              <a:buNone/>
            </a:pPr>
            <a:r>
              <a:t/>
            </a:r>
            <a:endParaRPr/>
          </a:p>
          <a:p>
            <a:pPr indent="0" lvl="0" marL="0" rtl="0" algn="l">
              <a:lnSpc>
                <a:spcPct val="100000"/>
              </a:lnSpc>
              <a:spcBef>
                <a:spcPts val="300"/>
              </a:spcBef>
              <a:spcAft>
                <a:spcPts val="0"/>
              </a:spcAft>
              <a:buNone/>
            </a:pPr>
            <a:r>
              <a:t/>
            </a:r>
            <a:endParaRPr/>
          </a:p>
          <a:p>
            <a:pPr indent="0" lvl="0" marL="0" rtl="0" algn="l">
              <a:lnSpc>
                <a:spcPct val="100000"/>
              </a:lnSpc>
              <a:spcBef>
                <a:spcPts val="300"/>
              </a:spcBef>
              <a:spcAft>
                <a:spcPts val="0"/>
              </a:spcAft>
              <a:buNone/>
            </a:pPr>
            <a:r>
              <a:t/>
            </a:r>
            <a:endParaRPr/>
          </a:p>
          <a:p>
            <a:pPr indent="0" lvl="0" marL="0" rtl="0" algn="l">
              <a:lnSpc>
                <a:spcPct val="100000"/>
              </a:lnSpc>
              <a:spcBef>
                <a:spcPts val="300"/>
              </a:spcBef>
              <a:spcAft>
                <a:spcPts val="0"/>
              </a:spcAft>
              <a:buClr>
                <a:schemeClr val="dk1"/>
              </a:buClr>
              <a:buSzPts val="1100"/>
              <a:buFont typeface="Arial"/>
              <a:buNone/>
            </a:pPr>
            <a:r>
              <a:t/>
            </a:r>
            <a:endParaRPr/>
          </a:p>
        </p:txBody>
      </p:sp>
      <p:sp>
        <p:nvSpPr>
          <p:cNvPr id="144" name="Google Shape;144;g135e875e80f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216065e623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The last topic we will cover is critical thinking</a:t>
            </a:r>
            <a:endParaRPr/>
          </a:p>
        </p:txBody>
      </p:sp>
      <p:sp>
        <p:nvSpPr>
          <p:cNvPr id="462" name="Google Shape;462;g2216065e623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d1532d82df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Reference: </a:t>
            </a:r>
            <a:r>
              <a:rPr lang="en-US" u="sng">
                <a:solidFill>
                  <a:schemeClr val="hlink"/>
                </a:solidFill>
                <a:hlinkClick r:id="rId2"/>
              </a:rPr>
              <a:t>https://uncagedfhs.org/11124/opinion/defining-critical-consciousness-and-its-importance-in-education/</a:t>
            </a:r>
            <a:endParaRPr/>
          </a:p>
          <a:p>
            <a:pPr indent="0" lvl="0" marL="0" rtl="0" algn="l">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None/>
            </a:pPr>
            <a:r>
              <a:rPr lang="en-US">
                <a:latin typeface="Arial"/>
                <a:ea typeface="Arial"/>
                <a:cs typeface="Arial"/>
                <a:sym typeface="Arial"/>
              </a:rPr>
              <a:t>This graphic explains the stages and key components of Critical Consciousness: </a:t>
            </a:r>
            <a:r>
              <a:rPr b="1" lang="en-US">
                <a:latin typeface="Arial"/>
                <a:ea typeface="Arial"/>
                <a:cs typeface="Arial"/>
                <a:sym typeface="Arial"/>
              </a:rPr>
              <a:t>Problem Solving, Critical Thinking and Dialogue.</a:t>
            </a:r>
            <a:endParaRPr b="1">
              <a:latin typeface="Arial"/>
              <a:ea typeface="Arial"/>
              <a:cs typeface="Arial"/>
              <a:sym typeface="Arial"/>
            </a:endParaRPr>
          </a:p>
          <a:p>
            <a:pPr indent="0" lvl="0" marL="0" rtl="0" algn="l">
              <a:lnSpc>
                <a:spcPct val="100000"/>
              </a:lnSpc>
              <a:spcBef>
                <a:spcPts val="0"/>
              </a:spcBef>
              <a:spcAft>
                <a:spcPts val="0"/>
              </a:spcAft>
              <a:buNone/>
            </a:pPr>
            <a:r>
              <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250">
                <a:solidFill>
                  <a:srgbClr val="1A1A1A"/>
                </a:solidFill>
                <a:highlight>
                  <a:srgbClr val="FFFFFF"/>
                </a:highlight>
                <a:latin typeface="Arial"/>
                <a:ea typeface="Arial"/>
                <a:cs typeface="Arial"/>
                <a:sym typeface="Arial"/>
              </a:rPr>
              <a:t>Use of the term ‘critical thinking’ to describe an educational goal goes back to the American philosopher John Dewey (1910), who more commonly called it ‘reflective thinking’. He defined it as</a:t>
            </a:r>
            <a:endParaRPr sz="1250">
              <a:solidFill>
                <a:srgbClr val="1A1A1A"/>
              </a:solidFill>
              <a:highlight>
                <a:srgbClr val="FFFFFF"/>
              </a:highlight>
              <a:latin typeface="Arial"/>
              <a:ea typeface="Arial"/>
              <a:cs typeface="Arial"/>
              <a:sym typeface="Arial"/>
            </a:endParaRPr>
          </a:p>
          <a:p>
            <a:pPr indent="0" lvl="0" marL="152400" marR="152400" rtl="0" algn="l">
              <a:lnSpc>
                <a:spcPct val="115000"/>
              </a:lnSpc>
              <a:spcBef>
                <a:spcPts val="1100"/>
              </a:spcBef>
              <a:spcAft>
                <a:spcPts val="0"/>
              </a:spcAft>
              <a:buClr>
                <a:schemeClr val="dk1"/>
              </a:buClr>
              <a:buSzPts val="1100"/>
              <a:buFont typeface="Arial"/>
              <a:buNone/>
            </a:pPr>
            <a:r>
              <a:rPr lang="en-US" sz="1250">
                <a:solidFill>
                  <a:srgbClr val="1A1A1A"/>
                </a:solidFill>
                <a:highlight>
                  <a:srgbClr val="FFFFFF"/>
                </a:highlight>
                <a:latin typeface="Arial"/>
                <a:ea typeface="Arial"/>
                <a:cs typeface="Arial"/>
                <a:sym typeface="Arial"/>
              </a:rPr>
              <a:t>active, persistent and careful consideration of any belief or supposed form of knowledge in the light of the grounds that support it, and the further conclusions to which it tends. (Dewey 1910: 6; 1933: 9)</a:t>
            </a:r>
            <a:endParaRPr sz="1250">
              <a:solidFill>
                <a:srgbClr val="1A1A1A"/>
              </a:solidFill>
              <a:highlight>
                <a:srgbClr val="FFFFFF"/>
              </a:highlight>
              <a:latin typeface="Arial"/>
              <a:ea typeface="Arial"/>
              <a:cs typeface="Arial"/>
              <a:sym typeface="Arial"/>
            </a:endParaRPr>
          </a:p>
          <a:p>
            <a:pPr indent="0" lvl="0" marL="0" rtl="0" algn="l">
              <a:lnSpc>
                <a:spcPct val="115000"/>
              </a:lnSpc>
              <a:spcBef>
                <a:spcPts val="1900"/>
              </a:spcBef>
              <a:spcAft>
                <a:spcPts val="800"/>
              </a:spcAft>
              <a:buNone/>
            </a:pPr>
            <a:r>
              <a:rPr lang="en-US" sz="1250">
                <a:solidFill>
                  <a:srgbClr val="1A1A1A"/>
                </a:solidFill>
                <a:highlight>
                  <a:srgbClr val="FFFFFF"/>
                </a:highlight>
                <a:latin typeface="Arial"/>
                <a:ea typeface="Arial"/>
                <a:cs typeface="Arial"/>
                <a:sym typeface="Arial"/>
              </a:rPr>
              <a:t>and identified a habit of such consideration with a scientific attitude of mind. His lengthy quotations of Francis Bacon, John Locke, and John Stuart Mill indicate that he was not the first person to propose development of a scientific attitude of mind as an educational goal.</a:t>
            </a:r>
            <a:endParaRPr b="1">
              <a:latin typeface="Arial"/>
              <a:ea typeface="Arial"/>
              <a:cs typeface="Arial"/>
              <a:sym typeface="Arial"/>
            </a:endParaRPr>
          </a:p>
        </p:txBody>
      </p:sp>
      <p:sp>
        <p:nvSpPr>
          <p:cNvPr id="467" name="Google Shape;467;g2d1532d82df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d1532d82df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900">
                <a:solidFill>
                  <a:srgbClr val="3B3B3B"/>
                </a:solidFill>
                <a:latin typeface="Arial"/>
                <a:ea typeface="Arial"/>
                <a:cs typeface="Arial"/>
                <a:sym typeface="Arial"/>
              </a:rPr>
              <a:t>References: </a:t>
            </a:r>
            <a:endParaRPr sz="900">
              <a:solidFill>
                <a:srgbClr val="3B3B3B"/>
              </a:solidFill>
              <a:latin typeface="Arial"/>
              <a:ea typeface="Arial"/>
              <a:cs typeface="Arial"/>
              <a:sym typeface="Arial"/>
            </a:endParaRPr>
          </a:p>
          <a:p>
            <a:pPr indent="-285750" lvl="0" marL="457200" rtl="0" algn="l">
              <a:spcBef>
                <a:spcPts val="0"/>
              </a:spcBef>
              <a:spcAft>
                <a:spcPts val="0"/>
              </a:spcAft>
              <a:buSzPts val="900"/>
              <a:buFont typeface="Arial"/>
              <a:buChar char="-"/>
            </a:pPr>
            <a:r>
              <a:rPr lang="en-US" sz="900" u="sng">
                <a:solidFill>
                  <a:schemeClr val="hlink"/>
                </a:solidFill>
                <a:latin typeface="Arial"/>
                <a:ea typeface="Arial"/>
                <a:cs typeface="Arial"/>
                <a:sym typeface="Arial"/>
                <a:hlinkClick r:id="rId2"/>
              </a:rPr>
              <a:t>https://uncagedfhs.org/11124/opinion/defining-critical-consciousness-and-its-importance-in-education/#</a:t>
            </a:r>
            <a:endParaRPr sz="900">
              <a:solidFill>
                <a:srgbClr val="3B3B3B"/>
              </a:solidFill>
              <a:latin typeface="Arial"/>
              <a:ea typeface="Arial"/>
              <a:cs typeface="Arial"/>
              <a:sym typeface="Arial"/>
            </a:endParaRPr>
          </a:p>
          <a:p>
            <a:pPr indent="-285750" lvl="0" marL="457200" rtl="0" algn="l">
              <a:spcBef>
                <a:spcPts val="0"/>
              </a:spcBef>
              <a:spcAft>
                <a:spcPts val="0"/>
              </a:spcAft>
              <a:buClr>
                <a:srgbClr val="3B3B3B"/>
              </a:buClr>
              <a:buSzPts val="900"/>
              <a:buFont typeface="Arial"/>
              <a:buChar char="-"/>
            </a:pPr>
            <a:r>
              <a:rPr lang="en-US" sz="900" u="sng">
                <a:solidFill>
                  <a:srgbClr val="446DCD"/>
                </a:solidFill>
                <a:highlight>
                  <a:srgbClr val="FFFFFF"/>
                </a:highlight>
                <a:latin typeface="Arial"/>
                <a:ea typeface="Arial"/>
                <a:cs typeface="Arial"/>
                <a:sym typeface="Arial"/>
                <a:hlinkClick r:id="rId3">
                  <a:extLst>
                    <a:ext uri="{A12FA001-AC4F-418D-AE19-62706E023703}">
                      <ahyp:hlinkClr val="tx"/>
                    </a:ext>
                  </a:extLst>
                </a:hlinkClick>
              </a:rPr>
              <a:t>Luke J. Rapa and G. John Geldhof 2020</a:t>
            </a:r>
            <a:r>
              <a:rPr lang="en-US" sz="900">
                <a:solidFill>
                  <a:srgbClr val="3B3B3B"/>
                </a:solidFill>
                <a:latin typeface="Arial"/>
                <a:ea typeface="Arial"/>
                <a:cs typeface="Arial"/>
                <a:sym typeface="Arial"/>
              </a:rPr>
              <a:t> https://www.ncbi.nlm.nih.gov/pmc/articles/PMC7443156/</a:t>
            </a:r>
            <a:endParaRPr sz="900">
              <a:solidFill>
                <a:srgbClr val="3B3B3B"/>
              </a:solidFill>
              <a:latin typeface="Arial"/>
              <a:ea typeface="Arial"/>
              <a:cs typeface="Arial"/>
              <a:sym typeface="Arial"/>
            </a:endParaRPr>
          </a:p>
          <a:p>
            <a:pPr indent="0" lvl="0" marL="0" rtl="0" algn="l">
              <a:spcBef>
                <a:spcPts val="0"/>
              </a:spcBef>
              <a:spcAft>
                <a:spcPts val="0"/>
              </a:spcAft>
              <a:buNone/>
            </a:pPr>
            <a:r>
              <a:t/>
            </a:r>
            <a:endParaRPr b="1">
              <a:solidFill>
                <a:srgbClr val="3B3B3B"/>
              </a:solidFill>
              <a:latin typeface="Arial"/>
              <a:ea typeface="Arial"/>
              <a:cs typeface="Arial"/>
              <a:sym typeface="Arial"/>
            </a:endParaRPr>
          </a:p>
          <a:p>
            <a:pPr indent="0" lvl="0" marL="0" rtl="0" algn="l">
              <a:spcBef>
                <a:spcPts val="0"/>
              </a:spcBef>
              <a:spcAft>
                <a:spcPts val="0"/>
              </a:spcAft>
              <a:buNone/>
            </a:pPr>
            <a:r>
              <a:t/>
            </a:r>
            <a:endParaRPr b="1">
              <a:solidFill>
                <a:srgbClr val="202122"/>
              </a:solidFill>
              <a:highlight>
                <a:srgbClr val="FFFFFF"/>
              </a:highlight>
              <a:latin typeface="Arial"/>
              <a:ea typeface="Arial"/>
              <a:cs typeface="Arial"/>
              <a:sym typeface="Arial"/>
            </a:endParaRPr>
          </a:p>
          <a:p>
            <a:pPr indent="0" lvl="0" marL="0" rtl="0" algn="l">
              <a:lnSpc>
                <a:spcPct val="115000"/>
              </a:lnSpc>
              <a:spcBef>
                <a:spcPts val="0"/>
              </a:spcBef>
              <a:spcAft>
                <a:spcPts val="0"/>
              </a:spcAft>
              <a:buNone/>
            </a:pPr>
            <a:r>
              <a:rPr b="1" lang="en-US">
                <a:solidFill>
                  <a:srgbClr val="202122"/>
                </a:solidFill>
                <a:highlight>
                  <a:srgbClr val="FFFFFF"/>
                </a:highlight>
                <a:latin typeface="Arial"/>
                <a:ea typeface="Arial"/>
                <a:cs typeface="Arial"/>
                <a:sym typeface="Arial"/>
              </a:rPr>
              <a:t>Critical consciousness</a:t>
            </a:r>
            <a:r>
              <a:rPr lang="en-US">
                <a:solidFill>
                  <a:srgbClr val="202122"/>
                </a:solidFill>
                <a:highlight>
                  <a:srgbClr val="FFFFFF"/>
                </a:highlight>
                <a:latin typeface="Arial"/>
                <a:ea typeface="Arial"/>
                <a:cs typeface="Arial"/>
                <a:sym typeface="Arial"/>
              </a:rPr>
              <a:t> in its modern form is a popular education and social concept developed by Brazilian educational theorist Paulo Freire, it focuses on achieving an in-depth understanding of the world, allowing for the perception and exposure of social and political contradictions. Critical consciousness also includes taking action against the oppressive elements in one's life that are illuminated by that understanding</a:t>
            </a:r>
            <a:endParaRPr>
              <a:solidFill>
                <a:srgbClr val="202122"/>
              </a:solidFill>
              <a:highlight>
                <a:srgbClr val="FFFFFF"/>
              </a:highlight>
              <a:latin typeface="Arial"/>
              <a:ea typeface="Arial"/>
              <a:cs typeface="Arial"/>
              <a:sym typeface="Arial"/>
            </a:endParaRPr>
          </a:p>
          <a:p>
            <a:pPr indent="0" lvl="0" marL="0" rtl="0" algn="l">
              <a:spcBef>
                <a:spcPts val="800"/>
              </a:spcBef>
              <a:spcAft>
                <a:spcPts val="0"/>
              </a:spcAft>
              <a:buNone/>
            </a:pPr>
            <a:r>
              <a:t/>
            </a:r>
            <a:endParaRPr>
              <a:solidFill>
                <a:srgbClr val="3B3B3B"/>
              </a:solidFill>
              <a:latin typeface="Arial"/>
              <a:ea typeface="Arial"/>
              <a:cs typeface="Arial"/>
              <a:sym typeface="Arial"/>
            </a:endParaRPr>
          </a:p>
        </p:txBody>
      </p:sp>
      <p:sp>
        <p:nvSpPr>
          <p:cNvPr id="477" name="Google Shape;477;g2d1532d82df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d1532d82df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900">
                <a:latin typeface="Arial"/>
                <a:ea typeface="Arial"/>
                <a:cs typeface="Arial"/>
                <a:sym typeface="Arial"/>
              </a:rPr>
              <a:t>References:</a:t>
            </a:r>
            <a:endParaRPr sz="900">
              <a:latin typeface="Arial"/>
              <a:ea typeface="Arial"/>
              <a:cs typeface="Arial"/>
              <a:sym typeface="Arial"/>
            </a:endParaRPr>
          </a:p>
          <a:p>
            <a:pPr indent="-285750" lvl="0" marL="457200" rtl="0" algn="l">
              <a:spcBef>
                <a:spcPts val="0"/>
              </a:spcBef>
              <a:spcAft>
                <a:spcPts val="0"/>
              </a:spcAft>
              <a:buClr>
                <a:schemeClr val="dk1"/>
              </a:buClr>
              <a:buSzPts val="900"/>
              <a:buFont typeface="Arial"/>
              <a:buChar char="-"/>
            </a:pPr>
            <a:r>
              <a:rPr lang="en-US" sz="900" u="sng">
                <a:latin typeface="Arial"/>
                <a:ea typeface="Arial"/>
                <a:cs typeface="Arial"/>
                <a:sym typeface="Arial"/>
                <a:hlinkClick r:id="rId2"/>
              </a:rPr>
              <a:t>https://uncagedfhs.org/11124/opinion/defining-critical-consciousness-and-its-importance-in-education/#</a:t>
            </a:r>
            <a:endParaRPr sz="900">
              <a:latin typeface="Arial"/>
              <a:ea typeface="Arial"/>
              <a:cs typeface="Arial"/>
              <a:sym typeface="Arial"/>
            </a:endParaRPr>
          </a:p>
          <a:p>
            <a:pPr indent="-285750" lvl="0" marL="457200" rtl="0" algn="l">
              <a:spcBef>
                <a:spcPts val="0"/>
              </a:spcBef>
              <a:spcAft>
                <a:spcPts val="0"/>
              </a:spcAft>
              <a:buClr>
                <a:schemeClr val="dk1"/>
              </a:buClr>
              <a:buSzPts val="900"/>
              <a:buFont typeface="Arial"/>
              <a:buChar char="-"/>
            </a:pPr>
            <a:r>
              <a:rPr lang="en-US" sz="900" u="sng">
                <a:latin typeface="Arial"/>
                <a:ea typeface="Arial"/>
                <a:cs typeface="Arial"/>
                <a:sym typeface="Arial"/>
                <a:hlinkClick r:id="rId3"/>
              </a:rPr>
              <a:t>Godfrey &amp; Rarick 2016</a:t>
            </a:r>
            <a:r>
              <a:rPr lang="en-US" sz="900">
                <a:latin typeface="Arial"/>
                <a:ea typeface="Arial"/>
                <a:cs typeface="Arial"/>
                <a:sym typeface="Arial"/>
              </a:rPr>
              <a:t> </a:t>
            </a:r>
            <a:r>
              <a:rPr lang="en-US" sz="900" u="sng">
                <a:latin typeface="Arial"/>
                <a:ea typeface="Arial"/>
                <a:cs typeface="Arial"/>
                <a:sym typeface="Arial"/>
                <a:hlinkClick r:id="rId4"/>
              </a:rPr>
              <a:t>https://link.springer.com/referenceworkentry/10.1007/978-3-319-32132-5_809-1</a:t>
            </a:r>
            <a:endParaRPr sz="900">
              <a:latin typeface="Arial"/>
              <a:ea typeface="Arial"/>
              <a:cs typeface="Arial"/>
              <a:sym typeface="Arial"/>
            </a:endParaRPr>
          </a:p>
          <a:p>
            <a:pPr indent="-285750" lvl="0" marL="457200" rtl="0" algn="l">
              <a:spcBef>
                <a:spcPts val="0"/>
              </a:spcBef>
              <a:spcAft>
                <a:spcPts val="0"/>
              </a:spcAft>
              <a:buClr>
                <a:schemeClr val="dk1"/>
              </a:buClr>
              <a:buSzPts val="900"/>
              <a:buFont typeface="Arial"/>
              <a:buChar char="-"/>
            </a:pPr>
            <a:r>
              <a:rPr lang="en-US" sz="900" u="sng">
                <a:latin typeface="Arial"/>
                <a:ea typeface="Arial"/>
                <a:cs typeface="Arial"/>
                <a:sym typeface="Arial"/>
                <a:hlinkClick r:id="rId5"/>
              </a:rPr>
              <a:t>https://plato.stanford.edu/entries/critical-thinking/</a:t>
            </a:r>
            <a:endParaRPr sz="900">
              <a:latin typeface="Arial"/>
              <a:ea typeface="Arial"/>
              <a:cs typeface="Arial"/>
              <a:sym typeface="Arial"/>
            </a:endParaRPr>
          </a:p>
          <a:p>
            <a:pPr indent="0" lvl="0" marL="0" rtl="0" algn="l">
              <a:spcBef>
                <a:spcPts val="0"/>
              </a:spcBef>
              <a:spcAft>
                <a:spcPts val="0"/>
              </a:spcAft>
              <a:buNone/>
            </a:pPr>
            <a:r>
              <a:t/>
            </a:r>
            <a:endParaRPr sz="900">
              <a:latin typeface="Arial"/>
              <a:ea typeface="Arial"/>
              <a:cs typeface="Arial"/>
              <a:sym typeface="Arial"/>
            </a:endParaRPr>
          </a:p>
          <a:p>
            <a:pPr indent="0" lvl="0" marL="0" rtl="0" algn="l">
              <a:spcBef>
                <a:spcPts val="0"/>
              </a:spcBef>
              <a:spcAft>
                <a:spcPts val="0"/>
              </a:spcAft>
              <a:buNone/>
            </a:pPr>
            <a:r>
              <a:t/>
            </a:r>
            <a:endParaRPr b="1">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Critical consciousness is an important theory in the realm of social justice. It describes how oppressed or marginalized people learn to critically analyze their social conditions and act to change them.</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Its three components are often described as—critical reﬂection, political efﬁcacy, and critical action.</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en-US">
                <a:latin typeface="Arial"/>
                <a:ea typeface="Arial"/>
                <a:cs typeface="Arial"/>
                <a:sym typeface="Arial"/>
              </a:rPr>
              <a:t>Critical reﬂection refers to a social analysis and moral rejection of societal inequities, such as social, economic, racial/ethnic, and gender inequities that constrain well-being and human agency. </a:t>
            </a:r>
            <a:endParaRPr>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en-US">
                <a:latin typeface="Arial"/>
                <a:ea typeface="Arial"/>
                <a:cs typeface="Arial"/>
                <a:sym typeface="Arial"/>
              </a:rPr>
              <a:t>Political efﬁcacy is the perceived capacity to effect social and political change by individual and/or collective activism. </a:t>
            </a:r>
            <a:endParaRPr>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en-US">
                <a:latin typeface="Arial"/>
                <a:ea typeface="Arial"/>
                <a:cs typeface="Arial"/>
                <a:sym typeface="Arial"/>
              </a:rPr>
              <a:t>Critical action refers to individual or collective action taken to change aspects of society, such as institutional policies and practices, which are perceived to be unjust. </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This is a broad view of activism that includes participation in activities such as voting, community organizing, and peaceful protests.</a:t>
            </a:r>
            <a:endParaRPr>
              <a:latin typeface="Arial"/>
              <a:ea typeface="Arial"/>
              <a:cs typeface="Arial"/>
              <a:sym typeface="Arial"/>
            </a:endParaRPr>
          </a:p>
        </p:txBody>
      </p:sp>
      <p:sp>
        <p:nvSpPr>
          <p:cNvPr id="488" name="Google Shape;488;g2d1532d82df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6ff715cd5e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1000">
                <a:latin typeface="Arial"/>
                <a:ea typeface="Arial"/>
                <a:cs typeface="Arial"/>
                <a:sym typeface="Arial"/>
              </a:rPr>
              <a:t>Search URL: https://mm.fieldmuseum.org/search/Colobus+guereza?start=0</a:t>
            </a:r>
            <a:endParaRPr i="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US" sz="1000">
                <a:latin typeface="Arial"/>
                <a:ea typeface="Arial"/>
                <a:cs typeface="Arial"/>
                <a:sym typeface="Arial"/>
              </a:rPr>
              <a:t> </a:t>
            </a:r>
            <a:endParaRPr i="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i="1" lang="en-US" sz="1000">
                <a:latin typeface="Arial"/>
                <a:ea typeface="Arial"/>
                <a:cs typeface="Arial"/>
                <a:sym typeface="Arial"/>
              </a:rPr>
              <a:t>Jamboard link: </a:t>
            </a:r>
            <a:r>
              <a:rPr i="1" lang="en-US" sz="1000" u="sng">
                <a:solidFill>
                  <a:schemeClr val="hlink"/>
                </a:solidFill>
                <a:latin typeface="Arial"/>
                <a:ea typeface="Arial"/>
                <a:cs typeface="Arial"/>
                <a:sym typeface="Arial"/>
                <a:hlinkClick r:id="rId2"/>
              </a:rPr>
              <a:t>https://jamboard.google.com/d/19HC0UgZgiDB1cHY3iJs9me2m31_EcbGHGUIAEKVRphY/viewer?ts=6632635e&amp;pli=1&amp;f=0</a:t>
            </a:r>
            <a:endParaRPr i="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i="1" sz="1000">
              <a:latin typeface="Arial"/>
              <a:ea typeface="Arial"/>
              <a:cs typeface="Arial"/>
              <a:sym typeface="Arial"/>
            </a:endParaRPr>
          </a:p>
          <a:p>
            <a:pPr indent="0" lvl="0" marL="0" rtl="0" algn="l">
              <a:spcBef>
                <a:spcPts val="0"/>
              </a:spcBef>
              <a:spcAft>
                <a:spcPts val="0"/>
              </a:spcAft>
              <a:buNone/>
            </a:pPr>
            <a:r>
              <a:t/>
            </a:r>
            <a:endParaRPr b="1"/>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499" name="Google Shape;499;g26ff715cd5e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d1c3f3aafc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t/>
            </a:r>
            <a:endParaRPr/>
          </a:p>
        </p:txBody>
      </p:sp>
      <p:sp>
        <p:nvSpPr>
          <p:cNvPr id="515" name="Google Shape;515;g2d1c3f3aafc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d1c3f3aafc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520" name="Google Shape;520;g2d1c3f3aafc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d1c3f3aafc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This project was made possible in part by the Institute of Museum and Library Services [include IMLS grant number when space allows]."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a:t>You may choose to include this acknowledgment in Spanish:</a:t>
            </a:r>
            <a:endParaRPr/>
          </a:p>
          <a:p>
            <a:pPr indent="0" lvl="0" marL="0" rtl="0" algn="l">
              <a:lnSpc>
                <a:spcPct val="100000"/>
              </a:lnSpc>
              <a:spcBef>
                <a:spcPts val="0"/>
              </a:spcBef>
              <a:spcAft>
                <a:spcPts val="0"/>
              </a:spcAft>
              <a:buSzPts val="1400"/>
              <a:buNone/>
            </a:pPr>
            <a:r>
              <a:rPr lang="en-US"/>
              <a:t>“Este proyecto ha sido posible en parte por el Instituto de Servicios de Museos y Bibliotecas, [include IMLS grant number when space allows].</a:t>
            </a:r>
            <a:endParaRPr/>
          </a:p>
        </p:txBody>
      </p:sp>
      <p:sp>
        <p:nvSpPr>
          <p:cNvPr id="533" name="Google Shape;533;g2d1c3f3aafc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eda3e7cca9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eda3e7cca9_0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rgbClr val="CC0000"/>
                </a:solidFill>
              </a:rPr>
              <a:t>from the [DRAFT] overview slide deck (if helpful reference):</a:t>
            </a:r>
            <a:endParaRPr b="1">
              <a:solidFill>
                <a:srgbClr val="CC0000"/>
              </a:solidFill>
            </a:endParaRPr>
          </a:p>
          <a:p>
            <a:pPr indent="0" lvl="0" marL="0" rtl="0" algn="l">
              <a:spcBef>
                <a:spcPts val="0"/>
              </a:spcBef>
              <a:spcAft>
                <a:spcPts val="0"/>
              </a:spcAft>
              <a:buClr>
                <a:schemeClr val="dk1"/>
              </a:buClr>
              <a:buSzPts val="1100"/>
              <a:buFont typeface="Arial"/>
              <a:buNone/>
            </a:pPr>
            <a:r>
              <a:rPr lang="en-US" u="sng">
                <a:solidFill>
                  <a:srgbClr val="446DCD"/>
                </a:solidFill>
                <a:hlinkClick r:id="rId2">
                  <a:extLst>
                    <a:ext uri="{A12FA001-AC4F-418D-AE19-62706E023703}">
                      <ahyp:hlinkClr val="tx"/>
                    </a:ext>
                  </a:extLst>
                </a:hlinkClick>
              </a:rPr>
              <a:t>https://docs.google.com/presentation/d/1oXSDt7wIgqxueD4G5TEktEzEUAkLowAj/edit#slide=id.g1348323866e_4_47</a:t>
            </a:r>
            <a:r>
              <a:rPr lang="en-US"/>
              <a:t> </a:t>
            </a:r>
            <a:endParaRPr b="1">
              <a:solidFill>
                <a:srgbClr val="38761D"/>
              </a:solidFill>
              <a:latin typeface="Arial"/>
              <a:ea typeface="Arial"/>
              <a:cs typeface="Arial"/>
              <a:sym typeface="Arial"/>
            </a:endParaRPr>
          </a:p>
          <a:p>
            <a:pPr indent="457200" lvl="0" marL="0" rtl="0" algn="l">
              <a:lnSpc>
                <a:spcPct val="115000"/>
              </a:lnSpc>
              <a:spcBef>
                <a:spcPts val="1400"/>
              </a:spcBef>
              <a:spcAft>
                <a:spcPts val="0"/>
              </a:spcAft>
              <a:buClr>
                <a:schemeClr val="dk1"/>
              </a:buClr>
              <a:buSzPts val="1100"/>
              <a:buFont typeface="Arial"/>
              <a:buNone/>
            </a:pPr>
            <a:r>
              <a:rPr b="1" lang="en-US">
                <a:solidFill>
                  <a:srgbClr val="38761D"/>
                </a:solidFill>
                <a:latin typeface="Arial"/>
                <a:ea typeface="Arial"/>
                <a:cs typeface="Arial"/>
                <a:sym typeface="Arial"/>
              </a:rPr>
              <a:t>Name: Critical Consciousness</a:t>
            </a:r>
            <a:endParaRPr b="1">
              <a:solidFill>
                <a:srgbClr val="38761D"/>
              </a:solidFill>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i="1" lang="en-US" sz="1100">
                <a:latin typeface="Arial"/>
                <a:ea typeface="Arial"/>
                <a:cs typeface="Arial"/>
                <a:sym typeface="Arial"/>
              </a:rPr>
              <a:t>	Duration:  [~25 min]</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	Platform:  [Virtual/In Person]</a:t>
            </a:r>
            <a:endParaRPr i="1" sz="1100">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Data:  Neutral/Conceptual</a:t>
            </a:r>
            <a:endParaRPr i="1" sz="1100">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	</a:t>
            </a:r>
            <a:endParaRPr i="1" sz="1100">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Description:</a:t>
            </a:r>
            <a:endParaRPr i="1" sz="1100">
              <a:latin typeface="Arial"/>
              <a:ea typeface="Arial"/>
              <a:cs typeface="Arial"/>
              <a:sym typeface="Arial"/>
            </a:endParaRPr>
          </a:p>
          <a:p>
            <a:pPr indent="0" lvl="0" marL="4572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Use the </a:t>
            </a:r>
            <a:r>
              <a:rPr lang="en-US" sz="1100" u="sng">
                <a:solidFill>
                  <a:srgbClr val="1155CC"/>
                </a:solidFill>
                <a:latin typeface="Arial"/>
                <a:ea typeface="Arial"/>
                <a:cs typeface="Arial"/>
                <a:sym typeface="Arial"/>
                <a:hlinkClick r:id="rId3">
                  <a:extLst>
                    <a:ext uri="{A12FA001-AC4F-418D-AE19-62706E023703}">
                      <ahyp:hlinkClr val="tx"/>
                    </a:ext>
                  </a:extLst>
                </a:hlinkClick>
              </a:rPr>
              <a:t>Critical Consciousness Self Reflection worksheet</a:t>
            </a:r>
            <a:r>
              <a:rPr lang="en-US" sz="1100">
                <a:latin typeface="Arial"/>
                <a:ea typeface="Arial"/>
                <a:cs typeface="Arial"/>
                <a:sym typeface="Arial"/>
              </a:rPr>
              <a:t> to begin understanding where you are currently in self awareness, positionality, and action.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a:t>
            </a:r>
            <a:r>
              <a:rPr i="1" lang="en-US" sz="1100">
                <a:latin typeface="Arial"/>
                <a:ea typeface="Arial"/>
                <a:cs typeface="Arial"/>
                <a:sym typeface="Arial"/>
              </a:rPr>
              <a:t>Notes:</a:t>
            </a:r>
            <a:endParaRPr i="1" sz="1100">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Creation of a positionality statements</a:t>
            </a:r>
            <a:endParaRPr sz="1100">
              <a:latin typeface="Arial"/>
              <a:ea typeface="Arial"/>
              <a:cs typeface="Arial"/>
              <a:sym typeface="Arial"/>
            </a:endParaRPr>
          </a:p>
          <a:p>
            <a:pPr indent="-298450" lvl="1"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Talking about my views of ed - how i understand it + who i am  / how i collect data</a:t>
            </a:r>
            <a:endParaRPr sz="1100">
              <a:latin typeface="Arial"/>
              <a:ea typeface="Arial"/>
              <a:cs typeface="Arial"/>
              <a:sym typeface="Arial"/>
            </a:endParaRPr>
          </a:p>
          <a:p>
            <a:pPr indent="-298450" lvl="0"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e.g. I ascribe to this theory + who i am as a researcher</a:t>
            </a:r>
            <a:endParaRPr sz="1100">
              <a:latin typeface="Arial"/>
              <a:ea typeface="Arial"/>
              <a:cs typeface="Arial"/>
              <a:sym typeface="Arial"/>
            </a:endParaRPr>
          </a:p>
          <a:p>
            <a:pPr indent="-298450" lvl="0"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How attach theory / framework of a discipline to you as a person</a:t>
            </a:r>
            <a:endParaRPr sz="1100">
              <a:latin typeface="Arial"/>
              <a:ea typeface="Arial"/>
              <a:cs typeface="Arial"/>
              <a:sym typeface="Arial"/>
            </a:endParaRPr>
          </a:p>
          <a:p>
            <a:pPr indent="-298450" lvl="0" marL="1828800" rtl="0" algn="l">
              <a:lnSpc>
                <a:spcPct val="115000"/>
              </a:lnSpc>
              <a:spcBef>
                <a:spcPts val="0"/>
              </a:spcBef>
              <a:spcAft>
                <a:spcPts val="0"/>
              </a:spcAft>
              <a:buClr>
                <a:schemeClr val="dk1"/>
              </a:buClr>
              <a:buSzPts val="1100"/>
              <a:buChar char="-"/>
            </a:pPr>
            <a:r>
              <a:rPr lang="en-US" sz="1100">
                <a:latin typeface="Arial"/>
                <a:ea typeface="Arial"/>
                <a:cs typeface="Arial"/>
                <a:sym typeface="Arial"/>
              </a:rPr>
              <a:t>Integrated conceptual framework</a:t>
            </a:r>
            <a:endParaRPr sz="1100">
              <a:latin typeface="Arial"/>
              <a:ea typeface="Arial"/>
              <a:cs typeface="Arial"/>
              <a:sym typeface="Arial"/>
            </a:endParaRPr>
          </a:p>
          <a:p>
            <a:pPr indent="-298450" lvl="0"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Some is forward-looking and/but some seems inclined to destroying the discipline; can get tangled with authority/taking an [overly] authoritative voice</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Worksheets using real museum data (may have to remove some things for privacy etc.)</a:t>
            </a:r>
            <a:endParaRPr sz="1100">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Char char="-"/>
            </a:pPr>
            <a:r>
              <a:t/>
            </a:r>
            <a:endParaRPr sz="1100">
              <a:latin typeface="Arial"/>
              <a:ea typeface="Arial"/>
              <a:cs typeface="Arial"/>
              <a:sym typeface="Arial"/>
            </a:endParaRPr>
          </a:p>
          <a:p>
            <a:pPr indent="0" lvl="0" marL="0" rtl="0" algn="l">
              <a:spcBef>
                <a:spcPts val="0"/>
              </a:spcBef>
              <a:spcAft>
                <a:spcPts val="0"/>
              </a:spcAft>
              <a:buNone/>
            </a:pPr>
            <a:r>
              <a:t/>
            </a:r>
            <a:endParaRPr b="1" i="1">
              <a:solidFill>
                <a:srgbClr val="38761D"/>
              </a:solidFill>
              <a:latin typeface="Arial"/>
              <a:ea typeface="Arial"/>
              <a:cs typeface="Arial"/>
              <a:sym typeface="Arial"/>
            </a:endParaRPr>
          </a:p>
        </p:txBody>
      </p:sp>
      <p:sp>
        <p:nvSpPr>
          <p:cNvPr id="546" name="Google Shape;546;g1eda3e7cca9_0_1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eda3e7cca9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1eda3e7cca9_0_1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rgbClr val="CC0000"/>
                </a:solidFill>
              </a:rPr>
              <a:t>from the [DRAFT] overview slide deck (if helpful reference):</a:t>
            </a:r>
            <a:endParaRPr b="1">
              <a:solidFill>
                <a:srgbClr val="CC0000"/>
              </a:solidFill>
            </a:endParaRPr>
          </a:p>
          <a:p>
            <a:pPr indent="0" lvl="0" marL="0" rtl="0" algn="l">
              <a:spcBef>
                <a:spcPts val="0"/>
              </a:spcBef>
              <a:spcAft>
                <a:spcPts val="0"/>
              </a:spcAft>
              <a:buClr>
                <a:schemeClr val="dk1"/>
              </a:buClr>
              <a:buSzPts val="1100"/>
              <a:buFont typeface="Arial"/>
              <a:buNone/>
            </a:pPr>
            <a:r>
              <a:rPr lang="en-US" u="sng">
                <a:solidFill>
                  <a:srgbClr val="446DCD"/>
                </a:solidFill>
                <a:hlinkClick r:id="rId2">
                  <a:extLst>
                    <a:ext uri="{A12FA001-AC4F-418D-AE19-62706E023703}">
                      <ahyp:hlinkClr val="tx"/>
                    </a:ext>
                  </a:extLst>
                </a:hlinkClick>
              </a:rPr>
              <a:t>https://docs.google.com/presentation/d/1oXSDt7wIgqxueD4G5TEktEzEUAkLowAj/edit#slide=id.g1348323866e_4_47</a:t>
            </a:r>
            <a:r>
              <a:rPr lang="en-US"/>
              <a:t> </a:t>
            </a:r>
            <a:endParaRPr b="1">
              <a:solidFill>
                <a:srgbClr val="38761D"/>
              </a:solidFill>
              <a:latin typeface="Arial"/>
              <a:ea typeface="Arial"/>
              <a:cs typeface="Arial"/>
              <a:sym typeface="Arial"/>
            </a:endParaRPr>
          </a:p>
          <a:p>
            <a:pPr indent="457200" lvl="0" marL="0" rtl="0" algn="l">
              <a:lnSpc>
                <a:spcPct val="115000"/>
              </a:lnSpc>
              <a:spcBef>
                <a:spcPts val="1400"/>
              </a:spcBef>
              <a:spcAft>
                <a:spcPts val="0"/>
              </a:spcAft>
              <a:buClr>
                <a:schemeClr val="dk1"/>
              </a:buClr>
              <a:buSzPts val="1100"/>
              <a:buFont typeface="Arial"/>
              <a:buNone/>
            </a:pPr>
            <a:r>
              <a:rPr b="1" lang="en-US">
                <a:solidFill>
                  <a:srgbClr val="38761D"/>
                </a:solidFill>
                <a:latin typeface="Arial"/>
                <a:ea typeface="Arial"/>
                <a:cs typeface="Arial"/>
                <a:sym typeface="Arial"/>
              </a:rPr>
              <a:t>Name: Identity and Social Location</a:t>
            </a:r>
            <a:endParaRPr b="1">
              <a:solidFill>
                <a:srgbClr val="38761D"/>
              </a:solidFill>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i="1" lang="en-US" sz="1100">
                <a:latin typeface="Arial"/>
                <a:ea typeface="Arial"/>
                <a:cs typeface="Arial"/>
                <a:sym typeface="Arial"/>
              </a:rPr>
              <a:t>	Duration:  [~20 min &amp;/or ongoing?]</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	Platform: [Virtual/In Person]</a:t>
            </a:r>
            <a:endParaRPr i="1" sz="1100">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Data: Neutral/Conceptual</a:t>
            </a:r>
            <a:endParaRPr i="1" sz="1100">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a:p>
            <a:pPr indent="45720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Description:</a:t>
            </a:r>
            <a:endParaRPr i="1" sz="1100">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Char char="-"/>
            </a:pPr>
            <a:r>
              <a:rPr lang="en-US" sz="1100" u="sng">
                <a:solidFill>
                  <a:srgbClr val="1155CC"/>
                </a:solidFill>
                <a:latin typeface="Arial"/>
                <a:ea typeface="Arial"/>
                <a:cs typeface="Arial"/>
                <a:sym typeface="Arial"/>
                <a:hlinkClick r:id="rId3">
                  <a:extLst>
                    <a:ext uri="{A12FA001-AC4F-418D-AE19-62706E023703}">
                      <ahyp:hlinkClr val="tx"/>
                    </a:ext>
                  </a:extLst>
                </a:hlinkClick>
              </a:rPr>
              <a:t>Identity Salience and Social Location Handout</a:t>
            </a:r>
            <a:endParaRPr sz="1100">
              <a:latin typeface="Arial"/>
              <a:ea typeface="Arial"/>
              <a:cs typeface="Arial"/>
              <a:sym typeface="Arial"/>
            </a:endParaRPr>
          </a:p>
          <a:p>
            <a:pPr indent="-298450" lvl="0" marL="914400" rtl="0" algn="l">
              <a:lnSpc>
                <a:spcPct val="115000"/>
              </a:lnSpc>
              <a:spcBef>
                <a:spcPts val="0"/>
              </a:spcBef>
              <a:spcAft>
                <a:spcPts val="0"/>
              </a:spcAft>
              <a:buClr>
                <a:schemeClr val="dk1"/>
              </a:buClr>
              <a:buSzPts val="1100"/>
              <a:buChar char="-"/>
            </a:pPr>
            <a:r>
              <a:rPr i="1" lang="en-US" sz="1100">
                <a:latin typeface="Arial"/>
                <a:ea typeface="Arial"/>
                <a:cs typeface="Arial"/>
                <a:sym typeface="Arial"/>
              </a:rPr>
              <a:t>Notes: </a:t>
            </a:r>
            <a:r>
              <a:rPr i="1" lang="en-US" sz="1100">
                <a:solidFill>
                  <a:srgbClr val="990000"/>
                </a:solidFill>
                <a:latin typeface="Arial"/>
                <a:ea typeface="Arial"/>
                <a:cs typeface="Arial"/>
                <a:sym typeface="Arial"/>
              </a:rPr>
              <a:t> Privilege &amp; marginalization in 2020s, in communities in [Chicago/IL/Midwest…]</a:t>
            </a:r>
            <a:endParaRPr i="1" sz="1100">
              <a:solidFill>
                <a:srgbClr val="990000"/>
              </a:solidFill>
              <a:latin typeface="Arial"/>
              <a:ea typeface="Arial"/>
              <a:cs typeface="Arial"/>
              <a:sym typeface="Arial"/>
            </a:endParaRPr>
          </a:p>
          <a:p>
            <a:pPr indent="-298450" lvl="1" marL="1371600" rtl="0" algn="l">
              <a:lnSpc>
                <a:spcPct val="115000"/>
              </a:lnSpc>
              <a:spcBef>
                <a:spcPts val="0"/>
              </a:spcBef>
              <a:spcAft>
                <a:spcPts val="0"/>
              </a:spcAft>
              <a:buClr>
                <a:srgbClr val="990000"/>
              </a:buClr>
              <a:buSzPts val="1100"/>
              <a:buChar char="-"/>
            </a:pPr>
            <a:r>
              <a:rPr i="1" lang="en-US" sz="1100">
                <a:solidFill>
                  <a:srgbClr val="990000"/>
                </a:solidFill>
                <a:latin typeface="Arial"/>
                <a:ea typeface="Arial"/>
                <a:cs typeface="Arial"/>
                <a:sym typeface="Arial"/>
              </a:rPr>
              <a:t>Not intended as a tool for categorizing/labeling/pigeonholing; meant to help notice/become aware of patterns [in assumptions/behavior/experiences]</a:t>
            </a:r>
            <a:endParaRPr i="1" sz="1100">
              <a:solidFill>
                <a:srgbClr val="990000"/>
              </a:solidFill>
              <a:latin typeface="Arial"/>
              <a:ea typeface="Arial"/>
              <a:cs typeface="Arial"/>
              <a:sym typeface="Arial"/>
            </a:endParaRPr>
          </a:p>
          <a:p>
            <a:pPr indent="-298450" lvl="1" marL="1371600" rtl="0" algn="l">
              <a:lnSpc>
                <a:spcPct val="115000"/>
              </a:lnSpc>
              <a:spcBef>
                <a:spcPts val="0"/>
              </a:spcBef>
              <a:spcAft>
                <a:spcPts val="0"/>
              </a:spcAft>
              <a:buClr>
                <a:srgbClr val="990000"/>
              </a:buClr>
              <a:buSzPts val="1100"/>
              <a:buChar char="-"/>
            </a:pPr>
            <a:r>
              <a:rPr i="1" lang="en-US" sz="1100">
                <a:solidFill>
                  <a:srgbClr val="990000"/>
                </a:solidFill>
                <a:latin typeface="Arial"/>
                <a:ea typeface="Arial"/>
                <a:cs typeface="Arial"/>
                <a:sym typeface="Arial"/>
              </a:rPr>
              <a:t>What is given value from a societal level [vs systemic / individual level]?</a:t>
            </a:r>
            <a:endParaRPr i="1" sz="1100">
              <a:solidFill>
                <a:srgbClr val="990000"/>
              </a:solidFill>
              <a:latin typeface="Arial"/>
              <a:ea typeface="Arial"/>
              <a:cs typeface="Arial"/>
              <a:sym typeface="Arial"/>
            </a:endParaRPr>
          </a:p>
          <a:p>
            <a:pPr indent="-298450" lvl="1" marL="1371600" rtl="0" algn="l">
              <a:lnSpc>
                <a:spcPct val="115000"/>
              </a:lnSpc>
              <a:spcBef>
                <a:spcPts val="0"/>
              </a:spcBef>
              <a:spcAft>
                <a:spcPts val="0"/>
              </a:spcAft>
              <a:buClr>
                <a:srgbClr val="990000"/>
              </a:buClr>
              <a:buSzPts val="1100"/>
              <a:buChar char="-"/>
            </a:pPr>
            <a:r>
              <a:rPr i="1" lang="en-US" sz="1100">
                <a:solidFill>
                  <a:srgbClr val="990000"/>
                </a:solidFill>
                <a:latin typeface="Arial"/>
                <a:ea typeface="Arial"/>
                <a:cs typeface="Arial"/>
                <a:sym typeface="Arial"/>
              </a:rPr>
              <a:t>What do we as individuals care about / get to care about vs …others/society care about? </a:t>
            </a:r>
            <a:endParaRPr i="1" sz="1100">
              <a:solidFill>
                <a:srgbClr val="990000"/>
              </a:solidFill>
              <a:latin typeface="Arial"/>
              <a:ea typeface="Arial"/>
              <a:cs typeface="Arial"/>
              <a:sym typeface="Arial"/>
            </a:endParaRPr>
          </a:p>
          <a:p>
            <a:pPr indent="-298450" lvl="1" marL="1371600" rtl="0" algn="l">
              <a:lnSpc>
                <a:spcPct val="115000"/>
              </a:lnSpc>
              <a:spcBef>
                <a:spcPts val="0"/>
              </a:spcBef>
              <a:spcAft>
                <a:spcPts val="0"/>
              </a:spcAft>
              <a:buClr>
                <a:srgbClr val="990000"/>
              </a:buClr>
              <a:buSzPts val="1100"/>
              <a:buChar char="-"/>
            </a:pPr>
            <a:r>
              <a:rPr i="1" lang="en-US" sz="1100">
                <a:solidFill>
                  <a:srgbClr val="990000"/>
                </a:solidFill>
                <a:latin typeface="Arial"/>
                <a:ea typeface="Arial"/>
                <a:cs typeface="Arial"/>
                <a:sym typeface="Arial"/>
              </a:rPr>
              <a:t>What roles these can play in systemic vs/and/or interpersonal interactions</a:t>
            </a:r>
            <a:endParaRPr i="1" sz="1100">
              <a:solidFill>
                <a:srgbClr val="990000"/>
              </a:solidFill>
              <a:latin typeface="Arial"/>
              <a:ea typeface="Arial"/>
              <a:cs typeface="Arial"/>
              <a:sym typeface="Arial"/>
            </a:endParaRPr>
          </a:p>
          <a:p>
            <a:pPr indent="-298450" lvl="1" marL="1371600" rtl="0" algn="l">
              <a:lnSpc>
                <a:spcPct val="115000"/>
              </a:lnSpc>
              <a:spcBef>
                <a:spcPts val="0"/>
              </a:spcBef>
              <a:spcAft>
                <a:spcPts val="0"/>
              </a:spcAft>
              <a:buClr>
                <a:srgbClr val="990000"/>
              </a:buClr>
              <a:buSzPts val="1100"/>
              <a:buChar char="-"/>
            </a:pPr>
            <a:r>
              <a:rPr i="1" lang="en-US" sz="1100">
                <a:solidFill>
                  <a:srgbClr val="990000"/>
                </a:solidFill>
                <a:latin typeface="Arial"/>
                <a:ea typeface="Arial"/>
                <a:cs typeface="Arial"/>
                <a:sym typeface="Arial"/>
              </a:rPr>
              <a:t>How dynamic are these?</a:t>
            </a:r>
            <a:endParaRPr i="1" sz="1100">
              <a:solidFill>
                <a:srgbClr val="990000"/>
              </a:solidFill>
              <a:latin typeface="Arial"/>
              <a:ea typeface="Arial"/>
              <a:cs typeface="Arial"/>
              <a:sym typeface="Arial"/>
            </a:endParaRPr>
          </a:p>
          <a:p>
            <a:pPr indent="457200" lvl="0" marL="0" rtl="0" algn="l">
              <a:lnSpc>
                <a:spcPct val="115000"/>
              </a:lnSpc>
              <a:spcBef>
                <a:spcPts val="1400"/>
              </a:spcBef>
              <a:spcAft>
                <a:spcPts val="0"/>
              </a:spcAft>
              <a:buClr>
                <a:schemeClr val="dk1"/>
              </a:buClr>
              <a:buSzPts val="1100"/>
              <a:buFont typeface="Arial"/>
              <a:buNone/>
            </a:pPr>
            <a:r>
              <a:rPr i="1" lang="en-US">
                <a:solidFill>
                  <a:srgbClr val="666666"/>
                </a:solidFill>
                <a:latin typeface="Arial"/>
                <a:ea typeface="Arial"/>
                <a:cs typeface="Arial"/>
                <a:sym typeface="Arial"/>
              </a:rPr>
              <a:t>Learning Objectives:</a:t>
            </a:r>
            <a:endParaRPr>
              <a:solidFill>
                <a:srgbClr val="666666"/>
              </a:solidFill>
              <a:latin typeface="Arial"/>
              <a:ea typeface="Arial"/>
              <a:cs typeface="Arial"/>
              <a:sym typeface="Arial"/>
            </a:endParaRPr>
          </a:p>
          <a:p>
            <a:pPr indent="-298450" lvl="0" marL="914400" rtl="0" algn="l">
              <a:lnSpc>
                <a:spcPct val="115000"/>
              </a:lnSpc>
              <a:spcBef>
                <a:spcPts val="400"/>
              </a:spcBef>
              <a:spcAft>
                <a:spcPts val="0"/>
              </a:spcAft>
              <a:buClr>
                <a:schemeClr val="dk1"/>
              </a:buClr>
              <a:buSzPts val="1100"/>
              <a:buChar char="-"/>
            </a:pPr>
            <a:r>
              <a:rPr lang="en-US" sz="1100">
                <a:latin typeface="Arial"/>
                <a:ea typeface="Arial"/>
                <a:cs typeface="Arial"/>
                <a:sym typeface="Arial"/>
              </a:rPr>
              <a:t>Goals: </a:t>
            </a:r>
            <a:r>
              <a:rPr b="1" i="1" lang="en-US" sz="1100">
                <a:solidFill>
                  <a:srgbClr val="990000"/>
                </a:solidFill>
                <a:latin typeface="Arial"/>
                <a:ea typeface="Arial"/>
                <a:cs typeface="Arial"/>
                <a:sym typeface="Arial"/>
              </a:rPr>
              <a:t>[2023-jan-kw] </a:t>
            </a:r>
            <a:endParaRPr sz="1100">
              <a:latin typeface="Arial"/>
              <a:ea typeface="Arial"/>
              <a:cs typeface="Arial"/>
              <a:sym typeface="Arial"/>
            </a:endParaRPr>
          </a:p>
          <a:p>
            <a:pPr indent="-298450" lvl="1" marL="1371600" rtl="0" algn="l">
              <a:lnSpc>
                <a:spcPct val="115000"/>
              </a:lnSpc>
              <a:spcBef>
                <a:spcPts val="0"/>
              </a:spcBef>
              <a:spcAft>
                <a:spcPts val="0"/>
              </a:spcAft>
              <a:buClr>
                <a:srgbClr val="990000"/>
              </a:buClr>
              <a:buSzPts val="1100"/>
              <a:buChar char="-"/>
            </a:pPr>
            <a:r>
              <a:rPr lang="en-US" sz="1100">
                <a:solidFill>
                  <a:srgbClr val="990000"/>
                </a:solidFill>
                <a:latin typeface="Arial"/>
                <a:ea typeface="Arial"/>
                <a:cs typeface="Arial"/>
                <a:sym typeface="Arial"/>
              </a:rPr>
              <a:t>To explore concepts of privilege &amp; marginalization</a:t>
            </a:r>
            <a:endParaRPr sz="1100">
              <a:solidFill>
                <a:srgbClr val="990000"/>
              </a:solidFill>
              <a:latin typeface="Arial"/>
              <a:ea typeface="Arial"/>
              <a:cs typeface="Arial"/>
              <a:sym typeface="Arial"/>
            </a:endParaRPr>
          </a:p>
          <a:p>
            <a:pPr indent="-298450" lvl="1" marL="1371600" rtl="0" algn="l">
              <a:lnSpc>
                <a:spcPct val="115000"/>
              </a:lnSpc>
              <a:spcBef>
                <a:spcPts val="0"/>
              </a:spcBef>
              <a:spcAft>
                <a:spcPts val="0"/>
              </a:spcAft>
              <a:buClr>
                <a:srgbClr val="990000"/>
              </a:buClr>
              <a:buSzPts val="1100"/>
              <a:buChar char="-"/>
            </a:pPr>
            <a:r>
              <a:rPr lang="en-US" sz="1100">
                <a:solidFill>
                  <a:srgbClr val="990000"/>
                </a:solidFill>
                <a:latin typeface="Arial"/>
                <a:ea typeface="Arial"/>
                <a:cs typeface="Arial"/>
                <a:sym typeface="Arial"/>
              </a:rPr>
              <a:t>To consider individual experiences (one’s own, one’s peers…) of privilege/marginalization</a:t>
            </a:r>
            <a:endParaRPr b="1" i="1">
              <a:solidFill>
                <a:srgbClr val="38761D"/>
              </a:solidFill>
              <a:latin typeface="Arial"/>
              <a:ea typeface="Arial"/>
              <a:cs typeface="Arial"/>
              <a:sym typeface="Arial"/>
            </a:endParaRPr>
          </a:p>
        </p:txBody>
      </p:sp>
      <p:sp>
        <p:nvSpPr>
          <p:cNvPr id="557" name="Google Shape;557;g1eda3e7cca9_0_1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216065e623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216065e623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In this module, we will consider the importance of asking ourselves questions about how our identity impacts our perceptions of the work that we do in a Museum space, and how by doing that we can generate a greater collective empathy and understanding for others; and a safer space to deal with the impact of the collections that we work on both as individuals and also for the communities that they come from</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lnSpc>
                <a:spcPct val="115000"/>
              </a:lnSpc>
              <a:spcBef>
                <a:spcPts val="0"/>
              </a:spcBef>
              <a:spcAft>
                <a:spcPts val="0"/>
              </a:spcAft>
              <a:buNone/>
            </a:pPr>
            <a:r>
              <a:rPr lang="en-US" sz="1100">
                <a:latin typeface="Arial"/>
                <a:ea typeface="Arial"/>
                <a:cs typeface="Arial"/>
                <a:sym typeface="Arial"/>
              </a:rPr>
              <a:t>This module is the first in a series and is meant to challenge us to investigate how the ways that we view ourselves (and others) influences:</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the language we use, </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how we communicate, </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how we engage with the systems around us, </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US" sz="1100">
                <a:latin typeface="Arial"/>
                <a:ea typeface="Arial"/>
                <a:cs typeface="Arial"/>
                <a:sym typeface="Arial"/>
              </a:rPr>
              <a:t>and how we go about making change in our sphere of influence. </a:t>
            </a:r>
            <a:endParaRPr/>
          </a:p>
        </p:txBody>
      </p:sp>
      <p:sp>
        <p:nvSpPr>
          <p:cNvPr id="167" name="Google Shape;167;g2216065e623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eda3e7cca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1eda3e7cca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1eda3e7cca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eda3e7cca9_0_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I think we need to add here that self-awareness is also about how we make meaning of our identities and experiences.  (often more natural with marginalized identities than dominant identities, i.e., did that happen b/c of x factor about me?)</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This objective is about the individual</a:t>
            </a:r>
            <a:r>
              <a:rPr lang="en-US"/>
              <a: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&amp; providing individual with tools:</a:t>
            </a:r>
            <a:endParaRPr/>
          </a:p>
          <a:p>
            <a:pPr indent="0" lvl="0" marL="0" rtl="0" algn="l">
              <a:lnSpc>
                <a:spcPct val="100000"/>
              </a:lnSpc>
              <a:spcBef>
                <a:spcPts val="0"/>
              </a:spcBef>
              <a:spcAft>
                <a:spcPts val="0"/>
              </a:spcAft>
              <a:buClr>
                <a:schemeClr val="dk1"/>
              </a:buClr>
              <a:buSzPts val="1400"/>
              <a:buFont typeface="Arial"/>
              <a:buNone/>
            </a:pPr>
            <a:r>
              <a:t/>
            </a:r>
            <a:endParaRPr/>
          </a:p>
          <a:p>
            <a:pPr indent="-317500" lvl="0" marL="457200" rtl="0" algn="l">
              <a:lnSpc>
                <a:spcPct val="115000"/>
              </a:lnSpc>
              <a:spcBef>
                <a:spcPts val="0"/>
              </a:spcBef>
              <a:spcAft>
                <a:spcPts val="0"/>
              </a:spcAft>
              <a:buClr>
                <a:schemeClr val="dk1"/>
              </a:buClr>
              <a:buSzPts val="1400"/>
              <a:buChar char="-"/>
            </a:pPr>
            <a:r>
              <a:rPr b="1" lang="en-US" sz="1400"/>
              <a:t>Tools to interrogate assumptions and perceptions</a:t>
            </a:r>
            <a:endParaRPr b="1" sz="1400"/>
          </a:p>
          <a:p>
            <a:pPr indent="-317500" lvl="1" marL="914400" rtl="0" algn="l">
              <a:lnSpc>
                <a:spcPct val="115000"/>
              </a:lnSpc>
              <a:spcBef>
                <a:spcPts val="0"/>
              </a:spcBef>
              <a:spcAft>
                <a:spcPts val="0"/>
              </a:spcAft>
              <a:buClr>
                <a:schemeClr val="dk1"/>
              </a:buClr>
              <a:buSzPts val="1400"/>
              <a:buFont typeface="Calibri"/>
              <a:buChar char="-"/>
            </a:pPr>
            <a:r>
              <a:rPr lang="en-US" sz="1400"/>
              <a:t>Visual Thinking &amp; Strategy</a:t>
            </a:r>
            <a:endParaRPr sz="1400"/>
          </a:p>
          <a:p>
            <a:pPr indent="-317500" lvl="1" marL="914400" rtl="0" algn="l">
              <a:lnSpc>
                <a:spcPct val="115000"/>
              </a:lnSpc>
              <a:spcBef>
                <a:spcPts val="0"/>
              </a:spcBef>
              <a:spcAft>
                <a:spcPts val="0"/>
              </a:spcAft>
              <a:buClr>
                <a:schemeClr val="dk1"/>
              </a:buClr>
              <a:buSzPts val="1400"/>
              <a:buFont typeface="Calibri"/>
              <a:buChar char="-"/>
            </a:pPr>
            <a:r>
              <a:rPr lang="en-US" sz="1400"/>
              <a:t>Pay Attention Now</a:t>
            </a:r>
            <a:endParaRPr sz="1400"/>
          </a:p>
          <a:p>
            <a:pPr indent="0" lvl="0" marL="0" rtl="0" algn="l">
              <a:lnSpc>
                <a:spcPct val="115000"/>
              </a:lnSpc>
              <a:spcBef>
                <a:spcPts val="0"/>
              </a:spcBef>
              <a:spcAft>
                <a:spcPts val="0"/>
              </a:spcAft>
              <a:buClr>
                <a:schemeClr val="dk1"/>
              </a:buClr>
              <a:buSzPts val="1100"/>
              <a:buFont typeface="Arial"/>
              <a:buNone/>
            </a:pPr>
            <a:r>
              <a:t/>
            </a:r>
            <a:endParaRPr sz="1400"/>
          </a:p>
          <a:p>
            <a:pPr indent="-317500" lvl="0" marL="457200" rtl="0" algn="l">
              <a:lnSpc>
                <a:spcPct val="115000"/>
              </a:lnSpc>
              <a:spcBef>
                <a:spcPts val="0"/>
              </a:spcBef>
              <a:spcAft>
                <a:spcPts val="0"/>
              </a:spcAft>
              <a:buClr>
                <a:schemeClr val="dk1"/>
              </a:buClr>
              <a:buSzPts val="1400"/>
              <a:buChar char="-"/>
            </a:pPr>
            <a:r>
              <a:rPr b="1" lang="en-US" sz="1400"/>
              <a:t>Tools to raise self-awareness &amp; awareness of identity</a:t>
            </a:r>
            <a:endParaRPr b="1" sz="1400"/>
          </a:p>
          <a:p>
            <a:pPr indent="-317500" lvl="1" marL="914400" rtl="0" algn="l">
              <a:lnSpc>
                <a:spcPct val="115000"/>
              </a:lnSpc>
              <a:spcBef>
                <a:spcPts val="0"/>
              </a:spcBef>
              <a:spcAft>
                <a:spcPts val="0"/>
              </a:spcAft>
              <a:buClr>
                <a:schemeClr val="dk1"/>
              </a:buClr>
              <a:buSzPts val="1400"/>
              <a:buFont typeface="Calibri"/>
              <a:buChar char="-"/>
            </a:pPr>
            <a:r>
              <a:rPr lang="en-US" sz="1400"/>
              <a:t>Social Location &amp; Identity</a:t>
            </a:r>
            <a:endParaRPr sz="1400"/>
          </a:p>
          <a:p>
            <a:pPr indent="-317500" lvl="1" marL="914400" rtl="0" algn="l">
              <a:lnSpc>
                <a:spcPct val="115000"/>
              </a:lnSpc>
              <a:spcBef>
                <a:spcPts val="0"/>
              </a:spcBef>
              <a:spcAft>
                <a:spcPts val="0"/>
              </a:spcAft>
              <a:buClr>
                <a:schemeClr val="dk1"/>
              </a:buClr>
              <a:buSzPts val="1400"/>
              <a:buFont typeface="Calibri"/>
              <a:buChar char="-"/>
            </a:pPr>
            <a:r>
              <a:rPr lang="en-US" sz="1400"/>
              <a:t>Critical Consciousness</a:t>
            </a:r>
            <a:endParaRPr/>
          </a:p>
        </p:txBody>
      </p:sp>
      <p:sp>
        <p:nvSpPr>
          <p:cNvPr id="573" name="Google Shape;573;g1eda3e7cca9_0_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eda3e7cca9_0_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“interrogate” vs “examine” – to emphasize not just examining but critically evaluating whether a given perspective should stay/change/go</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What is embedded in the way we perceive?</a:t>
            </a:r>
            <a:endParaRPr/>
          </a:p>
          <a:p>
            <a:pPr indent="0" lvl="0" marL="0" rtl="0" algn="l">
              <a:lnSpc>
                <a:spcPct val="100000"/>
              </a:lnSpc>
              <a:spcBef>
                <a:spcPts val="0"/>
              </a:spcBef>
              <a:spcAft>
                <a:spcPts val="0"/>
              </a:spcAft>
              <a:buClr>
                <a:schemeClr val="dk1"/>
              </a:buClr>
              <a:buSzPts val="1100"/>
              <a:buFont typeface="Arial"/>
              <a:buNone/>
            </a:pPr>
            <a:r>
              <a:rPr lang="en-US"/>
              <a:t>How do we interpret what we perceive?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Why do we change our minds?</a:t>
            </a:r>
            <a:endParaRPr/>
          </a:p>
          <a:p>
            <a:pPr indent="0" lvl="0" marL="0" rtl="0" algn="l">
              <a:lnSpc>
                <a:spcPct val="100000"/>
              </a:lnSpc>
              <a:spcBef>
                <a:spcPts val="0"/>
              </a:spcBef>
              <a:spcAft>
                <a:spcPts val="0"/>
              </a:spcAft>
              <a:buClr>
                <a:schemeClr val="dk1"/>
              </a:buClr>
              <a:buSzPts val="1100"/>
              <a:buFont typeface="Arial"/>
              <a:buNone/>
            </a:pPr>
            <a:r>
              <a:rPr lang="en-US"/>
              <a:t>How do you interrogate your own perspectives?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582" name="Google Shape;582;g1eda3e7cca9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1eda3e7cca9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1200"/>
              </a:spcBef>
              <a:spcAft>
                <a:spcPts val="0"/>
              </a:spcAft>
              <a:buClr>
                <a:schemeClr val="dk1"/>
              </a:buClr>
              <a:buSzPts val="1400"/>
              <a:buChar char="-"/>
            </a:pPr>
            <a:r>
              <a:rPr lang="en-US"/>
              <a:t>Paralleling/Contrasting “self-awareness” and awareness of alternative perspectives</a:t>
            </a:r>
            <a:endParaRPr/>
          </a:p>
          <a:p>
            <a:pPr indent="-317500" lvl="0" marL="457200" rtl="0" algn="l">
              <a:spcBef>
                <a:spcPts val="0"/>
              </a:spcBef>
              <a:spcAft>
                <a:spcPts val="0"/>
              </a:spcAft>
              <a:buClr>
                <a:schemeClr val="dk1"/>
              </a:buClr>
              <a:buSzPts val="1400"/>
              <a:buChar char="-"/>
            </a:pPr>
            <a:r>
              <a:rPr lang="en-US"/>
              <a:t>Critically evaluating assumptions, values…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“interrogate” vs “examine” – to emphasize not just examining but critically evaluating whether a given perspective should stay/change/go</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How do we distinguish between thoughts, beliefs, value, and “facts”?  How do we value alternative perspectives?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“blind commitment to a </a:t>
            </a:r>
            <a:r>
              <a:rPr lang="en-US"/>
              <a:t>theory is not an intellectual virtue; it is an intellectual crime.”</a:t>
            </a:r>
            <a:endParaRPr/>
          </a:p>
          <a:p>
            <a:pPr indent="-317500" lvl="0" marL="457200" rtl="0" algn="l">
              <a:lnSpc>
                <a:spcPct val="100000"/>
              </a:lnSpc>
              <a:spcBef>
                <a:spcPts val="0"/>
              </a:spcBef>
              <a:spcAft>
                <a:spcPts val="0"/>
              </a:spcAft>
              <a:buSzPts val="1400"/>
              <a:buChar char="-"/>
            </a:pPr>
            <a:r>
              <a:rPr lang="en-US"/>
              <a:t>Imre Lakatos (1973) - </a:t>
            </a:r>
            <a:r>
              <a:rPr lang="en-US" u="sng">
                <a:solidFill>
                  <a:schemeClr val="hlink"/>
                </a:solidFill>
                <a:hlinkClick r:id="rId2"/>
              </a:rPr>
              <a:t>https://www.lse.ac.uk/philosophy/science-and-pseudoscience-overview-and-transcript/</a:t>
            </a:r>
            <a:r>
              <a:rPr lang="en-US"/>
              <a:t> </a:t>
            </a:r>
            <a:endParaRPr/>
          </a:p>
          <a:p>
            <a:pPr indent="0" lvl="0" marL="0" rtl="0" algn="l">
              <a:spcBef>
                <a:spcPts val="1200"/>
              </a:spcBef>
              <a:spcAft>
                <a:spcPts val="0"/>
              </a:spcAft>
              <a:buNone/>
            </a:pPr>
            <a:r>
              <a:rPr lang="en-US">
                <a:solidFill>
                  <a:srgbClr val="0F0F14"/>
                </a:solidFill>
              </a:rPr>
              <a:t>Is science neutral? Or objective?  Can it (or any method/framework/ideology) be inherently good, or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extLst>
                  <a:ext uri="http://customooxmlschemas.google.com/">
                    <go:slidesCustomData xmlns:go="http://customooxmlschemas.google.com/" textRoundtripDataId="4"/>
                  </a:ext>
                </a:extLst>
              </a:rPr>
              <a:t>Consider exercise/tool: </a:t>
            </a:r>
            <a:endParaRPr>
              <a:extLst>
                <a:ext uri="http://customooxmlschemas.google.com/">
                  <go:slidesCustomData xmlns:go="http://customooxmlschemas.google.com/" textRoundtripDataId="5"/>
                </a:ext>
              </a:extLst>
            </a:endParaRPr>
          </a:p>
          <a:p>
            <a:pPr indent="0" lvl="0" marL="0" rtl="0" algn="l">
              <a:lnSpc>
                <a:spcPct val="100000"/>
              </a:lnSpc>
              <a:spcBef>
                <a:spcPts val="0"/>
              </a:spcBef>
              <a:spcAft>
                <a:spcPts val="0"/>
              </a:spcAft>
              <a:buClr>
                <a:schemeClr val="dk1"/>
              </a:buClr>
              <a:buSzPts val="1400"/>
              <a:buFont typeface="Arial"/>
              <a:buNone/>
            </a:pPr>
            <a:r>
              <a:rPr b="1" lang="en-US">
                <a:extLst>
                  <a:ext uri="http://customooxmlschemas.google.com/">
                    <go:slidesCustomData xmlns:go="http://customooxmlschemas.google.com/" textRoundtripDataId="6"/>
                  </a:ext>
                </a:extLst>
              </a:rPr>
              <a:t>PAN-</a:t>
            </a:r>
            <a:r>
              <a:rPr lang="en-US">
                <a:extLst>
                  <a:ext uri="http://customooxmlschemas.google.com/">
                    <go:slidesCustomData xmlns:go="http://customooxmlschemas.google.com/" textRoundtripDataId="7"/>
                  </a:ext>
                </a:extLst>
              </a:rPr>
              <a:t>ning – pay attention now - to help a participant step away from judging [e.g. “is part of why we don’t talk about a thing b/c we’re afraid of being wrong/judged/etc?”]</a:t>
            </a:r>
            <a:r>
              <a:rPr lang="en-US"/>
              <a:t> </a:t>
            </a:r>
            <a:endParaRPr/>
          </a:p>
          <a:p>
            <a:pPr indent="-317500" lvl="0" marL="457200" rtl="0" algn="l">
              <a:lnSpc>
                <a:spcPct val="100000"/>
              </a:lnSpc>
              <a:spcBef>
                <a:spcPts val="0"/>
              </a:spcBef>
              <a:spcAft>
                <a:spcPts val="0"/>
              </a:spcAft>
              <a:buSzPts val="1400"/>
              <a:buChar char="-"/>
            </a:pPr>
            <a:r>
              <a:rPr lang="en-US"/>
              <a:t>e.g. – judgement + emotional/personal topics</a:t>
            </a:r>
            <a:endParaRPr/>
          </a:p>
          <a:p>
            <a:pPr indent="-317500" lvl="0" marL="457200" rtl="0" algn="l">
              <a:lnSpc>
                <a:spcPct val="100000"/>
              </a:lnSpc>
              <a:spcBef>
                <a:spcPts val="0"/>
              </a:spcBef>
              <a:spcAft>
                <a:spcPts val="0"/>
              </a:spcAft>
              <a:buSzPts val="1400"/>
              <a:buChar char="-"/>
            </a:pPr>
            <a:r>
              <a:rPr lang="en-US"/>
              <a:t>show photo of [e.g. family / kids went to a farm] &amp; ask “what do you see / describe the image”</a:t>
            </a:r>
            <a:endParaRPr/>
          </a:p>
          <a:p>
            <a:pPr indent="-317500" lvl="1" marL="914400" rtl="0" algn="l">
              <a:lnSpc>
                <a:spcPct val="100000"/>
              </a:lnSpc>
              <a:spcBef>
                <a:spcPts val="0"/>
              </a:spcBef>
              <a:spcAft>
                <a:spcPts val="0"/>
              </a:spcAft>
              <a:buSzPts val="1400"/>
              <a:buChar char="-"/>
            </a:pPr>
            <a:r>
              <a:rPr lang="en-US"/>
              <a:t>see a family (why do you think so)</a:t>
            </a:r>
            <a:endParaRPr/>
          </a:p>
          <a:p>
            <a:pPr indent="-317500" lvl="1" marL="914400" rtl="0" algn="l">
              <a:lnSpc>
                <a:spcPct val="100000"/>
              </a:lnSpc>
              <a:spcBef>
                <a:spcPts val="0"/>
              </a:spcBef>
              <a:spcAft>
                <a:spcPts val="0"/>
              </a:spcAft>
              <a:buSzPts val="1400"/>
              <a:buChar char="-"/>
            </a:pPr>
            <a:r>
              <a:rPr lang="en-US"/>
              <a:t>what season? </a:t>
            </a:r>
            <a:endParaRPr/>
          </a:p>
          <a:p>
            <a:pPr indent="-317500" lvl="0" marL="457200" rtl="0" algn="l">
              <a:lnSpc>
                <a:spcPct val="100000"/>
              </a:lnSpc>
              <a:spcBef>
                <a:spcPts val="0"/>
              </a:spcBef>
              <a:spcAft>
                <a:spcPts val="0"/>
              </a:spcAft>
              <a:buSzPts val="1400"/>
              <a:buChar char="-"/>
            </a:pPr>
            <a:r>
              <a:rPr lang="en-US"/>
              <a:t>how would you describe photo without making assumptions – breaking down “family” to “man/adult” with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Alternative images/prompts / instead of the provided image:</a:t>
            </a:r>
            <a:endParaRPr/>
          </a:p>
          <a:p>
            <a:pPr indent="-317500" lvl="0" marL="457200" rtl="0" algn="l">
              <a:spcBef>
                <a:spcPts val="0"/>
              </a:spcBef>
              <a:spcAft>
                <a:spcPts val="0"/>
              </a:spcAft>
              <a:buSzPts val="1400"/>
              <a:buChar char="-"/>
            </a:pPr>
            <a:r>
              <a:rPr lang="en-US"/>
              <a:t>find images of individuals with whom the facilitator &amp;/or participants interact or relate to.</a:t>
            </a:r>
            <a:endParaRPr/>
          </a:p>
          <a:p>
            <a:pPr indent="-317500" lvl="0" marL="457200" rtl="0" algn="l">
              <a:spcBef>
                <a:spcPts val="0"/>
              </a:spcBef>
              <a:spcAft>
                <a:spcPts val="0"/>
              </a:spcAft>
              <a:buSzPts val="1400"/>
              <a:buChar char="-"/>
            </a:pPr>
            <a:r>
              <a:rPr lang="en-US"/>
              <a:t>find a collections image &amp; have group describe it</a:t>
            </a:r>
            <a:endParaRPr/>
          </a:p>
          <a:p>
            <a:pPr indent="-317500" lvl="0" marL="457200" rtl="0" algn="l">
              <a:lnSpc>
                <a:spcPct val="100000"/>
              </a:lnSpc>
              <a:spcBef>
                <a:spcPts val="0"/>
              </a:spcBef>
              <a:spcAft>
                <a:spcPts val="0"/>
              </a:spcAft>
              <a:buSzPts val="1400"/>
              <a:buChar char="-"/>
            </a:pPr>
            <a:r>
              <a:rPr lang="en-US"/>
              <a:t>describe an experience: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what assumptions</a:t>
            </a:r>
            <a:endParaRPr/>
          </a:p>
          <a:p>
            <a:pPr indent="0" lvl="0" marL="0" rtl="0" algn="l">
              <a:lnSpc>
                <a:spcPct val="100000"/>
              </a:lnSpc>
              <a:spcBef>
                <a:spcPts val="0"/>
              </a:spcBef>
              <a:spcAft>
                <a:spcPts val="0"/>
              </a:spcAft>
              <a:buNone/>
            </a:pPr>
            <a:r>
              <a:t/>
            </a:r>
            <a:endParaRPr/>
          </a:p>
        </p:txBody>
      </p:sp>
      <p:sp>
        <p:nvSpPr>
          <p:cNvPr id="593" name="Google Shape;593;g1eda3e7cca9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216065e623_0_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1200"/>
              </a:spcBef>
              <a:spcAft>
                <a:spcPts val="0"/>
              </a:spcAft>
              <a:buClr>
                <a:schemeClr val="dk1"/>
              </a:buClr>
              <a:buSzPts val="1400"/>
              <a:buChar char="-"/>
            </a:pPr>
            <a:r>
              <a:rPr lang="en-US"/>
              <a:t>Paralleling/Contrasting “self-awareness” and awareness of alternative perspectives</a:t>
            </a:r>
            <a:endParaRPr/>
          </a:p>
          <a:p>
            <a:pPr indent="-317500" lvl="0" marL="457200" rtl="0" algn="l">
              <a:spcBef>
                <a:spcPts val="0"/>
              </a:spcBef>
              <a:spcAft>
                <a:spcPts val="0"/>
              </a:spcAft>
              <a:buClr>
                <a:schemeClr val="dk1"/>
              </a:buClr>
              <a:buSzPts val="1400"/>
              <a:buChar char="-"/>
            </a:pPr>
            <a:r>
              <a:rPr lang="en-US"/>
              <a:t>Critically evaluating assumptions, values…</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“interrogate” vs “examine” – to emphasize not just examining but critically evaluating whether a given perspective should stay/change/go</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How do we distinguish between thoughts, beliefs, value, and “facts”?  How do we value alternative perspectives?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“blind commitment to a theory is not an intellectual virtue; it is an intellectual crime.”</a:t>
            </a:r>
            <a:endParaRPr/>
          </a:p>
          <a:p>
            <a:pPr indent="-317500" lvl="0" marL="457200" rtl="0" algn="l">
              <a:spcBef>
                <a:spcPts val="0"/>
              </a:spcBef>
              <a:spcAft>
                <a:spcPts val="0"/>
              </a:spcAft>
              <a:buClr>
                <a:schemeClr val="dk1"/>
              </a:buClr>
              <a:buSzPts val="1400"/>
              <a:buChar char="-"/>
            </a:pPr>
            <a:r>
              <a:rPr lang="en-US"/>
              <a:t>Imre Lakatos (1973) - </a:t>
            </a:r>
            <a:r>
              <a:rPr lang="en-US" u="sng">
                <a:solidFill>
                  <a:schemeClr val="hlink"/>
                </a:solidFill>
                <a:hlinkClick r:id="rId2"/>
              </a:rPr>
              <a:t>https://www.lse.ac.uk/philosophy/science-and-pseudoscience-overview-and-transcript/</a:t>
            </a:r>
            <a:r>
              <a:rPr lang="en-US"/>
              <a:t> </a:t>
            </a:r>
            <a:endParaRPr/>
          </a:p>
          <a:p>
            <a:pPr indent="0" lvl="0" marL="0" rtl="0" algn="l">
              <a:spcBef>
                <a:spcPts val="1200"/>
              </a:spcBef>
              <a:spcAft>
                <a:spcPts val="0"/>
              </a:spcAft>
              <a:buClr>
                <a:schemeClr val="dk1"/>
              </a:buClr>
              <a:buSzPts val="1100"/>
              <a:buFont typeface="Arial"/>
              <a:buNone/>
            </a:pPr>
            <a:r>
              <a:rPr lang="en-US">
                <a:solidFill>
                  <a:srgbClr val="0F0F14"/>
                </a:solidFill>
              </a:rPr>
              <a:t>Is science neutral? Or objective?  Can it (or any method/framework/ideology) be inherently good, or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extLst>
                  <a:ext uri="http://customooxmlschemas.google.com/">
                    <go:slidesCustomData xmlns:go="http://customooxmlschemas.google.com/" textRoundtripDataId="8"/>
                  </a:ext>
                </a:extLst>
              </a:rPr>
              <a:t>Consider exercise/tool: </a:t>
            </a:r>
            <a:endParaRPr>
              <a:extLst>
                <a:ext uri="http://customooxmlschemas.google.com/">
                  <go:slidesCustomData xmlns:go="http://customooxmlschemas.google.com/" textRoundtripDataId="9"/>
                </a:ext>
              </a:extLst>
            </a:endParaRPr>
          </a:p>
          <a:p>
            <a:pPr indent="0" lvl="0" marL="0" rtl="0" algn="l">
              <a:spcBef>
                <a:spcPts val="0"/>
              </a:spcBef>
              <a:spcAft>
                <a:spcPts val="0"/>
              </a:spcAft>
              <a:buClr>
                <a:schemeClr val="dk1"/>
              </a:buClr>
              <a:buSzPts val="1400"/>
              <a:buFont typeface="Arial"/>
              <a:buNone/>
            </a:pPr>
            <a:r>
              <a:rPr b="1" lang="en-US">
                <a:extLst>
                  <a:ext uri="http://customooxmlschemas.google.com/">
                    <go:slidesCustomData xmlns:go="http://customooxmlschemas.google.com/" textRoundtripDataId="10"/>
                  </a:ext>
                </a:extLst>
              </a:rPr>
              <a:t>PAN-</a:t>
            </a:r>
            <a:r>
              <a:rPr lang="en-US">
                <a:extLst>
                  <a:ext uri="http://customooxmlschemas.google.com/">
                    <go:slidesCustomData xmlns:go="http://customooxmlschemas.google.com/" textRoundtripDataId="11"/>
                  </a:ext>
                </a:extLst>
              </a:rPr>
              <a:t>ning – pay attention now - to help a participant step away from judging [e.g. “is part of why we don’t talk about a thing b/c we’re afraid of being wrong/judged/etc?”]</a:t>
            </a:r>
            <a:r>
              <a:rPr lang="en-US"/>
              <a:t> </a:t>
            </a:r>
            <a:endParaRPr/>
          </a:p>
          <a:p>
            <a:pPr indent="-317500" lvl="0" marL="457200" rtl="0" algn="l">
              <a:spcBef>
                <a:spcPts val="0"/>
              </a:spcBef>
              <a:spcAft>
                <a:spcPts val="0"/>
              </a:spcAft>
              <a:buClr>
                <a:schemeClr val="dk1"/>
              </a:buClr>
              <a:buSzPts val="1400"/>
              <a:buChar char="-"/>
            </a:pPr>
            <a:r>
              <a:rPr lang="en-US"/>
              <a:t>e.g. – judgement + emotional/personal topics</a:t>
            </a:r>
            <a:endParaRPr/>
          </a:p>
          <a:p>
            <a:pPr indent="-317500" lvl="0" marL="457200" rtl="0" algn="l">
              <a:spcBef>
                <a:spcPts val="0"/>
              </a:spcBef>
              <a:spcAft>
                <a:spcPts val="0"/>
              </a:spcAft>
              <a:buClr>
                <a:schemeClr val="dk1"/>
              </a:buClr>
              <a:buSzPts val="1400"/>
              <a:buChar char="-"/>
            </a:pPr>
            <a:r>
              <a:rPr lang="en-US"/>
              <a:t>show photo of [e.g. family / kids went to a farm] &amp; ask “what do you see / describe the image”</a:t>
            </a:r>
            <a:endParaRPr/>
          </a:p>
          <a:p>
            <a:pPr indent="-317500" lvl="1" marL="914400" rtl="0" algn="l">
              <a:spcBef>
                <a:spcPts val="0"/>
              </a:spcBef>
              <a:spcAft>
                <a:spcPts val="0"/>
              </a:spcAft>
              <a:buClr>
                <a:schemeClr val="dk1"/>
              </a:buClr>
              <a:buSzPts val="1400"/>
              <a:buChar char="-"/>
            </a:pPr>
            <a:r>
              <a:rPr lang="en-US"/>
              <a:t>see a family (why do you think so)</a:t>
            </a:r>
            <a:endParaRPr/>
          </a:p>
          <a:p>
            <a:pPr indent="-317500" lvl="1" marL="914400" rtl="0" algn="l">
              <a:spcBef>
                <a:spcPts val="0"/>
              </a:spcBef>
              <a:spcAft>
                <a:spcPts val="0"/>
              </a:spcAft>
              <a:buClr>
                <a:schemeClr val="dk1"/>
              </a:buClr>
              <a:buSzPts val="1400"/>
              <a:buChar char="-"/>
            </a:pPr>
            <a:r>
              <a:rPr lang="en-US"/>
              <a:t>what season? </a:t>
            </a:r>
            <a:endParaRPr/>
          </a:p>
          <a:p>
            <a:pPr indent="-317500" lvl="0" marL="457200" rtl="0" algn="l">
              <a:spcBef>
                <a:spcPts val="0"/>
              </a:spcBef>
              <a:spcAft>
                <a:spcPts val="0"/>
              </a:spcAft>
              <a:buClr>
                <a:schemeClr val="dk1"/>
              </a:buClr>
              <a:buSzPts val="1400"/>
              <a:buChar char="-"/>
            </a:pPr>
            <a:r>
              <a:rPr lang="en-US"/>
              <a:t>how would you describe photo without making assumptions – breaking down “family” to “man/adult” with …</a:t>
            </a:r>
            <a:endParaRPr/>
          </a:p>
        </p:txBody>
      </p:sp>
      <p:sp>
        <p:nvSpPr>
          <p:cNvPr id="617" name="Google Shape;617;g2216065e623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0a263bbca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spcBef>
                <a:spcPts val="1200"/>
              </a:spcBef>
              <a:spcAft>
                <a:spcPts val="0"/>
              </a:spcAft>
              <a:buSzPts val="1400"/>
              <a:buChar char="-"/>
            </a:pPr>
            <a:r>
              <a:rPr lang="en-US"/>
              <a:t>Paralleling/Contrasting “self-awareness” and awareness of alternative perspectives</a:t>
            </a:r>
            <a:endParaRPr/>
          </a:p>
          <a:p>
            <a:pPr indent="-317500" lvl="0" marL="457200" rtl="0" algn="l">
              <a:spcBef>
                <a:spcPts val="0"/>
              </a:spcBef>
              <a:spcAft>
                <a:spcPts val="0"/>
              </a:spcAft>
              <a:buSzPts val="1400"/>
              <a:buChar char="-"/>
            </a:pPr>
            <a:r>
              <a:rPr lang="en-US"/>
              <a:t>Critically evaluating assumptions, values…</a:t>
            </a:r>
            <a:endParaRPr/>
          </a:p>
        </p:txBody>
      </p:sp>
      <p:sp>
        <p:nvSpPr>
          <p:cNvPr id="627" name="Google Shape;627;g20a263bbca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d1c3f3aafc_0_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How do you examine your own &amp; others’ perspective?</a:t>
            </a:r>
            <a:endParaRPr/>
          </a:p>
          <a:p>
            <a:pPr indent="-317500" lvl="0" marL="457200" rtl="0" algn="l">
              <a:spcBef>
                <a:spcPts val="0"/>
              </a:spcBef>
              <a:spcAft>
                <a:spcPts val="0"/>
              </a:spcAft>
              <a:buSzPts val="1400"/>
              <a:buChar char="-"/>
            </a:pPr>
            <a:r>
              <a:rPr lang="en-US"/>
              <a:t>What do you notice or focus on?  </a:t>
            </a:r>
            <a:endParaRPr/>
          </a:p>
          <a:p>
            <a:pPr indent="-317500" lvl="0" marL="457200" rtl="0" algn="l">
              <a:spcBef>
                <a:spcPts val="0"/>
              </a:spcBef>
              <a:spcAft>
                <a:spcPts val="0"/>
              </a:spcAft>
              <a:buSzPts val="1400"/>
              <a:buChar char="-"/>
            </a:pPr>
            <a:r>
              <a:rPr lang="en-US"/>
              <a:t>Why?</a:t>
            </a:r>
            <a:endParaRPr/>
          </a:p>
          <a:p>
            <a:pPr indent="0" lvl="0" marL="0" rtl="0" algn="l">
              <a:spcBef>
                <a:spcPts val="0"/>
              </a:spcBef>
              <a:spcAft>
                <a:spcPts val="0"/>
              </a:spcAft>
              <a:buNone/>
            </a:pPr>
            <a:r>
              <a:t/>
            </a:r>
            <a:endParaRPr/>
          </a:p>
          <a:p>
            <a:pPr indent="0" lvl="0" marL="0" rtl="0" algn="l">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b="1" lang="en-US"/>
              <a:t>Suggested discussion directions: </a:t>
            </a:r>
            <a:endParaRPr b="1"/>
          </a:p>
          <a:p>
            <a:pPr indent="0" lvl="0" marL="0" rtl="0" algn="l">
              <a:spcBef>
                <a:spcPts val="0"/>
              </a:spcBef>
              <a:spcAft>
                <a:spcPts val="0"/>
              </a:spcAft>
              <a:buSzPts val="1400"/>
              <a:buNone/>
            </a:pPr>
            <a:r>
              <a:t/>
            </a:r>
            <a:endParaRPr/>
          </a:p>
          <a:p>
            <a:pPr indent="0" lvl="0" marL="457200" rtl="0" algn="l">
              <a:spcBef>
                <a:spcPts val="0"/>
              </a:spcBef>
              <a:spcAft>
                <a:spcPts val="0"/>
              </a:spcAft>
              <a:buNone/>
            </a:pPr>
            <a:r>
              <a:rPr lang="en-US"/>
              <a:t>Discuss ideas of “perspective”</a:t>
            </a:r>
            <a:endParaRPr/>
          </a:p>
          <a:p>
            <a:pPr indent="-317500" lvl="1" marL="914400" rtl="0" algn="l">
              <a:spcBef>
                <a:spcPts val="0"/>
              </a:spcBef>
              <a:spcAft>
                <a:spcPts val="0"/>
              </a:spcAft>
              <a:buClr>
                <a:schemeClr val="dk1"/>
              </a:buClr>
              <a:buSzPts val="1400"/>
              <a:buChar char="-"/>
            </a:pPr>
            <a:r>
              <a:rPr lang="en-US"/>
              <a:t>How and why do we see (or not see) what we focus on?</a:t>
            </a:r>
            <a:endParaRPr/>
          </a:p>
          <a:p>
            <a:pPr indent="-317500" lvl="0" marL="914400" rtl="0" algn="l">
              <a:spcBef>
                <a:spcPts val="0"/>
              </a:spcBef>
              <a:spcAft>
                <a:spcPts val="0"/>
              </a:spcAft>
              <a:buClr>
                <a:schemeClr val="dk1"/>
              </a:buClr>
              <a:buSzPts val="1400"/>
              <a:buChar char="-"/>
            </a:pPr>
            <a:r>
              <a:rPr lang="en-US"/>
              <a:t>Underlying assumptions in data [in EMu / museums]?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rPr lang="en-US"/>
              <a:t>	Bridge from assumptions to awareness of them &amp;/or to self-awareness</a:t>
            </a:r>
            <a:endParaRPr/>
          </a:p>
          <a:p>
            <a:pPr indent="-317500" lvl="1" marL="914400" rtl="0" algn="l">
              <a:spcBef>
                <a:spcPts val="0"/>
              </a:spcBef>
              <a:spcAft>
                <a:spcPts val="0"/>
              </a:spcAft>
              <a:buClr>
                <a:schemeClr val="dk1"/>
              </a:buClr>
              <a:buSzPts val="1400"/>
              <a:buChar char="-"/>
            </a:pPr>
            <a:r>
              <a:rPr lang="en-US"/>
              <a:t>How do assumptions affect how we see and interpret science &amp; museums?</a:t>
            </a:r>
            <a:br>
              <a:rPr lang="en-US"/>
            </a:br>
            <a:endParaRPr/>
          </a:p>
          <a:p>
            <a:pPr indent="457200" lvl="0" marL="0" rtl="0" algn="l">
              <a:spcBef>
                <a:spcPts val="0"/>
              </a:spcBef>
              <a:spcAft>
                <a:spcPts val="0"/>
              </a:spcAft>
              <a:buSzPts val="1100"/>
              <a:buNone/>
            </a:pPr>
            <a:r>
              <a:rPr lang="en-US"/>
              <a:t>Bridge from individual perspective to each others’ / social perspective</a:t>
            </a:r>
            <a:endParaRPr/>
          </a:p>
          <a:p>
            <a:pPr indent="-317500" lvl="0" marL="914400" rtl="0" algn="l">
              <a:spcBef>
                <a:spcPts val="0"/>
              </a:spcBef>
              <a:spcAft>
                <a:spcPts val="0"/>
              </a:spcAft>
              <a:buSzPts val="1400"/>
              <a:buChar char="-"/>
            </a:pPr>
            <a:r>
              <a:rPr lang="en-US"/>
              <a:t>How does what we see affect our own situations / how we work/live</a:t>
            </a:r>
            <a:endParaRPr/>
          </a:p>
          <a:p>
            <a:pPr indent="-317500" lvl="0" marL="914400" rtl="0" algn="l">
              <a:spcBef>
                <a:spcPts val="0"/>
              </a:spcBef>
              <a:spcAft>
                <a:spcPts val="0"/>
              </a:spcAft>
              <a:buSzPts val="1400"/>
              <a:buChar char="-"/>
            </a:pPr>
            <a:r>
              <a:rPr lang="en-US"/>
              <a:t>How do our perspectives affect each others’ situations?</a:t>
            </a:r>
            <a:endParaRPr/>
          </a:p>
        </p:txBody>
      </p:sp>
      <p:sp>
        <p:nvSpPr>
          <p:cNvPr id="638" name="Google Shape;638;g2d1c3f3aafc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d1c3f3aafc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NOTE:  THIS MAY FIT BETTER ELSEWHERE – IN ANOTHER SLIDE OR SECTION of the course</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b="1" lang="en-US"/>
              <a:t>Suggested discussion directions: </a:t>
            </a:r>
            <a:endParaRPr b="1"/>
          </a:p>
          <a:p>
            <a:pPr indent="0" lvl="0" marL="0" rtl="0" algn="l">
              <a:spcBef>
                <a:spcPts val="0"/>
              </a:spcBef>
              <a:spcAft>
                <a:spcPts val="0"/>
              </a:spcAft>
              <a:buClr>
                <a:schemeClr val="dk1"/>
              </a:buClr>
              <a:buSzPts val="1400"/>
              <a:buFont typeface="Arial"/>
              <a:buNone/>
            </a:pPr>
            <a:r>
              <a:t/>
            </a:r>
            <a:endParaRPr/>
          </a:p>
          <a:p>
            <a:pPr indent="0" lvl="0" marL="457200" rtl="0" algn="l">
              <a:spcBef>
                <a:spcPts val="0"/>
              </a:spcBef>
              <a:spcAft>
                <a:spcPts val="0"/>
              </a:spcAft>
              <a:buClr>
                <a:schemeClr val="dk1"/>
              </a:buClr>
              <a:buSzPts val="1100"/>
              <a:buFont typeface="Arial"/>
              <a:buNone/>
            </a:pPr>
            <a:r>
              <a:rPr lang="en-US"/>
              <a:t>Discuss ideas of “objectivity”</a:t>
            </a:r>
            <a:endParaRPr/>
          </a:p>
          <a:p>
            <a:pPr indent="-317500" lvl="1" marL="914400" rtl="0" algn="l">
              <a:spcBef>
                <a:spcPts val="0"/>
              </a:spcBef>
              <a:spcAft>
                <a:spcPts val="0"/>
              </a:spcAft>
              <a:buClr>
                <a:schemeClr val="dk1"/>
              </a:buClr>
              <a:buSzPts val="1400"/>
              <a:buChar char="-"/>
            </a:pPr>
            <a:r>
              <a:rPr lang="en-US"/>
              <a:t>What is the tie between self awareness &amp; data or museums?</a:t>
            </a:r>
            <a:endParaRPr/>
          </a:p>
          <a:p>
            <a:pPr indent="-317500" lvl="1" marL="914400" rtl="0" algn="l">
              <a:spcBef>
                <a:spcPts val="0"/>
              </a:spcBef>
              <a:spcAft>
                <a:spcPts val="0"/>
              </a:spcAft>
              <a:buClr>
                <a:schemeClr val="dk1"/>
              </a:buClr>
              <a:buSzPts val="1400"/>
              <a:buChar char="-"/>
            </a:pPr>
            <a:r>
              <a:rPr lang="en-US"/>
              <a:t>How do we define our perspectives?</a:t>
            </a:r>
            <a:endParaRPr/>
          </a:p>
          <a:p>
            <a:pPr indent="-317500" lvl="0" marL="914400" rtl="0" algn="l">
              <a:spcBef>
                <a:spcPts val="0"/>
              </a:spcBef>
              <a:spcAft>
                <a:spcPts val="0"/>
              </a:spcAft>
              <a:buClr>
                <a:schemeClr val="dk1"/>
              </a:buClr>
              <a:buSzPts val="1400"/>
              <a:buChar char="-"/>
            </a:pPr>
            <a:r>
              <a:rPr lang="en-US"/>
              <a:t>Underlying assumptions in data [in EMu / museums]?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	Bridge from assumptions to awareness of them &amp;/or to self-awareness</a:t>
            </a:r>
            <a:endParaRPr/>
          </a:p>
          <a:p>
            <a:pPr indent="-317500" lvl="1" marL="914400" rtl="0" algn="l">
              <a:spcBef>
                <a:spcPts val="0"/>
              </a:spcBef>
              <a:spcAft>
                <a:spcPts val="0"/>
              </a:spcAft>
              <a:buClr>
                <a:schemeClr val="dk1"/>
              </a:buClr>
              <a:buSzPts val="1400"/>
              <a:buChar char="-"/>
            </a:pPr>
            <a:r>
              <a:rPr lang="en-US"/>
              <a:t>How do assumptions affect how we see and interpret science &amp; museums?</a:t>
            </a:r>
            <a:br>
              <a:rPr lang="en-US"/>
            </a:br>
            <a:endParaRPr/>
          </a:p>
          <a:p>
            <a:pPr indent="457200" lvl="0" marL="0" rtl="0" algn="l">
              <a:spcBef>
                <a:spcPts val="0"/>
              </a:spcBef>
              <a:spcAft>
                <a:spcPts val="0"/>
              </a:spcAft>
              <a:buClr>
                <a:schemeClr val="dk1"/>
              </a:buClr>
              <a:buSzPts val="1100"/>
              <a:buFont typeface="Arial"/>
              <a:buNone/>
            </a:pPr>
            <a:r>
              <a:rPr lang="en-US"/>
              <a:t>Bridge from individual perspective to each others’ / social perspective</a:t>
            </a:r>
            <a:endParaRPr/>
          </a:p>
          <a:p>
            <a:pPr indent="-317500" lvl="0" marL="914400" rtl="0" algn="l">
              <a:spcBef>
                <a:spcPts val="0"/>
              </a:spcBef>
              <a:spcAft>
                <a:spcPts val="0"/>
              </a:spcAft>
              <a:buClr>
                <a:schemeClr val="dk1"/>
              </a:buClr>
              <a:buSzPts val="1400"/>
              <a:buChar char="-"/>
            </a:pPr>
            <a:r>
              <a:rPr lang="en-US"/>
              <a:t>How does what we see affect our own situations / how we work/live</a:t>
            </a:r>
            <a:endParaRPr/>
          </a:p>
          <a:p>
            <a:pPr indent="-317500" lvl="0" marL="914400" rtl="0" algn="l">
              <a:spcBef>
                <a:spcPts val="0"/>
              </a:spcBef>
              <a:spcAft>
                <a:spcPts val="0"/>
              </a:spcAft>
              <a:buClr>
                <a:schemeClr val="dk1"/>
              </a:buClr>
              <a:buSzPts val="1400"/>
              <a:buChar char="-"/>
            </a:pPr>
            <a:r>
              <a:rPr lang="en-US"/>
              <a:t>How do our perspectives affect each others’ situations?</a:t>
            </a:r>
            <a:endParaRPr/>
          </a:p>
          <a:p>
            <a:pPr indent="0" lvl="0" marL="0" rtl="0" algn="l">
              <a:spcBef>
                <a:spcPts val="0"/>
              </a:spcBef>
              <a:spcAft>
                <a:spcPts val="0"/>
              </a:spcAft>
              <a:buClr>
                <a:schemeClr val="dk1"/>
              </a:buClr>
              <a:buSzPts val="1400"/>
              <a:buFont typeface="Arial"/>
              <a:buNone/>
            </a:pPr>
            <a:r>
              <a:t/>
            </a:r>
            <a:endParaRPr b="1"/>
          </a:p>
          <a:p>
            <a:pPr indent="0" lvl="0" marL="0" rtl="0" algn="l">
              <a:lnSpc>
                <a:spcPct val="100000"/>
              </a:lnSpc>
              <a:spcBef>
                <a:spcPts val="0"/>
              </a:spcBef>
              <a:spcAft>
                <a:spcPts val="0"/>
              </a:spcAft>
              <a:buSzPts val="1400"/>
              <a:buNone/>
            </a:pPr>
            <a:r>
              <a:t/>
            </a:r>
            <a:endParaRPr/>
          </a:p>
        </p:txBody>
      </p:sp>
      <p:sp>
        <p:nvSpPr>
          <p:cNvPr id="650" name="Google Shape;650;g2d1c3f3aafc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0a263bbca4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1000">
                <a:latin typeface="Arial"/>
                <a:ea typeface="Arial"/>
                <a:cs typeface="Arial"/>
                <a:sym typeface="Arial"/>
              </a:rPr>
              <a:t>Image credit: [title]. Photograph by [photographer]. (c) [copyright-holder]. [mm identifier / if any]</a:t>
            </a:r>
            <a:endParaRPr i="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i="1" sz="10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a:solidFill>
                  <a:srgbClr val="CC0000"/>
                </a:solidFill>
              </a:rPr>
              <a:t>The image/square on this slide is a PLACEHOLDER for the facilitator to insert a personally-relevant image for the </a:t>
            </a:r>
            <a:r>
              <a:rPr b="1" lang="en-US">
                <a:solidFill>
                  <a:srgbClr val="CC0000"/>
                </a:solidFill>
              </a:rPr>
              <a:t>PAN</a:t>
            </a:r>
            <a:r>
              <a:rPr lang="en-US">
                <a:solidFill>
                  <a:srgbClr val="CC0000"/>
                </a:solidFill>
              </a:rPr>
              <a:t>-ning exercise described below.</a:t>
            </a:r>
            <a:endParaRPr>
              <a:solidFill>
                <a:srgbClr val="CC0000"/>
              </a:solidFill>
            </a:endParaRPr>
          </a:p>
          <a:p>
            <a:pPr indent="0" lvl="0" marL="0" rtl="0" algn="l">
              <a:spcBef>
                <a:spcPts val="0"/>
              </a:spcBef>
              <a:spcAft>
                <a:spcPts val="0"/>
              </a:spcAft>
              <a:buClr>
                <a:schemeClr val="dk1"/>
              </a:buClr>
              <a:buSzPts val="1100"/>
              <a:buFont typeface="Arial"/>
              <a:buNone/>
            </a:pPr>
            <a:r>
              <a:rPr lang="en-US">
                <a:solidFill>
                  <a:srgbClr val="CC0000"/>
                </a:solidFill>
              </a:rPr>
              <a:t>Alternatively, revisit the ‘visual thinking strategies’ exercise from the previous slides with the FMNH North Facade photos.</a:t>
            </a:r>
            <a:endParaRPr>
              <a:solidFill>
                <a:srgbClr val="CC0000"/>
              </a:solidFill>
            </a:endParaRPr>
          </a:p>
          <a:p>
            <a:pPr indent="0" lvl="0" marL="0" rtl="0" algn="l">
              <a:spcBef>
                <a:spcPts val="0"/>
              </a:spcBef>
              <a:spcAft>
                <a:spcPts val="0"/>
              </a:spcAft>
              <a:buClr>
                <a:schemeClr val="dk1"/>
              </a:buClr>
              <a:buSzPts val="1400"/>
              <a:buFont typeface="Arial"/>
              <a:buNone/>
            </a:pPr>
            <a:r>
              <a:t/>
            </a:r>
            <a:endParaRPr b="1"/>
          </a:p>
          <a:p>
            <a:pPr indent="0" lvl="0" marL="0" rtl="0" algn="l">
              <a:spcBef>
                <a:spcPts val="0"/>
              </a:spcBef>
              <a:spcAft>
                <a:spcPts val="0"/>
              </a:spcAft>
              <a:buClr>
                <a:schemeClr val="dk1"/>
              </a:buClr>
              <a:buSzPts val="1400"/>
              <a:buFont typeface="Arial"/>
              <a:buNone/>
            </a:pPr>
            <a:r>
              <a:rPr b="1" lang="en-US">
                <a:extLst>
                  <a:ext uri="http://customooxmlschemas.google.com/">
                    <go:slidesCustomData xmlns:go="http://customooxmlschemas.google.com/" textRoundtripDataId="12"/>
                  </a:ext>
                </a:extLst>
              </a:rPr>
              <a:t>PAN-</a:t>
            </a:r>
            <a:r>
              <a:rPr lang="en-US">
                <a:extLst>
                  <a:ext uri="http://customooxmlschemas.google.com/">
                    <go:slidesCustomData xmlns:go="http://customooxmlschemas.google.com/" textRoundtripDataId="13"/>
                  </a:ext>
                </a:extLst>
              </a:rPr>
              <a:t>ning – pay attention now - to help a participant step away from judging [e.g. “is part of why we don’t talk about a thing b/c we’re afraid of being wrong/judged/etc?”]</a:t>
            </a:r>
            <a:r>
              <a:rPr lang="en-US"/>
              <a:t> </a:t>
            </a:r>
            <a:endParaRPr/>
          </a:p>
          <a:p>
            <a:pPr indent="-317500" lvl="0" marL="457200" rtl="0" algn="l">
              <a:spcBef>
                <a:spcPts val="0"/>
              </a:spcBef>
              <a:spcAft>
                <a:spcPts val="0"/>
              </a:spcAft>
              <a:buClr>
                <a:schemeClr val="dk1"/>
              </a:buClr>
              <a:buSzPts val="1400"/>
              <a:buChar char="-"/>
            </a:pPr>
            <a:r>
              <a:rPr lang="en-US"/>
              <a:t>e.g. – judgement + emotional/personal topics</a:t>
            </a:r>
            <a:endParaRPr/>
          </a:p>
          <a:p>
            <a:pPr indent="-317500" lvl="0" marL="457200" rtl="0" algn="l">
              <a:spcBef>
                <a:spcPts val="0"/>
              </a:spcBef>
              <a:spcAft>
                <a:spcPts val="0"/>
              </a:spcAft>
              <a:buClr>
                <a:schemeClr val="dk1"/>
              </a:buClr>
              <a:buSzPts val="1400"/>
              <a:buChar char="-"/>
            </a:pPr>
            <a:r>
              <a:rPr lang="en-US"/>
              <a:t>show photo of [e.g. family / kids went to a farm] &amp; ask “what do you see / describe the image”</a:t>
            </a:r>
            <a:endParaRPr/>
          </a:p>
          <a:p>
            <a:pPr indent="-317500" lvl="1" marL="914400" rtl="0" algn="l">
              <a:spcBef>
                <a:spcPts val="0"/>
              </a:spcBef>
              <a:spcAft>
                <a:spcPts val="0"/>
              </a:spcAft>
              <a:buClr>
                <a:schemeClr val="dk1"/>
              </a:buClr>
              <a:buSzPts val="1400"/>
              <a:buChar char="-"/>
            </a:pPr>
            <a:r>
              <a:rPr lang="en-US"/>
              <a:t>see a family (why do you think so)</a:t>
            </a:r>
            <a:endParaRPr/>
          </a:p>
          <a:p>
            <a:pPr indent="-317500" lvl="1" marL="914400" rtl="0" algn="l">
              <a:spcBef>
                <a:spcPts val="0"/>
              </a:spcBef>
              <a:spcAft>
                <a:spcPts val="0"/>
              </a:spcAft>
              <a:buClr>
                <a:schemeClr val="dk1"/>
              </a:buClr>
              <a:buSzPts val="1400"/>
              <a:buChar char="-"/>
            </a:pPr>
            <a:r>
              <a:rPr lang="en-US"/>
              <a:t>what season? </a:t>
            </a:r>
            <a:endParaRPr/>
          </a:p>
          <a:p>
            <a:pPr indent="-317500" lvl="0" marL="457200" rtl="0" algn="l">
              <a:spcBef>
                <a:spcPts val="0"/>
              </a:spcBef>
              <a:spcAft>
                <a:spcPts val="0"/>
              </a:spcAft>
              <a:buClr>
                <a:schemeClr val="dk1"/>
              </a:buClr>
              <a:buSzPts val="1400"/>
              <a:buChar char="-"/>
            </a:pPr>
            <a:r>
              <a:rPr lang="en-US"/>
              <a:t>how would you describe photo without making assumptions – breaking down “family” to “man/adult” with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Alternative images/prompts:</a:t>
            </a:r>
            <a:endParaRPr/>
          </a:p>
          <a:p>
            <a:pPr indent="-317500" lvl="0" marL="457200" rtl="0" algn="l">
              <a:spcBef>
                <a:spcPts val="0"/>
              </a:spcBef>
              <a:spcAft>
                <a:spcPts val="0"/>
              </a:spcAft>
              <a:buClr>
                <a:schemeClr val="dk1"/>
              </a:buClr>
              <a:buSzPts val="1400"/>
              <a:buChar char="-"/>
            </a:pPr>
            <a:r>
              <a:rPr lang="en-US"/>
              <a:t>on this slide, use an image of individual/s with whom the facilitator &amp;/or participants interact or relate to.</a:t>
            </a:r>
            <a:endParaRPr/>
          </a:p>
          <a:p>
            <a:pPr indent="-317500" lvl="0" marL="457200" rtl="0" algn="l">
              <a:spcBef>
                <a:spcPts val="0"/>
              </a:spcBef>
              <a:spcAft>
                <a:spcPts val="0"/>
              </a:spcAft>
              <a:buClr>
                <a:schemeClr val="dk1"/>
              </a:buClr>
              <a:buSzPts val="1400"/>
              <a:buChar char="-"/>
            </a:pPr>
            <a:r>
              <a:rPr lang="en-US"/>
              <a:t>find a collections image &amp; have group describe it</a:t>
            </a:r>
            <a:endParaRPr/>
          </a:p>
          <a:p>
            <a:pPr indent="-317500" lvl="0" marL="457200" rtl="0" algn="l">
              <a:spcBef>
                <a:spcPts val="0"/>
              </a:spcBef>
              <a:spcAft>
                <a:spcPts val="0"/>
              </a:spcAft>
              <a:buClr>
                <a:schemeClr val="dk1"/>
              </a:buClr>
              <a:buSzPts val="1400"/>
              <a:buChar char="-"/>
            </a:pPr>
            <a:r>
              <a:rPr lang="en-US"/>
              <a:t>describe an experience:</a:t>
            </a:r>
            <a:endParaRPr b="1"/>
          </a:p>
          <a:p>
            <a:pPr indent="0" lvl="0" marL="0" rtl="0" algn="l">
              <a:spcBef>
                <a:spcPts val="1200"/>
              </a:spcBef>
              <a:spcAft>
                <a:spcPts val="0"/>
              </a:spcAft>
              <a:buClr>
                <a:schemeClr val="dk1"/>
              </a:buClr>
              <a:buSzPts val="1100"/>
              <a:buFont typeface="Arial"/>
              <a:buNone/>
            </a:pPr>
            <a:r>
              <a:rPr b="1" lang="en-US"/>
              <a:t>How do we define our identities?</a:t>
            </a:r>
            <a:endParaRPr b="1"/>
          </a:p>
          <a:p>
            <a:pPr indent="-298450" lvl="0" marL="457200" rtl="0" algn="l">
              <a:spcBef>
                <a:spcPts val="1200"/>
              </a:spcBef>
              <a:spcAft>
                <a:spcPts val="0"/>
              </a:spcAft>
              <a:buClr>
                <a:srgbClr val="434343"/>
              </a:buClr>
              <a:buSzPts val="1100"/>
              <a:buChar char="-"/>
            </a:pPr>
            <a:r>
              <a:rPr lang="en-US" sz="1100">
                <a:solidFill>
                  <a:srgbClr val="434343"/>
                </a:solidFill>
                <a:latin typeface="Arial"/>
                <a:ea typeface="Arial"/>
                <a:cs typeface="Arial"/>
                <a:sym typeface="Arial"/>
              </a:rPr>
              <a:t>By experiences and backgrounds?</a:t>
            </a:r>
            <a:endParaRPr sz="1100">
              <a:solidFill>
                <a:srgbClr val="434343"/>
              </a:solidFill>
              <a:latin typeface="Arial"/>
              <a:ea typeface="Arial"/>
              <a:cs typeface="Arial"/>
              <a:sym typeface="Arial"/>
            </a:endParaRPr>
          </a:p>
          <a:p>
            <a:pPr indent="-298450" lvl="0" marL="457200" rtl="0" algn="l">
              <a:lnSpc>
                <a:spcPct val="115000"/>
              </a:lnSpc>
              <a:spcBef>
                <a:spcPts val="0"/>
              </a:spcBef>
              <a:spcAft>
                <a:spcPts val="0"/>
              </a:spcAft>
              <a:buClr>
                <a:srgbClr val="434343"/>
              </a:buClr>
              <a:buSzPts val="1100"/>
              <a:buChar char="-"/>
            </a:pPr>
            <a:r>
              <a:rPr lang="en-US" sz="1100">
                <a:solidFill>
                  <a:srgbClr val="434343"/>
                </a:solidFill>
                <a:latin typeface="Arial"/>
                <a:ea typeface="Arial"/>
                <a:cs typeface="Arial"/>
                <a:sym typeface="Arial"/>
              </a:rPr>
              <a:t>By what we do and value?</a:t>
            </a:r>
            <a:endParaRPr sz="1100">
              <a:solidFill>
                <a:srgbClr val="434343"/>
              </a:solidFill>
              <a:latin typeface="Arial"/>
              <a:ea typeface="Arial"/>
              <a:cs typeface="Arial"/>
              <a:sym typeface="Arial"/>
            </a:endParaRPr>
          </a:p>
          <a:p>
            <a:pPr indent="-298450" lvl="0" marL="457200" rtl="0" algn="l">
              <a:lnSpc>
                <a:spcPct val="115000"/>
              </a:lnSpc>
              <a:spcBef>
                <a:spcPts val="0"/>
              </a:spcBef>
              <a:spcAft>
                <a:spcPts val="0"/>
              </a:spcAft>
              <a:buClr>
                <a:srgbClr val="434343"/>
              </a:buClr>
              <a:buSzPts val="1100"/>
              <a:buChar char="-"/>
            </a:pPr>
            <a:r>
              <a:rPr lang="en-US" sz="1100">
                <a:solidFill>
                  <a:srgbClr val="434343"/>
                </a:solidFill>
                <a:latin typeface="Arial"/>
                <a:ea typeface="Arial"/>
                <a:cs typeface="Arial"/>
                <a:sym typeface="Arial"/>
              </a:rPr>
              <a:t>By what those around us value?</a:t>
            </a:r>
            <a:endParaRPr b="1"/>
          </a:p>
          <a:p>
            <a:pPr indent="0" lvl="0" marL="0" rtl="0" algn="l">
              <a:spcBef>
                <a:spcPts val="1200"/>
              </a:spcBef>
              <a:spcAft>
                <a:spcPts val="0"/>
              </a:spcAft>
              <a:buClr>
                <a:schemeClr val="dk1"/>
              </a:buClr>
              <a:buSzPts val="1100"/>
              <a:buFont typeface="Arial"/>
              <a:buNone/>
            </a:pPr>
            <a:r>
              <a:rPr b="1" lang="en-US"/>
              <a:t>What does it mean to say you’re a scientist? … or that you “believe in science”?</a:t>
            </a:r>
            <a:endParaRPr sz="1100">
              <a:solidFill>
                <a:srgbClr val="434343"/>
              </a:solidFill>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662" name="Google Shape;662;g20a263bbca4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2ee747678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22ee747678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Arial"/>
                <a:ea typeface="Arial"/>
                <a:cs typeface="Arial"/>
                <a:sym typeface="Arial"/>
              </a:rPr>
              <a:t>But first, an assumption!</a:t>
            </a:r>
            <a:endParaRPr>
              <a:latin typeface="Arial"/>
              <a:ea typeface="Arial"/>
              <a:cs typeface="Arial"/>
              <a:sym typeface="Arial"/>
            </a:endParaRPr>
          </a:p>
        </p:txBody>
      </p:sp>
      <p:sp>
        <p:nvSpPr>
          <p:cNvPr id="174" name="Google Shape;174;g22ee747678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35e875e80f_1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135e875e80f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0a263bbca4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rgbClr val="3B3B3B"/>
                </a:solidFill>
                <a:latin typeface="Arial"/>
                <a:ea typeface="Arial"/>
                <a:cs typeface="Arial"/>
                <a:sym typeface="Arial"/>
              </a:rPr>
              <a:t>Perceptions and assumptions are tools that we all use everyday to make our decisions and actions efficient, but the way we create, interpret and use them are NOT obvious or simple.</a:t>
            </a:r>
            <a:endParaRPr b="1">
              <a:solidFill>
                <a:srgbClr val="3B3B3B"/>
              </a:solidFill>
              <a:latin typeface="Arial"/>
              <a:ea typeface="Arial"/>
              <a:cs typeface="Arial"/>
              <a:sym typeface="Arial"/>
            </a:endParaRPr>
          </a:p>
          <a:p>
            <a:pPr indent="0" lvl="0" marL="0" rtl="0" algn="l">
              <a:lnSpc>
                <a:spcPct val="100000"/>
              </a:lnSpc>
              <a:spcBef>
                <a:spcPts val="0"/>
              </a:spcBef>
              <a:spcAft>
                <a:spcPts val="0"/>
              </a:spcAft>
              <a:buNone/>
            </a:pPr>
            <a:r>
              <a:t/>
            </a:r>
            <a:endParaRPr>
              <a:latin typeface="Arial"/>
              <a:ea typeface="Arial"/>
              <a:cs typeface="Arial"/>
              <a:sym typeface="Arial"/>
            </a:endParaRPr>
          </a:p>
          <a:p>
            <a:pPr indent="0" lvl="0" marL="0" rtl="0" algn="l">
              <a:lnSpc>
                <a:spcPct val="100000"/>
              </a:lnSpc>
              <a:spcBef>
                <a:spcPts val="0"/>
              </a:spcBef>
              <a:spcAft>
                <a:spcPts val="0"/>
              </a:spcAft>
              <a:buNone/>
            </a:pPr>
            <a:r>
              <a:rPr lang="en-US">
                <a:latin typeface="Arial"/>
                <a:ea typeface="Arial"/>
                <a:cs typeface="Arial"/>
                <a:sym typeface="Arial"/>
              </a:rPr>
              <a:t>In this section on assumptions and perception we are going to use a series of exercises to start to get our minds thinking about ourselves and what we bring to our work as unique individuals in a museum space. </a:t>
            </a:r>
            <a:r>
              <a:rPr lang="en-US">
                <a:latin typeface="Arial"/>
                <a:ea typeface="Arial"/>
                <a:cs typeface="Arial"/>
                <a:sym typeface="Arial"/>
              </a:rPr>
              <a:t>For example:</a:t>
            </a:r>
            <a:endParaRPr>
              <a:latin typeface="Arial"/>
              <a:ea typeface="Arial"/>
              <a:cs typeface="Arial"/>
              <a:sym typeface="Arial"/>
            </a:endParaRPr>
          </a:p>
          <a:p>
            <a:pPr indent="0" lvl="0" marL="0" rtl="0" algn="l">
              <a:lnSpc>
                <a:spcPct val="100000"/>
              </a:lnSpc>
              <a:spcBef>
                <a:spcPts val="0"/>
              </a:spcBef>
              <a:spcAft>
                <a:spcPts val="0"/>
              </a:spcAft>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US">
                <a:latin typeface="Arial"/>
                <a:ea typeface="Arial"/>
                <a:cs typeface="Arial"/>
                <a:sym typeface="Arial"/>
              </a:rPr>
              <a:t>How do we examine your own perspectives?  </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…And the perspectives of people around us?</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US">
                <a:latin typeface="Arial"/>
                <a:ea typeface="Arial"/>
                <a:cs typeface="Arial"/>
                <a:sym typeface="Arial"/>
              </a:rPr>
              <a:t>What are our assumptions?</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How do we change or reinforce them?</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Do we notice them or does someone or something else bring them to our attention?</a:t>
            </a:r>
            <a:endParaRPr>
              <a:latin typeface="Arial"/>
              <a:ea typeface="Arial"/>
              <a:cs typeface="Arial"/>
              <a:sym typeface="Arial"/>
            </a:endParaRPr>
          </a:p>
          <a:p>
            <a:pPr indent="0" lvl="0" marL="0" rtl="0" algn="l">
              <a:lnSpc>
                <a:spcPct val="115000"/>
              </a:lnSpc>
              <a:spcBef>
                <a:spcPts val="0"/>
              </a:spcBef>
              <a:spcAft>
                <a:spcPts val="0"/>
              </a:spcAft>
              <a:buNone/>
            </a:pPr>
            <a:r>
              <a:t/>
            </a:r>
            <a:endParaRPr>
              <a:latin typeface="Arial"/>
              <a:ea typeface="Arial"/>
              <a:cs typeface="Arial"/>
              <a:sym typeface="Arial"/>
            </a:endParaRPr>
          </a:p>
          <a:p>
            <a:pPr indent="0" lvl="0" marL="0" rtl="0" algn="l">
              <a:lnSpc>
                <a:spcPct val="125000"/>
              </a:lnSpc>
              <a:spcBef>
                <a:spcPts val="0"/>
              </a:spcBef>
              <a:spcAft>
                <a:spcPts val="0"/>
              </a:spcAft>
              <a:buNone/>
            </a:pPr>
            <a:r>
              <a:rPr b="1" lang="en-US">
                <a:latin typeface="Arial"/>
                <a:ea typeface="Arial"/>
                <a:cs typeface="Arial"/>
                <a:sym typeface="Arial"/>
              </a:rPr>
              <a:t>As examine our assumptions </a:t>
            </a:r>
            <a:endParaRPr b="1">
              <a:latin typeface="Arial"/>
              <a:ea typeface="Arial"/>
              <a:cs typeface="Arial"/>
              <a:sym typeface="Arial"/>
            </a:endParaRPr>
          </a:p>
          <a:p>
            <a:pPr indent="-304800" lvl="0" marL="457200" rtl="0" algn="l">
              <a:lnSpc>
                <a:spcPct val="125000"/>
              </a:lnSpc>
              <a:spcBef>
                <a:spcPts val="0"/>
              </a:spcBef>
              <a:spcAft>
                <a:spcPts val="0"/>
              </a:spcAft>
              <a:buSzPts val="1200"/>
              <a:buChar char="-"/>
            </a:pPr>
            <a:r>
              <a:rPr lang="en-US">
                <a:latin typeface="Arial"/>
                <a:ea typeface="Arial"/>
                <a:cs typeface="Arial"/>
                <a:sym typeface="Arial"/>
              </a:rPr>
              <a:t>Is an “objective” point of view possible?</a:t>
            </a:r>
            <a:endParaRPr>
              <a:latin typeface="Arial"/>
              <a:ea typeface="Arial"/>
              <a:cs typeface="Arial"/>
              <a:sym typeface="Arial"/>
            </a:endParaRPr>
          </a:p>
          <a:p>
            <a:pPr indent="-304800" lvl="0" marL="457200" rtl="0" algn="l">
              <a:lnSpc>
                <a:spcPct val="125000"/>
              </a:lnSpc>
              <a:spcBef>
                <a:spcPts val="0"/>
              </a:spcBef>
              <a:spcAft>
                <a:spcPts val="0"/>
              </a:spcAft>
              <a:buClr>
                <a:schemeClr val="dk1"/>
              </a:buClr>
              <a:buSzPts val="1200"/>
              <a:buChar char="-"/>
            </a:pPr>
            <a:r>
              <a:rPr lang="en-US">
                <a:latin typeface="Arial"/>
                <a:ea typeface="Arial"/>
                <a:cs typeface="Arial"/>
                <a:sym typeface="Arial"/>
              </a:rPr>
              <a:t>and how confident are we about our assumptions?</a:t>
            </a:r>
            <a:endParaRPr>
              <a:latin typeface="Arial"/>
              <a:ea typeface="Arial"/>
              <a:cs typeface="Arial"/>
              <a:sym typeface="Arial"/>
            </a:endParaRPr>
          </a:p>
          <a:p>
            <a:pPr indent="0" lvl="0" marL="457200" rtl="0" algn="l">
              <a:lnSpc>
                <a:spcPct val="12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25000"/>
              </a:lnSpc>
              <a:spcBef>
                <a:spcPts val="0"/>
              </a:spcBef>
              <a:spcAft>
                <a:spcPts val="0"/>
              </a:spcAft>
              <a:buClr>
                <a:schemeClr val="dk1"/>
              </a:buClr>
              <a:buSzPts val="1100"/>
              <a:buFont typeface="Arial"/>
              <a:buNone/>
            </a:pPr>
            <a:r>
              <a:rPr b="1" lang="en-US">
                <a:latin typeface="Arial"/>
                <a:ea typeface="Arial"/>
                <a:cs typeface="Arial"/>
                <a:sym typeface="Arial"/>
              </a:rPr>
              <a:t>What is “neutrality”?</a:t>
            </a:r>
            <a:endParaRPr b="1">
              <a:latin typeface="Arial"/>
              <a:ea typeface="Arial"/>
              <a:cs typeface="Arial"/>
              <a:sym typeface="Arial"/>
            </a:endParaRPr>
          </a:p>
          <a:p>
            <a:pPr indent="-304800" lvl="0" marL="457200" rtl="0" algn="l">
              <a:lnSpc>
                <a:spcPct val="125000"/>
              </a:lnSpc>
              <a:spcBef>
                <a:spcPts val="0"/>
              </a:spcBef>
              <a:spcAft>
                <a:spcPts val="0"/>
              </a:spcAft>
              <a:buClr>
                <a:schemeClr val="dk1"/>
              </a:buClr>
              <a:buSzPts val="1200"/>
              <a:buChar char="-"/>
            </a:pPr>
            <a:r>
              <a:rPr lang="en-US">
                <a:latin typeface="Arial"/>
                <a:ea typeface="Arial"/>
                <a:cs typeface="Arial"/>
                <a:sym typeface="Arial"/>
              </a:rPr>
              <a:t>When or Why do we trust something as true?  </a:t>
            </a:r>
            <a:br>
              <a:rPr lang="en-US">
                <a:latin typeface="Arial"/>
                <a:ea typeface="Arial"/>
                <a:cs typeface="Arial"/>
                <a:sym typeface="Arial"/>
              </a:rPr>
            </a:br>
            <a:endParaRPr>
              <a:latin typeface="Arial"/>
              <a:ea typeface="Arial"/>
              <a:cs typeface="Arial"/>
              <a:sym typeface="Arial"/>
            </a:endParaRPr>
          </a:p>
          <a:p>
            <a:pPr indent="0" lvl="0" marL="0" rtl="0" algn="l">
              <a:lnSpc>
                <a:spcPct val="125000"/>
              </a:lnSpc>
              <a:spcBef>
                <a:spcPts val="0"/>
              </a:spcBef>
              <a:spcAft>
                <a:spcPts val="0"/>
              </a:spcAft>
              <a:buClr>
                <a:schemeClr val="dk1"/>
              </a:buClr>
              <a:buSzPts val="1100"/>
              <a:buFont typeface="Arial"/>
              <a:buNone/>
            </a:pPr>
            <a:r>
              <a:rPr b="1" lang="en-US">
                <a:latin typeface="Arial"/>
                <a:ea typeface="Arial"/>
                <a:cs typeface="Arial"/>
                <a:sym typeface="Arial"/>
              </a:rPr>
              <a:t>What does objectivity or neutrality mean in the context of Museum science?</a:t>
            </a:r>
            <a:endParaRPr>
              <a:latin typeface="Arial"/>
              <a:ea typeface="Arial"/>
              <a:cs typeface="Arial"/>
              <a:sym typeface="Arial"/>
            </a:endParaRPr>
          </a:p>
          <a:p>
            <a:pPr indent="-304800" lvl="0" marL="457200" rtl="0" algn="l">
              <a:lnSpc>
                <a:spcPct val="125000"/>
              </a:lnSpc>
              <a:spcBef>
                <a:spcPts val="0"/>
              </a:spcBef>
              <a:spcAft>
                <a:spcPts val="0"/>
              </a:spcAft>
              <a:buClr>
                <a:schemeClr val="dk1"/>
              </a:buClr>
              <a:buSzPts val="1200"/>
              <a:buChar char="-"/>
            </a:pPr>
            <a:r>
              <a:rPr lang="en-US">
                <a:latin typeface="Arial"/>
                <a:ea typeface="Arial"/>
                <a:cs typeface="Arial"/>
                <a:sym typeface="Arial"/>
              </a:rPr>
              <a:t>What assumptions do individuals bring to the data they see?</a:t>
            </a:r>
            <a:endParaRPr>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solidFill>
                <a:srgbClr val="3B3B3B"/>
              </a:solidFill>
              <a:latin typeface="Arial"/>
              <a:ea typeface="Arial"/>
              <a:cs typeface="Arial"/>
              <a:sym typeface="Arial"/>
            </a:endParaRPr>
          </a:p>
          <a:p>
            <a:pPr indent="0" lvl="0" marL="0" rtl="0" algn="l">
              <a:lnSpc>
                <a:spcPct val="115000"/>
              </a:lnSpc>
              <a:spcBef>
                <a:spcPts val="0"/>
              </a:spcBef>
              <a:spcAft>
                <a:spcPts val="0"/>
              </a:spcAft>
              <a:buNone/>
            </a:pPr>
            <a:r>
              <a:t/>
            </a:r>
            <a:endParaRPr>
              <a:latin typeface="Arial"/>
              <a:ea typeface="Arial"/>
              <a:cs typeface="Arial"/>
              <a:sym typeface="Arial"/>
            </a:endParaRPr>
          </a:p>
          <a:p>
            <a:pPr indent="0" lvl="0" marL="0" rtl="0" algn="l">
              <a:lnSpc>
                <a:spcPct val="115000"/>
              </a:lnSpc>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solidFill>
                <a:srgbClr val="3B3B3B"/>
              </a:solidFill>
              <a:latin typeface="Arial"/>
              <a:ea typeface="Arial"/>
              <a:cs typeface="Arial"/>
              <a:sym typeface="Arial"/>
            </a:endParaRPr>
          </a:p>
          <a:p>
            <a:pPr indent="0" lvl="0" marL="0" rtl="0" algn="l">
              <a:lnSpc>
                <a:spcPct val="115000"/>
              </a:lnSpc>
              <a:spcBef>
                <a:spcPts val="0"/>
              </a:spcBef>
              <a:spcAft>
                <a:spcPts val="0"/>
              </a:spcAft>
              <a:buNone/>
            </a:pPr>
            <a:r>
              <a:t/>
            </a:r>
            <a:endParaRPr>
              <a:latin typeface="Arial"/>
              <a:ea typeface="Arial"/>
              <a:cs typeface="Arial"/>
              <a:sym typeface="Arial"/>
            </a:endParaRPr>
          </a:p>
          <a:p>
            <a:pPr indent="0" lvl="0" marL="0" rtl="0" algn="l">
              <a:lnSpc>
                <a:spcPct val="100000"/>
              </a:lnSpc>
              <a:spcBef>
                <a:spcPts val="0"/>
              </a:spcBef>
              <a:spcAft>
                <a:spcPts val="0"/>
              </a:spcAft>
              <a:buNone/>
            </a:pPr>
            <a:r>
              <a:t/>
            </a:r>
            <a:endParaRPr>
              <a:latin typeface="Arial"/>
              <a:ea typeface="Arial"/>
              <a:cs typeface="Arial"/>
              <a:sym typeface="Arial"/>
            </a:endParaRPr>
          </a:p>
        </p:txBody>
      </p:sp>
      <p:sp>
        <p:nvSpPr>
          <p:cNvPr id="191" name="Google Shape;191;g20a263bbca4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d1c3f3aafc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900">
                <a:solidFill>
                  <a:srgbClr val="3B3B3B"/>
                </a:solidFill>
                <a:latin typeface="Arial"/>
                <a:ea typeface="Arial"/>
                <a:cs typeface="Arial"/>
                <a:sym typeface="Arial"/>
              </a:rPr>
              <a:t>References: </a:t>
            </a:r>
            <a:endParaRPr sz="900">
              <a:solidFill>
                <a:srgbClr val="3B3B3B"/>
              </a:solidFill>
              <a:latin typeface="Arial"/>
              <a:ea typeface="Arial"/>
              <a:cs typeface="Arial"/>
              <a:sym typeface="Arial"/>
            </a:endParaRPr>
          </a:p>
          <a:p>
            <a:pPr indent="-285750" lvl="0" marL="457200" rtl="0" algn="l">
              <a:spcBef>
                <a:spcPts val="0"/>
              </a:spcBef>
              <a:spcAft>
                <a:spcPts val="0"/>
              </a:spcAft>
              <a:buClr>
                <a:srgbClr val="3B3B3B"/>
              </a:buClr>
              <a:buSzPts val="900"/>
              <a:buFont typeface="Arial"/>
              <a:buChar char="-"/>
            </a:pPr>
            <a:r>
              <a:rPr lang="en-US" sz="900" u="sng">
                <a:solidFill>
                  <a:schemeClr val="hlink"/>
                </a:solidFill>
                <a:latin typeface="Arial"/>
                <a:ea typeface="Arial"/>
                <a:cs typeface="Arial"/>
                <a:sym typeface="Arial"/>
                <a:hlinkClick r:id="rId2"/>
              </a:rPr>
              <a:t>https://2012books.lardbucket.org/books/a-primer-on-communication-studies/s02-communication-and-perception.html</a:t>
            </a:r>
            <a:endParaRPr sz="900">
              <a:solidFill>
                <a:srgbClr val="191D34"/>
              </a:solidFill>
              <a:latin typeface="Arial"/>
              <a:ea typeface="Arial"/>
              <a:cs typeface="Arial"/>
              <a:sym typeface="Arial"/>
            </a:endParaRPr>
          </a:p>
          <a:p>
            <a:pPr indent="-285750" lvl="0" marL="457200" rtl="0" algn="l">
              <a:spcBef>
                <a:spcPts val="0"/>
              </a:spcBef>
              <a:spcAft>
                <a:spcPts val="0"/>
              </a:spcAft>
              <a:buClr>
                <a:srgbClr val="191D34"/>
              </a:buClr>
              <a:buSzPts val="900"/>
              <a:buFont typeface="Arial"/>
              <a:buChar char="-"/>
            </a:pPr>
            <a:r>
              <a:rPr lang="en-US" sz="900" u="sng">
                <a:solidFill>
                  <a:schemeClr val="hlink"/>
                </a:solidFill>
                <a:latin typeface="Arial"/>
                <a:ea typeface="Arial"/>
                <a:cs typeface="Arial"/>
                <a:sym typeface="Arial"/>
                <a:hlinkClick r:id="rId3"/>
              </a:rPr>
              <a:t>https://journals.sagepub.com/doi/full/10.1177/1744629519849974</a:t>
            </a:r>
            <a:endParaRPr sz="900">
              <a:solidFill>
                <a:srgbClr val="191D34"/>
              </a:solidFill>
              <a:latin typeface="Arial"/>
              <a:ea typeface="Arial"/>
              <a:cs typeface="Arial"/>
              <a:sym typeface="Arial"/>
            </a:endParaRPr>
          </a:p>
          <a:p>
            <a:pPr indent="-285750" lvl="0" marL="457200" rtl="0" algn="l">
              <a:spcBef>
                <a:spcPts val="0"/>
              </a:spcBef>
              <a:spcAft>
                <a:spcPts val="0"/>
              </a:spcAft>
              <a:buClr>
                <a:srgbClr val="191D34"/>
              </a:buClr>
              <a:buSzPts val="900"/>
              <a:buFont typeface="Arial"/>
              <a:buChar char="-"/>
            </a:pPr>
            <a:r>
              <a:rPr lang="en-US" sz="900" u="sng">
                <a:solidFill>
                  <a:schemeClr val="hlink"/>
                </a:solidFill>
                <a:latin typeface="Arial"/>
                <a:ea typeface="Arial"/>
                <a:cs typeface="Arial"/>
                <a:sym typeface="Arial"/>
                <a:hlinkClick r:id="rId4"/>
              </a:rPr>
              <a:t>https://www.linkedin.com/pulse/why-perception-so-important-workplace-penny-jones-hr</a:t>
            </a:r>
            <a:endParaRPr sz="900">
              <a:solidFill>
                <a:srgbClr val="191D34"/>
              </a:solidFill>
              <a:latin typeface="Arial"/>
              <a:ea typeface="Arial"/>
              <a:cs typeface="Arial"/>
              <a:sym typeface="Arial"/>
            </a:endParaRPr>
          </a:p>
          <a:p>
            <a:pPr indent="0" lvl="0" marL="457200" rtl="0" algn="l">
              <a:spcBef>
                <a:spcPts val="0"/>
              </a:spcBef>
              <a:spcAft>
                <a:spcPts val="0"/>
              </a:spcAft>
              <a:buNone/>
            </a:pPr>
            <a:r>
              <a:t/>
            </a:r>
            <a:endParaRPr sz="900">
              <a:solidFill>
                <a:srgbClr val="3B3B3B"/>
              </a:solidFill>
              <a:latin typeface="Arial"/>
              <a:ea typeface="Arial"/>
              <a:cs typeface="Arial"/>
              <a:sym typeface="Arial"/>
            </a:endParaRPr>
          </a:p>
          <a:p>
            <a:pPr indent="0" lvl="0" marL="0" rtl="0" algn="l">
              <a:spcBef>
                <a:spcPts val="0"/>
              </a:spcBef>
              <a:spcAft>
                <a:spcPts val="0"/>
              </a:spcAft>
              <a:buNone/>
            </a:pPr>
            <a:r>
              <a:rPr lang="en-US">
                <a:solidFill>
                  <a:srgbClr val="3B3B3B"/>
                </a:solidFill>
                <a:latin typeface="Arial"/>
                <a:ea typeface="Arial"/>
                <a:cs typeface="Arial"/>
                <a:sym typeface="Arial"/>
              </a:rPr>
              <a:t>First some definitions. Grossly oversimplified but a place to start.</a:t>
            </a:r>
            <a:endParaRPr>
              <a:solidFill>
                <a:srgbClr val="3B3B3B"/>
              </a:solidFill>
              <a:latin typeface="Arial"/>
              <a:ea typeface="Arial"/>
              <a:cs typeface="Arial"/>
              <a:sym typeface="Arial"/>
            </a:endParaRPr>
          </a:p>
          <a:p>
            <a:pPr indent="0" lvl="0" marL="0" rtl="0" algn="l">
              <a:spcBef>
                <a:spcPts val="0"/>
              </a:spcBef>
              <a:spcAft>
                <a:spcPts val="0"/>
              </a:spcAft>
              <a:buNone/>
            </a:pPr>
            <a:r>
              <a:t/>
            </a:r>
            <a:endParaRPr>
              <a:solidFill>
                <a:srgbClr val="3B3B3B"/>
              </a:solidFill>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Perceptions are fundamentally individual to each and everyone of us. At work and in the work that we do, it's important to remember that everybody has their own beliefs and unique mix of traits, preferences and perceptions. What this means is that we each have our own view of the world and have a certain way of approaching things. In this respect we are no different to the people who can before us and who will follow us. As a result intention might not match the impact our words or actions actually have. What we say is not necessarily what others hear and just because we give a message doesn't mean our listeners understand or agree with it.</a:t>
            </a:r>
            <a:endParaRPr>
              <a:latin typeface="Arial"/>
              <a:ea typeface="Arial"/>
              <a:cs typeface="Arial"/>
              <a:sym typeface="Arial"/>
            </a:endParaRPr>
          </a:p>
          <a:p>
            <a:pPr indent="0" lvl="0" marL="0" rtl="0" algn="l">
              <a:spcBef>
                <a:spcPts val="1000"/>
              </a:spcBef>
              <a:spcAft>
                <a:spcPts val="0"/>
              </a:spcAft>
              <a:buNone/>
            </a:pPr>
            <a:r>
              <a:t/>
            </a:r>
            <a:endParaRPr>
              <a:latin typeface="Arial"/>
              <a:ea typeface="Arial"/>
              <a:cs typeface="Arial"/>
              <a:sym typeface="Arial"/>
            </a:endParaRPr>
          </a:p>
          <a:p>
            <a:pPr indent="0" lvl="0" marL="0" rtl="0" algn="l">
              <a:spcBef>
                <a:spcPts val="1000"/>
              </a:spcBef>
              <a:spcAft>
                <a:spcPts val="0"/>
              </a:spcAft>
              <a:buNone/>
            </a:pPr>
            <a:r>
              <a:t/>
            </a:r>
            <a:endParaRPr>
              <a:solidFill>
                <a:srgbClr val="3B3B3B"/>
              </a:solidFill>
              <a:latin typeface="Arial"/>
              <a:ea typeface="Arial"/>
              <a:cs typeface="Arial"/>
              <a:sym typeface="Arial"/>
            </a:endParaRPr>
          </a:p>
          <a:p>
            <a:pPr indent="0" lvl="0" marL="0" rtl="0" algn="l">
              <a:spcBef>
                <a:spcPts val="1000"/>
              </a:spcBef>
              <a:spcAft>
                <a:spcPts val="0"/>
              </a:spcAft>
              <a:buNone/>
            </a:pPr>
            <a:r>
              <a:t/>
            </a:r>
            <a:endParaRPr>
              <a:solidFill>
                <a:srgbClr val="3B3B3B"/>
              </a:solidFill>
              <a:latin typeface="Arial"/>
              <a:ea typeface="Arial"/>
              <a:cs typeface="Arial"/>
              <a:sym typeface="Arial"/>
            </a:endParaRPr>
          </a:p>
        </p:txBody>
      </p:sp>
      <p:sp>
        <p:nvSpPr>
          <p:cNvPr id="198" name="Google Shape;198;g2d1c3f3aafc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d1c3f3aafc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900">
                <a:solidFill>
                  <a:srgbClr val="3B3B3B"/>
                </a:solidFill>
                <a:latin typeface="Arial"/>
                <a:ea typeface="Arial"/>
                <a:cs typeface="Arial"/>
                <a:sym typeface="Arial"/>
              </a:rPr>
              <a:t>References: </a:t>
            </a:r>
            <a:endParaRPr sz="900">
              <a:solidFill>
                <a:srgbClr val="3B3B3B"/>
              </a:solidFill>
              <a:latin typeface="Arial"/>
              <a:ea typeface="Arial"/>
              <a:cs typeface="Arial"/>
              <a:sym typeface="Arial"/>
            </a:endParaRPr>
          </a:p>
          <a:p>
            <a:pPr indent="-285750" lvl="0" marL="457200" rtl="0" algn="l">
              <a:spcBef>
                <a:spcPts val="0"/>
              </a:spcBef>
              <a:spcAft>
                <a:spcPts val="0"/>
              </a:spcAft>
              <a:buClr>
                <a:srgbClr val="3B3B3B"/>
              </a:buClr>
              <a:buSzPts val="900"/>
              <a:buFont typeface="Arial"/>
              <a:buChar char="-"/>
            </a:pPr>
            <a:r>
              <a:rPr lang="en-US" sz="900">
                <a:solidFill>
                  <a:srgbClr val="191D34"/>
                </a:solidFill>
                <a:latin typeface="Arial"/>
                <a:ea typeface="Arial"/>
                <a:cs typeface="Arial"/>
                <a:sym typeface="Arial"/>
              </a:rPr>
              <a:t>https://adm.viu.ca/workplace-conflict/assumptions-perceptions-expectations#</a:t>
            </a:r>
            <a:endParaRPr sz="900">
              <a:solidFill>
                <a:srgbClr val="3B3B3B"/>
              </a:solidFill>
              <a:latin typeface="Arial"/>
              <a:ea typeface="Arial"/>
              <a:cs typeface="Arial"/>
              <a:sym typeface="Arial"/>
            </a:endParaRPr>
          </a:p>
          <a:p>
            <a:pPr indent="0" lvl="0" marL="0" rtl="0" algn="l">
              <a:lnSpc>
                <a:spcPct val="125000"/>
              </a:lnSpc>
              <a:spcBef>
                <a:spcPts val="0"/>
              </a:spcBef>
              <a:spcAft>
                <a:spcPts val="0"/>
              </a:spcAft>
              <a:buNone/>
            </a:pPr>
            <a:r>
              <a:t/>
            </a:r>
            <a:endParaRPr b="1">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An assumption is an unexamined belief: what we think without realizing we think it. Our inferences (also called conclusions) can often be based on assumptions that we haven't thought about critically. A critical thinker, however, is attentive to these assumptions because they are sometimes incorrect or misguided. Just because we assume something is true doesn't mean it is.</a:t>
            </a:r>
            <a:endParaRPr>
              <a:latin typeface="Arial"/>
              <a:ea typeface="Arial"/>
              <a:cs typeface="Arial"/>
              <a:sym typeface="Arial"/>
            </a:endParaRPr>
          </a:p>
          <a:p>
            <a:pPr indent="0" lvl="0" marL="0" rtl="0" algn="l">
              <a:spcBef>
                <a:spcPts val="800"/>
              </a:spcBef>
              <a:spcAft>
                <a:spcPts val="0"/>
              </a:spcAft>
              <a:buNone/>
            </a:pPr>
            <a:r>
              <a:rPr lang="en-US">
                <a:solidFill>
                  <a:srgbClr val="333333"/>
                </a:solidFill>
                <a:latin typeface="Arial"/>
                <a:ea typeface="Arial"/>
                <a:cs typeface="Arial"/>
                <a:sym typeface="Arial"/>
              </a:rPr>
              <a:t>That said assumptions can be helpful things. Without them we would be paralysed by the daily need to seek evidence on which to make every decision, and our ability to plan would be severely compromised. From time to time, these assumptions can be challenged and we are forced to reconsider what we previously believed to be true. This can also be helpful as it enables us to examine what we know, why we know it and what the implications are. However, assumptions can also be dangerous when we fail to recognise that sometimes they are just assumptions and are not based on either experience or other forms of evidence.</a:t>
            </a:r>
            <a:endParaRPr b="1">
              <a:latin typeface="Arial"/>
              <a:ea typeface="Arial"/>
              <a:cs typeface="Arial"/>
              <a:sym typeface="Arial"/>
            </a:endParaRPr>
          </a:p>
          <a:p>
            <a:pPr indent="0" lvl="0" marL="0" rtl="0" algn="l">
              <a:spcBef>
                <a:spcPts val="0"/>
              </a:spcBef>
              <a:spcAft>
                <a:spcPts val="0"/>
              </a:spcAft>
              <a:buNone/>
            </a:pPr>
            <a:r>
              <a:t/>
            </a:r>
            <a:endParaRPr>
              <a:solidFill>
                <a:srgbClr val="333333"/>
              </a:solidFill>
              <a:latin typeface="Arial"/>
              <a:ea typeface="Arial"/>
              <a:cs typeface="Arial"/>
              <a:sym typeface="Arial"/>
            </a:endParaRPr>
          </a:p>
        </p:txBody>
      </p:sp>
      <p:sp>
        <p:nvSpPr>
          <p:cNvPr id="209" name="Google Shape;209;g2d1c3f3aafc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ww.imls.gov" TargetMode="External"/><Relationship Id="rId3" Type="http://schemas.openxmlformats.org/officeDocument/2006/relationships/image" Target="../media/image9.jpg"/><Relationship Id="rId4" Type="http://schemas.openxmlformats.org/officeDocument/2006/relationships/hyperlink" Target="https://www.imls.gov" TargetMode="External"/><Relationship Id="rId5"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www.imls.gov" TargetMode="Externa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01">
  <p:cSld name="BLANK_1">
    <p:spTree>
      <p:nvGrpSpPr>
        <p:cNvPr id="13" name="Shape 13"/>
        <p:cNvGrpSpPr/>
        <p:nvPr/>
      </p:nvGrpSpPr>
      <p:grpSpPr>
        <a:xfrm>
          <a:off x="0" y="0"/>
          <a:ext cx="0" cy="0"/>
          <a:chOff x="0" y="0"/>
          <a:chExt cx="0" cy="0"/>
        </a:xfrm>
      </p:grpSpPr>
      <p:sp>
        <p:nvSpPr>
          <p:cNvPr id="14" name="Google Shape;14;g11554ccd43f_0_367"/>
          <p:cNvSpPr/>
          <p:nvPr/>
        </p:nvSpPr>
        <p:spPr>
          <a:xfrm>
            <a:off x="8141975" y="4252250"/>
            <a:ext cx="1002000" cy="891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 name="Google Shape;15;g11554ccd43f_0_367"/>
          <p:cNvPicPr preferRelativeResize="0"/>
          <p:nvPr/>
        </p:nvPicPr>
        <p:blipFill rotWithShape="1">
          <a:blip r:embed="rId2">
            <a:alphaModFix/>
          </a:blip>
          <a:srcRect b="0" l="0" r="0" t="0"/>
          <a:stretch/>
        </p:blipFill>
        <p:spPr>
          <a:xfrm>
            <a:off x="250825" y="268308"/>
            <a:ext cx="602326" cy="6023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right 02">
  <p:cSld name="TITLE_ONLY_1_1_1_1_1">
    <p:spTree>
      <p:nvGrpSpPr>
        <p:cNvPr id="47" name="Shape 47"/>
        <p:cNvGrpSpPr/>
        <p:nvPr/>
      </p:nvGrpSpPr>
      <p:grpSpPr>
        <a:xfrm>
          <a:off x="0" y="0"/>
          <a:ext cx="0" cy="0"/>
          <a:chOff x="0" y="0"/>
          <a:chExt cx="0" cy="0"/>
        </a:xfrm>
      </p:grpSpPr>
      <p:sp>
        <p:nvSpPr>
          <p:cNvPr id="48" name="Google Shape;48;g1178b2858e0_1_35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9" name="Google Shape;49;g1178b2858e0_1_355"/>
          <p:cNvSpPr/>
          <p:nvPr/>
        </p:nvSpPr>
        <p:spPr>
          <a:xfrm>
            <a:off x="3132138" y="0"/>
            <a:ext cx="601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0" name="Google Shape;50;g1178b2858e0_1_35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right 01">
  <p:cSld name="TITLE_ONLY_1_1_1_1">
    <p:spTree>
      <p:nvGrpSpPr>
        <p:cNvPr id="51" name="Shape 51"/>
        <p:cNvGrpSpPr/>
        <p:nvPr/>
      </p:nvGrpSpPr>
      <p:grpSpPr>
        <a:xfrm>
          <a:off x="0" y="0"/>
          <a:ext cx="0" cy="0"/>
          <a:chOff x="0" y="0"/>
          <a:chExt cx="0" cy="0"/>
        </a:xfrm>
      </p:grpSpPr>
      <p:sp>
        <p:nvSpPr>
          <p:cNvPr id="52" name="Google Shape;52;g1178b2858e0_1_34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3" name="Google Shape;53;g1178b2858e0_1_345"/>
          <p:cNvSpPr/>
          <p:nvPr/>
        </p:nvSpPr>
        <p:spPr>
          <a:xfrm>
            <a:off x="457200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4" name="Google Shape;54;g1178b2858e0_1_34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bottom 01">
  <p:cSld name="TITLE_ONLY_1_1_1_1_1_1_1">
    <p:spTree>
      <p:nvGrpSpPr>
        <p:cNvPr id="55" name="Shape 55"/>
        <p:cNvGrpSpPr/>
        <p:nvPr/>
      </p:nvGrpSpPr>
      <p:grpSpPr>
        <a:xfrm>
          <a:off x="0" y="0"/>
          <a:ext cx="0" cy="0"/>
          <a:chOff x="0" y="0"/>
          <a:chExt cx="0" cy="0"/>
        </a:xfrm>
      </p:grpSpPr>
      <p:sp>
        <p:nvSpPr>
          <p:cNvPr id="56" name="Google Shape;56;g1178b2858e0_1_374"/>
          <p:cNvSpPr/>
          <p:nvPr/>
        </p:nvSpPr>
        <p:spPr>
          <a:xfrm>
            <a:off x="0" y="1671638"/>
            <a:ext cx="9144000" cy="3471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 name="Google Shape;57;g1178b2858e0_1_374"/>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58" name="Google Shape;58;g1178b2858e0_1_374"/>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left 01">
  <p:cSld name="TITLE_ONLY_1_1_1_1_1_1">
    <p:spTree>
      <p:nvGrpSpPr>
        <p:cNvPr id="59" name="Shape 59"/>
        <p:cNvGrpSpPr/>
        <p:nvPr/>
      </p:nvGrpSpPr>
      <p:grpSpPr>
        <a:xfrm>
          <a:off x="0" y="0"/>
          <a:ext cx="0" cy="0"/>
          <a:chOff x="0" y="0"/>
          <a:chExt cx="0" cy="0"/>
        </a:xfrm>
      </p:grpSpPr>
      <p:sp>
        <p:nvSpPr>
          <p:cNvPr id="60" name="Google Shape;60;g1178b2858e0_1_365"/>
          <p:cNvSpPr/>
          <p:nvPr/>
        </p:nvSpPr>
        <p:spPr>
          <a:xfrm>
            <a:off x="1"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 name="Google Shape;61;g1178b2858e0_1_36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62" name="Google Shape;62;g1178b2858e0_1_36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bottom 02">
  <p:cSld name="TITLE_ONLY_1_1_1_1_1_1_1_1">
    <p:spTree>
      <p:nvGrpSpPr>
        <p:cNvPr id="63" name="Shape 63"/>
        <p:cNvGrpSpPr/>
        <p:nvPr/>
      </p:nvGrpSpPr>
      <p:grpSpPr>
        <a:xfrm>
          <a:off x="0" y="0"/>
          <a:ext cx="0" cy="0"/>
          <a:chOff x="0" y="0"/>
          <a:chExt cx="0" cy="0"/>
        </a:xfrm>
      </p:grpSpPr>
      <p:sp>
        <p:nvSpPr>
          <p:cNvPr id="64" name="Google Shape;64;g1178b2858e0_1_384"/>
          <p:cNvSpPr/>
          <p:nvPr/>
        </p:nvSpPr>
        <p:spPr>
          <a:xfrm>
            <a:off x="0" y="1311275"/>
            <a:ext cx="9144000" cy="383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 name="Google Shape;65;g1178b2858e0_1_384"/>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66" name="Google Shape;66;g1178b2858e0_1_384"/>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Red">
  <p:cSld name="TITLE_ONLY_1_1_2">
    <p:spTree>
      <p:nvGrpSpPr>
        <p:cNvPr id="67" name="Shape 67"/>
        <p:cNvGrpSpPr/>
        <p:nvPr/>
      </p:nvGrpSpPr>
      <p:grpSpPr>
        <a:xfrm>
          <a:off x="0" y="0"/>
          <a:ext cx="0" cy="0"/>
          <a:chOff x="0" y="0"/>
          <a:chExt cx="0" cy="0"/>
        </a:xfrm>
      </p:grpSpPr>
      <p:sp>
        <p:nvSpPr>
          <p:cNvPr id="68" name="Google Shape;68;g1178b2858e0_1_394"/>
          <p:cNvSpPr/>
          <p:nvPr/>
        </p:nvSpPr>
        <p:spPr>
          <a:xfrm>
            <a:off x="2830351" y="0"/>
            <a:ext cx="6313800" cy="5143500"/>
          </a:xfrm>
          <a:prstGeom prst="rect">
            <a:avLst/>
          </a:prstGeom>
          <a:solidFill>
            <a:srgbClr val="EFDE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9" name="Google Shape;69;g1178b2858e0_1_394"/>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70" name="Google Shape;70;g1178b2858e0_1_394"/>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ercise slide">
  <p:cSld name="BLANK_4">
    <p:spTree>
      <p:nvGrpSpPr>
        <p:cNvPr id="71" name="Shape 71"/>
        <p:cNvGrpSpPr/>
        <p:nvPr/>
      </p:nvGrpSpPr>
      <p:grpSpPr>
        <a:xfrm>
          <a:off x="0" y="0"/>
          <a:ext cx="0" cy="0"/>
          <a:chOff x="0" y="0"/>
          <a:chExt cx="0" cy="0"/>
        </a:xfrm>
      </p:grpSpPr>
      <p:sp>
        <p:nvSpPr>
          <p:cNvPr id="72" name="Google Shape;72;g117c1063d3c_1_52"/>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3" name="Google Shape;73;g117c1063d3c_1_52"/>
          <p:cNvSpPr/>
          <p:nvPr/>
        </p:nvSpPr>
        <p:spPr>
          <a:xfrm>
            <a:off x="0" y="0"/>
            <a:ext cx="9144000" cy="5143500"/>
          </a:xfrm>
          <a:prstGeom prst="rect">
            <a:avLst/>
          </a:prstGeom>
          <a:noFill/>
          <a:ln cap="flat" cmpd="sng" w="152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74" name="Google Shape;74;g117c1063d3c_1_52"/>
          <p:cNvGrpSpPr/>
          <p:nvPr/>
        </p:nvGrpSpPr>
        <p:grpSpPr>
          <a:xfrm>
            <a:off x="7512825" y="238025"/>
            <a:ext cx="1699800" cy="457200"/>
            <a:chOff x="7512825" y="238025"/>
            <a:chExt cx="1699800" cy="457200"/>
          </a:xfrm>
        </p:grpSpPr>
        <p:sp>
          <p:nvSpPr>
            <p:cNvPr id="75" name="Google Shape;75;g117c1063d3c_1_52"/>
            <p:cNvSpPr/>
            <p:nvPr/>
          </p:nvSpPr>
          <p:spPr>
            <a:xfrm>
              <a:off x="7512825" y="238025"/>
              <a:ext cx="1699800" cy="457200"/>
            </a:xfrm>
            <a:prstGeom prst="roundRect">
              <a:avLst>
                <a:gd fmla="val 16667" name="adj"/>
              </a:avLst>
            </a:prstGeom>
            <a:solidFill>
              <a:schemeClr val="accent1"/>
            </a:solidFill>
            <a:ln>
              <a:noFill/>
            </a:ln>
          </p:spPr>
          <p:txBody>
            <a:bodyPr anchorCtr="0" anchor="ctr" bIns="45700" lIns="5486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Try it!</a:t>
              </a:r>
              <a:endParaRPr b="0" i="0" sz="1400" u="none" cap="none" strike="noStrike">
                <a:solidFill>
                  <a:schemeClr val="lt1"/>
                </a:solidFill>
                <a:latin typeface="Arial"/>
                <a:ea typeface="Arial"/>
                <a:cs typeface="Arial"/>
                <a:sym typeface="Arial"/>
              </a:endParaRPr>
            </a:p>
          </p:txBody>
        </p:sp>
        <p:grpSp>
          <p:nvGrpSpPr>
            <p:cNvPr id="76" name="Google Shape;76;g117c1063d3c_1_52"/>
            <p:cNvGrpSpPr/>
            <p:nvPr/>
          </p:nvGrpSpPr>
          <p:grpSpPr>
            <a:xfrm>
              <a:off x="7627152" y="277368"/>
              <a:ext cx="369908" cy="378531"/>
              <a:chOff x="1905633" y="4094954"/>
              <a:chExt cx="658200" cy="658200"/>
            </a:xfrm>
          </p:grpSpPr>
          <p:sp>
            <p:nvSpPr>
              <p:cNvPr id="77" name="Google Shape;77;g117c1063d3c_1_52"/>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78" name="Google Shape;78;g117c1063d3c_1_52"/>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le Gray Left with IMLS credit">
  <p:cSld name="TITLE_ONLY_1_1_1_1_1_1_2">
    <p:spTree>
      <p:nvGrpSpPr>
        <p:cNvPr id="79" name="Shape 79"/>
        <p:cNvGrpSpPr/>
        <p:nvPr/>
      </p:nvGrpSpPr>
      <p:grpSpPr>
        <a:xfrm>
          <a:off x="0" y="0"/>
          <a:ext cx="0" cy="0"/>
          <a:chOff x="0" y="0"/>
          <a:chExt cx="0" cy="0"/>
        </a:xfrm>
      </p:grpSpPr>
      <p:pic>
        <p:nvPicPr>
          <p:cNvPr id="80" name="Google Shape;80;g12e776c1500_0_10">
            <a:hlinkClick r:id="rId2"/>
          </p:cNvPr>
          <p:cNvPicPr preferRelativeResize="0"/>
          <p:nvPr/>
        </p:nvPicPr>
        <p:blipFill rotWithShape="1">
          <a:blip r:embed="rId3">
            <a:alphaModFix/>
          </a:blip>
          <a:srcRect b="0" l="0" r="0" t="0"/>
          <a:stretch/>
        </p:blipFill>
        <p:spPr>
          <a:xfrm>
            <a:off x="4698008" y="4280817"/>
            <a:ext cx="1179949" cy="536766"/>
          </a:xfrm>
          <a:prstGeom prst="rect">
            <a:avLst/>
          </a:prstGeom>
          <a:noFill/>
          <a:ln>
            <a:noFill/>
          </a:ln>
        </p:spPr>
      </p:pic>
      <p:sp>
        <p:nvSpPr>
          <p:cNvPr id="81" name="Google Shape;81;g12e776c1500_0_10"/>
          <p:cNvSpPr txBox="1"/>
          <p:nvPr/>
        </p:nvSpPr>
        <p:spPr>
          <a:xfrm>
            <a:off x="6070650" y="4322225"/>
            <a:ext cx="2276700" cy="536700"/>
          </a:xfrm>
          <a:prstGeom prst="rect">
            <a:avLst/>
          </a:prstGeom>
          <a:noFill/>
          <a:ln>
            <a:noFill/>
          </a:ln>
        </p:spPr>
        <p:txBody>
          <a:bodyPr anchorCtr="0" anchor="t" bIns="91425" lIns="0" spcFirstLastPara="1" rIns="91425" wrap="square" tIns="0">
            <a:noAutofit/>
          </a:bodyPr>
          <a:lstStyle/>
          <a:p>
            <a:pPr indent="0" lvl="0" marL="0" marR="0" rtl="0" algn="ctr">
              <a:lnSpc>
                <a:spcPct val="120000"/>
              </a:lnSpc>
              <a:spcBef>
                <a:spcPts val="0"/>
              </a:spcBef>
              <a:spcAft>
                <a:spcPts val="0"/>
              </a:spcAft>
              <a:buClr>
                <a:schemeClr val="dk1"/>
              </a:buClr>
              <a:buSzPts val="2000"/>
              <a:buFont typeface="Arial"/>
              <a:buNone/>
            </a:pPr>
            <a:r>
              <a:rPr b="0" i="0" lang="en-US" sz="850" u="none" cap="none" strike="noStrike">
                <a:solidFill>
                  <a:schemeClr val="accent1"/>
                </a:solidFill>
                <a:latin typeface="Arial"/>
                <a:ea typeface="Arial"/>
                <a:cs typeface="Arial"/>
                <a:sym typeface="Arial"/>
              </a:rPr>
              <a:t>This project was made possible in part by the</a:t>
            </a:r>
            <a:r>
              <a:rPr b="0" i="0" lang="en-US" sz="900" u="none" cap="none" strike="noStrike">
                <a:solidFill>
                  <a:schemeClr val="accent1"/>
                </a:solidFill>
                <a:latin typeface="Arial"/>
                <a:ea typeface="Arial"/>
                <a:cs typeface="Arial"/>
                <a:sym typeface="Arial"/>
              </a:rPr>
              <a:t> </a:t>
            </a:r>
            <a:r>
              <a:rPr b="1" i="0" lang="en-US" sz="850" u="none" cap="none" strike="noStrike">
                <a:solidFill>
                  <a:schemeClr val="accent1"/>
                </a:solidFill>
                <a:latin typeface="Arial"/>
                <a:ea typeface="Arial"/>
                <a:cs typeface="Arial"/>
                <a:sym typeface="Arial"/>
              </a:rPr>
              <a:t>Institute of Museum and Library Services</a:t>
            </a:r>
            <a:r>
              <a:rPr b="0" i="0" lang="en-US" sz="850" u="none" cap="none" strike="noStrike">
                <a:solidFill>
                  <a:schemeClr val="accent1"/>
                </a:solidFill>
                <a:latin typeface="Arial"/>
                <a:ea typeface="Arial"/>
                <a:cs typeface="Arial"/>
                <a:sym typeface="Arial"/>
              </a:rPr>
              <a:t> Grant ME-249136-OMS-21  |  </a:t>
            </a:r>
            <a:r>
              <a:rPr b="1" i="0" lang="en-US" sz="850" u="none" cap="none" strike="noStrike">
                <a:solidFill>
                  <a:schemeClr val="hlink"/>
                </a:solidFill>
                <a:uFill>
                  <a:noFill/>
                </a:uFill>
                <a:latin typeface="Arial"/>
                <a:ea typeface="Arial"/>
                <a:cs typeface="Arial"/>
                <a:sym typeface="Arial"/>
                <a:hlinkClick r:id="rId4"/>
              </a:rPr>
              <a:t>IMLS.gov</a:t>
            </a:r>
            <a:r>
              <a:rPr b="0" i="0" lang="en-US" sz="850" u="none" cap="none" strike="noStrike">
                <a:solidFill>
                  <a:schemeClr val="accent1"/>
                </a:solidFill>
                <a:latin typeface="Arial"/>
                <a:ea typeface="Arial"/>
                <a:cs typeface="Arial"/>
                <a:sym typeface="Arial"/>
              </a:rPr>
              <a:t> </a:t>
            </a:r>
            <a:endParaRPr b="1" i="1" sz="850" u="none" cap="none" strike="noStrike">
              <a:solidFill>
                <a:srgbClr val="CC0000"/>
              </a:solidFill>
              <a:latin typeface="Arial"/>
              <a:ea typeface="Arial"/>
              <a:cs typeface="Arial"/>
              <a:sym typeface="Arial"/>
            </a:endParaRPr>
          </a:p>
        </p:txBody>
      </p:sp>
      <p:sp>
        <p:nvSpPr>
          <p:cNvPr id="82" name="Google Shape;82;g12e776c1500_0_10"/>
          <p:cNvSpPr/>
          <p:nvPr/>
        </p:nvSpPr>
        <p:spPr>
          <a:xfrm>
            <a:off x="1"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3" name="Google Shape;83;g12e776c1500_0_10"/>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84" name="Google Shape;84;g12e776c1500_0_10"/>
          <p:cNvPicPr preferRelativeResize="0"/>
          <p:nvPr/>
        </p:nvPicPr>
        <p:blipFill rotWithShape="1">
          <a:blip r:embed="rId5">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Subtle Gray with IMLS credit">
  <p:cSld name="BLANK_3_1">
    <p:spTree>
      <p:nvGrpSpPr>
        <p:cNvPr id="85" name="Shape 85"/>
        <p:cNvGrpSpPr/>
        <p:nvPr/>
      </p:nvGrpSpPr>
      <p:grpSpPr>
        <a:xfrm>
          <a:off x="0" y="0"/>
          <a:ext cx="0" cy="0"/>
          <a:chOff x="0" y="0"/>
          <a:chExt cx="0" cy="0"/>
        </a:xfrm>
      </p:grpSpPr>
      <p:sp>
        <p:nvSpPr>
          <p:cNvPr id="86" name="Google Shape;86;g12e776c1500_0_33"/>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7" name="Google Shape;87;g12e776c1500_0_33"/>
          <p:cNvSpPr/>
          <p:nvPr/>
        </p:nvSpPr>
        <p:spPr>
          <a:xfrm>
            <a:off x="8329175" y="4328250"/>
            <a:ext cx="814800" cy="81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g12e776c1500_0_33"/>
          <p:cNvSpPr/>
          <p:nvPr/>
        </p:nvSpPr>
        <p:spPr>
          <a:xfrm>
            <a:off x="0" y="3976688"/>
            <a:ext cx="9144000" cy="11667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9" name="Google Shape;89;g12e776c1500_0_33"/>
          <p:cNvSpPr/>
          <p:nvPr/>
        </p:nvSpPr>
        <p:spPr>
          <a:xfrm>
            <a:off x="0" y="0"/>
            <a:ext cx="9144000" cy="3976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90" name="Google Shape;90;g12e776c1500_0_33"/>
          <p:cNvPicPr preferRelativeResize="0"/>
          <p:nvPr/>
        </p:nvPicPr>
        <p:blipFill rotWithShape="1">
          <a:blip r:embed="rId2">
            <a:alphaModFix/>
          </a:blip>
          <a:srcRect b="0" l="0" r="0" t="0"/>
          <a:stretch/>
        </p:blipFill>
        <p:spPr>
          <a:xfrm>
            <a:off x="250825" y="268308"/>
            <a:ext cx="602326" cy="602326"/>
          </a:xfrm>
          <a:prstGeom prst="rect">
            <a:avLst/>
          </a:prstGeom>
          <a:noFill/>
          <a:ln>
            <a:noFill/>
          </a:ln>
        </p:spPr>
      </p:pic>
      <p:sp>
        <p:nvSpPr>
          <p:cNvPr id="91" name="Google Shape;91;g12e776c1500_0_33"/>
          <p:cNvSpPr txBox="1"/>
          <p:nvPr/>
        </p:nvSpPr>
        <p:spPr>
          <a:xfrm>
            <a:off x="1615425" y="3261150"/>
            <a:ext cx="2357100" cy="536700"/>
          </a:xfrm>
          <a:prstGeom prst="rect">
            <a:avLst/>
          </a:prstGeom>
          <a:noFill/>
          <a:ln>
            <a:noFill/>
          </a:ln>
        </p:spPr>
        <p:txBody>
          <a:bodyPr anchorCtr="0" anchor="t" bIns="91425" lIns="0" spcFirstLastPara="1" rIns="91425" wrap="square" tIns="0">
            <a:noAutofit/>
          </a:bodyPr>
          <a:lstStyle/>
          <a:p>
            <a:pPr indent="0" lvl="0" marL="0" marR="0" rtl="0" algn="just">
              <a:lnSpc>
                <a:spcPct val="120000"/>
              </a:lnSpc>
              <a:spcBef>
                <a:spcPts val="0"/>
              </a:spcBef>
              <a:spcAft>
                <a:spcPts val="0"/>
              </a:spcAft>
              <a:buClr>
                <a:schemeClr val="dk1"/>
              </a:buClr>
              <a:buSzPts val="2000"/>
              <a:buFont typeface="Arial"/>
              <a:buNone/>
            </a:pPr>
            <a:r>
              <a:rPr b="0" i="0" lang="en-US" sz="850" u="none" cap="none" strike="noStrike">
                <a:solidFill>
                  <a:schemeClr val="accent1"/>
                </a:solidFill>
                <a:latin typeface="Arial"/>
                <a:ea typeface="Arial"/>
                <a:cs typeface="Arial"/>
                <a:sym typeface="Arial"/>
              </a:rPr>
              <a:t>This project was made possible in part by the</a:t>
            </a:r>
            <a:r>
              <a:rPr b="0" i="0" lang="en-US" sz="900" u="none" cap="none" strike="noStrike">
                <a:solidFill>
                  <a:schemeClr val="accent1"/>
                </a:solidFill>
                <a:latin typeface="Arial"/>
                <a:ea typeface="Arial"/>
                <a:cs typeface="Arial"/>
                <a:sym typeface="Arial"/>
              </a:rPr>
              <a:t> </a:t>
            </a:r>
            <a:r>
              <a:rPr b="1" i="0" lang="en-US" sz="850" u="none" cap="none" strike="noStrike">
                <a:solidFill>
                  <a:schemeClr val="accent1"/>
                </a:solidFill>
                <a:latin typeface="Arial"/>
                <a:ea typeface="Arial"/>
                <a:cs typeface="Arial"/>
                <a:sym typeface="Arial"/>
              </a:rPr>
              <a:t>Institute of Museum and Library Services</a:t>
            </a:r>
            <a:r>
              <a:rPr b="0" i="0" lang="en-US" sz="850" u="none" cap="none" strike="noStrike">
                <a:solidFill>
                  <a:schemeClr val="accent1"/>
                </a:solidFill>
                <a:latin typeface="Arial"/>
                <a:ea typeface="Arial"/>
                <a:cs typeface="Arial"/>
                <a:sym typeface="Arial"/>
              </a:rPr>
              <a:t> Grant ME-249136-OMS-21  |   </a:t>
            </a:r>
            <a:r>
              <a:rPr b="1" i="0" lang="en-US" sz="850" u="none" cap="none" strike="noStrike">
                <a:solidFill>
                  <a:schemeClr val="hlink"/>
                </a:solidFill>
                <a:uFill>
                  <a:noFill/>
                </a:uFill>
                <a:latin typeface="Arial"/>
                <a:ea typeface="Arial"/>
                <a:cs typeface="Arial"/>
                <a:sym typeface="Arial"/>
                <a:hlinkClick r:id="rId3"/>
              </a:rPr>
              <a:t>IMLS.gov</a:t>
            </a:r>
            <a:endParaRPr b="1" i="1" sz="850" u="none" cap="none" strike="noStrike">
              <a:solidFill>
                <a:srgbClr val="CC0000"/>
              </a:solidFill>
              <a:latin typeface="Arial"/>
              <a:ea typeface="Arial"/>
              <a:cs typeface="Arial"/>
              <a:sym typeface="Arial"/>
            </a:endParaRPr>
          </a:p>
        </p:txBody>
      </p:sp>
      <p:pic>
        <p:nvPicPr>
          <p:cNvPr id="92" name="Google Shape;92;g12e776c1500_0_33"/>
          <p:cNvPicPr preferRelativeResize="0"/>
          <p:nvPr/>
        </p:nvPicPr>
        <p:blipFill rotWithShape="1">
          <a:blip r:embed="rId4">
            <a:alphaModFix/>
          </a:blip>
          <a:srcRect b="0" l="0" r="0" t="0"/>
          <a:stretch/>
        </p:blipFill>
        <p:spPr>
          <a:xfrm>
            <a:off x="88916" y="3178400"/>
            <a:ext cx="1362802" cy="6194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grey Background">
  <p:cSld name="BLANK_2">
    <p:spTree>
      <p:nvGrpSpPr>
        <p:cNvPr id="93" name="Shape 93"/>
        <p:cNvGrpSpPr/>
        <p:nvPr/>
      </p:nvGrpSpPr>
      <p:grpSpPr>
        <a:xfrm>
          <a:off x="0" y="0"/>
          <a:ext cx="0" cy="0"/>
          <a:chOff x="0" y="0"/>
          <a:chExt cx="0" cy="0"/>
        </a:xfrm>
      </p:grpSpPr>
      <p:sp>
        <p:nvSpPr>
          <p:cNvPr id="94" name="Google Shape;94;g1178b2858e0_4_87"/>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5" name="Google Shape;95;g1178b2858e0_4_87"/>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6" name="Google Shape;96;g1178b2858e0_4_87"/>
          <p:cNvPicPr preferRelativeResize="0"/>
          <p:nvPr/>
        </p:nvPicPr>
        <p:blipFill rotWithShape="1">
          <a:blip r:embed="rId2">
            <a:alphaModFix/>
          </a:blip>
          <a:srcRect b="0" l="0" r="0" t="0"/>
          <a:stretch/>
        </p:blipFill>
        <p:spPr>
          <a:xfrm>
            <a:off x="259608" y="4511920"/>
            <a:ext cx="364879" cy="3648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Green">
  <p:cSld name="TITLE_1">
    <p:spTree>
      <p:nvGrpSpPr>
        <p:cNvPr id="16" name="Shape 16"/>
        <p:cNvGrpSpPr/>
        <p:nvPr/>
      </p:nvGrpSpPr>
      <p:grpSpPr>
        <a:xfrm>
          <a:off x="0" y="0"/>
          <a:ext cx="0" cy="0"/>
          <a:chOff x="0" y="0"/>
          <a:chExt cx="0" cy="0"/>
        </a:xfrm>
      </p:grpSpPr>
      <p:sp>
        <p:nvSpPr>
          <p:cNvPr id="17" name="Google Shape;17;g1178b2858e0_4_158"/>
          <p:cNvSpPr/>
          <p:nvPr/>
        </p:nvSpPr>
        <p:spPr>
          <a:xfrm>
            <a:off x="0" y="0"/>
            <a:ext cx="9144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8" name="Google Shape;18;g1178b2858e0_4_158"/>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
        <p:nvSpPr>
          <p:cNvPr id="19" name="Google Shape;19;g1178b2858e0_4_158"/>
          <p:cNvSpPr txBox="1"/>
          <p:nvPr>
            <p:ph type="ctrTitle"/>
          </p:nvPr>
        </p:nvSpPr>
        <p:spPr>
          <a:xfrm>
            <a:off x="479425" y="1104900"/>
            <a:ext cx="5943600" cy="1790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g1178b2858e0_4_158"/>
          <p:cNvSpPr txBox="1"/>
          <p:nvPr>
            <p:ph idx="1" type="subTitle"/>
          </p:nvPr>
        </p:nvSpPr>
        <p:spPr>
          <a:xfrm>
            <a:off x="479425" y="2984466"/>
            <a:ext cx="5438100" cy="1241700"/>
          </a:xfrm>
          <a:prstGeom prst="rect">
            <a:avLst/>
          </a:prstGeom>
          <a:noFill/>
          <a:ln>
            <a:noFill/>
          </a:ln>
        </p:spPr>
        <p:txBody>
          <a:bodyPr anchorCtr="0" anchor="t" bIns="45700" lIns="0" spcFirstLastPara="1" rIns="0" wrap="square" tIns="0">
            <a:noAutofit/>
          </a:bodyPr>
          <a:lstStyle>
            <a:lvl1pPr lvl="0" marR="0" rtl="0" algn="l">
              <a:lnSpc>
                <a:spcPct val="115000"/>
              </a:lnSpc>
              <a:spcBef>
                <a:spcPts val="750"/>
              </a:spcBef>
              <a:spcAft>
                <a:spcPts val="0"/>
              </a:spcAft>
              <a:buClr>
                <a:schemeClr val="dk1"/>
              </a:buClr>
              <a:buSzPts val="1800"/>
              <a:buFont typeface="Arial"/>
              <a:buNone/>
              <a:defRPr b="0" i="0" sz="2000" u="none" cap="none" strike="noStrike">
                <a:solidFill>
                  <a:srgbClr val="CFEBE6"/>
                </a:solidFill>
                <a:latin typeface="Arial"/>
                <a:ea typeface="Arial"/>
                <a:cs typeface="Arial"/>
                <a:sym typeface="Arial"/>
              </a:defRPr>
            </a:lvl1pPr>
            <a:lvl2pPr lvl="1" marR="0" rtl="0" algn="l">
              <a:lnSpc>
                <a:spcPct val="115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l">
              <a:lnSpc>
                <a:spcPct val="115000"/>
              </a:lnSpc>
              <a:spcBef>
                <a:spcPts val="375"/>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
        <p:nvSpPr>
          <p:cNvPr id="21" name="Google Shape;21;g1178b2858e0_4_15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ackground Logo LEFT">
  <p:cSld name="BLANK_2_1">
    <p:spTree>
      <p:nvGrpSpPr>
        <p:cNvPr id="97" name="Shape 97"/>
        <p:cNvGrpSpPr/>
        <p:nvPr/>
      </p:nvGrpSpPr>
      <p:grpSpPr>
        <a:xfrm>
          <a:off x="0" y="0"/>
          <a:ext cx="0" cy="0"/>
          <a:chOff x="0" y="0"/>
          <a:chExt cx="0" cy="0"/>
        </a:xfrm>
      </p:grpSpPr>
      <p:sp>
        <p:nvSpPr>
          <p:cNvPr id="98" name="Google Shape;98;g1178b2858e0_4_136"/>
          <p:cNvSpPr/>
          <p:nvPr/>
        </p:nvSpPr>
        <p:spPr>
          <a:xfrm>
            <a:off x="7532200" y="3976700"/>
            <a:ext cx="1611900" cy="1166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9" name="Google Shape;99;g1178b2858e0_4_136"/>
          <p:cNvPicPr preferRelativeResize="0"/>
          <p:nvPr/>
        </p:nvPicPr>
        <p:blipFill rotWithShape="1">
          <a:blip r:embed="rId2">
            <a:alphaModFix/>
          </a:blip>
          <a:srcRect b="0" l="0" r="0" t="0"/>
          <a:stretch/>
        </p:blipFill>
        <p:spPr>
          <a:xfrm>
            <a:off x="259608" y="4511920"/>
            <a:ext cx="364879" cy="36487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p36"/>
          <p:cNvSpPr txBox="1"/>
          <p:nvPr>
            <p:ph idx="1" type="body"/>
          </p:nvPr>
        </p:nvSpPr>
        <p:spPr>
          <a:xfrm>
            <a:off x="250825" y="1311275"/>
            <a:ext cx="8642400" cy="30408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02" name="Google Shape;102;p36"/>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3" name="Google Shape;103;p36"/>
          <p:cNvSpPr txBox="1"/>
          <p:nvPr>
            <p:ph type="title"/>
          </p:nvPr>
        </p:nvSpPr>
        <p:spPr>
          <a:xfrm>
            <a:off x="250825" y="297293"/>
            <a:ext cx="7983171" cy="59436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SzPts val="2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4" name="Shape 104"/>
        <p:cNvGrpSpPr/>
        <p:nvPr/>
      </p:nvGrpSpPr>
      <p:grpSpPr>
        <a:xfrm>
          <a:off x="0" y="0"/>
          <a:ext cx="0" cy="0"/>
          <a:chOff x="0" y="0"/>
          <a:chExt cx="0" cy="0"/>
        </a:xfrm>
      </p:grpSpPr>
      <p:sp>
        <p:nvSpPr>
          <p:cNvPr id="105" name="Google Shape;105;p37"/>
          <p:cNvSpPr txBox="1"/>
          <p:nvPr>
            <p:ph type="title"/>
          </p:nvPr>
        </p:nvSpPr>
        <p:spPr>
          <a:xfrm>
            <a:off x="623888" y="1282304"/>
            <a:ext cx="7886700" cy="2139553"/>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dk1"/>
              </a:buClr>
              <a:buSzPts val="45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7"/>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rgbClr val="888888"/>
              </a:buClr>
              <a:buSzPts val="1800"/>
              <a:buFont typeface="Arial"/>
              <a:buNone/>
              <a:defRPr b="0" i="0" sz="1800" u="none" cap="none" strike="noStrike">
                <a:solidFill>
                  <a:srgbClr val="888888"/>
                </a:solidFill>
                <a:latin typeface="Arial"/>
                <a:ea typeface="Arial"/>
                <a:cs typeface="Arial"/>
                <a:sym typeface="Arial"/>
              </a:defRPr>
            </a:lvl1pPr>
            <a:lvl2pPr indent="-228600" lvl="1" marL="914400" marR="0" rtl="0" algn="l">
              <a:lnSpc>
                <a:spcPct val="90000"/>
              </a:lnSpc>
              <a:spcBef>
                <a:spcPts val="375"/>
              </a:spcBef>
              <a:spcAft>
                <a:spcPts val="0"/>
              </a:spcAft>
              <a:buClr>
                <a:srgbClr val="888888"/>
              </a:buClr>
              <a:buSzPts val="1500"/>
              <a:buFont typeface="Arial"/>
              <a:buNone/>
              <a:defRPr b="0" i="0" sz="1500" u="none" cap="none" strike="noStrike">
                <a:solidFill>
                  <a:srgbClr val="888888"/>
                </a:solidFill>
                <a:latin typeface="Arial"/>
                <a:ea typeface="Arial"/>
                <a:cs typeface="Arial"/>
                <a:sym typeface="Arial"/>
              </a:defRPr>
            </a:lvl2pPr>
            <a:lvl3pPr indent="-228600" lvl="2" marL="1371600" marR="0" rtl="0" algn="l">
              <a:lnSpc>
                <a:spcPct val="90000"/>
              </a:lnSpc>
              <a:spcBef>
                <a:spcPts val="375"/>
              </a:spcBef>
              <a:spcAft>
                <a:spcPts val="0"/>
              </a:spcAft>
              <a:buClr>
                <a:srgbClr val="888888"/>
              </a:buClr>
              <a:buSzPts val="1350"/>
              <a:buFont typeface="Arial"/>
              <a:buNone/>
              <a:defRPr b="0" i="0" sz="1350" u="none" cap="none" strike="noStrike">
                <a:solidFill>
                  <a:srgbClr val="888888"/>
                </a:solidFill>
                <a:latin typeface="Arial"/>
                <a:ea typeface="Arial"/>
                <a:cs typeface="Arial"/>
                <a:sym typeface="Arial"/>
              </a:defRPr>
            </a:lvl3pPr>
            <a:lvl4pPr indent="-228600" lvl="3" marL="1828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228600" lvl="4" marL="22860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228600" lvl="5" marL="27432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228600" lvl="6" marL="32004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228600" lvl="7" marL="36576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228600" lvl="8" marL="4114800" marR="0" rtl="0" algn="l">
              <a:lnSpc>
                <a:spcPct val="90000"/>
              </a:lnSpc>
              <a:spcBef>
                <a:spcPts val="375"/>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p:txBody>
      </p:sp>
      <p:sp>
        <p:nvSpPr>
          <p:cNvPr id="107" name="Google Shape;107;p37"/>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38"/>
          <p:cNvSpPr txBox="1"/>
          <p:nvPr>
            <p:ph type="title"/>
          </p:nvPr>
        </p:nvSpPr>
        <p:spPr>
          <a:xfrm>
            <a:off x="347296" y="297293"/>
            <a:ext cx="7886700" cy="59436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38"/>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11" name="Google Shape;111;p38"/>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12" name="Google Shape;112;p38"/>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3" name="Shape 113"/>
        <p:cNvGrpSpPr/>
        <p:nvPr/>
      </p:nvGrpSpPr>
      <p:grpSpPr>
        <a:xfrm>
          <a:off x="0" y="0"/>
          <a:ext cx="0" cy="0"/>
          <a:chOff x="0" y="0"/>
          <a:chExt cx="0" cy="0"/>
        </a:xfrm>
      </p:grpSpPr>
      <p:sp>
        <p:nvSpPr>
          <p:cNvPr id="114" name="Google Shape;114;p39"/>
          <p:cNvSpPr txBox="1"/>
          <p:nvPr>
            <p:ph type="title"/>
          </p:nvPr>
        </p:nvSpPr>
        <p:spPr>
          <a:xfrm>
            <a:off x="629841" y="273844"/>
            <a:ext cx="7886700" cy="994172"/>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39"/>
          <p:cNvSpPr txBox="1"/>
          <p:nvPr>
            <p:ph idx="1" type="body"/>
          </p:nvPr>
        </p:nvSpPr>
        <p:spPr>
          <a:xfrm>
            <a:off x="629842" y="1878806"/>
            <a:ext cx="3868340" cy="2763441"/>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16" name="Google Shape;116;p39"/>
          <p:cNvSpPr txBox="1"/>
          <p:nvPr>
            <p:ph idx="2" type="body"/>
          </p:nvPr>
        </p:nvSpPr>
        <p:spPr>
          <a:xfrm>
            <a:off x="4629150" y="1878806"/>
            <a:ext cx="3887391" cy="2763441"/>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117" name="Google Shape;117;p39"/>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8" name="Shape 118"/>
        <p:cNvGrpSpPr/>
        <p:nvPr/>
      </p:nvGrpSpPr>
      <p:grpSpPr>
        <a:xfrm>
          <a:off x="0" y="0"/>
          <a:ext cx="0" cy="0"/>
          <a:chOff x="0" y="0"/>
          <a:chExt cx="0" cy="0"/>
        </a:xfrm>
      </p:grpSpPr>
      <p:sp>
        <p:nvSpPr>
          <p:cNvPr id="119" name="Google Shape;119;p40"/>
          <p:cNvSpPr txBox="1"/>
          <p:nvPr>
            <p:ph type="title"/>
          </p:nvPr>
        </p:nvSpPr>
        <p:spPr>
          <a:xfrm>
            <a:off x="629841" y="342900"/>
            <a:ext cx="2949178" cy="120015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40"/>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75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61950" lvl="1" marL="914400" marR="0" rtl="0" algn="l">
              <a:lnSpc>
                <a:spcPct val="90000"/>
              </a:lnSpc>
              <a:spcBef>
                <a:spcPts val="375"/>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23850" lvl="3" marL="1828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121" name="Google Shape;121;p4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Arial"/>
                <a:ea typeface="Arial"/>
                <a:cs typeface="Arial"/>
                <a:sym typeface="Arial"/>
              </a:defRPr>
            </a:lvl2pPr>
            <a:lvl3pPr indent="-228600" lvl="2" marL="1371600" marR="0" rtl="0" algn="l">
              <a:lnSpc>
                <a:spcPct val="90000"/>
              </a:lnSpc>
              <a:spcBef>
                <a:spcPts val="375"/>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5pPr>
            <a:lvl6pPr indent="-228600" lvl="5" marL="27432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6pPr>
            <a:lvl7pPr indent="-228600" lvl="6" marL="3200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7pPr>
            <a:lvl8pPr indent="-228600" lvl="7" marL="3657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8pPr>
            <a:lvl9pPr indent="-228600" lvl="8" marL="4114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Arial"/>
                <a:ea typeface="Arial"/>
                <a:cs typeface="Arial"/>
                <a:sym typeface="Arial"/>
              </a:defRPr>
            </a:lvl9pPr>
          </a:lstStyle>
          <a:p/>
        </p:txBody>
      </p:sp>
      <p:sp>
        <p:nvSpPr>
          <p:cNvPr id="122" name="Google Shape;122;p40"/>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type="blank">
  <p:cSld name="BLANK">
    <p:spTree>
      <p:nvGrpSpPr>
        <p:cNvPr id="22" name="Shape 22"/>
        <p:cNvGrpSpPr/>
        <p:nvPr/>
      </p:nvGrpSpPr>
      <p:grpSpPr>
        <a:xfrm>
          <a:off x="0" y="0"/>
          <a:ext cx="0" cy="0"/>
          <a:chOff x="0" y="0"/>
          <a:chExt cx="0" cy="0"/>
        </a:xfrm>
      </p:grpSpPr>
      <p:sp>
        <p:nvSpPr>
          <p:cNvPr id="23" name="Google Shape;23;p28"/>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ubtle Grey">
  <p:cSld name="TITLE_ONLY_1">
    <p:spTree>
      <p:nvGrpSpPr>
        <p:cNvPr id="24" name="Shape 24"/>
        <p:cNvGrpSpPr/>
        <p:nvPr/>
      </p:nvGrpSpPr>
      <p:grpSpPr>
        <a:xfrm>
          <a:off x="0" y="0"/>
          <a:ext cx="0" cy="0"/>
          <a:chOff x="0" y="0"/>
          <a:chExt cx="0" cy="0"/>
        </a:xfrm>
      </p:grpSpPr>
      <p:sp>
        <p:nvSpPr>
          <p:cNvPr id="25" name="Google Shape;25;g1178b2858e0_1_316"/>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6" name="Google Shape;26;g1178b2858e0_1_316"/>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Subtle Grey">
  <p:cSld name="TITLE_ONLY_1_1">
    <p:spTree>
      <p:nvGrpSpPr>
        <p:cNvPr id="27" name="Shape 27"/>
        <p:cNvGrpSpPr/>
        <p:nvPr/>
      </p:nvGrpSpPr>
      <p:grpSpPr>
        <a:xfrm>
          <a:off x="0" y="0"/>
          <a:ext cx="0" cy="0"/>
          <a:chOff x="0" y="0"/>
          <a:chExt cx="0" cy="0"/>
        </a:xfrm>
      </p:grpSpPr>
      <p:sp>
        <p:nvSpPr>
          <p:cNvPr id="28" name="Google Shape;28;g1178b2858e0_1_32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9" name="Google Shape;29;g1178b2858e0_1_325"/>
          <p:cNvSpPr/>
          <p:nvPr/>
        </p:nvSpPr>
        <p:spPr>
          <a:xfrm>
            <a:off x="0" y="1191538"/>
            <a:ext cx="9144000" cy="39519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0" name="Google Shape;30;g1178b2858e0_1_32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logo)">
  <p:cSld name="BLANK_3">
    <p:spTree>
      <p:nvGrpSpPr>
        <p:cNvPr id="31" name="Shape 31"/>
        <p:cNvGrpSpPr/>
        <p:nvPr/>
      </p:nvGrpSpPr>
      <p:grpSpPr>
        <a:xfrm>
          <a:off x="0" y="0"/>
          <a:ext cx="0" cy="0"/>
          <a:chOff x="0" y="0"/>
          <a:chExt cx="0" cy="0"/>
        </a:xfrm>
      </p:grpSpPr>
      <p:sp>
        <p:nvSpPr>
          <p:cNvPr id="32" name="Google Shape;32;g117bd95c426_0_58"/>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3" name="Google Shape;33;g117bd95c426_0_58"/>
          <p:cNvSpPr/>
          <p:nvPr/>
        </p:nvSpPr>
        <p:spPr>
          <a:xfrm>
            <a:off x="8329175" y="4328250"/>
            <a:ext cx="814800" cy="815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29"/>
          <p:cNvSpPr txBox="1"/>
          <p:nvPr>
            <p:ph idx="12" type="sldNum"/>
          </p:nvPr>
        </p:nvSpPr>
        <p:spPr>
          <a:xfrm>
            <a:off x="213458" y="4783687"/>
            <a:ext cx="457200" cy="18288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6" name="Google Shape;36;p29"/>
          <p:cNvSpPr txBox="1"/>
          <p:nvPr>
            <p:ph type="title"/>
          </p:nvPr>
        </p:nvSpPr>
        <p:spPr>
          <a:xfrm>
            <a:off x="250825" y="297293"/>
            <a:ext cx="7983171" cy="59436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SzPts val="2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Light">
  <p:cSld name="TITLE_1_1">
    <p:spTree>
      <p:nvGrpSpPr>
        <p:cNvPr id="37" name="Shape 37"/>
        <p:cNvGrpSpPr/>
        <p:nvPr/>
      </p:nvGrpSpPr>
      <p:grpSpPr>
        <a:xfrm>
          <a:off x="0" y="0"/>
          <a:ext cx="0" cy="0"/>
          <a:chOff x="0" y="0"/>
          <a:chExt cx="0" cy="0"/>
        </a:xfrm>
      </p:grpSpPr>
      <p:sp>
        <p:nvSpPr>
          <p:cNvPr id="38" name="Google Shape;38;g1178b2858e0_4_172"/>
          <p:cNvSpPr/>
          <p:nvPr/>
        </p:nvSpPr>
        <p:spPr>
          <a:xfrm>
            <a:off x="0" y="0"/>
            <a:ext cx="9144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 name="Google Shape;39;g1178b2858e0_4_172"/>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40" name="Google Shape;40;g1178b2858e0_4_172"/>
          <p:cNvPicPr preferRelativeResize="0"/>
          <p:nvPr/>
        </p:nvPicPr>
        <p:blipFill rotWithShape="1">
          <a:blip r:embed="rId2">
            <a:alphaModFix/>
          </a:blip>
          <a:srcRect b="0" l="0" r="0" t="0"/>
          <a:stretch/>
        </p:blipFill>
        <p:spPr>
          <a:xfrm>
            <a:off x="8530180" y="4477292"/>
            <a:ext cx="362995" cy="362995"/>
          </a:xfrm>
          <a:prstGeom prst="rect">
            <a:avLst/>
          </a:prstGeom>
          <a:noFill/>
          <a:ln>
            <a:noFill/>
          </a:ln>
        </p:spPr>
      </p:pic>
      <p:sp>
        <p:nvSpPr>
          <p:cNvPr id="41" name="Google Shape;41;g1178b2858e0_4_172"/>
          <p:cNvSpPr txBox="1"/>
          <p:nvPr>
            <p:ph type="ctrTitle"/>
          </p:nvPr>
        </p:nvSpPr>
        <p:spPr>
          <a:xfrm>
            <a:off x="479425" y="1106424"/>
            <a:ext cx="5943600" cy="1790700"/>
          </a:xfrm>
          <a:prstGeom prst="rect">
            <a:avLst/>
          </a:prstGeom>
          <a:noFill/>
          <a:ln>
            <a:noFill/>
          </a:ln>
        </p:spPr>
        <p:txBody>
          <a:bodyPr anchorCtr="0" anchor="b" bIns="45700" lIns="0" spcFirstLastPara="1" rIns="0" wrap="square" tIns="45700">
            <a:noAutofit/>
          </a:bodyPr>
          <a:lstStyle>
            <a:lvl1pPr lvl="0" algn="l">
              <a:lnSpc>
                <a:spcPct val="90000"/>
              </a:lnSpc>
              <a:spcBef>
                <a:spcPts val="0"/>
              </a:spcBef>
              <a:spcAft>
                <a:spcPts val="0"/>
              </a:spcAft>
              <a:buClr>
                <a:schemeClr val="lt1"/>
              </a:buClr>
              <a:buSzPts val="4400"/>
              <a:buFont typeface="Arial"/>
              <a:buNone/>
              <a:defRPr sz="4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g1178b2858e0_4_172"/>
          <p:cNvSpPr txBox="1"/>
          <p:nvPr>
            <p:ph idx="1" type="subTitle"/>
          </p:nvPr>
        </p:nvSpPr>
        <p:spPr>
          <a:xfrm>
            <a:off x="479425" y="2980944"/>
            <a:ext cx="5438100" cy="1241700"/>
          </a:xfrm>
          <a:prstGeom prst="rect">
            <a:avLst/>
          </a:prstGeom>
          <a:noFill/>
          <a:ln>
            <a:noFill/>
          </a:ln>
        </p:spPr>
        <p:txBody>
          <a:bodyPr anchorCtr="0" anchor="t" bIns="45700" lIns="0" spcFirstLastPara="1" rIns="0" wrap="square" tIns="0">
            <a:noAutofit/>
          </a:bodyPr>
          <a:lstStyle>
            <a:lvl1pPr lvl="0" marR="0" rtl="0" algn="l">
              <a:lnSpc>
                <a:spcPct val="115000"/>
              </a:lnSpc>
              <a:spcBef>
                <a:spcPts val="750"/>
              </a:spcBef>
              <a:spcAft>
                <a:spcPts val="0"/>
              </a:spcAft>
              <a:buClr>
                <a:schemeClr val="dk1"/>
              </a:buClr>
              <a:buSzPts val="1800"/>
              <a:buFont typeface="Arial"/>
              <a:buNone/>
              <a:defRPr b="0" i="0" sz="2000" u="none" cap="none" strike="noStrike">
                <a:solidFill>
                  <a:srgbClr val="1B4036"/>
                </a:solidFill>
                <a:latin typeface="Arial"/>
                <a:ea typeface="Arial"/>
                <a:cs typeface="Arial"/>
                <a:sym typeface="Arial"/>
              </a:defRPr>
            </a:lvl1pPr>
            <a:lvl2pPr lvl="1" marR="0" rtl="0" algn="l">
              <a:lnSpc>
                <a:spcPct val="115000"/>
              </a:lnSpc>
              <a:spcBef>
                <a:spcPts val="375"/>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2pPr>
            <a:lvl3pPr lvl="2" marR="0" rtl="0" algn="l">
              <a:lnSpc>
                <a:spcPct val="115000"/>
              </a:lnSpc>
              <a:spcBef>
                <a:spcPts val="375"/>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3pPr>
            <a:lvl4pPr lvl="3"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4pPr>
            <a:lvl5pPr lvl="4"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5pPr>
            <a:lvl6pPr lvl="5"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6pPr>
            <a:lvl7pPr lvl="6"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7pPr>
            <a:lvl8pPr lvl="7"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8pPr>
            <a:lvl9pPr lvl="8" marR="0" rtl="0" algn="l">
              <a:lnSpc>
                <a:spcPct val="115000"/>
              </a:lnSpc>
              <a:spcBef>
                <a:spcPts val="375"/>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ubtle Grey 2">
  <p:cSld name="TITLE_ONLY_1_1_1">
    <p:spTree>
      <p:nvGrpSpPr>
        <p:cNvPr id="43" name="Shape 43"/>
        <p:cNvGrpSpPr/>
        <p:nvPr/>
      </p:nvGrpSpPr>
      <p:grpSpPr>
        <a:xfrm>
          <a:off x="0" y="0"/>
          <a:ext cx="0" cy="0"/>
          <a:chOff x="0" y="0"/>
          <a:chExt cx="0" cy="0"/>
        </a:xfrm>
      </p:grpSpPr>
      <p:sp>
        <p:nvSpPr>
          <p:cNvPr id="44" name="Google Shape;44;g1178b2858e0_1_335"/>
          <p:cNvSpPr txBox="1"/>
          <p:nvPr>
            <p:ph idx="12" type="sldNum"/>
          </p:nvPr>
        </p:nvSpPr>
        <p:spPr>
          <a:xfrm>
            <a:off x="213458" y="4783687"/>
            <a:ext cx="457200" cy="183000"/>
          </a:xfrm>
          <a:prstGeom prst="rect">
            <a:avLst/>
          </a:prstGeom>
          <a:noFill/>
          <a:ln>
            <a:noFill/>
          </a:ln>
        </p:spPr>
        <p:txBody>
          <a:bodyPr anchorCtr="0" anchor="ctr" bIns="45700" lIns="0" spcFirstLastPara="1" rIns="0" wrap="square" tIns="45700">
            <a:noAutofit/>
          </a:bodyPr>
          <a:lstStyle>
            <a:lvl1pPr indent="0" lvl="0"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5" name="Google Shape;45;g1178b2858e0_1_335"/>
          <p:cNvSpPr/>
          <p:nvPr/>
        </p:nvSpPr>
        <p:spPr>
          <a:xfrm>
            <a:off x="2411413" y="0"/>
            <a:ext cx="6732600" cy="5143500"/>
          </a:xfrm>
          <a:prstGeom prst="roundRect">
            <a:avLst>
              <a:gd fmla="val 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6" name="Google Shape;46;g1178b2858e0_1_335"/>
          <p:cNvPicPr preferRelativeResize="0"/>
          <p:nvPr/>
        </p:nvPicPr>
        <p:blipFill rotWithShape="1">
          <a:blip r:embed="rId2">
            <a:alphaModFix/>
          </a:blip>
          <a:srcRect b="0" l="0" r="0" t="0"/>
          <a:stretch/>
        </p:blipFill>
        <p:spPr>
          <a:xfrm>
            <a:off x="8528295" y="4511920"/>
            <a:ext cx="364879" cy="36487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7"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txBox="1"/>
          <p:nvPr>
            <p:ph type="title"/>
          </p:nvPr>
        </p:nvSpPr>
        <p:spPr>
          <a:xfrm>
            <a:off x="250825" y="297293"/>
            <a:ext cx="7983171" cy="594360"/>
          </a:xfrm>
          <a:prstGeom prst="rect">
            <a:avLst/>
          </a:prstGeom>
          <a:noFill/>
          <a:ln>
            <a:noFill/>
          </a:ln>
        </p:spPr>
        <p:txBody>
          <a:bodyPr anchorCtr="0" anchor="t" bIns="45700" lIns="0" spcFirstLastPara="1" rIns="0" wrap="square" tIns="45700">
            <a:noAutofit/>
          </a:bodyPr>
          <a:lstStyle>
            <a:lvl1pPr lvl="0" marR="0" rtl="0" algn="l">
              <a:lnSpc>
                <a:spcPct val="90000"/>
              </a:lnSpc>
              <a:spcBef>
                <a:spcPts val="0"/>
              </a:spcBef>
              <a:spcAft>
                <a:spcPts val="0"/>
              </a:spcAft>
              <a:buClr>
                <a:schemeClr val="dk1"/>
              </a:buClr>
              <a:buSzPts val="2200"/>
              <a:buFont typeface="Arial"/>
              <a:buNone/>
              <a:defRPr b="1" i="0" sz="2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7"/>
          <p:cNvSpPr txBox="1"/>
          <p:nvPr>
            <p:ph idx="12" type="sldNum"/>
          </p:nvPr>
        </p:nvSpPr>
        <p:spPr>
          <a:xfrm>
            <a:off x="262792" y="4876800"/>
            <a:ext cx="457200" cy="182880"/>
          </a:xfrm>
          <a:prstGeom prst="rect">
            <a:avLst/>
          </a:prstGeom>
          <a:noFill/>
          <a:ln>
            <a:noFill/>
          </a:ln>
        </p:spPr>
        <p:txBody>
          <a:bodyPr anchorCtr="0" anchor="ctr" bIns="45700" lIns="0" spcFirstLastPara="1" rIns="0" wrap="square" tIns="45700">
            <a:noAutofit/>
          </a:bodyPr>
          <a:lstStyle>
            <a:lvl1pPr indent="0" lvl="0"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2" name="Google Shape;12;p27"/>
          <p:cNvPicPr preferRelativeResize="0"/>
          <p:nvPr/>
        </p:nvPicPr>
        <p:blipFill rotWithShape="1">
          <a:blip r:embed="rId1">
            <a:alphaModFix/>
          </a:blip>
          <a:srcRect b="0" l="0" r="0" t="0"/>
          <a:stretch/>
        </p:blipFill>
        <p:spPr>
          <a:xfrm>
            <a:off x="8528295" y="4511920"/>
            <a:ext cx="364880" cy="36488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158">
          <p15:clr>
            <a:srgbClr val="F26B43"/>
          </p15:clr>
        </p15:guide>
        <p15:guide id="3" orient="horz" pos="3072">
          <p15:clr>
            <a:srgbClr val="F26B43"/>
          </p15:clr>
        </p15:guide>
        <p15:guide id="4" orient="horz" pos="169">
          <p15:clr>
            <a:srgbClr val="F26B43"/>
          </p15:clr>
        </p15:guide>
        <p15:guide id="5" pos="3560">
          <p15:clr>
            <a:srgbClr val="F26B43"/>
          </p15:clr>
        </p15:guide>
        <p15:guide id="6" pos="1519">
          <p15:clr>
            <a:srgbClr val="F26B43"/>
          </p15:clr>
        </p15:guide>
        <p15:guide id="7" pos="839">
          <p15:clr>
            <a:srgbClr val="F26B43"/>
          </p15:clr>
        </p15:guide>
        <p15:guide id="8" pos="2200">
          <p15:clr>
            <a:srgbClr val="F26B43"/>
          </p15:clr>
        </p15:guide>
        <p15:guide id="9" pos="4241">
          <p15:clr>
            <a:srgbClr val="F26B43"/>
          </p15:clr>
        </p15:guide>
        <p15:guide id="10" pos="4921">
          <p15:clr>
            <a:srgbClr val="F26B43"/>
          </p15:clr>
        </p15:guide>
        <p15:guide id="11" orient="horz" pos="1484">
          <p15:clr>
            <a:srgbClr val="F26B43"/>
          </p15:clr>
        </p15:guide>
        <p15:guide id="12" orient="horz" pos="826">
          <p15:clr>
            <a:srgbClr val="F26B43"/>
          </p15:clr>
        </p15:guide>
        <p15:guide id="13" pos="5602">
          <p15:clr>
            <a:srgbClr val="F26B43"/>
          </p15:clr>
        </p15:guide>
        <p15:guide id="14" orient="horz" pos="2164">
          <p15:clr>
            <a:srgbClr val="F26B43"/>
          </p15:clr>
        </p15:guide>
        <p15:guide id="15" orient="horz" pos="2822">
          <p15:clr>
            <a:srgbClr val="F26B43"/>
          </p15:clr>
        </p15:guide>
        <p15:guide id="16" orient="horz" pos="1166">
          <p15:clr>
            <a:srgbClr val="F26B43"/>
          </p15:clr>
        </p15:guide>
        <p15:guide id="17" orient="horz" pos="1824">
          <p15:clr>
            <a:srgbClr val="F26B43"/>
          </p15:clr>
        </p15:guide>
        <p15:guide id="18" orient="horz" pos="2505">
          <p15:clr>
            <a:srgbClr val="F26B43"/>
          </p15:clr>
        </p15:guide>
        <p15:guide id="19" orient="horz" pos="50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hyperlink" Target="https://vtshome.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hyperlink" Target="https://vtshome.org/" TargetMode="External"/><Relationship Id="rId4" Type="http://schemas.openxmlformats.org/officeDocument/2006/relationships/image" Target="../media/image14.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hyperlink" Target="https://vtshome.org/" TargetMode="External"/><Relationship Id="rId4" Type="http://schemas.openxmlformats.org/officeDocument/2006/relationships/image" Target="../media/image12.png"/><Relationship Id="rId5"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hyperlink" Target="https://vtshome.org/" TargetMode="External"/><Relationship Id="rId4" Type="http://schemas.openxmlformats.org/officeDocument/2006/relationships/image" Target="../media/image17.png"/><Relationship Id="rId5"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hyperlink" Target="https://vtshome.org/" TargetMode="External"/><Relationship Id="rId4" Type="http://schemas.openxmlformats.org/officeDocument/2006/relationships/image" Target="../media/image16.png"/><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hyperlink" Target="https://fm-digital-assets.fieldmuseum.org/2206/729/GN92435_048d.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uapress.arizona.edu/book/chicana-o-identity-in-a-changing-u-s-societ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s://positivepsychology.com/self-awareness-matters-how-you-can-be-more-self-awar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hyperlink" Target="https://positivepsychology.com/self-control-theory/" TargetMode="External"/><Relationship Id="rId4" Type="http://schemas.openxmlformats.org/officeDocument/2006/relationships/hyperlink" Target="https://positivepsychology.com/self-confidenc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hyperlink" Target="https://www.ncbi.nlm.nih.gov/pmc/articles/PMC7443156/#bb0040" TargetMode="External"/><Relationship Id="rId4" Type="http://schemas.openxmlformats.org/officeDocument/2006/relationships/hyperlink" Target="https://www.ncbi.nlm.nih.gov/pmc/articles/PMC7443156/)" TargetMode="External"/><Relationship Id="rId5" Type="http://schemas.openxmlformats.org/officeDocument/2006/relationships/hyperlink" Target="https://www.ncbi.nlm.nih.gov/pmc/articles/PMC7443156/)"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hyperlink" Target="https://link.springer.com/referenceworkentry/10.1007/978-3-319-32132-5_809-1"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s://docs.google.com/document/d/1f79b93hil-7BvAWJswVYBocs5CfP7rxR/edi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hyperlink" Target="https://www.youtube.com/watch?v=1EVTyS6vm5E" TargetMode="External"/><Relationship Id="rId4" Type="http://schemas.openxmlformats.org/officeDocument/2006/relationships/hyperlink" Target="https://drive.google.com/file/d/1wqE8ZKjsLX7yboKD6lW2D_jMhcPORiEW/view?usp=shari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135e875e80f_1_75"/>
          <p:cNvSpPr txBox="1"/>
          <p:nvPr/>
        </p:nvSpPr>
        <p:spPr>
          <a:xfrm>
            <a:off x="250825" y="1311275"/>
            <a:ext cx="4321200" cy="1486200"/>
          </a:xfrm>
          <a:prstGeom prst="rect">
            <a:avLst/>
          </a:prstGeom>
          <a:noFill/>
          <a:ln>
            <a:noFill/>
          </a:ln>
        </p:spPr>
        <p:txBody>
          <a:bodyPr anchorCtr="0" anchor="b" bIns="91425" lIns="0" spcFirstLastPara="1" rIns="91425" wrap="square" tIns="91425">
            <a:normAutofit/>
          </a:bodyPr>
          <a:lstStyle/>
          <a:p>
            <a:pPr indent="0" lvl="0" marL="0" marR="0" rtl="0" algn="l">
              <a:lnSpc>
                <a:spcPct val="90000"/>
              </a:lnSpc>
              <a:spcBef>
                <a:spcPts val="0"/>
              </a:spcBef>
              <a:spcAft>
                <a:spcPts val="0"/>
              </a:spcAft>
              <a:buClr>
                <a:schemeClr val="dk1"/>
              </a:buClr>
              <a:buSzPts val="4400"/>
              <a:buFont typeface="Arial"/>
              <a:buNone/>
            </a:pPr>
            <a:r>
              <a:rPr b="1" lang="en-US" sz="3500">
                <a:solidFill>
                  <a:schemeClr val="dk1"/>
                </a:solidFill>
              </a:rPr>
              <a:t>Self-Awareness &amp; Assumption</a:t>
            </a:r>
            <a:endParaRPr b="0" i="0" sz="700" u="none" cap="none" strike="noStrike">
              <a:solidFill>
                <a:srgbClr val="000000"/>
              </a:solidFill>
              <a:latin typeface="Arial"/>
              <a:ea typeface="Arial"/>
              <a:cs typeface="Arial"/>
              <a:sym typeface="Arial"/>
            </a:endParaRPr>
          </a:p>
        </p:txBody>
      </p:sp>
      <p:sp>
        <p:nvSpPr>
          <p:cNvPr id="128" name="Google Shape;128;g135e875e80f_1_75"/>
          <p:cNvSpPr txBox="1"/>
          <p:nvPr/>
        </p:nvSpPr>
        <p:spPr>
          <a:xfrm>
            <a:off x="250825" y="2838351"/>
            <a:ext cx="4321200" cy="1138200"/>
          </a:xfrm>
          <a:prstGeom prst="rect">
            <a:avLst/>
          </a:prstGeom>
          <a:noFill/>
          <a:ln>
            <a:noFill/>
          </a:ln>
        </p:spPr>
        <p:txBody>
          <a:bodyPr anchorCtr="0" anchor="t" bIns="91425" lIns="0" spcFirstLastPara="1" rIns="91425" wrap="square" tIns="91425">
            <a:normAutofit/>
          </a:bodyPr>
          <a:lstStyle/>
          <a:p>
            <a:pPr indent="0" lvl="0" marL="0" marR="0" rtl="0" algn="l">
              <a:lnSpc>
                <a:spcPct val="100000"/>
              </a:lnSpc>
              <a:spcBef>
                <a:spcPts val="0"/>
              </a:spcBef>
              <a:spcAft>
                <a:spcPts val="0"/>
              </a:spcAft>
              <a:buClr>
                <a:schemeClr val="dk1"/>
              </a:buClr>
              <a:buSzPts val="2000"/>
              <a:buFont typeface="Arial"/>
              <a:buNone/>
            </a:pPr>
            <a:r>
              <a:rPr lang="en-US" sz="1600">
                <a:solidFill>
                  <a:srgbClr val="7F7F7F"/>
                </a:solidFill>
              </a:rPr>
              <a:t>C</a:t>
            </a:r>
            <a:r>
              <a:rPr b="0" i="0" lang="en-US" sz="1600" u="none" cap="none" strike="noStrike">
                <a:solidFill>
                  <a:srgbClr val="7F7F7F"/>
                </a:solidFill>
                <a:latin typeface="Arial"/>
                <a:ea typeface="Arial"/>
                <a:cs typeface="Arial"/>
                <a:sym typeface="Arial"/>
              </a:rPr>
              <a:t>an Data be Cultured?</a:t>
            </a:r>
            <a:endParaRPr b="0" i="0" sz="1000" u="none" cap="none" strike="noStrike">
              <a:solidFill>
                <a:srgbClr val="7F7F7F"/>
              </a:solidFill>
              <a:latin typeface="Arial"/>
              <a:ea typeface="Arial"/>
              <a:cs typeface="Arial"/>
              <a:sym typeface="Arial"/>
            </a:endParaRPr>
          </a:p>
        </p:txBody>
      </p:sp>
      <p:grpSp>
        <p:nvGrpSpPr>
          <p:cNvPr id="129" name="Google Shape;129;g135e875e80f_1_75"/>
          <p:cNvGrpSpPr/>
          <p:nvPr/>
        </p:nvGrpSpPr>
        <p:grpSpPr>
          <a:xfrm>
            <a:off x="5047537" y="768861"/>
            <a:ext cx="3691120" cy="3612926"/>
            <a:chOff x="6988682" y="4094929"/>
            <a:chExt cx="658200" cy="658200"/>
          </a:xfrm>
        </p:grpSpPr>
        <p:sp>
          <p:nvSpPr>
            <p:cNvPr id="130" name="Google Shape;130;g135e875e80f_1_75"/>
            <p:cNvSpPr/>
            <p:nvPr/>
          </p:nvSpPr>
          <p:spPr>
            <a:xfrm>
              <a:off x="6988682" y="4094929"/>
              <a:ext cx="658200" cy="658200"/>
            </a:xfrm>
            <a:prstGeom prst="ellipse">
              <a:avLst/>
            </a:prstGeom>
            <a:solidFill>
              <a:srgbClr val="D5DD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131" name="Google Shape;131;g135e875e80f_1_75"/>
            <p:cNvGrpSpPr/>
            <p:nvPr/>
          </p:nvGrpSpPr>
          <p:grpSpPr>
            <a:xfrm>
              <a:off x="7125092" y="4262076"/>
              <a:ext cx="385416" cy="323972"/>
              <a:chOff x="2464673" y="799475"/>
              <a:chExt cx="4216804" cy="3544553"/>
            </a:xfrm>
          </p:grpSpPr>
          <p:sp>
            <p:nvSpPr>
              <p:cNvPr id="132" name="Google Shape;132;g135e875e80f_1_75"/>
              <p:cNvSpPr/>
              <p:nvPr/>
            </p:nvSpPr>
            <p:spPr>
              <a:xfrm>
                <a:off x="2464673" y="2308420"/>
                <a:ext cx="1899888" cy="2035608"/>
              </a:xfrm>
              <a:custGeom>
                <a:rect b="b" l="l" r="r" t="t"/>
                <a:pathLst>
                  <a:path extrusionOk="0" h="2035608" w="1899888">
                    <a:moveTo>
                      <a:pt x="1372612" y="1050444"/>
                    </a:moveTo>
                    <a:cubicBezTo>
                      <a:pt x="1488229" y="939237"/>
                      <a:pt x="1560632" y="783368"/>
                      <a:pt x="1560632" y="610683"/>
                    </a:cubicBezTo>
                    <a:cubicBezTo>
                      <a:pt x="1560632" y="273990"/>
                      <a:pt x="1286647" y="0"/>
                      <a:pt x="949953" y="0"/>
                    </a:cubicBezTo>
                    <a:cubicBezTo>
                      <a:pt x="613259" y="0"/>
                      <a:pt x="339274" y="273990"/>
                      <a:pt x="339274" y="610683"/>
                    </a:cubicBezTo>
                    <a:cubicBezTo>
                      <a:pt x="339274" y="783368"/>
                      <a:pt x="411681" y="939233"/>
                      <a:pt x="527299" y="1050444"/>
                    </a:cubicBezTo>
                    <a:cubicBezTo>
                      <a:pt x="215315" y="1206365"/>
                      <a:pt x="0" y="1528057"/>
                      <a:pt x="0" y="1899893"/>
                    </a:cubicBezTo>
                    <a:cubicBezTo>
                      <a:pt x="0" y="1974800"/>
                      <a:pt x="60796" y="2035609"/>
                      <a:pt x="135703" y="2035609"/>
                    </a:cubicBezTo>
                    <a:lnTo>
                      <a:pt x="1764182" y="2035609"/>
                    </a:lnTo>
                    <a:cubicBezTo>
                      <a:pt x="1839088" y="2035609"/>
                      <a:pt x="1899889" y="1974800"/>
                      <a:pt x="1899889" y="1899893"/>
                    </a:cubicBezTo>
                    <a:cubicBezTo>
                      <a:pt x="1899889" y="1528057"/>
                      <a:pt x="1684599" y="1206305"/>
                      <a:pt x="1372590" y="1050444"/>
                    </a:cubicBezTo>
                    <a:lnTo>
                      <a:pt x="1372612" y="1050444"/>
                    </a:lnTo>
                    <a:close/>
                    <a:moveTo>
                      <a:pt x="610701" y="610683"/>
                    </a:moveTo>
                    <a:cubicBezTo>
                      <a:pt x="610701" y="423606"/>
                      <a:pt x="762888" y="271414"/>
                      <a:pt x="949966" y="271414"/>
                    </a:cubicBezTo>
                    <a:cubicBezTo>
                      <a:pt x="1137044" y="271414"/>
                      <a:pt x="1289231" y="423606"/>
                      <a:pt x="1289231" y="610683"/>
                    </a:cubicBezTo>
                    <a:cubicBezTo>
                      <a:pt x="1289231" y="797757"/>
                      <a:pt x="1137044" y="949949"/>
                      <a:pt x="949966" y="949949"/>
                    </a:cubicBezTo>
                    <a:cubicBezTo>
                      <a:pt x="762888" y="949949"/>
                      <a:pt x="610701" y="797757"/>
                      <a:pt x="610701" y="610683"/>
                    </a:cubicBezTo>
                    <a:close/>
                    <a:moveTo>
                      <a:pt x="285074" y="1764186"/>
                    </a:moveTo>
                    <a:cubicBezTo>
                      <a:pt x="348181" y="1454848"/>
                      <a:pt x="622308" y="1221363"/>
                      <a:pt x="949966" y="1221363"/>
                    </a:cubicBezTo>
                    <a:cubicBezTo>
                      <a:pt x="1277624" y="1221363"/>
                      <a:pt x="1551815" y="1454848"/>
                      <a:pt x="1614853" y="1764186"/>
                    </a:cubicBezTo>
                    <a:lnTo>
                      <a:pt x="285074" y="1764186"/>
                    </a:ln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3" name="Google Shape;133;g135e875e80f_1_75"/>
              <p:cNvSpPr/>
              <p:nvPr/>
            </p:nvSpPr>
            <p:spPr>
              <a:xfrm>
                <a:off x="4594802" y="1185503"/>
                <a:ext cx="1639666" cy="1756783"/>
              </a:xfrm>
              <a:custGeom>
                <a:rect b="b" l="l" r="r" t="t"/>
                <a:pathLst>
                  <a:path extrusionOk="0" h="1756783" w="1639666">
                    <a:moveTo>
                      <a:pt x="1184608" y="906563"/>
                    </a:moveTo>
                    <a:cubicBezTo>
                      <a:pt x="1284392" y="810586"/>
                      <a:pt x="1346881" y="676070"/>
                      <a:pt x="1346881" y="527033"/>
                    </a:cubicBezTo>
                    <a:cubicBezTo>
                      <a:pt x="1346881" y="236455"/>
                      <a:pt x="1110422" y="0"/>
                      <a:pt x="819844" y="0"/>
                    </a:cubicBezTo>
                    <a:cubicBezTo>
                      <a:pt x="529266" y="0"/>
                      <a:pt x="292807" y="236455"/>
                      <a:pt x="292807" y="527033"/>
                    </a:cubicBezTo>
                    <a:cubicBezTo>
                      <a:pt x="292807" y="676070"/>
                      <a:pt x="355296" y="810581"/>
                      <a:pt x="455080" y="906563"/>
                    </a:cubicBezTo>
                    <a:cubicBezTo>
                      <a:pt x="185826" y="1041126"/>
                      <a:pt x="0" y="1318759"/>
                      <a:pt x="0" y="1639662"/>
                    </a:cubicBezTo>
                    <a:cubicBezTo>
                      <a:pt x="0" y="1704312"/>
                      <a:pt x="52472" y="1756784"/>
                      <a:pt x="117122" y="1756784"/>
                    </a:cubicBezTo>
                    <a:lnTo>
                      <a:pt x="1522549" y="1756784"/>
                    </a:lnTo>
                    <a:cubicBezTo>
                      <a:pt x="1587194" y="1756784"/>
                      <a:pt x="1639666" y="1704312"/>
                      <a:pt x="1639666" y="1639662"/>
                    </a:cubicBezTo>
                    <a:cubicBezTo>
                      <a:pt x="1639666" y="1318759"/>
                      <a:pt x="1453862" y="1041079"/>
                      <a:pt x="1184591" y="906563"/>
                    </a:cubicBezTo>
                    <a:lnTo>
                      <a:pt x="1184608" y="906563"/>
                    </a:lnTo>
                    <a:close/>
                    <a:moveTo>
                      <a:pt x="527054" y="527033"/>
                    </a:moveTo>
                    <a:cubicBezTo>
                      <a:pt x="527054" y="365583"/>
                      <a:pt x="658402" y="234235"/>
                      <a:pt x="819852" y="234235"/>
                    </a:cubicBezTo>
                    <a:cubicBezTo>
                      <a:pt x="981307" y="234235"/>
                      <a:pt x="1112650" y="365583"/>
                      <a:pt x="1112650" y="527033"/>
                    </a:cubicBezTo>
                    <a:cubicBezTo>
                      <a:pt x="1112650" y="688487"/>
                      <a:pt x="981307" y="819831"/>
                      <a:pt x="819852" y="819831"/>
                    </a:cubicBezTo>
                    <a:cubicBezTo>
                      <a:pt x="658402" y="819831"/>
                      <a:pt x="527054" y="688487"/>
                      <a:pt x="527054" y="527033"/>
                    </a:cubicBezTo>
                    <a:close/>
                    <a:moveTo>
                      <a:pt x="246031" y="1522545"/>
                    </a:moveTo>
                    <a:cubicBezTo>
                      <a:pt x="300496" y="1255575"/>
                      <a:pt x="537076" y="1054070"/>
                      <a:pt x="819852" y="1054070"/>
                    </a:cubicBezTo>
                    <a:cubicBezTo>
                      <a:pt x="1102633" y="1054070"/>
                      <a:pt x="1339269" y="1255575"/>
                      <a:pt x="1393674" y="1522545"/>
                    </a:cubicBezTo>
                    <a:lnTo>
                      <a:pt x="246031" y="1522545"/>
                    </a:ln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4" name="Google Shape;134;g135e875e80f_1_75"/>
              <p:cNvSpPr/>
              <p:nvPr/>
            </p:nvSpPr>
            <p:spPr>
              <a:xfrm>
                <a:off x="4152581" y="799475"/>
                <a:ext cx="2528896" cy="2528887"/>
              </a:xfrm>
              <a:custGeom>
                <a:rect b="b" l="l" r="r" t="t"/>
                <a:pathLst>
                  <a:path extrusionOk="0" h="2528887" w="2528896">
                    <a:moveTo>
                      <a:pt x="270034" y="270034"/>
                    </a:moveTo>
                    <a:lnTo>
                      <a:pt x="270034" y="2258854"/>
                    </a:lnTo>
                    <a:lnTo>
                      <a:pt x="2258862" y="2258854"/>
                    </a:lnTo>
                    <a:lnTo>
                      <a:pt x="2258862" y="270034"/>
                    </a:lnTo>
                    <a:lnTo>
                      <a:pt x="270034" y="270034"/>
                    </a:lnTo>
                    <a:close/>
                    <a:moveTo>
                      <a:pt x="120015" y="0"/>
                    </a:moveTo>
                    <a:cubicBezTo>
                      <a:pt x="53732" y="0"/>
                      <a:pt x="0" y="53737"/>
                      <a:pt x="0" y="120015"/>
                    </a:cubicBezTo>
                    <a:lnTo>
                      <a:pt x="0" y="2408873"/>
                    </a:lnTo>
                    <a:cubicBezTo>
                      <a:pt x="0" y="2475155"/>
                      <a:pt x="53732" y="2528888"/>
                      <a:pt x="120015" y="2528888"/>
                    </a:cubicBezTo>
                    <a:lnTo>
                      <a:pt x="2408881" y="2528888"/>
                    </a:lnTo>
                    <a:cubicBezTo>
                      <a:pt x="2475146" y="2528888"/>
                      <a:pt x="2528896" y="2475155"/>
                      <a:pt x="2528896" y="2408873"/>
                    </a:cubicBezTo>
                    <a:lnTo>
                      <a:pt x="2528896" y="120015"/>
                    </a:lnTo>
                    <a:cubicBezTo>
                      <a:pt x="2528896" y="53737"/>
                      <a:pt x="2475146" y="0"/>
                      <a:pt x="2408881" y="0"/>
                    </a:cubicBezTo>
                    <a:lnTo>
                      <a:pt x="120015" y="0"/>
                    </a:lnTo>
                    <a:close/>
                  </a:path>
                </a:pathLst>
              </a:custGeom>
              <a:solidFill>
                <a:srgbClr val="33333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70ed4ba819_0_2"/>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rtl="0" algn="l">
              <a:lnSpc>
                <a:spcPct val="90000"/>
              </a:lnSpc>
              <a:spcBef>
                <a:spcPts val="0"/>
              </a:spcBef>
              <a:spcAft>
                <a:spcPts val="0"/>
              </a:spcAft>
              <a:buClr>
                <a:schemeClr val="dk1"/>
              </a:buClr>
              <a:buSzPts val="4400"/>
              <a:buFont typeface="Arial"/>
              <a:buNone/>
            </a:pPr>
            <a:r>
              <a:rPr b="1" lang="en-US" sz="2200">
                <a:solidFill>
                  <a:schemeClr val="dk1"/>
                </a:solidFill>
              </a:rPr>
              <a:t>Perception and </a:t>
            </a:r>
            <a:r>
              <a:rPr b="1" lang="en-US" sz="2200">
                <a:solidFill>
                  <a:schemeClr val="dk1"/>
                </a:solidFill>
              </a:rPr>
              <a:t>Assumption</a:t>
            </a:r>
            <a:endParaRPr b="1" i="0" sz="2200" u="none" cap="none" strike="noStrike">
              <a:solidFill>
                <a:schemeClr val="dk2"/>
              </a:solidFill>
              <a:latin typeface="Arial"/>
              <a:ea typeface="Arial"/>
              <a:cs typeface="Arial"/>
              <a:sym typeface="Arial"/>
            </a:endParaRPr>
          </a:p>
        </p:txBody>
      </p:sp>
      <p:sp>
        <p:nvSpPr>
          <p:cNvPr id="223" name="Google Shape;223;g270ed4ba819_0_2"/>
          <p:cNvSpPr txBox="1"/>
          <p:nvPr/>
        </p:nvSpPr>
        <p:spPr>
          <a:xfrm>
            <a:off x="250825" y="800725"/>
            <a:ext cx="6845100" cy="431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2000"/>
              <a:buFont typeface="Arial"/>
              <a:buNone/>
            </a:pPr>
            <a:r>
              <a:rPr lang="en-US">
                <a:solidFill>
                  <a:srgbClr val="7F7F7F"/>
                </a:solidFill>
              </a:rPr>
              <a:t>Assuming and Confirming</a:t>
            </a:r>
            <a:endParaRPr b="0" i="0" sz="1350" u="none" cap="none" strike="noStrike">
              <a:solidFill>
                <a:srgbClr val="898989"/>
              </a:solidFill>
              <a:latin typeface="Arial"/>
              <a:ea typeface="Arial"/>
              <a:cs typeface="Arial"/>
              <a:sym typeface="Arial"/>
            </a:endParaRPr>
          </a:p>
        </p:txBody>
      </p:sp>
      <p:pic>
        <p:nvPicPr>
          <p:cNvPr id="224" name="Google Shape;224;g270ed4ba819_0_2"/>
          <p:cNvPicPr preferRelativeResize="0"/>
          <p:nvPr/>
        </p:nvPicPr>
        <p:blipFill rotWithShape="1">
          <a:blip r:embed="rId3">
            <a:alphaModFix/>
          </a:blip>
          <a:srcRect b="-13453" l="-5580" r="-5580" t="-13466"/>
          <a:stretch/>
        </p:blipFill>
        <p:spPr>
          <a:xfrm>
            <a:off x="3579575" y="554250"/>
            <a:ext cx="5259624" cy="3603199"/>
          </a:xfrm>
          <a:prstGeom prst="rect">
            <a:avLst/>
          </a:prstGeom>
          <a:noFill/>
          <a:ln>
            <a:noFill/>
          </a:ln>
        </p:spPr>
      </p:pic>
      <p:sp>
        <p:nvSpPr>
          <p:cNvPr id="225" name="Google Shape;225;g270ed4ba819_0_2"/>
          <p:cNvSpPr txBox="1"/>
          <p:nvPr/>
        </p:nvSpPr>
        <p:spPr>
          <a:xfrm>
            <a:off x="3800550" y="3976700"/>
            <a:ext cx="492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t>Paul Austin: https://www.flickr.com/photos/rondls_pics/28338380949/in/album-72157690193876242/</a:t>
            </a:r>
            <a:endParaRPr sz="800"/>
          </a:p>
        </p:txBody>
      </p:sp>
      <p:sp>
        <p:nvSpPr>
          <p:cNvPr id="226" name="Google Shape;226;g270ed4ba819_0_2"/>
          <p:cNvSpPr txBox="1"/>
          <p:nvPr/>
        </p:nvSpPr>
        <p:spPr>
          <a:xfrm>
            <a:off x="250825" y="1311326"/>
            <a:ext cx="2160600" cy="5397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Exercise 1</a:t>
            </a:r>
            <a:endParaRPr b="0" i="0" sz="2200" u="none" cap="none" strike="noStrike">
              <a:solidFill>
                <a:schemeClr val="dk2"/>
              </a:solidFill>
              <a:latin typeface="Arial"/>
              <a:ea typeface="Arial"/>
              <a:cs typeface="Arial"/>
              <a:sym typeface="Arial"/>
            </a:endParaRPr>
          </a:p>
        </p:txBody>
      </p:sp>
      <p:sp>
        <p:nvSpPr>
          <p:cNvPr id="227" name="Google Shape;227;g270ed4ba819_0_2"/>
          <p:cNvSpPr txBox="1"/>
          <p:nvPr/>
        </p:nvSpPr>
        <p:spPr>
          <a:xfrm>
            <a:off x="250825" y="1851025"/>
            <a:ext cx="2676300" cy="4167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1"/>
              </a:buClr>
              <a:buSzPts val="2000"/>
              <a:buFont typeface="Arial"/>
              <a:buNone/>
            </a:pPr>
            <a:r>
              <a:rPr lang="en-US">
                <a:solidFill>
                  <a:schemeClr val="dk1"/>
                </a:solidFill>
              </a:rPr>
              <a:t>In groups of three:</a:t>
            </a:r>
            <a:endParaRPr b="0" i="0" sz="1050" u="none" cap="none" strike="noStrike">
              <a:solidFill>
                <a:schemeClr val="dk1"/>
              </a:solidFill>
              <a:latin typeface="Arial"/>
              <a:ea typeface="Arial"/>
              <a:cs typeface="Arial"/>
              <a:sym typeface="Arial"/>
            </a:endParaRPr>
          </a:p>
        </p:txBody>
      </p:sp>
      <p:sp>
        <p:nvSpPr>
          <p:cNvPr id="228" name="Google Shape;228;g270ed4ba819_0_2"/>
          <p:cNvSpPr txBox="1"/>
          <p:nvPr/>
        </p:nvSpPr>
        <p:spPr>
          <a:xfrm>
            <a:off x="250825" y="2355850"/>
            <a:ext cx="3024600" cy="26013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None/>
            </a:pPr>
            <a:r>
              <a:rPr lang="en-US" sz="1200">
                <a:solidFill>
                  <a:srgbClr val="4E4E4E"/>
                </a:solidFill>
                <a:highlight>
                  <a:srgbClr val="FFFFFF"/>
                </a:highlight>
              </a:rPr>
              <a:t>Person 1: you are the subject, </a:t>
            </a:r>
            <a:endParaRPr sz="1200">
              <a:solidFill>
                <a:srgbClr val="4E4E4E"/>
              </a:solidFill>
              <a:highlight>
                <a:srgbClr val="FFFFFF"/>
              </a:highlight>
            </a:endParaRPr>
          </a:p>
          <a:p>
            <a:pPr indent="0" lvl="0" marL="0" marR="0" rtl="0" algn="l">
              <a:lnSpc>
                <a:spcPct val="100000"/>
              </a:lnSpc>
              <a:spcBef>
                <a:spcPts val="0"/>
              </a:spcBef>
              <a:spcAft>
                <a:spcPts val="0"/>
              </a:spcAft>
              <a:buNone/>
            </a:pPr>
            <a:r>
              <a:rPr lang="en-US" sz="1200">
                <a:solidFill>
                  <a:srgbClr val="4E4E4E"/>
                </a:solidFill>
                <a:highlight>
                  <a:srgbClr val="FFFFFF"/>
                </a:highlight>
              </a:rPr>
              <a:t>Person 2: you are the data gatherer,</a:t>
            </a:r>
            <a:endParaRPr sz="1200">
              <a:solidFill>
                <a:srgbClr val="4E4E4E"/>
              </a:solidFill>
              <a:highlight>
                <a:srgbClr val="FFFFFF"/>
              </a:highlight>
            </a:endParaRPr>
          </a:p>
          <a:p>
            <a:pPr indent="0" lvl="0" marL="0" marR="0" rtl="0" algn="l">
              <a:lnSpc>
                <a:spcPct val="100000"/>
              </a:lnSpc>
              <a:spcBef>
                <a:spcPts val="0"/>
              </a:spcBef>
              <a:spcAft>
                <a:spcPts val="0"/>
              </a:spcAft>
              <a:buNone/>
            </a:pPr>
            <a:r>
              <a:rPr lang="en-US" sz="1200">
                <a:solidFill>
                  <a:srgbClr val="4E4E4E"/>
                </a:solidFill>
                <a:highlight>
                  <a:srgbClr val="FFFFFF"/>
                </a:highlight>
              </a:rPr>
              <a:t>Person 3: you need to find out the true answers</a:t>
            </a:r>
            <a:endParaRPr sz="1200">
              <a:solidFill>
                <a:srgbClr val="4E4E4E"/>
              </a:solidFill>
              <a:highlight>
                <a:srgbClr val="FFFFFF"/>
              </a:highlight>
            </a:endParaRPr>
          </a:p>
          <a:p>
            <a:pPr indent="-311150" lvl="0" marL="457200" rtl="0" algn="l">
              <a:lnSpc>
                <a:spcPct val="150000"/>
              </a:lnSpc>
              <a:spcBef>
                <a:spcPts val="1200"/>
              </a:spcBef>
              <a:spcAft>
                <a:spcPts val="0"/>
              </a:spcAft>
              <a:buClr>
                <a:schemeClr val="dk1"/>
              </a:buClr>
              <a:buSzPts val="1300"/>
              <a:buChar char="●"/>
            </a:pPr>
            <a:r>
              <a:rPr i="1" lang="en-US" sz="1200">
                <a:solidFill>
                  <a:srgbClr val="4E4E4E"/>
                </a:solidFill>
                <a:highlight>
                  <a:srgbClr val="FFFFFF"/>
                </a:highlight>
              </a:rPr>
              <a:t>Does the person have any pets? </a:t>
            </a:r>
            <a:endParaRPr i="1" sz="1200">
              <a:solidFill>
                <a:srgbClr val="4E4E4E"/>
              </a:solidFill>
              <a:highlight>
                <a:srgbClr val="FFFFFF"/>
              </a:highlight>
            </a:endParaRPr>
          </a:p>
          <a:p>
            <a:pPr indent="-311150" lvl="0" marL="457200" rtl="0" algn="l">
              <a:lnSpc>
                <a:spcPct val="150000"/>
              </a:lnSpc>
              <a:spcBef>
                <a:spcPts val="0"/>
              </a:spcBef>
              <a:spcAft>
                <a:spcPts val="0"/>
              </a:spcAft>
              <a:buClr>
                <a:schemeClr val="dk1"/>
              </a:buClr>
              <a:buSzPts val="1300"/>
              <a:buChar char="●"/>
            </a:pPr>
            <a:r>
              <a:rPr i="1" lang="en-US" sz="1200">
                <a:solidFill>
                  <a:srgbClr val="4E4E4E"/>
                </a:solidFill>
                <a:highlight>
                  <a:srgbClr val="FFFFFF"/>
                </a:highlight>
              </a:rPr>
              <a:t>Does the person have any siblings? </a:t>
            </a:r>
            <a:endParaRPr i="1" sz="1200">
              <a:solidFill>
                <a:srgbClr val="4E4E4E"/>
              </a:solidFill>
              <a:highlight>
                <a:srgbClr val="FFFFFF"/>
              </a:highlight>
            </a:endParaRPr>
          </a:p>
          <a:p>
            <a:pPr indent="-311150" lvl="0" marL="457200" rtl="0" algn="l">
              <a:lnSpc>
                <a:spcPct val="150000"/>
              </a:lnSpc>
              <a:spcBef>
                <a:spcPts val="0"/>
              </a:spcBef>
              <a:spcAft>
                <a:spcPts val="0"/>
              </a:spcAft>
              <a:buClr>
                <a:schemeClr val="dk1"/>
              </a:buClr>
              <a:buSzPts val="1300"/>
              <a:buChar char="●"/>
            </a:pPr>
            <a:r>
              <a:rPr i="1" lang="en-US" sz="1200">
                <a:solidFill>
                  <a:srgbClr val="4E4E4E"/>
                </a:solidFill>
                <a:highlight>
                  <a:srgbClr val="FFFFFF"/>
                </a:highlight>
              </a:rPr>
              <a:t>What’s their favorite color? </a:t>
            </a:r>
            <a:endParaRPr sz="1200">
              <a:solidFill>
                <a:schemeClr val="dk1"/>
              </a:solidFill>
            </a:endParaRPr>
          </a:p>
          <a:p>
            <a:pPr indent="0" lvl="0" marL="457200" marR="0" rtl="0" algn="l">
              <a:lnSpc>
                <a:spcPct val="150000"/>
              </a:lnSpc>
              <a:spcBef>
                <a:spcPts val="1200"/>
              </a:spcBef>
              <a:spcAft>
                <a:spcPts val="0"/>
              </a:spcAft>
              <a:buNone/>
            </a:pPr>
            <a:r>
              <a:t/>
            </a:r>
            <a:endParaRPr sz="1200">
              <a:solidFill>
                <a:schemeClr val="dk1"/>
              </a:solidFill>
            </a:endParaRPr>
          </a:p>
          <a:p>
            <a:pPr indent="0" lvl="0" marL="457200" marR="0" rtl="0" algn="l">
              <a:lnSpc>
                <a:spcPct val="100000"/>
              </a:lnSpc>
              <a:spcBef>
                <a:spcPts val="1200"/>
              </a:spcBef>
              <a:spcAft>
                <a:spcPts val="0"/>
              </a:spcAft>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2d1c3f3aafc_0_289"/>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234" name="Google Shape;234;g2d1c3f3aafc_0_289"/>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pic>
        <p:nvPicPr>
          <p:cNvPr id="235" name="Google Shape;235;g2d1c3f3aafc_0_289"/>
          <p:cNvPicPr preferRelativeResize="0"/>
          <p:nvPr/>
        </p:nvPicPr>
        <p:blipFill rotWithShape="1">
          <a:blip r:embed="rId3">
            <a:alphaModFix/>
          </a:blip>
          <a:srcRect b="2733" l="0" r="606" t="0"/>
          <a:stretch/>
        </p:blipFill>
        <p:spPr>
          <a:xfrm>
            <a:off x="4357350" y="1851025"/>
            <a:ext cx="4612024" cy="2005276"/>
          </a:xfrm>
          <a:prstGeom prst="rect">
            <a:avLst/>
          </a:prstGeom>
          <a:noFill/>
          <a:ln cap="flat" cmpd="sng" w="9525">
            <a:solidFill>
              <a:srgbClr val="F4A562"/>
            </a:solidFill>
            <a:prstDash val="solid"/>
            <a:round/>
            <a:headEnd len="sm" w="sm" type="none"/>
            <a:tailEnd len="sm" w="sm" type="none"/>
          </a:ln>
        </p:spPr>
      </p:pic>
      <p:sp>
        <p:nvSpPr>
          <p:cNvPr id="236" name="Google Shape;236;g2d1c3f3aafc_0_289"/>
          <p:cNvSpPr txBox="1"/>
          <p:nvPr/>
        </p:nvSpPr>
        <p:spPr>
          <a:xfrm>
            <a:off x="250824" y="827425"/>
            <a:ext cx="39639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Exercise 1: </a:t>
            </a:r>
            <a:r>
              <a:rPr b="1" lang="en-US" sz="2200">
                <a:solidFill>
                  <a:schemeClr val="dk2"/>
                </a:solidFill>
              </a:rPr>
              <a:t>Discuss</a:t>
            </a:r>
            <a:endParaRPr b="0" i="0" sz="2200" u="none" cap="none" strike="noStrike">
              <a:solidFill>
                <a:schemeClr val="dk2"/>
              </a:solidFill>
              <a:latin typeface="Arial"/>
              <a:ea typeface="Arial"/>
              <a:cs typeface="Arial"/>
              <a:sym typeface="Arial"/>
            </a:endParaRPr>
          </a:p>
        </p:txBody>
      </p:sp>
      <p:sp>
        <p:nvSpPr>
          <p:cNvPr id="237" name="Google Shape;237;g2d1c3f3aafc_0_289"/>
          <p:cNvSpPr txBox="1"/>
          <p:nvPr/>
        </p:nvSpPr>
        <p:spPr>
          <a:xfrm>
            <a:off x="250825" y="1851025"/>
            <a:ext cx="4474500" cy="416700"/>
          </a:xfrm>
          <a:prstGeom prst="rect">
            <a:avLst/>
          </a:prstGeom>
          <a:noFill/>
          <a:ln>
            <a:noFill/>
          </a:ln>
        </p:spPr>
        <p:txBody>
          <a:bodyPr anchorCtr="0" anchor="t" bIns="91425" lIns="0" spcFirstLastPara="1" rIns="91425" wrap="square" tIns="91425">
            <a:noAutofit/>
          </a:bodyPr>
          <a:lstStyle/>
          <a:p>
            <a:pPr indent="0" lvl="0" marL="0" rtl="0" algn="l">
              <a:lnSpc>
                <a:spcPct val="120000"/>
              </a:lnSpc>
              <a:spcBef>
                <a:spcPts val="0"/>
              </a:spcBef>
              <a:spcAft>
                <a:spcPts val="0"/>
              </a:spcAft>
              <a:buNone/>
            </a:pPr>
            <a:r>
              <a:rPr lang="en-US">
                <a:solidFill>
                  <a:srgbClr val="231F20"/>
                </a:solidFill>
                <a:highlight>
                  <a:srgbClr val="FFFFFF"/>
                </a:highlight>
              </a:rPr>
              <a:t>Where to begin? Pathways for reflection</a:t>
            </a:r>
            <a:endParaRPr>
              <a:solidFill>
                <a:srgbClr val="231F20"/>
              </a:solidFill>
              <a:highlight>
                <a:srgbClr val="FFFFFF"/>
              </a:highlight>
            </a:endParaRPr>
          </a:p>
          <a:p>
            <a:pPr indent="0" lvl="0" marL="0" marR="0" rtl="0" algn="l">
              <a:lnSpc>
                <a:spcPct val="100000"/>
              </a:lnSpc>
              <a:spcBef>
                <a:spcPts val="200"/>
              </a:spcBef>
              <a:spcAft>
                <a:spcPts val="0"/>
              </a:spcAft>
              <a:buClr>
                <a:schemeClr val="dk1"/>
              </a:buClr>
              <a:buSzPts val="2000"/>
              <a:buFont typeface="Arial"/>
              <a:buNone/>
            </a:pPr>
            <a:r>
              <a:t/>
            </a:r>
            <a:endParaRPr>
              <a:solidFill>
                <a:schemeClr val="dk1"/>
              </a:solidFill>
            </a:endParaRPr>
          </a:p>
        </p:txBody>
      </p:sp>
      <p:grpSp>
        <p:nvGrpSpPr>
          <p:cNvPr id="238" name="Google Shape;238;g2d1c3f3aafc_0_289"/>
          <p:cNvGrpSpPr/>
          <p:nvPr/>
        </p:nvGrpSpPr>
        <p:grpSpPr>
          <a:xfrm>
            <a:off x="105442" y="100679"/>
            <a:ext cx="658200" cy="658200"/>
            <a:chOff x="1905633" y="4094954"/>
            <a:chExt cx="658200" cy="658200"/>
          </a:xfrm>
        </p:grpSpPr>
        <p:sp>
          <p:nvSpPr>
            <p:cNvPr id="239" name="Google Shape;239;g2d1c3f3aafc_0_289"/>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40" name="Google Shape;240;g2d1c3f3aafc_0_289"/>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41" name="Google Shape;241;g2d1c3f3aafc_0_289"/>
          <p:cNvSpPr txBox="1"/>
          <p:nvPr/>
        </p:nvSpPr>
        <p:spPr>
          <a:xfrm>
            <a:off x="250825" y="2355850"/>
            <a:ext cx="3398700" cy="23346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None/>
            </a:pPr>
            <a:r>
              <a:rPr lang="en-US" sz="1300">
                <a:solidFill>
                  <a:srgbClr val="333333"/>
                </a:solidFill>
                <a:highlight>
                  <a:srgbClr val="FFFFFF"/>
                </a:highlight>
              </a:rPr>
              <a:t>Questions to Ask Yourself</a:t>
            </a:r>
            <a:endParaRPr sz="1300">
              <a:solidFill>
                <a:srgbClr val="333333"/>
              </a:solidFill>
              <a:highlight>
                <a:srgbClr val="FFFFFF"/>
              </a:highlight>
            </a:endParaRPr>
          </a:p>
          <a:p>
            <a:pPr indent="-304800" lvl="0" marL="457200" rtl="0" algn="l">
              <a:lnSpc>
                <a:spcPct val="100000"/>
              </a:lnSpc>
              <a:spcBef>
                <a:spcPts val="1000"/>
              </a:spcBef>
              <a:spcAft>
                <a:spcPts val="0"/>
              </a:spcAft>
              <a:buSzPts val="1200"/>
              <a:buFont typeface="Arial"/>
              <a:buChar char="●"/>
            </a:pPr>
            <a:r>
              <a:rPr lang="en-US" sz="1200">
                <a:highlight>
                  <a:srgbClr val="FFFFFF"/>
                </a:highlight>
              </a:rPr>
              <a:t>What am I taking for granted?</a:t>
            </a:r>
            <a:endParaRPr sz="1200">
              <a:highlight>
                <a:srgbClr val="FFFFFF"/>
              </a:highlight>
            </a:endParaRPr>
          </a:p>
          <a:p>
            <a:pPr indent="-304800" lvl="0" marL="457200" rtl="0" algn="l">
              <a:lnSpc>
                <a:spcPct val="100000"/>
              </a:lnSpc>
              <a:spcBef>
                <a:spcPts val="1000"/>
              </a:spcBef>
              <a:spcAft>
                <a:spcPts val="0"/>
              </a:spcAft>
              <a:buSzPts val="1200"/>
              <a:buFont typeface="Arial"/>
              <a:buChar char="●"/>
            </a:pPr>
            <a:r>
              <a:rPr lang="en-US" sz="1200">
                <a:highlight>
                  <a:srgbClr val="FFFFFF"/>
                </a:highlight>
              </a:rPr>
              <a:t>Am I assuming something I shouldn't?</a:t>
            </a:r>
            <a:endParaRPr sz="1200">
              <a:highlight>
                <a:srgbClr val="FFFFFF"/>
              </a:highlight>
            </a:endParaRPr>
          </a:p>
          <a:p>
            <a:pPr indent="-304800" lvl="0" marL="457200" rtl="0" algn="l">
              <a:lnSpc>
                <a:spcPct val="100000"/>
              </a:lnSpc>
              <a:spcBef>
                <a:spcPts val="1000"/>
              </a:spcBef>
              <a:spcAft>
                <a:spcPts val="0"/>
              </a:spcAft>
              <a:buSzPts val="1200"/>
              <a:buFont typeface="Arial"/>
              <a:buChar char="●"/>
            </a:pPr>
            <a:r>
              <a:rPr lang="en-US" sz="1200">
                <a:highlight>
                  <a:srgbClr val="FFFFFF"/>
                </a:highlight>
              </a:rPr>
              <a:t>How can I determine whether this assumption is accurate?</a:t>
            </a:r>
            <a:endParaRPr sz="1200">
              <a:highlight>
                <a:srgbClr val="FFFFFF"/>
              </a:highlight>
            </a:endParaRPr>
          </a:p>
          <a:p>
            <a:pPr indent="-304800" lvl="0" marL="457200" rtl="0" algn="l">
              <a:spcBef>
                <a:spcPts val="1000"/>
              </a:spcBef>
              <a:spcAft>
                <a:spcPts val="0"/>
              </a:spcAft>
              <a:buSzPts val="1200"/>
              <a:buFont typeface="Arial"/>
              <a:buChar char="●"/>
            </a:pPr>
            <a:r>
              <a:rPr lang="en-US" sz="1200"/>
              <a:t>How do we distinguish between thoughts, beliefs, value, and “facts”?  How do we value alternative perspectives?</a:t>
            </a:r>
            <a:endParaRPr sz="1200"/>
          </a:p>
          <a:p>
            <a:pPr indent="0" lvl="0" marL="457200" rtl="0" algn="l">
              <a:lnSpc>
                <a:spcPct val="100000"/>
              </a:lnSpc>
              <a:spcBef>
                <a:spcPts val="0"/>
              </a:spcBef>
              <a:spcAft>
                <a:spcPts val="0"/>
              </a:spcAft>
              <a:buNone/>
            </a:pPr>
            <a:r>
              <a:t/>
            </a:r>
            <a:endParaRPr sz="1200">
              <a:highlight>
                <a:srgbClr val="FFFFFF"/>
              </a:highlight>
            </a:endParaRPr>
          </a:p>
          <a:p>
            <a:pPr indent="0" lvl="0" marL="0" rtl="0" algn="l">
              <a:lnSpc>
                <a:spcPct val="100000"/>
              </a:lnSpc>
              <a:spcBef>
                <a:spcPts val="1000"/>
              </a:spcBef>
              <a:spcAft>
                <a:spcPts val="0"/>
              </a:spcAft>
              <a:buNone/>
            </a:pPr>
            <a:r>
              <a:t/>
            </a:r>
            <a:endParaRPr sz="1200">
              <a:highlight>
                <a:srgbClr val="FFFFFF"/>
              </a:highlight>
            </a:endParaRPr>
          </a:p>
          <a:p>
            <a:pPr indent="0" lvl="0" marL="0" rtl="0" algn="l">
              <a:lnSpc>
                <a:spcPct val="100000"/>
              </a:lnSpc>
              <a:spcBef>
                <a:spcPts val="1000"/>
              </a:spcBef>
              <a:spcAft>
                <a:spcPts val="0"/>
              </a:spcAft>
              <a:buNone/>
            </a:pPr>
            <a:r>
              <a:t/>
            </a:r>
            <a:endParaRPr sz="1200">
              <a:solidFill>
                <a:srgbClr val="333333"/>
              </a:solidFill>
              <a:highlight>
                <a:srgbClr val="FFFFFF"/>
              </a:highlight>
            </a:endParaRPr>
          </a:p>
          <a:p>
            <a:pPr indent="0" lvl="0" marL="0" rtl="0" algn="l">
              <a:spcBef>
                <a:spcPts val="1000"/>
              </a:spcBef>
              <a:spcAft>
                <a:spcPts val="0"/>
              </a:spcAft>
              <a:buNone/>
            </a:pPr>
            <a:r>
              <a:t/>
            </a:r>
            <a:endParaRPr sz="1300">
              <a:solidFill>
                <a:schemeClr val="dk1"/>
              </a:solidFill>
            </a:endParaRPr>
          </a:p>
        </p:txBody>
      </p:sp>
      <p:sp>
        <p:nvSpPr>
          <p:cNvPr id="242" name="Google Shape;242;g2d1c3f3aafc_0_289"/>
          <p:cNvSpPr txBox="1"/>
          <p:nvPr/>
        </p:nvSpPr>
        <p:spPr>
          <a:xfrm>
            <a:off x="4281100" y="3976700"/>
            <a:ext cx="4740600" cy="323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rPr i="1" lang="en-US" sz="900">
                <a:solidFill>
                  <a:srgbClr val="212529"/>
                </a:solidFill>
                <a:highlight>
                  <a:srgbClr val="FFFFFF"/>
                </a:highlight>
              </a:rPr>
              <a:t>IMLS Symposium:</a:t>
            </a:r>
            <a:r>
              <a:rPr i="1" lang="en-US" sz="900"/>
              <a:t>https://mm.fieldmuseum.org/f1fe1735-3b2e-4917-a59b-b200479ba5ea</a:t>
            </a:r>
            <a:endParaRPr sz="9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0a263bbca4_0_98"/>
          <p:cNvSpPr txBox="1"/>
          <p:nvPr/>
        </p:nvSpPr>
        <p:spPr>
          <a:xfrm>
            <a:off x="250825" y="1851025"/>
            <a:ext cx="2676300" cy="4167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1"/>
              </a:buClr>
              <a:buSzPts val="2000"/>
              <a:buFont typeface="Arial"/>
              <a:buNone/>
            </a:pPr>
            <a:r>
              <a:rPr lang="en-US">
                <a:solidFill>
                  <a:schemeClr val="dk1"/>
                </a:solidFill>
              </a:rPr>
              <a:t>What’s going on in this picture?</a:t>
            </a:r>
            <a:endParaRPr b="0" i="0" sz="1050" u="none" cap="none" strike="noStrike">
              <a:solidFill>
                <a:schemeClr val="dk1"/>
              </a:solidFill>
              <a:latin typeface="Arial"/>
              <a:ea typeface="Arial"/>
              <a:cs typeface="Arial"/>
              <a:sym typeface="Arial"/>
            </a:endParaRPr>
          </a:p>
        </p:txBody>
      </p:sp>
      <p:sp>
        <p:nvSpPr>
          <p:cNvPr id="248" name="Google Shape;248;g20a263bbca4_0_98"/>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249" name="Google Shape;249;g20a263bbca4_0_98"/>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pic>
        <p:nvPicPr>
          <p:cNvPr id="250" name="Google Shape;250;g20a263bbca4_0_98"/>
          <p:cNvPicPr preferRelativeResize="0"/>
          <p:nvPr/>
        </p:nvPicPr>
        <p:blipFill rotWithShape="1">
          <a:blip r:embed="rId3">
            <a:alphaModFix/>
          </a:blip>
          <a:srcRect b="0" l="4362" r="4362" t="0"/>
          <a:stretch/>
        </p:blipFill>
        <p:spPr>
          <a:xfrm>
            <a:off x="3579575" y="554250"/>
            <a:ext cx="5259625" cy="3603200"/>
          </a:xfrm>
          <a:prstGeom prst="rect">
            <a:avLst/>
          </a:prstGeom>
          <a:noFill/>
          <a:ln>
            <a:noFill/>
          </a:ln>
        </p:spPr>
      </p:pic>
      <p:sp>
        <p:nvSpPr>
          <p:cNvPr id="251" name="Google Shape;251;g20a263bbca4_0_98"/>
          <p:cNvSpPr txBox="1"/>
          <p:nvPr/>
        </p:nvSpPr>
        <p:spPr>
          <a:xfrm>
            <a:off x="3492500" y="4157450"/>
            <a:ext cx="492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Online Exercise from Visual Thinking Strategies: </a:t>
            </a:r>
            <a:r>
              <a:rPr lang="en-US" sz="1000" u="sng">
                <a:solidFill>
                  <a:schemeClr val="hlink"/>
                </a:solidFill>
                <a:hlinkClick r:id="rId4"/>
              </a:rPr>
              <a:t>https://vtshome.org/</a:t>
            </a:r>
            <a:endParaRPr sz="1000"/>
          </a:p>
          <a:p>
            <a:pPr indent="0" lvl="0" marL="0" rtl="0" algn="l">
              <a:spcBef>
                <a:spcPts val="0"/>
              </a:spcBef>
              <a:spcAft>
                <a:spcPts val="0"/>
              </a:spcAft>
              <a:buNone/>
            </a:pPr>
            <a:r>
              <a:rPr lang="en-US" sz="1000"/>
              <a:t> </a:t>
            </a:r>
            <a:endParaRPr sz="1000"/>
          </a:p>
        </p:txBody>
      </p:sp>
      <p:grpSp>
        <p:nvGrpSpPr>
          <p:cNvPr id="252" name="Google Shape;252;g20a263bbca4_0_98"/>
          <p:cNvGrpSpPr/>
          <p:nvPr/>
        </p:nvGrpSpPr>
        <p:grpSpPr>
          <a:xfrm>
            <a:off x="105442" y="100679"/>
            <a:ext cx="658200" cy="658200"/>
            <a:chOff x="1905633" y="4094954"/>
            <a:chExt cx="658200" cy="658200"/>
          </a:xfrm>
        </p:grpSpPr>
        <p:sp>
          <p:nvSpPr>
            <p:cNvPr id="253" name="Google Shape;253;g20a263bbca4_0_98"/>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54" name="Google Shape;254;g20a263bbca4_0_98"/>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55" name="Google Shape;255;g20a263bbca4_0_98"/>
          <p:cNvSpPr txBox="1"/>
          <p:nvPr/>
        </p:nvSpPr>
        <p:spPr>
          <a:xfrm>
            <a:off x="250825" y="2355850"/>
            <a:ext cx="3024600" cy="2601300"/>
          </a:xfrm>
          <a:prstGeom prst="rect">
            <a:avLst/>
          </a:prstGeom>
          <a:noFill/>
          <a:ln>
            <a:noFill/>
          </a:ln>
        </p:spPr>
        <p:txBody>
          <a:bodyPr anchorCtr="0" anchor="t" bIns="91425" lIns="0" spcFirstLastPara="1" rIns="91425" wrap="square" tIns="91425">
            <a:noAutofit/>
          </a:bodyPr>
          <a:lstStyle/>
          <a:p>
            <a:pPr indent="0" lvl="0" marL="0" marR="0" rtl="0" algn="l">
              <a:lnSpc>
                <a:spcPct val="150000"/>
              </a:lnSpc>
              <a:spcBef>
                <a:spcPts val="1200"/>
              </a:spcBef>
              <a:spcAft>
                <a:spcPts val="0"/>
              </a:spcAft>
              <a:buNone/>
            </a:pPr>
            <a:r>
              <a:rPr i="1" lang="en-US" sz="1300">
                <a:solidFill>
                  <a:schemeClr val="dk1"/>
                </a:solidFill>
              </a:rPr>
              <a:t>Think of words or phrases </a:t>
            </a:r>
            <a:r>
              <a:rPr i="1" lang="en-US" sz="1300">
                <a:solidFill>
                  <a:schemeClr val="dk1"/>
                </a:solidFill>
              </a:rPr>
              <a:t>that describe what you see.</a:t>
            </a:r>
            <a:endParaRPr i="1" sz="1300">
              <a:solidFill>
                <a:schemeClr val="dk1"/>
              </a:solidFill>
            </a:endParaRPr>
          </a:p>
          <a:p>
            <a:pPr indent="0" lvl="0" marL="0" marR="0" rtl="0" algn="l">
              <a:lnSpc>
                <a:spcPct val="150000"/>
              </a:lnSpc>
              <a:spcBef>
                <a:spcPts val="1200"/>
              </a:spcBef>
              <a:spcAft>
                <a:spcPts val="0"/>
              </a:spcAft>
              <a:buNone/>
            </a:pPr>
            <a:r>
              <a:rPr i="1" lang="en-US" sz="1300">
                <a:solidFill>
                  <a:schemeClr val="dk1"/>
                </a:solidFill>
              </a:rPr>
              <a:t>Think about what you see that makes you say or think that.</a:t>
            </a:r>
            <a:endParaRPr i="1" sz="1300">
              <a:solidFill>
                <a:schemeClr val="dk1"/>
              </a:solidFill>
            </a:endParaRPr>
          </a:p>
          <a:p>
            <a:pPr indent="0" lvl="0" marL="0" marR="0" rtl="0" algn="l">
              <a:lnSpc>
                <a:spcPct val="150000"/>
              </a:lnSpc>
              <a:spcBef>
                <a:spcPts val="1200"/>
              </a:spcBef>
              <a:spcAft>
                <a:spcPts val="0"/>
              </a:spcAft>
              <a:buNone/>
            </a:pPr>
            <a:r>
              <a:t/>
            </a:r>
            <a:endParaRPr i="1" sz="1300">
              <a:solidFill>
                <a:schemeClr val="dk1"/>
              </a:solidFill>
            </a:endParaRPr>
          </a:p>
          <a:p>
            <a:pPr indent="0" lvl="0" marL="0" rtl="0" algn="l">
              <a:lnSpc>
                <a:spcPct val="150000"/>
              </a:lnSpc>
              <a:spcBef>
                <a:spcPts val="0"/>
              </a:spcBef>
              <a:spcAft>
                <a:spcPts val="0"/>
              </a:spcAft>
              <a:buNone/>
            </a:pPr>
            <a:r>
              <a:t/>
            </a:r>
            <a:endParaRPr sz="1200">
              <a:solidFill>
                <a:schemeClr val="dk1"/>
              </a:solidFill>
            </a:endParaRPr>
          </a:p>
          <a:p>
            <a:pPr indent="0" lvl="0" marL="457200" marR="0" rtl="0" algn="l">
              <a:lnSpc>
                <a:spcPct val="150000"/>
              </a:lnSpc>
              <a:spcBef>
                <a:spcPts val="1200"/>
              </a:spcBef>
              <a:spcAft>
                <a:spcPts val="0"/>
              </a:spcAft>
              <a:buNone/>
            </a:pPr>
            <a:r>
              <a:t/>
            </a:r>
            <a:endParaRPr sz="1200">
              <a:solidFill>
                <a:schemeClr val="dk1"/>
              </a:solidFill>
            </a:endParaRPr>
          </a:p>
          <a:p>
            <a:pPr indent="0" lvl="0" marL="457200" marR="0" rtl="0" algn="l">
              <a:lnSpc>
                <a:spcPct val="100000"/>
              </a:lnSpc>
              <a:spcBef>
                <a:spcPts val="1200"/>
              </a:spcBef>
              <a:spcAft>
                <a:spcPts val="0"/>
              </a:spcAft>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p:txBody>
      </p:sp>
      <p:sp>
        <p:nvSpPr>
          <p:cNvPr id="256" name="Google Shape;256;g20a263bbca4_0_98"/>
          <p:cNvSpPr txBox="1"/>
          <p:nvPr/>
        </p:nvSpPr>
        <p:spPr>
          <a:xfrm>
            <a:off x="250825" y="827425"/>
            <a:ext cx="26130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Example </a:t>
            </a:r>
            <a:r>
              <a:rPr b="1" lang="en-US" sz="1700">
                <a:solidFill>
                  <a:schemeClr val="dk2"/>
                </a:solidFill>
              </a:rPr>
              <a:t>(perception)</a:t>
            </a:r>
            <a:endParaRPr b="0" i="0" sz="1700" u="none" cap="none" strike="noStrike">
              <a:solidFill>
                <a:schemeClr val="dk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2d102e57ca6_0_30"/>
          <p:cNvSpPr txBox="1"/>
          <p:nvPr/>
        </p:nvSpPr>
        <p:spPr>
          <a:xfrm>
            <a:off x="250825" y="1851025"/>
            <a:ext cx="2676300" cy="1124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1"/>
              </a:buClr>
              <a:buSzPts val="2000"/>
              <a:buFont typeface="Arial"/>
              <a:buNone/>
            </a:pPr>
            <a:r>
              <a:rPr lang="en-US">
                <a:solidFill>
                  <a:schemeClr val="dk1"/>
                </a:solidFill>
              </a:rPr>
              <a:t>What’s going on in this picture?</a:t>
            </a:r>
            <a:endParaRPr>
              <a:solidFill>
                <a:schemeClr val="dk1"/>
              </a:solidFill>
            </a:endParaRPr>
          </a:p>
          <a:p>
            <a:pPr indent="0" lvl="0" marL="0" marR="0" rtl="0" algn="l">
              <a:lnSpc>
                <a:spcPct val="100000"/>
              </a:lnSpc>
              <a:spcBef>
                <a:spcPts val="0"/>
              </a:spcBef>
              <a:spcAft>
                <a:spcPts val="0"/>
              </a:spcAft>
              <a:buClr>
                <a:schemeClr val="dk1"/>
              </a:buClr>
              <a:buSzPts val="2000"/>
              <a:buFont typeface="Arial"/>
              <a:buNone/>
            </a:pPr>
            <a:r>
              <a:t/>
            </a:r>
            <a:endParaRPr>
              <a:solidFill>
                <a:schemeClr val="dk1"/>
              </a:solidFill>
            </a:endParaRPr>
          </a:p>
          <a:p>
            <a:pPr indent="0" lvl="0" marL="0" marR="0" rtl="0" algn="l">
              <a:lnSpc>
                <a:spcPct val="100000"/>
              </a:lnSpc>
              <a:spcBef>
                <a:spcPts val="0"/>
              </a:spcBef>
              <a:spcAft>
                <a:spcPts val="0"/>
              </a:spcAft>
              <a:buClr>
                <a:schemeClr val="dk1"/>
              </a:buClr>
              <a:buSzPts val="2000"/>
              <a:buFont typeface="Arial"/>
              <a:buNone/>
            </a:pPr>
            <a:r>
              <a:rPr b="1" i="1" lang="en-US">
                <a:solidFill>
                  <a:schemeClr val="dk1"/>
                </a:solidFill>
              </a:rPr>
              <a:t>LOOKING</a:t>
            </a:r>
            <a:endParaRPr b="1" i="1">
              <a:solidFill>
                <a:schemeClr val="dk1"/>
              </a:solidFill>
            </a:endParaRPr>
          </a:p>
        </p:txBody>
      </p:sp>
      <p:sp>
        <p:nvSpPr>
          <p:cNvPr id="262" name="Google Shape;262;g2d102e57ca6_0_30"/>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sp>
        <p:nvSpPr>
          <p:cNvPr id="263" name="Google Shape;263;g2d102e57ca6_0_30"/>
          <p:cNvSpPr txBox="1"/>
          <p:nvPr/>
        </p:nvSpPr>
        <p:spPr>
          <a:xfrm>
            <a:off x="3492500" y="4157450"/>
            <a:ext cx="492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Online Exercise from Visual Thinking Strategies: </a:t>
            </a:r>
            <a:r>
              <a:rPr lang="en-US" sz="1000" u="sng">
                <a:solidFill>
                  <a:schemeClr val="hlink"/>
                </a:solidFill>
                <a:hlinkClick r:id="rId3"/>
              </a:rPr>
              <a:t>https://vtshome.org/</a:t>
            </a:r>
            <a:endParaRPr sz="1000"/>
          </a:p>
          <a:p>
            <a:pPr indent="0" lvl="0" marL="0" rtl="0" algn="l">
              <a:spcBef>
                <a:spcPts val="0"/>
              </a:spcBef>
              <a:spcAft>
                <a:spcPts val="0"/>
              </a:spcAft>
              <a:buNone/>
            </a:pPr>
            <a:r>
              <a:rPr lang="en-US" sz="1000"/>
              <a:t> </a:t>
            </a:r>
            <a:endParaRPr sz="1000"/>
          </a:p>
        </p:txBody>
      </p:sp>
      <p:grpSp>
        <p:nvGrpSpPr>
          <p:cNvPr id="264" name="Google Shape;264;g2d102e57ca6_0_30"/>
          <p:cNvGrpSpPr/>
          <p:nvPr/>
        </p:nvGrpSpPr>
        <p:grpSpPr>
          <a:xfrm>
            <a:off x="105442" y="100679"/>
            <a:ext cx="658200" cy="658200"/>
            <a:chOff x="1905633" y="4094954"/>
            <a:chExt cx="658200" cy="658200"/>
          </a:xfrm>
        </p:grpSpPr>
        <p:sp>
          <p:nvSpPr>
            <p:cNvPr id="265" name="Google Shape;265;g2d102e57ca6_0_30"/>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66" name="Google Shape;266;g2d102e57ca6_0_30"/>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pic>
        <p:nvPicPr>
          <p:cNvPr id="267" name="Google Shape;267;g2d102e57ca6_0_30"/>
          <p:cNvPicPr preferRelativeResize="0"/>
          <p:nvPr/>
        </p:nvPicPr>
        <p:blipFill rotWithShape="1">
          <a:blip r:embed="rId4">
            <a:alphaModFix/>
          </a:blip>
          <a:srcRect b="0" l="4109" r="49194" t="74109"/>
          <a:stretch/>
        </p:blipFill>
        <p:spPr>
          <a:xfrm>
            <a:off x="187600" y="2762975"/>
            <a:ext cx="2676299" cy="932900"/>
          </a:xfrm>
          <a:prstGeom prst="rect">
            <a:avLst/>
          </a:prstGeom>
          <a:noFill/>
          <a:ln>
            <a:noFill/>
          </a:ln>
        </p:spPr>
      </p:pic>
      <p:pic>
        <p:nvPicPr>
          <p:cNvPr id="268" name="Google Shape;268;g2d102e57ca6_0_30"/>
          <p:cNvPicPr preferRelativeResize="0"/>
          <p:nvPr/>
        </p:nvPicPr>
        <p:blipFill rotWithShape="1">
          <a:blip r:embed="rId5">
            <a:alphaModFix/>
          </a:blip>
          <a:srcRect b="0" l="4362" r="4362" t="0"/>
          <a:stretch/>
        </p:blipFill>
        <p:spPr>
          <a:xfrm>
            <a:off x="3579575" y="554250"/>
            <a:ext cx="5259625" cy="3603200"/>
          </a:xfrm>
          <a:prstGeom prst="rect">
            <a:avLst/>
          </a:prstGeom>
          <a:noFill/>
          <a:ln>
            <a:noFill/>
          </a:ln>
        </p:spPr>
      </p:pic>
      <p:sp>
        <p:nvSpPr>
          <p:cNvPr id="269" name="Google Shape;269;g2d102e57ca6_0_30"/>
          <p:cNvSpPr txBox="1"/>
          <p:nvPr/>
        </p:nvSpPr>
        <p:spPr>
          <a:xfrm>
            <a:off x="250825" y="827425"/>
            <a:ext cx="26130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Example </a:t>
            </a:r>
            <a:r>
              <a:rPr b="1" lang="en-US" sz="1700">
                <a:solidFill>
                  <a:schemeClr val="dk2"/>
                </a:solidFill>
              </a:rPr>
              <a:t>(perception)</a:t>
            </a:r>
            <a:endParaRPr b="0" i="0" sz="1700" u="none" cap="none" strike="noStrike">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2d102e57ca6_0_42"/>
          <p:cNvSpPr txBox="1"/>
          <p:nvPr/>
        </p:nvSpPr>
        <p:spPr>
          <a:xfrm>
            <a:off x="250825" y="1851025"/>
            <a:ext cx="2676300" cy="1124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1"/>
              </a:buClr>
              <a:buSzPts val="2000"/>
              <a:buFont typeface="Arial"/>
              <a:buNone/>
            </a:pPr>
            <a:r>
              <a:rPr lang="en-US">
                <a:solidFill>
                  <a:schemeClr val="dk1"/>
                </a:solidFill>
              </a:rPr>
              <a:t>What’s going on in this picture?</a:t>
            </a:r>
            <a:endParaRPr>
              <a:solidFill>
                <a:schemeClr val="dk1"/>
              </a:solidFill>
            </a:endParaRPr>
          </a:p>
          <a:p>
            <a:pPr indent="0" lvl="0" marL="0" rtl="0" algn="l">
              <a:spcBef>
                <a:spcPts val="0"/>
              </a:spcBef>
              <a:spcAft>
                <a:spcPts val="0"/>
              </a:spcAft>
              <a:buClr>
                <a:schemeClr val="dk1"/>
              </a:buClr>
              <a:buSzPts val="2000"/>
              <a:buFont typeface="Arial"/>
              <a:buNone/>
            </a:pPr>
            <a:r>
              <a:t/>
            </a:r>
            <a:endParaRPr>
              <a:solidFill>
                <a:schemeClr val="dk1"/>
              </a:solidFill>
            </a:endParaRPr>
          </a:p>
          <a:p>
            <a:pPr indent="0" lvl="0" marL="0" rtl="0" algn="l">
              <a:spcBef>
                <a:spcPts val="0"/>
              </a:spcBef>
              <a:spcAft>
                <a:spcPts val="0"/>
              </a:spcAft>
              <a:buClr>
                <a:schemeClr val="dk1"/>
              </a:buClr>
              <a:buSzPts val="2000"/>
              <a:buFont typeface="Arial"/>
              <a:buNone/>
            </a:pPr>
            <a:r>
              <a:rPr b="1" i="1" lang="en-US">
                <a:solidFill>
                  <a:schemeClr val="dk1"/>
                </a:solidFill>
              </a:rPr>
              <a:t>THINKING</a:t>
            </a:r>
            <a:endParaRPr>
              <a:solidFill>
                <a:schemeClr val="dk1"/>
              </a:solidFill>
            </a:endParaRPr>
          </a:p>
        </p:txBody>
      </p:sp>
      <p:sp>
        <p:nvSpPr>
          <p:cNvPr id="275" name="Google Shape;275;g2d102e57ca6_0_42"/>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sp>
        <p:nvSpPr>
          <p:cNvPr id="276" name="Google Shape;276;g2d102e57ca6_0_42"/>
          <p:cNvSpPr txBox="1"/>
          <p:nvPr/>
        </p:nvSpPr>
        <p:spPr>
          <a:xfrm>
            <a:off x="3492500" y="4157450"/>
            <a:ext cx="492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Online Exercise from Visual Thinking Strategies: </a:t>
            </a:r>
            <a:r>
              <a:rPr lang="en-US" sz="1000" u="sng">
                <a:solidFill>
                  <a:schemeClr val="hlink"/>
                </a:solidFill>
                <a:hlinkClick r:id="rId3"/>
              </a:rPr>
              <a:t>https://vtshome.org/</a:t>
            </a:r>
            <a:endParaRPr sz="1000"/>
          </a:p>
          <a:p>
            <a:pPr indent="0" lvl="0" marL="0" rtl="0" algn="l">
              <a:spcBef>
                <a:spcPts val="0"/>
              </a:spcBef>
              <a:spcAft>
                <a:spcPts val="0"/>
              </a:spcAft>
              <a:buNone/>
            </a:pPr>
            <a:r>
              <a:rPr lang="en-US" sz="1000"/>
              <a:t> </a:t>
            </a:r>
            <a:endParaRPr sz="1000"/>
          </a:p>
        </p:txBody>
      </p:sp>
      <p:grpSp>
        <p:nvGrpSpPr>
          <p:cNvPr id="277" name="Google Shape;277;g2d102e57ca6_0_42"/>
          <p:cNvGrpSpPr/>
          <p:nvPr/>
        </p:nvGrpSpPr>
        <p:grpSpPr>
          <a:xfrm>
            <a:off x="105442" y="100679"/>
            <a:ext cx="658200" cy="658200"/>
            <a:chOff x="1905633" y="4094954"/>
            <a:chExt cx="658200" cy="658200"/>
          </a:xfrm>
        </p:grpSpPr>
        <p:sp>
          <p:nvSpPr>
            <p:cNvPr id="278" name="Google Shape;278;g2d102e57ca6_0_42"/>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79" name="Google Shape;279;g2d102e57ca6_0_42"/>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pic>
        <p:nvPicPr>
          <p:cNvPr id="280" name="Google Shape;280;g2d102e57ca6_0_42"/>
          <p:cNvPicPr preferRelativeResize="0"/>
          <p:nvPr/>
        </p:nvPicPr>
        <p:blipFill rotWithShape="1">
          <a:blip r:embed="rId4">
            <a:alphaModFix/>
          </a:blip>
          <a:srcRect b="0" l="50009" r="0" t="48631"/>
          <a:stretch/>
        </p:blipFill>
        <p:spPr>
          <a:xfrm>
            <a:off x="250825" y="2678550"/>
            <a:ext cx="2865126" cy="1850900"/>
          </a:xfrm>
          <a:prstGeom prst="rect">
            <a:avLst/>
          </a:prstGeom>
          <a:noFill/>
          <a:ln>
            <a:noFill/>
          </a:ln>
        </p:spPr>
      </p:pic>
      <p:pic>
        <p:nvPicPr>
          <p:cNvPr id="281" name="Google Shape;281;g2d102e57ca6_0_42"/>
          <p:cNvPicPr preferRelativeResize="0"/>
          <p:nvPr/>
        </p:nvPicPr>
        <p:blipFill rotWithShape="1">
          <a:blip r:embed="rId5">
            <a:alphaModFix/>
          </a:blip>
          <a:srcRect b="0" l="4362" r="4362" t="0"/>
          <a:stretch/>
        </p:blipFill>
        <p:spPr>
          <a:xfrm>
            <a:off x="3579575" y="554250"/>
            <a:ext cx="5259625" cy="3603200"/>
          </a:xfrm>
          <a:prstGeom prst="rect">
            <a:avLst/>
          </a:prstGeom>
          <a:noFill/>
          <a:ln>
            <a:noFill/>
          </a:ln>
        </p:spPr>
      </p:pic>
      <p:sp>
        <p:nvSpPr>
          <p:cNvPr id="282" name="Google Shape;282;g2d102e57ca6_0_42"/>
          <p:cNvSpPr txBox="1"/>
          <p:nvPr/>
        </p:nvSpPr>
        <p:spPr>
          <a:xfrm>
            <a:off x="250825" y="827425"/>
            <a:ext cx="26130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Example </a:t>
            </a:r>
            <a:r>
              <a:rPr b="1" lang="en-US" sz="1700">
                <a:solidFill>
                  <a:schemeClr val="dk2"/>
                </a:solidFill>
              </a:rPr>
              <a:t>(perception)</a:t>
            </a:r>
            <a:endParaRPr b="0" i="0" sz="1700" u="none" cap="none" strike="noStrike">
              <a:solidFill>
                <a:schemeClr val="dk2"/>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2d102e57ca6_0_54"/>
          <p:cNvSpPr txBox="1"/>
          <p:nvPr/>
        </p:nvSpPr>
        <p:spPr>
          <a:xfrm>
            <a:off x="250825" y="1851025"/>
            <a:ext cx="2676300" cy="1124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1"/>
              </a:buClr>
              <a:buSzPts val="2000"/>
              <a:buFont typeface="Arial"/>
              <a:buNone/>
            </a:pPr>
            <a:r>
              <a:rPr lang="en-US">
                <a:solidFill>
                  <a:schemeClr val="dk1"/>
                </a:solidFill>
              </a:rPr>
              <a:t>What’s going on in this picture?</a:t>
            </a:r>
            <a:endParaRPr>
              <a:solidFill>
                <a:schemeClr val="dk1"/>
              </a:solidFill>
            </a:endParaRPr>
          </a:p>
          <a:p>
            <a:pPr indent="0" lvl="0" marL="0" rtl="0" algn="l">
              <a:spcBef>
                <a:spcPts val="0"/>
              </a:spcBef>
              <a:spcAft>
                <a:spcPts val="0"/>
              </a:spcAft>
              <a:buClr>
                <a:schemeClr val="dk1"/>
              </a:buClr>
              <a:buSzPts val="2000"/>
              <a:buFont typeface="Arial"/>
              <a:buNone/>
            </a:pPr>
            <a:r>
              <a:t/>
            </a:r>
            <a:endParaRPr b="1" i="1">
              <a:solidFill>
                <a:schemeClr val="dk1"/>
              </a:solidFill>
            </a:endParaRPr>
          </a:p>
          <a:p>
            <a:pPr indent="0" lvl="0" marL="0" rtl="0" algn="l">
              <a:spcBef>
                <a:spcPts val="0"/>
              </a:spcBef>
              <a:spcAft>
                <a:spcPts val="0"/>
              </a:spcAft>
              <a:buClr>
                <a:schemeClr val="dk1"/>
              </a:buClr>
              <a:buSzPts val="2000"/>
              <a:buFont typeface="Arial"/>
              <a:buNone/>
            </a:pPr>
            <a:r>
              <a:rPr b="1" i="1" lang="en-US">
                <a:solidFill>
                  <a:schemeClr val="dk1"/>
                </a:solidFill>
              </a:rPr>
              <a:t>LISTENING</a:t>
            </a:r>
            <a:endParaRPr>
              <a:solidFill>
                <a:schemeClr val="dk1"/>
              </a:solidFill>
            </a:endParaRPr>
          </a:p>
        </p:txBody>
      </p:sp>
      <p:sp>
        <p:nvSpPr>
          <p:cNvPr id="288" name="Google Shape;288;g2d102e57ca6_0_54"/>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289" name="Google Shape;289;g2d102e57ca6_0_54"/>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sp>
        <p:nvSpPr>
          <p:cNvPr id="290" name="Google Shape;290;g2d102e57ca6_0_54"/>
          <p:cNvSpPr txBox="1"/>
          <p:nvPr/>
        </p:nvSpPr>
        <p:spPr>
          <a:xfrm>
            <a:off x="3492500" y="4157450"/>
            <a:ext cx="492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Online Exercise from Visual Thinking Strategies: </a:t>
            </a:r>
            <a:r>
              <a:rPr lang="en-US" sz="1000" u="sng">
                <a:solidFill>
                  <a:schemeClr val="hlink"/>
                </a:solidFill>
                <a:hlinkClick r:id="rId3"/>
              </a:rPr>
              <a:t>https://vtshome.org/</a:t>
            </a:r>
            <a:endParaRPr sz="1000"/>
          </a:p>
          <a:p>
            <a:pPr indent="0" lvl="0" marL="0" rtl="0" algn="l">
              <a:spcBef>
                <a:spcPts val="0"/>
              </a:spcBef>
              <a:spcAft>
                <a:spcPts val="0"/>
              </a:spcAft>
              <a:buNone/>
            </a:pPr>
            <a:r>
              <a:rPr lang="en-US" sz="1000"/>
              <a:t> </a:t>
            </a:r>
            <a:endParaRPr sz="1000"/>
          </a:p>
        </p:txBody>
      </p:sp>
      <p:grpSp>
        <p:nvGrpSpPr>
          <p:cNvPr id="291" name="Google Shape;291;g2d102e57ca6_0_54"/>
          <p:cNvGrpSpPr/>
          <p:nvPr/>
        </p:nvGrpSpPr>
        <p:grpSpPr>
          <a:xfrm>
            <a:off x="105442" y="100679"/>
            <a:ext cx="658200" cy="658200"/>
            <a:chOff x="1905633" y="4094954"/>
            <a:chExt cx="658200" cy="658200"/>
          </a:xfrm>
        </p:grpSpPr>
        <p:sp>
          <p:nvSpPr>
            <p:cNvPr id="292" name="Google Shape;292;g2d102e57ca6_0_54"/>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293" name="Google Shape;293;g2d102e57ca6_0_54"/>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pic>
        <p:nvPicPr>
          <p:cNvPr id="294" name="Google Shape;294;g2d102e57ca6_0_54"/>
          <p:cNvPicPr preferRelativeResize="0"/>
          <p:nvPr/>
        </p:nvPicPr>
        <p:blipFill rotWithShape="1">
          <a:blip r:embed="rId4">
            <a:alphaModFix/>
          </a:blip>
          <a:srcRect b="49604" l="50054" r="0" t="0"/>
          <a:stretch/>
        </p:blipFill>
        <p:spPr>
          <a:xfrm>
            <a:off x="157675" y="2752550"/>
            <a:ext cx="2862599" cy="1815800"/>
          </a:xfrm>
          <a:prstGeom prst="rect">
            <a:avLst/>
          </a:prstGeom>
          <a:noFill/>
          <a:ln>
            <a:noFill/>
          </a:ln>
        </p:spPr>
      </p:pic>
      <p:pic>
        <p:nvPicPr>
          <p:cNvPr id="295" name="Google Shape;295;g2d102e57ca6_0_54"/>
          <p:cNvPicPr preferRelativeResize="0"/>
          <p:nvPr/>
        </p:nvPicPr>
        <p:blipFill rotWithShape="1">
          <a:blip r:embed="rId5">
            <a:alphaModFix/>
          </a:blip>
          <a:srcRect b="0" l="4362" r="4362" t="0"/>
          <a:stretch/>
        </p:blipFill>
        <p:spPr>
          <a:xfrm>
            <a:off x="3579575" y="554250"/>
            <a:ext cx="5259625" cy="3603200"/>
          </a:xfrm>
          <a:prstGeom prst="rect">
            <a:avLst/>
          </a:prstGeom>
          <a:noFill/>
          <a:ln>
            <a:noFill/>
          </a:ln>
        </p:spPr>
      </p:pic>
      <p:sp>
        <p:nvSpPr>
          <p:cNvPr id="296" name="Google Shape;296;g2d102e57ca6_0_54"/>
          <p:cNvSpPr txBox="1"/>
          <p:nvPr/>
        </p:nvSpPr>
        <p:spPr>
          <a:xfrm>
            <a:off x="250825" y="827425"/>
            <a:ext cx="26130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Example </a:t>
            </a:r>
            <a:r>
              <a:rPr b="1" lang="en-US" sz="1700">
                <a:solidFill>
                  <a:schemeClr val="dk2"/>
                </a:solidFill>
              </a:rPr>
              <a:t>(perception)</a:t>
            </a:r>
            <a:endParaRPr b="0" i="0" sz="1700" u="none" cap="none" strike="noStrike">
              <a:solidFill>
                <a:schemeClr val="dk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2d102e57ca6_0_66"/>
          <p:cNvSpPr txBox="1"/>
          <p:nvPr/>
        </p:nvSpPr>
        <p:spPr>
          <a:xfrm>
            <a:off x="250825" y="1851025"/>
            <a:ext cx="2676300" cy="11241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1"/>
              </a:buClr>
              <a:buSzPts val="2000"/>
              <a:buFont typeface="Arial"/>
              <a:buNone/>
            </a:pPr>
            <a:r>
              <a:rPr lang="en-US">
                <a:solidFill>
                  <a:schemeClr val="dk1"/>
                </a:solidFill>
              </a:rPr>
              <a:t>What’s going on in this picture?</a:t>
            </a:r>
            <a:endParaRPr>
              <a:solidFill>
                <a:schemeClr val="dk1"/>
              </a:solidFill>
            </a:endParaRPr>
          </a:p>
          <a:p>
            <a:pPr indent="0" lvl="0" marL="0" marR="0" rtl="0" algn="l">
              <a:lnSpc>
                <a:spcPct val="100000"/>
              </a:lnSpc>
              <a:spcBef>
                <a:spcPts val="0"/>
              </a:spcBef>
              <a:spcAft>
                <a:spcPts val="0"/>
              </a:spcAft>
              <a:buClr>
                <a:schemeClr val="dk1"/>
              </a:buClr>
              <a:buSzPts val="2000"/>
              <a:buFont typeface="Arial"/>
              <a:buNone/>
            </a:pPr>
            <a:r>
              <a:t/>
            </a:r>
            <a:endParaRPr>
              <a:solidFill>
                <a:schemeClr val="dk1"/>
              </a:solidFill>
            </a:endParaRPr>
          </a:p>
          <a:p>
            <a:pPr indent="0" lvl="0" marL="0" rtl="0" algn="l">
              <a:spcBef>
                <a:spcPts val="0"/>
              </a:spcBef>
              <a:spcAft>
                <a:spcPts val="0"/>
              </a:spcAft>
              <a:buClr>
                <a:schemeClr val="dk1"/>
              </a:buClr>
              <a:buSzPts val="2000"/>
              <a:buFont typeface="Arial"/>
              <a:buNone/>
            </a:pPr>
            <a:r>
              <a:rPr b="1" i="1" lang="en-US">
                <a:solidFill>
                  <a:schemeClr val="dk1"/>
                </a:solidFill>
              </a:rPr>
              <a:t>COLLABORATING</a:t>
            </a:r>
            <a:endParaRPr>
              <a:solidFill>
                <a:schemeClr val="dk1"/>
              </a:solidFill>
            </a:endParaRPr>
          </a:p>
        </p:txBody>
      </p:sp>
      <p:sp>
        <p:nvSpPr>
          <p:cNvPr id="302" name="Google Shape;302;g2d102e57ca6_0_66"/>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sp>
        <p:nvSpPr>
          <p:cNvPr id="303" name="Google Shape;303;g2d102e57ca6_0_66"/>
          <p:cNvSpPr txBox="1"/>
          <p:nvPr/>
        </p:nvSpPr>
        <p:spPr>
          <a:xfrm>
            <a:off x="3492500" y="4157450"/>
            <a:ext cx="492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Online Exercise from Visual Thinking Strategies: </a:t>
            </a:r>
            <a:r>
              <a:rPr lang="en-US" sz="1000" u="sng">
                <a:solidFill>
                  <a:schemeClr val="hlink"/>
                </a:solidFill>
                <a:hlinkClick r:id="rId3"/>
              </a:rPr>
              <a:t>https://vtshome.org/</a:t>
            </a:r>
            <a:endParaRPr sz="1000"/>
          </a:p>
          <a:p>
            <a:pPr indent="0" lvl="0" marL="0" rtl="0" algn="l">
              <a:spcBef>
                <a:spcPts val="0"/>
              </a:spcBef>
              <a:spcAft>
                <a:spcPts val="0"/>
              </a:spcAft>
              <a:buNone/>
            </a:pPr>
            <a:r>
              <a:rPr lang="en-US" sz="1000"/>
              <a:t> </a:t>
            </a:r>
            <a:endParaRPr sz="1000"/>
          </a:p>
        </p:txBody>
      </p:sp>
      <p:grpSp>
        <p:nvGrpSpPr>
          <p:cNvPr id="304" name="Google Shape;304;g2d102e57ca6_0_66"/>
          <p:cNvGrpSpPr/>
          <p:nvPr/>
        </p:nvGrpSpPr>
        <p:grpSpPr>
          <a:xfrm>
            <a:off x="105442" y="100679"/>
            <a:ext cx="658200" cy="658200"/>
            <a:chOff x="1905633" y="4094954"/>
            <a:chExt cx="658200" cy="658200"/>
          </a:xfrm>
        </p:grpSpPr>
        <p:sp>
          <p:nvSpPr>
            <p:cNvPr id="305" name="Google Shape;305;g2d102e57ca6_0_66"/>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06" name="Google Shape;306;g2d102e57ca6_0_66"/>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pic>
        <p:nvPicPr>
          <p:cNvPr id="307" name="Google Shape;307;g2d102e57ca6_0_66"/>
          <p:cNvPicPr preferRelativeResize="0"/>
          <p:nvPr/>
        </p:nvPicPr>
        <p:blipFill rotWithShape="1">
          <a:blip r:embed="rId4">
            <a:alphaModFix/>
          </a:blip>
          <a:srcRect b="73616" l="838" r="49844" t="0"/>
          <a:stretch/>
        </p:blipFill>
        <p:spPr>
          <a:xfrm>
            <a:off x="105450" y="2693275"/>
            <a:ext cx="2826474" cy="950650"/>
          </a:xfrm>
          <a:prstGeom prst="rect">
            <a:avLst/>
          </a:prstGeom>
          <a:noFill/>
          <a:ln>
            <a:noFill/>
          </a:ln>
        </p:spPr>
      </p:pic>
      <p:pic>
        <p:nvPicPr>
          <p:cNvPr id="308" name="Google Shape;308;g2d102e57ca6_0_66"/>
          <p:cNvPicPr preferRelativeResize="0"/>
          <p:nvPr/>
        </p:nvPicPr>
        <p:blipFill rotWithShape="1">
          <a:blip r:embed="rId5">
            <a:alphaModFix/>
          </a:blip>
          <a:srcRect b="0" l="4362" r="4362" t="0"/>
          <a:stretch/>
        </p:blipFill>
        <p:spPr>
          <a:xfrm>
            <a:off x="3579575" y="554250"/>
            <a:ext cx="5259625" cy="3603200"/>
          </a:xfrm>
          <a:prstGeom prst="rect">
            <a:avLst/>
          </a:prstGeom>
          <a:noFill/>
          <a:ln>
            <a:noFill/>
          </a:ln>
        </p:spPr>
      </p:pic>
      <p:sp>
        <p:nvSpPr>
          <p:cNvPr id="309" name="Google Shape;309;g2d102e57ca6_0_66"/>
          <p:cNvSpPr txBox="1"/>
          <p:nvPr/>
        </p:nvSpPr>
        <p:spPr>
          <a:xfrm>
            <a:off x="250825" y="827425"/>
            <a:ext cx="26130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Example </a:t>
            </a:r>
            <a:r>
              <a:rPr b="1" lang="en-US" sz="1700">
                <a:solidFill>
                  <a:schemeClr val="dk2"/>
                </a:solidFill>
              </a:rPr>
              <a:t>(perception)</a:t>
            </a:r>
            <a:endParaRPr b="0" i="0" sz="1700" u="none" cap="none" strike="noStrike">
              <a:solidFill>
                <a:schemeClr val="dk2"/>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26ff715cd5e_0_13"/>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315" name="Google Shape;315;g26ff715cd5e_0_13"/>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pic>
        <p:nvPicPr>
          <p:cNvPr id="316" name="Google Shape;316;g26ff715cd5e_0_13"/>
          <p:cNvPicPr preferRelativeResize="0"/>
          <p:nvPr/>
        </p:nvPicPr>
        <p:blipFill rotWithShape="1">
          <a:blip r:embed="rId3">
            <a:alphaModFix/>
          </a:blip>
          <a:srcRect b="0" l="7039" r="3403" t="0"/>
          <a:stretch/>
        </p:blipFill>
        <p:spPr>
          <a:xfrm>
            <a:off x="3579575" y="554250"/>
            <a:ext cx="5259625" cy="3603199"/>
          </a:xfrm>
          <a:prstGeom prst="rect">
            <a:avLst/>
          </a:prstGeom>
          <a:noFill/>
          <a:ln>
            <a:noFill/>
          </a:ln>
        </p:spPr>
      </p:pic>
      <p:sp>
        <p:nvSpPr>
          <p:cNvPr id="317" name="Google Shape;317;g26ff715cd5e_0_13"/>
          <p:cNvSpPr txBox="1"/>
          <p:nvPr/>
        </p:nvSpPr>
        <p:spPr>
          <a:xfrm>
            <a:off x="3492500" y="4157450"/>
            <a:ext cx="492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Full size:  </a:t>
            </a:r>
            <a:r>
              <a:rPr lang="en-US" sz="1000" u="sng">
                <a:solidFill>
                  <a:schemeClr val="hlink"/>
                </a:solidFill>
                <a:hlinkClick r:id="rId4"/>
              </a:rPr>
              <a:t>https://fm-digital-assets.fieldmuseum.org/2206/729/GN92435_048d.jpg</a:t>
            </a:r>
            <a:r>
              <a:rPr lang="en-US" sz="1000"/>
              <a:t> </a:t>
            </a:r>
            <a:endParaRPr sz="1000"/>
          </a:p>
        </p:txBody>
      </p:sp>
      <p:sp>
        <p:nvSpPr>
          <p:cNvPr id="318" name="Google Shape;318;g26ff715cd5e_0_13"/>
          <p:cNvSpPr txBox="1"/>
          <p:nvPr/>
        </p:nvSpPr>
        <p:spPr>
          <a:xfrm>
            <a:off x="250826" y="827426"/>
            <a:ext cx="21606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Exercise 2</a:t>
            </a:r>
            <a:endParaRPr b="0" i="0" sz="2200" u="none" cap="none" strike="noStrike">
              <a:solidFill>
                <a:schemeClr val="dk2"/>
              </a:solidFill>
              <a:latin typeface="Arial"/>
              <a:ea typeface="Arial"/>
              <a:cs typeface="Arial"/>
              <a:sym typeface="Arial"/>
            </a:endParaRPr>
          </a:p>
        </p:txBody>
      </p:sp>
      <p:sp>
        <p:nvSpPr>
          <p:cNvPr id="319" name="Google Shape;319;g26ff715cd5e_0_13"/>
          <p:cNvSpPr txBox="1"/>
          <p:nvPr/>
        </p:nvSpPr>
        <p:spPr>
          <a:xfrm>
            <a:off x="250825" y="1851025"/>
            <a:ext cx="2676300" cy="4167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1"/>
              </a:buClr>
              <a:buSzPts val="2000"/>
              <a:buFont typeface="Arial"/>
              <a:buNone/>
            </a:pPr>
            <a:r>
              <a:rPr lang="en-US">
                <a:solidFill>
                  <a:schemeClr val="dk1"/>
                </a:solidFill>
              </a:rPr>
              <a:t>What’s going on in this picture?</a:t>
            </a:r>
            <a:endParaRPr b="0" i="0" sz="1050" u="none" cap="none" strike="noStrike">
              <a:solidFill>
                <a:schemeClr val="dk1"/>
              </a:solidFill>
              <a:latin typeface="Arial"/>
              <a:ea typeface="Arial"/>
              <a:cs typeface="Arial"/>
              <a:sym typeface="Arial"/>
            </a:endParaRPr>
          </a:p>
        </p:txBody>
      </p:sp>
      <p:sp>
        <p:nvSpPr>
          <p:cNvPr id="320" name="Google Shape;320;g26ff715cd5e_0_13"/>
          <p:cNvSpPr txBox="1"/>
          <p:nvPr/>
        </p:nvSpPr>
        <p:spPr>
          <a:xfrm>
            <a:off x="250825" y="2355850"/>
            <a:ext cx="3024600" cy="2601300"/>
          </a:xfrm>
          <a:prstGeom prst="rect">
            <a:avLst/>
          </a:prstGeom>
          <a:noFill/>
          <a:ln>
            <a:noFill/>
          </a:ln>
        </p:spPr>
        <p:txBody>
          <a:bodyPr anchorCtr="0" anchor="t" bIns="91425" lIns="0" spcFirstLastPara="1" rIns="91425" wrap="square" tIns="91425">
            <a:noAutofit/>
          </a:bodyPr>
          <a:lstStyle/>
          <a:p>
            <a:pPr indent="0" lvl="0" marL="0" marR="0" rtl="0" algn="l">
              <a:lnSpc>
                <a:spcPct val="150000"/>
              </a:lnSpc>
              <a:spcBef>
                <a:spcPts val="1200"/>
              </a:spcBef>
              <a:spcAft>
                <a:spcPts val="0"/>
              </a:spcAft>
              <a:buNone/>
            </a:pPr>
            <a:r>
              <a:rPr i="1" lang="en-US" sz="1300">
                <a:solidFill>
                  <a:schemeClr val="dk1"/>
                </a:solidFill>
              </a:rPr>
              <a:t>Add a words or phrases to the jamboard that describe what you see in the image.</a:t>
            </a:r>
            <a:endParaRPr i="1" sz="1300">
              <a:solidFill>
                <a:schemeClr val="dk1"/>
              </a:solidFill>
            </a:endParaRPr>
          </a:p>
          <a:p>
            <a:pPr indent="-311150" lvl="0" marL="457200" marR="0" rtl="0" algn="l">
              <a:lnSpc>
                <a:spcPct val="150000"/>
              </a:lnSpc>
              <a:spcBef>
                <a:spcPts val="1200"/>
              </a:spcBef>
              <a:spcAft>
                <a:spcPts val="0"/>
              </a:spcAft>
              <a:buClr>
                <a:schemeClr val="dk1"/>
              </a:buClr>
              <a:buSzPts val="1300"/>
              <a:buChar char="●"/>
            </a:pPr>
            <a:r>
              <a:rPr lang="en-US" sz="1300">
                <a:solidFill>
                  <a:schemeClr val="dk1"/>
                </a:solidFill>
              </a:rPr>
              <a:t>What do you </a:t>
            </a:r>
            <a:r>
              <a:rPr lang="en-US" sz="1300">
                <a:solidFill>
                  <a:schemeClr val="dk1"/>
                </a:solidFill>
              </a:rPr>
              <a:t>specifically</a:t>
            </a:r>
            <a:r>
              <a:rPr lang="en-US" sz="1300">
                <a:solidFill>
                  <a:schemeClr val="dk1"/>
                </a:solidFill>
              </a:rPr>
              <a:t> notice or focus on?</a:t>
            </a:r>
            <a:endParaRPr sz="1300">
              <a:solidFill>
                <a:schemeClr val="dk1"/>
              </a:solidFill>
            </a:endParaRPr>
          </a:p>
          <a:p>
            <a:pPr indent="0" lvl="0" marL="0" marR="0" rtl="0" algn="l">
              <a:lnSpc>
                <a:spcPct val="150000"/>
              </a:lnSpc>
              <a:spcBef>
                <a:spcPts val="1200"/>
              </a:spcBef>
              <a:spcAft>
                <a:spcPts val="0"/>
              </a:spcAft>
              <a:buNone/>
            </a:pPr>
            <a:r>
              <a:t/>
            </a:r>
            <a:endParaRPr sz="1300">
              <a:solidFill>
                <a:schemeClr val="dk1"/>
              </a:solidFill>
            </a:endParaRPr>
          </a:p>
          <a:p>
            <a:pPr indent="0" lvl="0" marL="0" rtl="0" algn="l">
              <a:spcBef>
                <a:spcPts val="600"/>
              </a:spcBef>
              <a:spcAft>
                <a:spcPts val="0"/>
              </a:spcAft>
              <a:buNone/>
            </a:pPr>
            <a:r>
              <a:t/>
            </a:r>
            <a:endParaRPr sz="1300">
              <a:solidFill>
                <a:schemeClr val="dk1"/>
              </a:solidFill>
            </a:endParaRPr>
          </a:p>
          <a:p>
            <a:pPr indent="0" lvl="0" marL="0" rtl="0" algn="l">
              <a:lnSpc>
                <a:spcPct val="150000"/>
              </a:lnSpc>
              <a:spcBef>
                <a:spcPts val="0"/>
              </a:spcBef>
              <a:spcAft>
                <a:spcPts val="0"/>
              </a:spcAft>
              <a:buNone/>
            </a:pPr>
            <a:r>
              <a:t/>
            </a:r>
            <a:endParaRPr sz="1200">
              <a:solidFill>
                <a:schemeClr val="dk1"/>
              </a:solidFill>
            </a:endParaRPr>
          </a:p>
          <a:p>
            <a:pPr indent="0" lvl="0" marL="457200" marR="0" rtl="0" algn="l">
              <a:lnSpc>
                <a:spcPct val="150000"/>
              </a:lnSpc>
              <a:spcBef>
                <a:spcPts val="1200"/>
              </a:spcBef>
              <a:spcAft>
                <a:spcPts val="0"/>
              </a:spcAft>
              <a:buNone/>
            </a:pPr>
            <a:r>
              <a:t/>
            </a:r>
            <a:endParaRPr sz="1200">
              <a:solidFill>
                <a:schemeClr val="dk1"/>
              </a:solidFill>
            </a:endParaRPr>
          </a:p>
          <a:p>
            <a:pPr indent="0" lvl="0" marL="457200" marR="0" rtl="0" algn="l">
              <a:lnSpc>
                <a:spcPct val="100000"/>
              </a:lnSpc>
              <a:spcBef>
                <a:spcPts val="1200"/>
              </a:spcBef>
              <a:spcAft>
                <a:spcPts val="0"/>
              </a:spcAft>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p:txBody>
      </p:sp>
      <p:grpSp>
        <p:nvGrpSpPr>
          <p:cNvPr id="321" name="Google Shape;321;g26ff715cd5e_0_13"/>
          <p:cNvGrpSpPr/>
          <p:nvPr/>
        </p:nvGrpSpPr>
        <p:grpSpPr>
          <a:xfrm>
            <a:off x="105442" y="100679"/>
            <a:ext cx="658200" cy="658200"/>
            <a:chOff x="1905633" y="4094954"/>
            <a:chExt cx="658200" cy="658200"/>
          </a:xfrm>
        </p:grpSpPr>
        <p:sp>
          <p:nvSpPr>
            <p:cNvPr id="322" name="Google Shape;322;g26ff715cd5e_0_13"/>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23" name="Google Shape;323;g26ff715cd5e_0_13"/>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2d1c3f3aafc_0_308"/>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329" name="Google Shape;329;g2d1c3f3aafc_0_308"/>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pic>
        <p:nvPicPr>
          <p:cNvPr id="330" name="Google Shape;330;g2d1c3f3aafc_0_308"/>
          <p:cNvPicPr preferRelativeResize="0"/>
          <p:nvPr/>
        </p:nvPicPr>
        <p:blipFill rotWithShape="1">
          <a:blip r:embed="rId3">
            <a:alphaModFix/>
          </a:blip>
          <a:srcRect b="2733" l="0" r="606" t="0"/>
          <a:stretch/>
        </p:blipFill>
        <p:spPr>
          <a:xfrm>
            <a:off x="4357350" y="1851025"/>
            <a:ext cx="4612024" cy="2005276"/>
          </a:xfrm>
          <a:prstGeom prst="rect">
            <a:avLst/>
          </a:prstGeom>
          <a:noFill/>
          <a:ln cap="flat" cmpd="sng" w="9525">
            <a:solidFill>
              <a:srgbClr val="F4A562"/>
            </a:solidFill>
            <a:prstDash val="solid"/>
            <a:round/>
            <a:headEnd len="sm" w="sm" type="none"/>
            <a:tailEnd len="sm" w="sm" type="none"/>
          </a:ln>
        </p:spPr>
      </p:pic>
      <p:sp>
        <p:nvSpPr>
          <p:cNvPr id="331" name="Google Shape;331;g2d1c3f3aafc_0_308"/>
          <p:cNvSpPr txBox="1"/>
          <p:nvPr/>
        </p:nvSpPr>
        <p:spPr>
          <a:xfrm>
            <a:off x="250826" y="827426"/>
            <a:ext cx="21606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Discuss</a:t>
            </a:r>
            <a:endParaRPr b="0" i="0" sz="2200" u="none" cap="none" strike="noStrike">
              <a:solidFill>
                <a:schemeClr val="dk2"/>
              </a:solidFill>
              <a:latin typeface="Arial"/>
              <a:ea typeface="Arial"/>
              <a:cs typeface="Arial"/>
              <a:sym typeface="Arial"/>
            </a:endParaRPr>
          </a:p>
        </p:txBody>
      </p:sp>
      <p:sp>
        <p:nvSpPr>
          <p:cNvPr id="332" name="Google Shape;332;g2d1c3f3aafc_0_308"/>
          <p:cNvSpPr txBox="1"/>
          <p:nvPr/>
        </p:nvSpPr>
        <p:spPr>
          <a:xfrm>
            <a:off x="250825" y="1851025"/>
            <a:ext cx="4474500" cy="416700"/>
          </a:xfrm>
          <a:prstGeom prst="rect">
            <a:avLst/>
          </a:prstGeom>
          <a:noFill/>
          <a:ln>
            <a:noFill/>
          </a:ln>
        </p:spPr>
        <p:txBody>
          <a:bodyPr anchorCtr="0" anchor="t" bIns="91425" lIns="0" spcFirstLastPara="1" rIns="91425" wrap="square" tIns="91425">
            <a:noAutofit/>
          </a:bodyPr>
          <a:lstStyle/>
          <a:p>
            <a:pPr indent="0" lvl="0" marL="0" rtl="0" algn="l">
              <a:lnSpc>
                <a:spcPct val="120000"/>
              </a:lnSpc>
              <a:spcBef>
                <a:spcPts val="0"/>
              </a:spcBef>
              <a:spcAft>
                <a:spcPts val="0"/>
              </a:spcAft>
              <a:buNone/>
            </a:pPr>
            <a:r>
              <a:rPr lang="en-US">
                <a:solidFill>
                  <a:srgbClr val="231F20"/>
                </a:solidFill>
                <a:highlight>
                  <a:srgbClr val="FFFFFF"/>
                </a:highlight>
              </a:rPr>
              <a:t>Where to begin? Pathways for reflection</a:t>
            </a:r>
            <a:endParaRPr>
              <a:solidFill>
                <a:srgbClr val="231F20"/>
              </a:solidFill>
              <a:highlight>
                <a:srgbClr val="FFFFFF"/>
              </a:highlight>
            </a:endParaRPr>
          </a:p>
          <a:p>
            <a:pPr indent="0" lvl="0" marL="0" marR="0" rtl="0" algn="l">
              <a:lnSpc>
                <a:spcPct val="100000"/>
              </a:lnSpc>
              <a:spcBef>
                <a:spcPts val="200"/>
              </a:spcBef>
              <a:spcAft>
                <a:spcPts val="0"/>
              </a:spcAft>
              <a:buClr>
                <a:schemeClr val="dk1"/>
              </a:buClr>
              <a:buSzPts val="2000"/>
              <a:buFont typeface="Arial"/>
              <a:buNone/>
            </a:pPr>
            <a:r>
              <a:t/>
            </a:r>
            <a:endParaRPr>
              <a:solidFill>
                <a:schemeClr val="dk1"/>
              </a:solidFill>
            </a:endParaRPr>
          </a:p>
        </p:txBody>
      </p:sp>
      <p:grpSp>
        <p:nvGrpSpPr>
          <p:cNvPr id="333" name="Google Shape;333;g2d1c3f3aafc_0_308"/>
          <p:cNvGrpSpPr/>
          <p:nvPr/>
        </p:nvGrpSpPr>
        <p:grpSpPr>
          <a:xfrm>
            <a:off x="105442" y="100679"/>
            <a:ext cx="658200" cy="658200"/>
            <a:chOff x="1905633" y="4094954"/>
            <a:chExt cx="658200" cy="658200"/>
          </a:xfrm>
        </p:grpSpPr>
        <p:sp>
          <p:nvSpPr>
            <p:cNvPr id="334" name="Google Shape;334;g2d1c3f3aafc_0_308"/>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35" name="Google Shape;335;g2d1c3f3aafc_0_308"/>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336" name="Google Shape;336;g2d1c3f3aafc_0_308"/>
          <p:cNvSpPr txBox="1"/>
          <p:nvPr/>
        </p:nvSpPr>
        <p:spPr>
          <a:xfrm>
            <a:off x="250825" y="2355850"/>
            <a:ext cx="3398700" cy="23346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None/>
            </a:pPr>
            <a:r>
              <a:rPr lang="en-US" sz="1300">
                <a:solidFill>
                  <a:srgbClr val="333333"/>
                </a:solidFill>
                <a:highlight>
                  <a:srgbClr val="FFFFFF"/>
                </a:highlight>
              </a:rPr>
              <a:t>Questions to ask yourself</a:t>
            </a:r>
            <a:endParaRPr sz="1300">
              <a:solidFill>
                <a:srgbClr val="333333"/>
              </a:solidFill>
              <a:highlight>
                <a:srgbClr val="FFFFFF"/>
              </a:highlight>
            </a:endParaRPr>
          </a:p>
          <a:p>
            <a:pPr indent="-304800" lvl="0" marL="457200" rtl="0" algn="l">
              <a:spcBef>
                <a:spcPts val="1000"/>
              </a:spcBef>
              <a:spcAft>
                <a:spcPts val="0"/>
              </a:spcAft>
              <a:buSzPts val="1200"/>
              <a:buFont typeface="Arial"/>
              <a:buChar char="●"/>
            </a:pPr>
            <a:r>
              <a:rPr lang="en-US" sz="1200"/>
              <a:t>What is embedded in the way we perceive?</a:t>
            </a:r>
            <a:endParaRPr sz="1200"/>
          </a:p>
          <a:p>
            <a:pPr indent="-304800" lvl="0" marL="457200" rtl="0" algn="l">
              <a:spcBef>
                <a:spcPts val="1000"/>
              </a:spcBef>
              <a:spcAft>
                <a:spcPts val="0"/>
              </a:spcAft>
              <a:buSzPts val="1200"/>
              <a:buFont typeface="Arial"/>
              <a:buChar char="●"/>
            </a:pPr>
            <a:r>
              <a:rPr lang="en-US" sz="1200"/>
              <a:t>How do we interpret what we perceive?</a:t>
            </a:r>
            <a:endParaRPr sz="1200">
              <a:highlight>
                <a:srgbClr val="FFFFFF"/>
              </a:highlight>
            </a:endParaRPr>
          </a:p>
          <a:p>
            <a:pPr indent="0" lvl="0" marL="0" rtl="0" algn="l">
              <a:lnSpc>
                <a:spcPct val="100000"/>
              </a:lnSpc>
              <a:spcBef>
                <a:spcPts val="1000"/>
              </a:spcBef>
              <a:spcAft>
                <a:spcPts val="0"/>
              </a:spcAft>
              <a:buNone/>
            </a:pPr>
            <a:r>
              <a:t/>
            </a:r>
            <a:endParaRPr sz="1200">
              <a:highlight>
                <a:srgbClr val="FFFFFF"/>
              </a:highlight>
            </a:endParaRPr>
          </a:p>
          <a:p>
            <a:pPr indent="0" lvl="0" marL="0" rtl="0" algn="l">
              <a:lnSpc>
                <a:spcPct val="100000"/>
              </a:lnSpc>
              <a:spcBef>
                <a:spcPts val="1000"/>
              </a:spcBef>
              <a:spcAft>
                <a:spcPts val="0"/>
              </a:spcAft>
              <a:buNone/>
            </a:pPr>
            <a:r>
              <a:t/>
            </a:r>
            <a:endParaRPr sz="1200">
              <a:solidFill>
                <a:srgbClr val="333333"/>
              </a:solidFill>
              <a:highlight>
                <a:srgbClr val="FFFFFF"/>
              </a:highlight>
            </a:endParaRPr>
          </a:p>
          <a:p>
            <a:pPr indent="0" lvl="0" marL="0" rtl="0" algn="l">
              <a:spcBef>
                <a:spcPts val="1000"/>
              </a:spcBef>
              <a:spcAft>
                <a:spcPts val="0"/>
              </a:spcAft>
              <a:buNone/>
            </a:pPr>
            <a:r>
              <a:t/>
            </a:r>
            <a:endParaRPr sz="1300">
              <a:solidFill>
                <a:schemeClr val="dk1"/>
              </a:solidFill>
            </a:endParaRPr>
          </a:p>
        </p:txBody>
      </p:sp>
      <p:sp>
        <p:nvSpPr>
          <p:cNvPr id="337" name="Google Shape;337;g2d1c3f3aafc_0_308"/>
          <p:cNvSpPr txBox="1"/>
          <p:nvPr/>
        </p:nvSpPr>
        <p:spPr>
          <a:xfrm>
            <a:off x="4281100" y="3976700"/>
            <a:ext cx="4740600" cy="323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rPr i="1" lang="en-US" sz="900">
                <a:solidFill>
                  <a:srgbClr val="212529"/>
                </a:solidFill>
                <a:highlight>
                  <a:srgbClr val="FFFFFF"/>
                </a:highlight>
              </a:rPr>
              <a:t>IMLS Symposium:</a:t>
            </a:r>
            <a:r>
              <a:rPr i="1" lang="en-US" sz="900"/>
              <a:t>https://mm.fieldmuseum.org/f1fe1735-3b2e-4917-a59b-b200479ba5ea</a:t>
            </a:r>
            <a:endParaRPr sz="9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341" name="Shape 341"/>
        <p:cNvGrpSpPr/>
        <p:nvPr/>
      </p:nvGrpSpPr>
      <p:grpSpPr>
        <a:xfrm>
          <a:off x="0" y="0"/>
          <a:ext cx="0" cy="0"/>
          <a:chOff x="0" y="0"/>
          <a:chExt cx="0" cy="0"/>
        </a:xfrm>
      </p:grpSpPr>
      <p:sp>
        <p:nvSpPr>
          <p:cNvPr id="342" name="Google Shape;342;g2216065e623_0_17"/>
          <p:cNvSpPr txBox="1"/>
          <p:nvPr>
            <p:ph type="ctrTitle"/>
          </p:nvPr>
        </p:nvSpPr>
        <p:spPr>
          <a:xfrm>
            <a:off x="479425" y="1104900"/>
            <a:ext cx="78654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Social Identity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26ff715cd5e_0_1"/>
          <p:cNvSpPr txBox="1"/>
          <p:nvPr/>
        </p:nvSpPr>
        <p:spPr>
          <a:xfrm>
            <a:off x="250825" y="1311275"/>
            <a:ext cx="4321200" cy="1486200"/>
          </a:xfrm>
          <a:prstGeom prst="rect">
            <a:avLst/>
          </a:prstGeom>
          <a:noFill/>
          <a:ln>
            <a:noFill/>
          </a:ln>
        </p:spPr>
        <p:txBody>
          <a:bodyPr anchorCtr="0" anchor="b" bIns="91425" lIns="0" spcFirstLastPara="1" rIns="91425" wrap="square" tIns="91425">
            <a:normAutofit/>
          </a:bodyPr>
          <a:lstStyle/>
          <a:p>
            <a:pPr indent="0" lvl="0" marL="0" marR="0" rtl="0" algn="l">
              <a:lnSpc>
                <a:spcPct val="90000"/>
              </a:lnSpc>
              <a:spcBef>
                <a:spcPts val="0"/>
              </a:spcBef>
              <a:spcAft>
                <a:spcPts val="0"/>
              </a:spcAft>
              <a:buClr>
                <a:schemeClr val="dk1"/>
              </a:buClr>
              <a:buSzPts val="4400"/>
              <a:buFont typeface="Arial"/>
              <a:buNone/>
            </a:pPr>
            <a:r>
              <a:rPr b="1" lang="en-US" sz="3500">
                <a:solidFill>
                  <a:schemeClr val="dk1"/>
                </a:solidFill>
              </a:rPr>
              <a:t>Presenter</a:t>
            </a:r>
            <a:endParaRPr b="0" i="0" sz="700" u="none" cap="none" strike="noStrike">
              <a:solidFill>
                <a:srgbClr val="000000"/>
              </a:solidFill>
              <a:latin typeface="Arial"/>
              <a:ea typeface="Arial"/>
              <a:cs typeface="Arial"/>
              <a:sym typeface="Arial"/>
            </a:endParaRPr>
          </a:p>
        </p:txBody>
      </p:sp>
      <p:sp>
        <p:nvSpPr>
          <p:cNvPr id="140" name="Google Shape;140;g26ff715cd5e_0_1"/>
          <p:cNvSpPr txBox="1"/>
          <p:nvPr/>
        </p:nvSpPr>
        <p:spPr>
          <a:xfrm>
            <a:off x="250825" y="2838351"/>
            <a:ext cx="4321200" cy="1138200"/>
          </a:xfrm>
          <a:prstGeom prst="rect">
            <a:avLst/>
          </a:prstGeom>
          <a:noFill/>
          <a:ln>
            <a:noFill/>
          </a:ln>
        </p:spPr>
        <p:txBody>
          <a:bodyPr anchorCtr="0" anchor="t" bIns="91425" lIns="0" spcFirstLastPara="1" rIns="91425" wrap="square" tIns="91425">
            <a:normAutofit/>
          </a:bodyPr>
          <a:lstStyle/>
          <a:p>
            <a:pPr indent="0" lvl="0" marL="0" marR="0" rtl="0" algn="l">
              <a:lnSpc>
                <a:spcPct val="100000"/>
              </a:lnSpc>
              <a:spcBef>
                <a:spcPts val="0"/>
              </a:spcBef>
              <a:spcAft>
                <a:spcPts val="0"/>
              </a:spcAft>
              <a:buClr>
                <a:schemeClr val="dk1"/>
              </a:buClr>
              <a:buSzPts val="2000"/>
              <a:buFont typeface="Arial"/>
              <a:buNone/>
            </a:pPr>
            <a:r>
              <a:rPr lang="en-US" sz="1600">
                <a:solidFill>
                  <a:srgbClr val="7F7F7F"/>
                </a:solidFill>
              </a:rPr>
              <a:t>Sharon Grant</a:t>
            </a:r>
            <a:endParaRPr sz="1600">
              <a:solidFill>
                <a:srgbClr val="7F7F7F"/>
              </a:solidFill>
            </a:endParaRPr>
          </a:p>
          <a:p>
            <a:pPr indent="0" lvl="0" marL="0" marR="0" rtl="0" algn="l">
              <a:lnSpc>
                <a:spcPct val="100000"/>
              </a:lnSpc>
              <a:spcBef>
                <a:spcPts val="0"/>
              </a:spcBef>
              <a:spcAft>
                <a:spcPts val="0"/>
              </a:spcAft>
              <a:buClr>
                <a:schemeClr val="dk1"/>
              </a:buClr>
              <a:buSzPts val="2000"/>
              <a:buFont typeface="Arial"/>
              <a:buNone/>
            </a:pPr>
            <a:r>
              <a:rPr lang="en-US" sz="1600">
                <a:solidFill>
                  <a:srgbClr val="7F7F7F"/>
                </a:solidFill>
              </a:rPr>
              <a:t>Department of Information Technology</a:t>
            </a:r>
            <a:endParaRPr sz="1600">
              <a:solidFill>
                <a:srgbClr val="7F7F7F"/>
              </a:solidFill>
            </a:endParaRPr>
          </a:p>
          <a:p>
            <a:pPr indent="0" lvl="0" marL="0" marR="0" rtl="0" algn="l">
              <a:lnSpc>
                <a:spcPct val="100000"/>
              </a:lnSpc>
              <a:spcBef>
                <a:spcPts val="0"/>
              </a:spcBef>
              <a:spcAft>
                <a:spcPts val="0"/>
              </a:spcAft>
              <a:buClr>
                <a:schemeClr val="dk1"/>
              </a:buClr>
              <a:buSzPts val="2000"/>
              <a:buFont typeface="Arial"/>
              <a:buNone/>
            </a:pPr>
            <a:r>
              <a:rPr lang="en-US" sz="1600">
                <a:solidFill>
                  <a:srgbClr val="7F7F7F"/>
                </a:solidFill>
              </a:rPr>
              <a:t>Field Museum of Natural History</a:t>
            </a:r>
            <a:endParaRPr sz="1600">
              <a:solidFill>
                <a:srgbClr val="7F7F7F"/>
              </a:solidFill>
            </a:endParaRPr>
          </a:p>
        </p:txBody>
      </p:sp>
      <p:pic>
        <p:nvPicPr>
          <p:cNvPr id="141" name="Google Shape;141;g26ff715cd5e_0_1"/>
          <p:cNvPicPr preferRelativeResize="0"/>
          <p:nvPr/>
        </p:nvPicPr>
        <p:blipFill>
          <a:blip r:embed="rId3">
            <a:alphaModFix/>
          </a:blip>
          <a:stretch>
            <a:fillRect/>
          </a:stretch>
        </p:blipFill>
        <p:spPr>
          <a:xfrm>
            <a:off x="5802175" y="352275"/>
            <a:ext cx="2434925" cy="2379850"/>
          </a:xfrm>
          <a:prstGeom prst="rect">
            <a:avLst/>
          </a:prstGeom>
          <a:noFill/>
          <a:ln>
            <a:noFill/>
          </a:ln>
          <a:effectLst>
            <a:reflection blurRad="0" dir="0" dist="0" endA="0" fadeDir="5400012" kx="0" rotWithShape="0" algn="bl" stPos="0" sy="-100000" ky="0"/>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26ff715cd5e_0_56"/>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Social Identities</a:t>
            </a:r>
            <a:endParaRPr b="1" i="0" sz="2200" u="none" cap="none" strike="noStrike">
              <a:solidFill>
                <a:schemeClr val="dk2"/>
              </a:solidFill>
              <a:latin typeface="Arial"/>
              <a:ea typeface="Arial"/>
              <a:cs typeface="Arial"/>
              <a:sym typeface="Arial"/>
            </a:endParaRPr>
          </a:p>
        </p:txBody>
      </p:sp>
      <p:sp>
        <p:nvSpPr>
          <p:cNvPr id="348" name="Google Shape;348;g26ff715cd5e_0_56"/>
          <p:cNvSpPr txBox="1"/>
          <p:nvPr/>
        </p:nvSpPr>
        <p:spPr>
          <a:xfrm>
            <a:off x="250825" y="800725"/>
            <a:ext cx="85902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Concepts to Consider</a:t>
            </a:r>
            <a:endParaRPr b="0" i="0" sz="1050" u="none" cap="none" strike="noStrike">
              <a:solidFill>
                <a:srgbClr val="7F7F7F"/>
              </a:solidFill>
              <a:latin typeface="Arial"/>
              <a:ea typeface="Arial"/>
              <a:cs typeface="Arial"/>
              <a:sym typeface="Arial"/>
            </a:endParaRPr>
          </a:p>
        </p:txBody>
      </p:sp>
      <p:sp>
        <p:nvSpPr>
          <p:cNvPr id="349" name="Google Shape;349;g26ff715cd5e_0_56"/>
          <p:cNvSpPr txBox="1"/>
          <p:nvPr/>
        </p:nvSpPr>
        <p:spPr>
          <a:xfrm>
            <a:off x="312500" y="1647913"/>
            <a:ext cx="4353300" cy="1693800"/>
          </a:xfrm>
          <a:prstGeom prst="rect">
            <a:avLst/>
          </a:prstGeom>
          <a:noFill/>
          <a:ln>
            <a:noFill/>
          </a:ln>
        </p:spPr>
        <p:txBody>
          <a:bodyPr anchorCtr="0" anchor="t" bIns="91425" lIns="0" spcFirstLastPara="1" rIns="91425" wrap="square" tIns="91425">
            <a:noAutofit/>
          </a:bodyPr>
          <a:lstStyle/>
          <a:p>
            <a:pPr indent="-170180" lvl="0" marL="182880" marR="0" rtl="0" algn="l">
              <a:lnSpc>
                <a:spcPct val="100000"/>
              </a:lnSpc>
              <a:spcBef>
                <a:spcPts val="0"/>
              </a:spcBef>
              <a:spcAft>
                <a:spcPts val="0"/>
              </a:spcAft>
              <a:buClr>
                <a:schemeClr val="dk1"/>
              </a:buClr>
              <a:buSzPts val="1200"/>
              <a:buFont typeface="Noto Sans Symbols"/>
              <a:buChar char="●"/>
            </a:pPr>
            <a:r>
              <a:rPr lang="en-US" sz="1200">
                <a:solidFill>
                  <a:schemeClr val="dk1"/>
                </a:solidFill>
              </a:rPr>
              <a:t>Social identities are </a:t>
            </a:r>
            <a:r>
              <a:rPr b="1" lang="en-US" sz="1200">
                <a:solidFill>
                  <a:schemeClr val="dk1"/>
                </a:solidFill>
              </a:rPr>
              <a:t>dynamic.</a:t>
            </a:r>
            <a:r>
              <a:rPr lang="en-US" sz="1200">
                <a:solidFill>
                  <a:schemeClr val="dk1"/>
                </a:solidFill>
              </a:rPr>
              <a:t> </a:t>
            </a:r>
            <a:endParaRPr sz="1200">
              <a:solidFill>
                <a:schemeClr val="dk1"/>
              </a:solidFill>
            </a:endParaRPr>
          </a:p>
          <a:p>
            <a:pPr indent="-167640" lvl="0" marL="182880" marR="0" rtl="0" algn="l">
              <a:lnSpc>
                <a:spcPct val="100000"/>
              </a:lnSpc>
              <a:spcBef>
                <a:spcPts val="1200"/>
              </a:spcBef>
              <a:spcAft>
                <a:spcPts val="0"/>
              </a:spcAft>
              <a:buClr>
                <a:schemeClr val="dk1"/>
              </a:buClr>
              <a:buSzPts val="1200"/>
              <a:buChar char="●"/>
            </a:pPr>
            <a:r>
              <a:rPr lang="en-US" sz="1200">
                <a:solidFill>
                  <a:schemeClr val="dk1"/>
                </a:solidFill>
              </a:rPr>
              <a:t>Everyone has </a:t>
            </a:r>
            <a:r>
              <a:rPr b="1" lang="en-US" sz="1200">
                <a:solidFill>
                  <a:schemeClr val="dk1"/>
                </a:solidFill>
              </a:rPr>
              <a:t>multiple </a:t>
            </a:r>
            <a:r>
              <a:rPr lang="en-US" sz="1200">
                <a:solidFill>
                  <a:schemeClr val="dk1"/>
                </a:solidFill>
              </a:rPr>
              <a:t>social identities, and combinations matter.</a:t>
            </a:r>
            <a:endParaRPr sz="1200">
              <a:solidFill>
                <a:schemeClr val="dk1"/>
              </a:solidFill>
            </a:endParaRPr>
          </a:p>
          <a:p>
            <a:pPr indent="-167640" lvl="0" marL="182880" marR="0" rtl="0" algn="l">
              <a:lnSpc>
                <a:spcPct val="100000"/>
              </a:lnSpc>
              <a:spcBef>
                <a:spcPts val="1200"/>
              </a:spcBef>
              <a:spcAft>
                <a:spcPts val="0"/>
              </a:spcAft>
              <a:buClr>
                <a:schemeClr val="dk1"/>
              </a:buClr>
              <a:buSzPts val="1200"/>
              <a:buChar char="●"/>
            </a:pPr>
            <a:r>
              <a:rPr lang="en-US" sz="1200">
                <a:solidFill>
                  <a:schemeClr val="dk1"/>
                </a:solidFill>
              </a:rPr>
              <a:t>Social identities are shaped by </a:t>
            </a:r>
            <a:r>
              <a:rPr b="1" lang="en-US" sz="1200">
                <a:solidFill>
                  <a:schemeClr val="dk1"/>
                </a:solidFill>
              </a:rPr>
              <a:t>society</a:t>
            </a:r>
            <a:r>
              <a:rPr lang="en-US" sz="1200">
                <a:solidFill>
                  <a:schemeClr val="dk1"/>
                </a:solidFill>
              </a:rPr>
              <a:t>.</a:t>
            </a:r>
            <a:endParaRPr sz="1200">
              <a:solidFill>
                <a:schemeClr val="dk1"/>
              </a:solidFill>
            </a:endParaRPr>
          </a:p>
          <a:p>
            <a:pPr indent="-167640" lvl="0" marL="182880" marR="0" rtl="0" algn="l">
              <a:lnSpc>
                <a:spcPct val="100000"/>
              </a:lnSpc>
              <a:spcBef>
                <a:spcPts val="1200"/>
              </a:spcBef>
              <a:spcAft>
                <a:spcPts val="0"/>
              </a:spcAft>
              <a:buClr>
                <a:schemeClr val="dk1"/>
              </a:buClr>
              <a:buSzPts val="1200"/>
              <a:buChar char="●"/>
            </a:pPr>
            <a:r>
              <a:rPr lang="en-US" sz="1200">
                <a:solidFill>
                  <a:schemeClr val="dk1"/>
                </a:solidFill>
              </a:rPr>
              <a:t>Social identities can be more or less </a:t>
            </a:r>
            <a:r>
              <a:rPr b="1" lang="en-US" sz="1200">
                <a:solidFill>
                  <a:schemeClr val="dk1"/>
                </a:solidFill>
              </a:rPr>
              <a:t>salient</a:t>
            </a:r>
            <a:r>
              <a:rPr lang="en-US" sz="1200">
                <a:solidFill>
                  <a:schemeClr val="dk1"/>
                </a:solidFill>
              </a:rPr>
              <a:t>, depending on context.</a:t>
            </a:r>
            <a:endParaRPr sz="1200">
              <a:solidFill>
                <a:schemeClr val="dk1"/>
              </a:solidFill>
            </a:endParaRPr>
          </a:p>
        </p:txBody>
      </p:sp>
      <p:sp>
        <p:nvSpPr>
          <p:cNvPr id="350" name="Google Shape;350;g26ff715cd5e_0_56"/>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a:t>
            </a:r>
            <a:br>
              <a:rPr b="0" i="0" lang="en-US" sz="700" u="none" cap="none" strike="noStrike">
                <a:solidFill>
                  <a:srgbClr val="37816E"/>
                </a:solidFill>
                <a:latin typeface="Arial"/>
                <a:ea typeface="Arial"/>
                <a:cs typeface="Arial"/>
                <a:sym typeface="Arial"/>
              </a:rPr>
            </a:br>
            <a:r>
              <a:rPr lang="en-US" sz="700">
                <a:solidFill>
                  <a:srgbClr val="1B4036"/>
                </a:solidFill>
              </a:rPr>
              <a:t>SOCIAL IDENTITIES</a:t>
            </a:r>
            <a:endParaRPr b="0" i="0" sz="100" u="none" cap="none" strike="noStrike">
              <a:solidFill>
                <a:srgbClr val="1B4036"/>
              </a:solidFill>
              <a:latin typeface="Arial"/>
              <a:ea typeface="Arial"/>
              <a:cs typeface="Arial"/>
              <a:sym typeface="Arial"/>
            </a:endParaRPr>
          </a:p>
        </p:txBody>
      </p:sp>
      <p:sp>
        <p:nvSpPr>
          <p:cNvPr id="351" name="Google Shape;351;g26ff715cd5e_0_56"/>
          <p:cNvSpPr txBox="1"/>
          <p:nvPr/>
        </p:nvSpPr>
        <p:spPr>
          <a:xfrm>
            <a:off x="5827225" y="3607875"/>
            <a:ext cx="1972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Calibri"/>
                <a:ea typeface="Calibri"/>
                <a:cs typeface="Calibri"/>
                <a:sym typeface="Calibri"/>
              </a:rPr>
              <a:t>https://www.ccl.org/</a:t>
            </a:r>
            <a:endParaRPr sz="1000"/>
          </a:p>
        </p:txBody>
      </p:sp>
      <p:pic>
        <p:nvPicPr>
          <p:cNvPr id="352" name="Google Shape;352;g26ff715cd5e_0_56"/>
          <p:cNvPicPr preferRelativeResize="0"/>
          <p:nvPr/>
        </p:nvPicPr>
        <p:blipFill>
          <a:blip r:embed="rId3">
            <a:alphaModFix/>
          </a:blip>
          <a:stretch>
            <a:fillRect/>
          </a:stretch>
        </p:blipFill>
        <p:spPr>
          <a:xfrm>
            <a:off x="4785623" y="1433651"/>
            <a:ext cx="4055403" cy="2122324"/>
          </a:xfrm>
          <a:prstGeom prst="rect">
            <a:avLst/>
          </a:prstGeom>
          <a:noFill/>
          <a:ln>
            <a:noFill/>
          </a:ln>
        </p:spPr>
      </p:pic>
      <p:grpSp>
        <p:nvGrpSpPr>
          <p:cNvPr id="353" name="Google Shape;353;g26ff715cd5e_0_56"/>
          <p:cNvGrpSpPr/>
          <p:nvPr/>
        </p:nvGrpSpPr>
        <p:grpSpPr>
          <a:xfrm>
            <a:off x="8234978" y="555154"/>
            <a:ext cx="658200" cy="658200"/>
            <a:chOff x="6589627" y="4094929"/>
            <a:chExt cx="658200" cy="658200"/>
          </a:xfrm>
        </p:grpSpPr>
        <p:sp>
          <p:nvSpPr>
            <p:cNvPr id="354" name="Google Shape;354;g26ff715cd5e_0_56"/>
            <p:cNvSpPr/>
            <p:nvPr/>
          </p:nvSpPr>
          <p:spPr>
            <a:xfrm>
              <a:off x="6589627" y="4094929"/>
              <a:ext cx="658200" cy="658200"/>
            </a:xfrm>
            <a:prstGeom prst="ellipse">
              <a:avLst/>
            </a:prstGeom>
            <a:solidFill>
              <a:srgbClr val="D5DD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55" name="Google Shape;355;g26ff715cd5e_0_56"/>
            <p:cNvSpPr/>
            <p:nvPr/>
          </p:nvSpPr>
          <p:spPr>
            <a:xfrm>
              <a:off x="6738780" y="4244082"/>
              <a:ext cx="358662" cy="358662"/>
            </a:xfrm>
            <a:custGeom>
              <a:rect b="b" l="l" r="r" t="t"/>
              <a:pathLst>
                <a:path extrusionOk="0" h="3877426" w="3877428">
                  <a:moveTo>
                    <a:pt x="59" y="2302954"/>
                  </a:moveTo>
                  <a:cubicBezTo>
                    <a:pt x="247" y="2308911"/>
                    <a:pt x="877" y="2314839"/>
                    <a:pt x="1952" y="2320693"/>
                  </a:cubicBezTo>
                  <a:lnTo>
                    <a:pt x="1952" y="3754856"/>
                  </a:lnTo>
                  <a:cubicBezTo>
                    <a:pt x="2076" y="3786804"/>
                    <a:pt x="14830" y="3817426"/>
                    <a:pt x="37425" y="3839995"/>
                  </a:cubicBezTo>
                  <a:cubicBezTo>
                    <a:pt x="60016" y="3862608"/>
                    <a:pt x="90625" y="3875370"/>
                    <a:pt x="122578" y="3875499"/>
                  </a:cubicBezTo>
                  <a:lnTo>
                    <a:pt x="1553888" y="3875499"/>
                  </a:lnTo>
                  <a:cubicBezTo>
                    <a:pt x="1568119" y="3878069"/>
                    <a:pt x="1582702" y="3878069"/>
                    <a:pt x="1596933" y="3875499"/>
                  </a:cubicBezTo>
                  <a:lnTo>
                    <a:pt x="3029893" y="3875499"/>
                  </a:lnTo>
                  <a:cubicBezTo>
                    <a:pt x="3061850" y="3875370"/>
                    <a:pt x="3092454" y="3862608"/>
                    <a:pt x="3115045" y="3839995"/>
                  </a:cubicBezTo>
                  <a:cubicBezTo>
                    <a:pt x="3137641" y="3817426"/>
                    <a:pt x="3150395" y="3786804"/>
                    <a:pt x="3150519" y="3754856"/>
                  </a:cubicBezTo>
                  <a:lnTo>
                    <a:pt x="3150519" y="2301087"/>
                  </a:lnTo>
                  <a:cubicBezTo>
                    <a:pt x="3150647" y="2268971"/>
                    <a:pt x="3138005" y="2238110"/>
                    <a:pt x="3115388" y="2215313"/>
                  </a:cubicBezTo>
                  <a:cubicBezTo>
                    <a:pt x="3092754" y="2192517"/>
                    <a:pt x="3062013" y="2179638"/>
                    <a:pt x="3029889" y="2179497"/>
                  </a:cubicBezTo>
                  <a:lnTo>
                    <a:pt x="2661591" y="2179497"/>
                  </a:lnTo>
                  <a:cubicBezTo>
                    <a:pt x="2661578" y="2158521"/>
                    <a:pt x="2664250" y="2137638"/>
                    <a:pt x="2660644" y="2117052"/>
                  </a:cubicBezTo>
                  <a:cubicBezTo>
                    <a:pt x="2653492" y="2076190"/>
                    <a:pt x="2639625" y="2036537"/>
                    <a:pt x="2618773" y="1999967"/>
                  </a:cubicBezTo>
                  <a:cubicBezTo>
                    <a:pt x="2597933" y="1963393"/>
                    <a:pt x="2570079" y="1929774"/>
                    <a:pt x="2536459" y="1901564"/>
                  </a:cubicBezTo>
                  <a:cubicBezTo>
                    <a:pt x="2502849" y="1873371"/>
                    <a:pt x="2465140" y="1852125"/>
                    <a:pt x="2425517" y="1837932"/>
                  </a:cubicBezTo>
                  <a:cubicBezTo>
                    <a:pt x="2385902" y="1823752"/>
                    <a:pt x="2344677" y="1816651"/>
                    <a:pt x="2303233" y="1816651"/>
                  </a:cubicBezTo>
                  <a:cubicBezTo>
                    <a:pt x="2261781" y="1816651"/>
                    <a:pt x="2220325" y="1823752"/>
                    <a:pt x="2180701" y="1837932"/>
                  </a:cubicBezTo>
                  <a:cubicBezTo>
                    <a:pt x="2141087" y="1852125"/>
                    <a:pt x="2103382" y="1873371"/>
                    <a:pt x="2069771" y="1901564"/>
                  </a:cubicBezTo>
                  <a:cubicBezTo>
                    <a:pt x="2036152" y="1929774"/>
                    <a:pt x="2008298" y="1963406"/>
                    <a:pt x="1987445" y="1999967"/>
                  </a:cubicBezTo>
                  <a:cubicBezTo>
                    <a:pt x="1966602" y="2036537"/>
                    <a:pt x="1952751" y="2076199"/>
                    <a:pt x="1945586" y="2117052"/>
                  </a:cubicBezTo>
                  <a:cubicBezTo>
                    <a:pt x="1941963" y="2137630"/>
                    <a:pt x="1945612" y="2158533"/>
                    <a:pt x="1945586" y="2179497"/>
                  </a:cubicBezTo>
                  <a:lnTo>
                    <a:pt x="1697915" y="2179497"/>
                  </a:lnTo>
                  <a:lnTo>
                    <a:pt x="1697915" y="1785199"/>
                  </a:lnTo>
                  <a:cubicBezTo>
                    <a:pt x="1698030" y="1756715"/>
                    <a:pt x="1688090" y="1729087"/>
                    <a:pt x="1669846" y="1707199"/>
                  </a:cubicBezTo>
                  <a:cubicBezTo>
                    <a:pt x="1651606" y="1685314"/>
                    <a:pt x="1626223" y="1670552"/>
                    <a:pt x="1598180" y="1665533"/>
                  </a:cubicBezTo>
                  <a:cubicBezTo>
                    <a:pt x="1570137" y="1660500"/>
                    <a:pt x="1541207" y="1665520"/>
                    <a:pt x="1516492" y="1679712"/>
                  </a:cubicBezTo>
                  <a:cubicBezTo>
                    <a:pt x="1503588" y="1687053"/>
                    <a:pt x="1489888" y="1691837"/>
                    <a:pt x="1476050" y="1694132"/>
                  </a:cubicBezTo>
                  <a:cubicBezTo>
                    <a:pt x="1462196" y="1696441"/>
                    <a:pt x="1447943" y="1696591"/>
                    <a:pt x="1434179" y="1694132"/>
                  </a:cubicBezTo>
                  <a:cubicBezTo>
                    <a:pt x="1420414" y="1691683"/>
                    <a:pt x="1407069" y="1686650"/>
                    <a:pt x="1394919" y="1679712"/>
                  </a:cubicBezTo>
                  <a:cubicBezTo>
                    <a:pt x="1382761" y="1672775"/>
                    <a:pt x="1372084" y="1663438"/>
                    <a:pt x="1362512" y="1652033"/>
                  </a:cubicBezTo>
                  <a:cubicBezTo>
                    <a:pt x="1352936" y="1640629"/>
                    <a:pt x="1345921" y="1628505"/>
                    <a:pt x="1341227" y="1615369"/>
                  </a:cubicBezTo>
                  <a:cubicBezTo>
                    <a:pt x="1336525" y="1602226"/>
                    <a:pt x="1333887" y="1588097"/>
                    <a:pt x="1333887" y="1574209"/>
                  </a:cubicBezTo>
                  <a:cubicBezTo>
                    <a:pt x="1333887" y="1560320"/>
                    <a:pt x="1336525" y="1546427"/>
                    <a:pt x="1341227" y="1533283"/>
                  </a:cubicBezTo>
                  <a:cubicBezTo>
                    <a:pt x="1345921" y="1520148"/>
                    <a:pt x="1352936" y="1508037"/>
                    <a:pt x="1362512" y="1496619"/>
                  </a:cubicBezTo>
                  <a:cubicBezTo>
                    <a:pt x="1372088" y="1485215"/>
                    <a:pt x="1382782" y="1475870"/>
                    <a:pt x="1394919" y="1468940"/>
                  </a:cubicBezTo>
                  <a:cubicBezTo>
                    <a:pt x="1407044" y="1462028"/>
                    <a:pt x="1420491" y="1457891"/>
                    <a:pt x="1434179" y="1455467"/>
                  </a:cubicBezTo>
                  <a:cubicBezTo>
                    <a:pt x="1447879" y="1453047"/>
                    <a:pt x="1462273" y="1453120"/>
                    <a:pt x="1476050" y="1455467"/>
                  </a:cubicBezTo>
                  <a:cubicBezTo>
                    <a:pt x="1489828" y="1457814"/>
                    <a:pt x="1502654" y="1462229"/>
                    <a:pt x="1515550" y="1469660"/>
                  </a:cubicBezTo>
                  <a:cubicBezTo>
                    <a:pt x="1540299" y="1484170"/>
                    <a:pt x="1569392" y="1489416"/>
                    <a:pt x="1597636" y="1484482"/>
                  </a:cubicBezTo>
                  <a:cubicBezTo>
                    <a:pt x="1625897" y="1479553"/>
                    <a:pt x="1651482" y="1464752"/>
                    <a:pt x="1669846" y="1442713"/>
                  </a:cubicBezTo>
                  <a:cubicBezTo>
                    <a:pt x="1688215" y="1420675"/>
                    <a:pt x="1698155" y="1392846"/>
                    <a:pt x="1697915" y="1364156"/>
                  </a:cubicBezTo>
                  <a:lnTo>
                    <a:pt x="1697915" y="847553"/>
                  </a:lnTo>
                  <a:cubicBezTo>
                    <a:pt x="1697790" y="815437"/>
                    <a:pt x="1684908" y="784692"/>
                    <a:pt x="1662111" y="762058"/>
                  </a:cubicBezTo>
                  <a:cubicBezTo>
                    <a:pt x="1639315" y="739441"/>
                    <a:pt x="1608462" y="726799"/>
                    <a:pt x="1576338" y="726923"/>
                  </a:cubicBezTo>
                  <a:lnTo>
                    <a:pt x="122548" y="726923"/>
                  </a:lnTo>
                  <a:cubicBezTo>
                    <a:pt x="90595" y="727052"/>
                    <a:pt x="59991" y="739805"/>
                    <a:pt x="37395" y="762396"/>
                  </a:cubicBezTo>
                  <a:cubicBezTo>
                    <a:pt x="14800" y="784992"/>
                    <a:pt x="2046" y="815600"/>
                    <a:pt x="1922" y="847553"/>
                  </a:cubicBezTo>
                  <a:lnTo>
                    <a:pt x="1922" y="2278864"/>
                  </a:lnTo>
                  <a:cubicBezTo>
                    <a:pt x="483" y="2286825"/>
                    <a:pt x="-147" y="2294911"/>
                    <a:pt x="29" y="2302997"/>
                  </a:cubicBezTo>
                  <a:lnTo>
                    <a:pt x="59" y="2302954"/>
                  </a:lnTo>
                  <a:close/>
                  <a:moveTo>
                    <a:pt x="244167" y="3633245"/>
                  </a:moveTo>
                  <a:lnTo>
                    <a:pt x="244167" y="2421674"/>
                  </a:lnTo>
                  <a:lnTo>
                    <a:pt x="523993" y="2421674"/>
                  </a:lnTo>
                  <a:cubicBezTo>
                    <a:pt x="523993" y="2442929"/>
                    <a:pt x="520323" y="2464467"/>
                    <a:pt x="523993" y="2485306"/>
                  </a:cubicBezTo>
                  <a:cubicBezTo>
                    <a:pt x="531197" y="2526129"/>
                    <a:pt x="546199" y="2565846"/>
                    <a:pt x="567051" y="2602391"/>
                  </a:cubicBezTo>
                  <a:cubicBezTo>
                    <a:pt x="587891" y="2638948"/>
                    <a:pt x="614799" y="2672597"/>
                    <a:pt x="648418" y="2700794"/>
                  </a:cubicBezTo>
                  <a:cubicBezTo>
                    <a:pt x="682029" y="2728999"/>
                    <a:pt x="720444" y="2750006"/>
                    <a:pt x="760067" y="2764186"/>
                  </a:cubicBezTo>
                  <a:cubicBezTo>
                    <a:pt x="799678" y="2778379"/>
                    <a:pt x="841143" y="2785719"/>
                    <a:pt x="882591" y="2785719"/>
                  </a:cubicBezTo>
                  <a:cubicBezTo>
                    <a:pt x="924043" y="2785719"/>
                    <a:pt x="965499" y="2778379"/>
                    <a:pt x="1005122" y="2764186"/>
                  </a:cubicBezTo>
                  <a:cubicBezTo>
                    <a:pt x="1044737" y="2750006"/>
                    <a:pt x="1082202" y="2728999"/>
                    <a:pt x="1115821" y="2700794"/>
                  </a:cubicBezTo>
                  <a:cubicBezTo>
                    <a:pt x="1149427" y="2672597"/>
                    <a:pt x="1177282" y="2638952"/>
                    <a:pt x="1198139" y="2602391"/>
                  </a:cubicBezTo>
                  <a:cubicBezTo>
                    <a:pt x="1218978" y="2565846"/>
                    <a:pt x="1233047" y="2526129"/>
                    <a:pt x="1240233" y="2485306"/>
                  </a:cubicBezTo>
                  <a:cubicBezTo>
                    <a:pt x="1243921" y="2464454"/>
                    <a:pt x="1240246" y="2442942"/>
                    <a:pt x="1240233" y="2421674"/>
                  </a:cubicBezTo>
                  <a:lnTo>
                    <a:pt x="1455721" y="2421674"/>
                  </a:lnTo>
                  <a:lnTo>
                    <a:pt x="1455721" y="2818846"/>
                  </a:lnTo>
                  <a:cubicBezTo>
                    <a:pt x="1455708" y="2847420"/>
                    <a:pt x="1465802" y="2875073"/>
                    <a:pt x="1484209" y="2896936"/>
                  </a:cubicBezTo>
                  <a:cubicBezTo>
                    <a:pt x="1502612" y="2918786"/>
                    <a:pt x="1528158" y="2933433"/>
                    <a:pt x="1556316" y="2938277"/>
                  </a:cubicBezTo>
                  <a:cubicBezTo>
                    <a:pt x="1584488" y="2943112"/>
                    <a:pt x="1613452" y="2937849"/>
                    <a:pt x="1638103" y="2923390"/>
                  </a:cubicBezTo>
                  <a:cubicBezTo>
                    <a:pt x="1650994" y="2915797"/>
                    <a:pt x="1663726" y="2911382"/>
                    <a:pt x="1677362" y="2908958"/>
                  </a:cubicBezTo>
                  <a:cubicBezTo>
                    <a:pt x="1690998" y="2906551"/>
                    <a:pt x="1704964" y="2906615"/>
                    <a:pt x="1718523" y="2908958"/>
                  </a:cubicBezTo>
                  <a:cubicBezTo>
                    <a:pt x="1732086" y="2911317"/>
                    <a:pt x="1745714" y="2915570"/>
                    <a:pt x="1757782" y="2922444"/>
                  </a:cubicBezTo>
                  <a:cubicBezTo>
                    <a:pt x="1769855" y="2929322"/>
                    <a:pt x="1780378" y="2938718"/>
                    <a:pt x="1789954" y="2950123"/>
                  </a:cubicBezTo>
                  <a:cubicBezTo>
                    <a:pt x="1799530" y="2961528"/>
                    <a:pt x="1806781" y="2973652"/>
                    <a:pt x="1811474" y="2986787"/>
                  </a:cubicBezTo>
                  <a:cubicBezTo>
                    <a:pt x="1816181" y="2999931"/>
                    <a:pt x="1818579" y="3014059"/>
                    <a:pt x="1818579" y="3027952"/>
                  </a:cubicBezTo>
                  <a:cubicBezTo>
                    <a:pt x="1818579" y="3041841"/>
                    <a:pt x="1816181" y="3055023"/>
                    <a:pt x="1811474" y="3068154"/>
                  </a:cubicBezTo>
                  <a:cubicBezTo>
                    <a:pt x="1806781" y="3081301"/>
                    <a:pt x="1799530" y="3094359"/>
                    <a:pt x="1789954" y="3105764"/>
                  </a:cubicBezTo>
                  <a:cubicBezTo>
                    <a:pt x="1780378" y="3117182"/>
                    <a:pt x="1769894" y="3125593"/>
                    <a:pt x="1757782" y="3132497"/>
                  </a:cubicBezTo>
                  <a:cubicBezTo>
                    <a:pt x="1745684" y="3139396"/>
                    <a:pt x="1732163" y="3144531"/>
                    <a:pt x="1718523" y="3146929"/>
                  </a:cubicBezTo>
                  <a:cubicBezTo>
                    <a:pt x="1704874" y="3149323"/>
                    <a:pt x="1691088" y="3149297"/>
                    <a:pt x="1677362" y="3146929"/>
                  </a:cubicBezTo>
                  <a:cubicBezTo>
                    <a:pt x="1663649" y="3144556"/>
                    <a:pt x="1650047" y="3139991"/>
                    <a:pt x="1637156" y="3132497"/>
                  </a:cubicBezTo>
                  <a:cubicBezTo>
                    <a:pt x="1599751" y="3111023"/>
                    <a:pt x="1553743" y="3111062"/>
                    <a:pt x="1516376" y="3132595"/>
                  </a:cubicBezTo>
                  <a:cubicBezTo>
                    <a:pt x="1478997" y="3154133"/>
                    <a:pt x="1455896" y="3193919"/>
                    <a:pt x="1455721" y="3237054"/>
                  </a:cubicBezTo>
                  <a:lnTo>
                    <a:pt x="1455721" y="3633258"/>
                  </a:lnTo>
                  <a:lnTo>
                    <a:pt x="244167" y="3633245"/>
                  </a:lnTo>
                  <a:close/>
                  <a:moveTo>
                    <a:pt x="244167" y="2179454"/>
                  </a:moveTo>
                  <a:lnTo>
                    <a:pt x="244167" y="969079"/>
                  </a:lnTo>
                  <a:lnTo>
                    <a:pt x="1455708" y="969079"/>
                  </a:lnTo>
                  <a:lnTo>
                    <a:pt x="1455708" y="1215787"/>
                  </a:lnTo>
                  <a:cubicBezTo>
                    <a:pt x="1434466" y="1215800"/>
                    <a:pt x="1412928" y="1213050"/>
                    <a:pt x="1392089" y="1216733"/>
                  </a:cubicBezTo>
                  <a:cubicBezTo>
                    <a:pt x="1351279" y="1223950"/>
                    <a:pt x="1311540" y="1237753"/>
                    <a:pt x="1275004" y="1258605"/>
                  </a:cubicBezTo>
                  <a:cubicBezTo>
                    <a:pt x="1238447" y="1279449"/>
                    <a:pt x="1204798" y="1307303"/>
                    <a:pt x="1176588" y="1340922"/>
                  </a:cubicBezTo>
                  <a:cubicBezTo>
                    <a:pt x="1148395" y="1374529"/>
                    <a:pt x="1127389" y="1412238"/>
                    <a:pt x="1113196" y="1451852"/>
                  </a:cubicBezTo>
                  <a:cubicBezTo>
                    <a:pt x="1099016" y="1491476"/>
                    <a:pt x="1091676" y="1532701"/>
                    <a:pt x="1091676" y="1574145"/>
                  </a:cubicBezTo>
                  <a:cubicBezTo>
                    <a:pt x="1091676" y="1615601"/>
                    <a:pt x="1099016" y="1657053"/>
                    <a:pt x="1113196" y="1696676"/>
                  </a:cubicBezTo>
                  <a:cubicBezTo>
                    <a:pt x="1127389" y="1736291"/>
                    <a:pt x="1148391" y="1773996"/>
                    <a:pt x="1176588" y="1807606"/>
                  </a:cubicBezTo>
                  <a:cubicBezTo>
                    <a:pt x="1204798" y="1841225"/>
                    <a:pt x="1238482" y="1869080"/>
                    <a:pt x="1275004" y="1889924"/>
                  </a:cubicBezTo>
                  <a:cubicBezTo>
                    <a:pt x="1311514" y="1910776"/>
                    <a:pt x="1351356" y="1924540"/>
                    <a:pt x="1392089" y="1931791"/>
                  </a:cubicBezTo>
                  <a:cubicBezTo>
                    <a:pt x="1412894" y="1935500"/>
                    <a:pt x="1434504" y="1932690"/>
                    <a:pt x="1455708" y="1932737"/>
                  </a:cubicBezTo>
                  <a:lnTo>
                    <a:pt x="1455708" y="2179450"/>
                  </a:lnTo>
                  <a:lnTo>
                    <a:pt x="1091671" y="2179450"/>
                  </a:lnTo>
                  <a:cubicBezTo>
                    <a:pt x="1063097" y="2179437"/>
                    <a:pt x="1035444" y="2189527"/>
                    <a:pt x="1013581" y="2207934"/>
                  </a:cubicBezTo>
                  <a:cubicBezTo>
                    <a:pt x="991731" y="2226341"/>
                    <a:pt x="977084" y="2251887"/>
                    <a:pt x="972240" y="2280046"/>
                  </a:cubicBezTo>
                  <a:cubicBezTo>
                    <a:pt x="967405" y="2308217"/>
                    <a:pt x="972668" y="2337177"/>
                    <a:pt x="987127" y="2361832"/>
                  </a:cubicBezTo>
                  <a:cubicBezTo>
                    <a:pt x="994570" y="2374723"/>
                    <a:pt x="999200" y="2388286"/>
                    <a:pt x="1001546" y="2402034"/>
                  </a:cubicBezTo>
                  <a:cubicBezTo>
                    <a:pt x="1003902" y="2415798"/>
                    <a:pt x="1003966" y="2429524"/>
                    <a:pt x="1001546" y="2443199"/>
                  </a:cubicBezTo>
                  <a:cubicBezTo>
                    <a:pt x="999135" y="2456874"/>
                    <a:pt x="994039" y="2470334"/>
                    <a:pt x="987127" y="2482458"/>
                  </a:cubicBezTo>
                  <a:cubicBezTo>
                    <a:pt x="980210" y="2494583"/>
                    <a:pt x="971799" y="2505294"/>
                    <a:pt x="960394" y="2514865"/>
                  </a:cubicBezTo>
                  <a:cubicBezTo>
                    <a:pt x="948989" y="2524442"/>
                    <a:pt x="935919" y="2531457"/>
                    <a:pt x="922784" y="2536150"/>
                  </a:cubicBezTo>
                  <a:cubicBezTo>
                    <a:pt x="909640" y="2540853"/>
                    <a:pt x="896458" y="2543491"/>
                    <a:pt x="882565" y="2543491"/>
                  </a:cubicBezTo>
                  <a:cubicBezTo>
                    <a:pt x="868676" y="2543491"/>
                    <a:pt x="854548" y="2540853"/>
                    <a:pt x="841417" y="2536150"/>
                  </a:cubicBezTo>
                  <a:cubicBezTo>
                    <a:pt x="828269" y="2531457"/>
                    <a:pt x="815211" y="2524442"/>
                    <a:pt x="803798" y="2514865"/>
                  </a:cubicBezTo>
                  <a:cubicBezTo>
                    <a:pt x="792393" y="2505294"/>
                    <a:pt x="783991" y="2494583"/>
                    <a:pt x="777078" y="2482458"/>
                  </a:cubicBezTo>
                  <a:cubicBezTo>
                    <a:pt x="770166" y="2470334"/>
                    <a:pt x="765057" y="2456874"/>
                    <a:pt x="762646" y="2443199"/>
                  </a:cubicBezTo>
                  <a:cubicBezTo>
                    <a:pt x="760235" y="2429524"/>
                    <a:pt x="760299" y="2415798"/>
                    <a:pt x="762646" y="2402034"/>
                  </a:cubicBezTo>
                  <a:cubicBezTo>
                    <a:pt x="764993" y="2388286"/>
                    <a:pt x="769622" y="2374723"/>
                    <a:pt x="777078" y="2361832"/>
                  </a:cubicBezTo>
                  <a:cubicBezTo>
                    <a:pt x="791524" y="2337181"/>
                    <a:pt x="796796" y="2308213"/>
                    <a:pt x="791952" y="2280046"/>
                  </a:cubicBezTo>
                  <a:cubicBezTo>
                    <a:pt x="787108" y="2251887"/>
                    <a:pt x="772462" y="2226341"/>
                    <a:pt x="750611" y="2207934"/>
                  </a:cubicBezTo>
                  <a:cubicBezTo>
                    <a:pt x="728761" y="2189527"/>
                    <a:pt x="701095" y="2179437"/>
                    <a:pt x="672521" y="2179450"/>
                  </a:cubicBezTo>
                  <a:lnTo>
                    <a:pt x="244167" y="2179454"/>
                  </a:lnTo>
                  <a:close/>
                  <a:moveTo>
                    <a:pt x="1697928" y="3633245"/>
                  </a:moveTo>
                  <a:lnTo>
                    <a:pt x="1697928" y="3385590"/>
                  </a:lnTo>
                  <a:cubicBezTo>
                    <a:pt x="1718904" y="3385564"/>
                    <a:pt x="1739812" y="3389196"/>
                    <a:pt x="1760373" y="3385590"/>
                  </a:cubicBezTo>
                  <a:cubicBezTo>
                    <a:pt x="1801234" y="3378412"/>
                    <a:pt x="1840901" y="3364331"/>
                    <a:pt x="1877470" y="3343478"/>
                  </a:cubicBezTo>
                  <a:cubicBezTo>
                    <a:pt x="1914027" y="3322639"/>
                    <a:pt x="1947664" y="3294784"/>
                    <a:pt x="1975874" y="3261165"/>
                  </a:cubicBezTo>
                  <a:cubicBezTo>
                    <a:pt x="2004066" y="3227559"/>
                    <a:pt x="2025313" y="3190086"/>
                    <a:pt x="2039506" y="3150462"/>
                  </a:cubicBezTo>
                  <a:cubicBezTo>
                    <a:pt x="2053686" y="3110852"/>
                    <a:pt x="2060786" y="3069387"/>
                    <a:pt x="2060786" y="3027939"/>
                  </a:cubicBezTo>
                  <a:cubicBezTo>
                    <a:pt x="2060786" y="2986487"/>
                    <a:pt x="2053686" y="2945031"/>
                    <a:pt x="2039506" y="2905407"/>
                  </a:cubicBezTo>
                  <a:cubicBezTo>
                    <a:pt x="2025313" y="2865792"/>
                    <a:pt x="2004066" y="2828328"/>
                    <a:pt x="1975874" y="2794709"/>
                  </a:cubicBezTo>
                  <a:cubicBezTo>
                    <a:pt x="1947664" y="2761102"/>
                    <a:pt x="1914066" y="2733248"/>
                    <a:pt x="1877470" y="2712391"/>
                  </a:cubicBezTo>
                  <a:cubicBezTo>
                    <a:pt x="1840862" y="2691552"/>
                    <a:pt x="1801311" y="2677397"/>
                    <a:pt x="1760373" y="2670297"/>
                  </a:cubicBezTo>
                  <a:cubicBezTo>
                    <a:pt x="1739911" y="2666738"/>
                    <a:pt x="1718806" y="2670284"/>
                    <a:pt x="1697928" y="2670297"/>
                  </a:cubicBezTo>
                  <a:lnTo>
                    <a:pt x="1697928" y="2421683"/>
                  </a:lnTo>
                  <a:lnTo>
                    <a:pt x="2093904" y="2421683"/>
                  </a:lnTo>
                  <a:cubicBezTo>
                    <a:pt x="2137035" y="2421520"/>
                    <a:pt x="2176826" y="2398419"/>
                    <a:pt x="2198359" y="2361040"/>
                  </a:cubicBezTo>
                  <a:cubicBezTo>
                    <a:pt x="2219896" y="2323674"/>
                    <a:pt x="2219935" y="2277669"/>
                    <a:pt x="2198449" y="2240264"/>
                  </a:cubicBezTo>
                  <a:cubicBezTo>
                    <a:pt x="2190967" y="2227369"/>
                    <a:pt x="2186629" y="2213772"/>
                    <a:pt x="2184256" y="2200058"/>
                  </a:cubicBezTo>
                  <a:cubicBezTo>
                    <a:pt x="2181896" y="2186332"/>
                    <a:pt x="2181871" y="2172542"/>
                    <a:pt x="2184256" y="2158893"/>
                  </a:cubicBezTo>
                  <a:cubicBezTo>
                    <a:pt x="2186654" y="2145257"/>
                    <a:pt x="2191549" y="2131732"/>
                    <a:pt x="2198449" y="2119634"/>
                  </a:cubicBezTo>
                  <a:cubicBezTo>
                    <a:pt x="2205361" y="2107522"/>
                    <a:pt x="2214016" y="2097038"/>
                    <a:pt x="2225421" y="2087467"/>
                  </a:cubicBezTo>
                  <a:cubicBezTo>
                    <a:pt x="2236826" y="2077890"/>
                    <a:pt x="2248950" y="2070636"/>
                    <a:pt x="2262081" y="2065929"/>
                  </a:cubicBezTo>
                  <a:cubicBezTo>
                    <a:pt x="2275229" y="2061239"/>
                    <a:pt x="2289357" y="2058841"/>
                    <a:pt x="2303246" y="2058841"/>
                  </a:cubicBezTo>
                  <a:cubicBezTo>
                    <a:pt x="2317135" y="2058841"/>
                    <a:pt x="2331028" y="2061239"/>
                    <a:pt x="2344159" y="2065929"/>
                  </a:cubicBezTo>
                  <a:cubicBezTo>
                    <a:pt x="2357306" y="2070636"/>
                    <a:pt x="2369413" y="2077890"/>
                    <a:pt x="2380831" y="2087467"/>
                  </a:cubicBezTo>
                  <a:cubicBezTo>
                    <a:pt x="2392236" y="2097038"/>
                    <a:pt x="2401606" y="2107535"/>
                    <a:pt x="2408497" y="2119634"/>
                  </a:cubicBezTo>
                  <a:cubicBezTo>
                    <a:pt x="2415397" y="2131732"/>
                    <a:pt x="2420544" y="2145270"/>
                    <a:pt x="2422930" y="2158893"/>
                  </a:cubicBezTo>
                  <a:cubicBezTo>
                    <a:pt x="2425315" y="2172516"/>
                    <a:pt x="2425315" y="2186345"/>
                    <a:pt x="2422930" y="2200058"/>
                  </a:cubicBezTo>
                  <a:cubicBezTo>
                    <a:pt x="2420557" y="2213759"/>
                    <a:pt x="2415311" y="2227369"/>
                    <a:pt x="2407790" y="2240264"/>
                  </a:cubicBezTo>
                  <a:cubicBezTo>
                    <a:pt x="2386317" y="2277669"/>
                    <a:pt x="2386356" y="2323674"/>
                    <a:pt x="2407893" y="2361040"/>
                  </a:cubicBezTo>
                  <a:cubicBezTo>
                    <a:pt x="2429427" y="2398419"/>
                    <a:pt x="2469213" y="2421520"/>
                    <a:pt x="2512348" y="2421683"/>
                  </a:cubicBezTo>
                  <a:lnTo>
                    <a:pt x="2908325" y="2421683"/>
                  </a:lnTo>
                  <a:lnTo>
                    <a:pt x="2908325" y="3633253"/>
                  </a:lnTo>
                  <a:lnTo>
                    <a:pt x="1697928" y="3633245"/>
                  </a:lnTo>
                  <a:close/>
                  <a:moveTo>
                    <a:pt x="1818566" y="847519"/>
                  </a:moveTo>
                  <a:cubicBezTo>
                    <a:pt x="1818566" y="888971"/>
                    <a:pt x="1825907" y="930427"/>
                    <a:pt x="1840087" y="970051"/>
                  </a:cubicBezTo>
                  <a:cubicBezTo>
                    <a:pt x="1854280" y="1009666"/>
                    <a:pt x="1875273" y="1047131"/>
                    <a:pt x="1903483" y="1080750"/>
                  </a:cubicBezTo>
                  <a:cubicBezTo>
                    <a:pt x="1931689" y="1114356"/>
                    <a:pt x="1965385" y="1142210"/>
                    <a:pt x="2001882" y="1163067"/>
                  </a:cubicBezTo>
                  <a:cubicBezTo>
                    <a:pt x="2038392" y="1183906"/>
                    <a:pt x="2077334" y="1197872"/>
                    <a:pt x="2118020" y="1205161"/>
                  </a:cubicBezTo>
                  <a:cubicBezTo>
                    <a:pt x="2138825" y="1208896"/>
                    <a:pt x="2160235" y="1205795"/>
                    <a:pt x="2181417" y="1205868"/>
                  </a:cubicBezTo>
                  <a:lnTo>
                    <a:pt x="2181417" y="1574170"/>
                  </a:lnTo>
                  <a:cubicBezTo>
                    <a:pt x="2181237" y="1606539"/>
                    <a:pt x="2194003" y="1637622"/>
                    <a:pt x="2216890" y="1660522"/>
                  </a:cubicBezTo>
                  <a:cubicBezTo>
                    <a:pt x="2239785" y="1683404"/>
                    <a:pt x="2270869" y="1696171"/>
                    <a:pt x="2303242" y="1695982"/>
                  </a:cubicBezTo>
                  <a:lnTo>
                    <a:pt x="2819844" y="1695982"/>
                  </a:lnTo>
                  <a:cubicBezTo>
                    <a:pt x="2863052" y="1695867"/>
                    <a:pt x="2902916" y="1672732"/>
                    <a:pt x="2924466" y="1635288"/>
                  </a:cubicBezTo>
                  <a:cubicBezTo>
                    <a:pt x="2946012" y="1597832"/>
                    <a:pt x="2945987" y="1551750"/>
                    <a:pt x="2924389" y="1514320"/>
                  </a:cubicBezTo>
                  <a:cubicBezTo>
                    <a:pt x="2916971" y="1501425"/>
                    <a:pt x="2912543" y="1487891"/>
                    <a:pt x="2910196" y="1474114"/>
                  </a:cubicBezTo>
                  <a:cubicBezTo>
                    <a:pt x="2907849" y="1460336"/>
                    <a:pt x="2907772" y="1445942"/>
                    <a:pt x="2910196" y="1432242"/>
                  </a:cubicBezTo>
                  <a:cubicBezTo>
                    <a:pt x="2912620" y="1418555"/>
                    <a:pt x="2917477" y="1404867"/>
                    <a:pt x="2924389" y="1392747"/>
                  </a:cubicBezTo>
                  <a:cubicBezTo>
                    <a:pt x="2931314" y="1380623"/>
                    <a:pt x="2940663" y="1370152"/>
                    <a:pt x="2952068" y="1360576"/>
                  </a:cubicBezTo>
                  <a:cubicBezTo>
                    <a:pt x="2963473" y="1351000"/>
                    <a:pt x="2975597" y="1343758"/>
                    <a:pt x="2988728" y="1339055"/>
                  </a:cubicBezTo>
                  <a:cubicBezTo>
                    <a:pt x="3001875" y="1334348"/>
                    <a:pt x="3016004" y="1331950"/>
                    <a:pt x="3029893" y="1331950"/>
                  </a:cubicBezTo>
                  <a:cubicBezTo>
                    <a:pt x="3043781" y="1331950"/>
                    <a:pt x="3056968" y="1334348"/>
                    <a:pt x="3070099" y="1339055"/>
                  </a:cubicBezTo>
                  <a:cubicBezTo>
                    <a:pt x="3083242" y="1343758"/>
                    <a:pt x="3096300" y="1351000"/>
                    <a:pt x="3107705" y="1360576"/>
                  </a:cubicBezTo>
                  <a:cubicBezTo>
                    <a:pt x="3119122" y="1370152"/>
                    <a:pt x="3127499" y="1381544"/>
                    <a:pt x="3134437" y="1393694"/>
                  </a:cubicBezTo>
                  <a:cubicBezTo>
                    <a:pt x="3141375" y="1405852"/>
                    <a:pt x="3146425" y="1418482"/>
                    <a:pt x="3148870" y="1432246"/>
                  </a:cubicBezTo>
                  <a:cubicBezTo>
                    <a:pt x="3151320" y="1446011"/>
                    <a:pt x="3152125" y="1460264"/>
                    <a:pt x="3149816" y="1474118"/>
                  </a:cubicBezTo>
                  <a:cubicBezTo>
                    <a:pt x="3147508" y="1487955"/>
                    <a:pt x="3142728" y="1501429"/>
                    <a:pt x="3135384" y="1514324"/>
                  </a:cubicBezTo>
                  <a:cubicBezTo>
                    <a:pt x="3113786" y="1551755"/>
                    <a:pt x="3113761" y="1597836"/>
                    <a:pt x="3135311" y="1635292"/>
                  </a:cubicBezTo>
                  <a:cubicBezTo>
                    <a:pt x="3156870" y="1672736"/>
                    <a:pt x="3196733" y="1695871"/>
                    <a:pt x="3239941" y="1695987"/>
                  </a:cubicBezTo>
                  <a:lnTo>
                    <a:pt x="3755842" y="1695987"/>
                  </a:lnTo>
                  <a:cubicBezTo>
                    <a:pt x="3788176" y="1696111"/>
                    <a:pt x="3819182" y="1683306"/>
                    <a:pt x="3842052" y="1660436"/>
                  </a:cubicBezTo>
                  <a:cubicBezTo>
                    <a:pt x="3864879" y="1637550"/>
                    <a:pt x="3877598" y="1606492"/>
                    <a:pt x="3877426" y="1574170"/>
                  </a:cubicBezTo>
                  <a:lnTo>
                    <a:pt x="3877426" y="121575"/>
                  </a:lnTo>
                  <a:cubicBezTo>
                    <a:pt x="3877555" y="89292"/>
                    <a:pt x="3864793" y="58294"/>
                    <a:pt x="3841923" y="35476"/>
                  </a:cubicBezTo>
                  <a:cubicBezTo>
                    <a:pt x="3819139" y="12640"/>
                    <a:pt x="3788133" y="-126"/>
                    <a:pt x="3755842" y="2"/>
                  </a:cubicBezTo>
                  <a:lnTo>
                    <a:pt x="2303238" y="2"/>
                  </a:lnTo>
                  <a:cubicBezTo>
                    <a:pt x="2270916" y="-186"/>
                    <a:pt x="2239858" y="12555"/>
                    <a:pt x="2216971" y="35386"/>
                  </a:cubicBezTo>
                  <a:cubicBezTo>
                    <a:pt x="2194102" y="58221"/>
                    <a:pt x="2181292" y="89257"/>
                    <a:pt x="2181408" y="121579"/>
                  </a:cubicBezTo>
                  <a:lnTo>
                    <a:pt x="2181408" y="488943"/>
                  </a:lnTo>
                  <a:cubicBezTo>
                    <a:pt x="2160354" y="489029"/>
                    <a:pt x="2139622" y="486202"/>
                    <a:pt x="2118975" y="489889"/>
                  </a:cubicBezTo>
                  <a:cubicBezTo>
                    <a:pt x="2078238" y="497153"/>
                    <a:pt x="2038401" y="511144"/>
                    <a:pt x="2001878" y="531997"/>
                  </a:cubicBezTo>
                  <a:cubicBezTo>
                    <a:pt x="1965364" y="552841"/>
                    <a:pt x="1931685" y="580468"/>
                    <a:pt x="1903475" y="614074"/>
                  </a:cubicBezTo>
                  <a:cubicBezTo>
                    <a:pt x="1875278" y="647680"/>
                    <a:pt x="1854275" y="685390"/>
                    <a:pt x="1840083" y="725017"/>
                  </a:cubicBezTo>
                  <a:cubicBezTo>
                    <a:pt x="1825903" y="764632"/>
                    <a:pt x="1818558" y="806093"/>
                    <a:pt x="1818558" y="847540"/>
                  </a:cubicBezTo>
                  <a:lnTo>
                    <a:pt x="1818566" y="847519"/>
                  </a:lnTo>
                  <a:close/>
                  <a:moveTo>
                    <a:pt x="2060782" y="847519"/>
                  </a:moveTo>
                  <a:cubicBezTo>
                    <a:pt x="2060782" y="833626"/>
                    <a:pt x="2063180" y="819497"/>
                    <a:pt x="2067887" y="806367"/>
                  </a:cubicBezTo>
                  <a:cubicBezTo>
                    <a:pt x="2072581" y="793223"/>
                    <a:pt x="2079831" y="781112"/>
                    <a:pt x="2089407" y="769694"/>
                  </a:cubicBezTo>
                  <a:cubicBezTo>
                    <a:pt x="2098984" y="758289"/>
                    <a:pt x="2109416" y="748966"/>
                    <a:pt x="2121579" y="742028"/>
                  </a:cubicBezTo>
                  <a:cubicBezTo>
                    <a:pt x="2133738" y="735077"/>
                    <a:pt x="2147314" y="730058"/>
                    <a:pt x="2161074" y="727595"/>
                  </a:cubicBezTo>
                  <a:cubicBezTo>
                    <a:pt x="2174838" y="725137"/>
                    <a:pt x="2189095" y="725287"/>
                    <a:pt x="2202946" y="727595"/>
                  </a:cubicBezTo>
                  <a:cubicBezTo>
                    <a:pt x="2216800" y="729904"/>
                    <a:pt x="2230248" y="734700"/>
                    <a:pt x="2243151" y="742028"/>
                  </a:cubicBezTo>
                  <a:cubicBezTo>
                    <a:pt x="2280655" y="763223"/>
                    <a:pt x="2326604" y="762906"/>
                    <a:pt x="2363816" y="741184"/>
                  </a:cubicBezTo>
                  <a:cubicBezTo>
                    <a:pt x="2401024" y="719458"/>
                    <a:pt x="2423893" y="679608"/>
                    <a:pt x="2423868" y="636524"/>
                  </a:cubicBezTo>
                  <a:lnTo>
                    <a:pt x="2423868" y="242231"/>
                  </a:lnTo>
                  <a:lnTo>
                    <a:pt x="3635181" y="242231"/>
                  </a:lnTo>
                  <a:lnTo>
                    <a:pt x="3635181" y="1453544"/>
                  </a:lnTo>
                  <a:lnTo>
                    <a:pt x="3388473" y="1453544"/>
                  </a:lnTo>
                  <a:cubicBezTo>
                    <a:pt x="3388409" y="1432336"/>
                    <a:pt x="3391235" y="1410949"/>
                    <a:pt x="3387527" y="1390148"/>
                  </a:cubicBezTo>
                  <a:cubicBezTo>
                    <a:pt x="3380259" y="1349415"/>
                    <a:pt x="3366272" y="1309573"/>
                    <a:pt x="3345415" y="1273051"/>
                  </a:cubicBezTo>
                  <a:cubicBezTo>
                    <a:pt x="3324563" y="1236541"/>
                    <a:pt x="3296948" y="1202862"/>
                    <a:pt x="3263342" y="1174652"/>
                  </a:cubicBezTo>
                  <a:cubicBezTo>
                    <a:pt x="3229731" y="1146454"/>
                    <a:pt x="3192027" y="1125452"/>
                    <a:pt x="3152399" y="1111255"/>
                  </a:cubicBezTo>
                  <a:cubicBezTo>
                    <a:pt x="3112784" y="1097075"/>
                    <a:pt x="3071319" y="1089735"/>
                    <a:pt x="3029876" y="1089735"/>
                  </a:cubicBezTo>
                  <a:cubicBezTo>
                    <a:pt x="2988419" y="1089735"/>
                    <a:pt x="2946967" y="1097075"/>
                    <a:pt x="2907340" y="1111255"/>
                  </a:cubicBezTo>
                  <a:cubicBezTo>
                    <a:pt x="2867729" y="1125448"/>
                    <a:pt x="2829313" y="1146454"/>
                    <a:pt x="2795694" y="1174652"/>
                  </a:cubicBezTo>
                  <a:cubicBezTo>
                    <a:pt x="2762088" y="1202857"/>
                    <a:pt x="2735180" y="1236502"/>
                    <a:pt x="2714328" y="1273051"/>
                  </a:cubicBezTo>
                  <a:cubicBezTo>
                    <a:pt x="2693484" y="1309599"/>
                    <a:pt x="2678726" y="1349338"/>
                    <a:pt x="2671509" y="1390148"/>
                  </a:cubicBezTo>
                  <a:cubicBezTo>
                    <a:pt x="2667826" y="1410991"/>
                    <a:pt x="2671522" y="1432298"/>
                    <a:pt x="2671509" y="1453544"/>
                  </a:cubicBezTo>
                  <a:lnTo>
                    <a:pt x="2423851" y="1453544"/>
                  </a:lnTo>
                  <a:lnTo>
                    <a:pt x="2423851" y="1058501"/>
                  </a:lnTo>
                  <a:cubicBezTo>
                    <a:pt x="2423876" y="1015417"/>
                    <a:pt x="2401007" y="975567"/>
                    <a:pt x="2363803" y="953858"/>
                  </a:cubicBezTo>
                  <a:cubicBezTo>
                    <a:pt x="2326587" y="932132"/>
                    <a:pt x="2280642" y="931806"/>
                    <a:pt x="2243134" y="953010"/>
                  </a:cubicBezTo>
                  <a:cubicBezTo>
                    <a:pt x="2230231" y="960303"/>
                    <a:pt x="2216809" y="964920"/>
                    <a:pt x="2202933" y="967203"/>
                  </a:cubicBezTo>
                  <a:cubicBezTo>
                    <a:pt x="2189040" y="969490"/>
                    <a:pt x="2174847" y="969678"/>
                    <a:pt x="2161061" y="967203"/>
                  </a:cubicBezTo>
                  <a:cubicBezTo>
                    <a:pt x="2147258" y="964732"/>
                    <a:pt x="2133733" y="959965"/>
                    <a:pt x="2121562" y="953010"/>
                  </a:cubicBezTo>
                  <a:cubicBezTo>
                    <a:pt x="2109391" y="946059"/>
                    <a:pt x="2098966" y="936736"/>
                    <a:pt x="2089395" y="925335"/>
                  </a:cubicBezTo>
                  <a:cubicBezTo>
                    <a:pt x="2079818" y="913931"/>
                    <a:pt x="2072564" y="901806"/>
                    <a:pt x="2067870" y="888671"/>
                  </a:cubicBezTo>
                  <a:cubicBezTo>
                    <a:pt x="2063163" y="875528"/>
                    <a:pt x="2060769" y="861395"/>
                    <a:pt x="2060769" y="847506"/>
                  </a:cubicBezTo>
                  <a:lnTo>
                    <a:pt x="2060782" y="847519"/>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26ff715cd5e_0_67"/>
          <p:cNvSpPr txBox="1"/>
          <p:nvPr/>
        </p:nvSpPr>
        <p:spPr>
          <a:xfrm>
            <a:off x="3946525" y="800425"/>
            <a:ext cx="4814700" cy="38346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b="1" lang="en-US" sz="1300"/>
              <a:t>What is Social Identity?</a:t>
            </a:r>
            <a:endParaRPr b="1" sz="1300"/>
          </a:p>
          <a:p>
            <a:pPr indent="0" lvl="0" marL="0" rtl="0" algn="l">
              <a:lnSpc>
                <a:spcPct val="115000"/>
              </a:lnSpc>
              <a:spcBef>
                <a:spcPts val="0"/>
              </a:spcBef>
              <a:spcAft>
                <a:spcPts val="0"/>
              </a:spcAft>
              <a:buNone/>
            </a:pPr>
            <a:r>
              <a:t/>
            </a:r>
            <a:endParaRPr sz="1300"/>
          </a:p>
          <a:p>
            <a:pPr indent="-304800" lvl="0" marL="457200" rtl="0" algn="l">
              <a:spcBef>
                <a:spcPts val="1000"/>
              </a:spcBef>
              <a:spcAft>
                <a:spcPts val="0"/>
              </a:spcAft>
              <a:buClr>
                <a:srgbClr val="3B3B3B"/>
              </a:buClr>
              <a:buSzPts val="1200"/>
              <a:buChar char="●"/>
            </a:pPr>
            <a:r>
              <a:rPr lang="en-US" sz="1200">
                <a:solidFill>
                  <a:srgbClr val="3B3B3B"/>
                </a:solidFill>
              </a:rPr>
              <a:t>Social identities are labels that people use to categorize or identify themselves and/or others as members of specific groups. </a:t>
            </a:r>
            <a:endParaRPr sz="1200">
              <a:solidFill>
                <a:srgbClr val="3B3B3B"/>
              </a:solidFill>
            </a:endParaRPr>
          </a:p>
          <a:p>
            <a:pPr indent="-304800" lvl="0" marL="457200" rtl="0" algn="l">
              <a:spcBef>
                <a:spcPts val="1000"/>
              </a:spcBef>
              <a:spcAft>
                <a:spcPts val="0"/>
              </a:spcAft>
              <a:buClr>
                <a:srgbClr val="3B3B3B"/>
              </a:buClr>
              <a:buSzPts val="1200"/>
              <a:buChar char="●"/>
            </a:pPr>
            <a:r>
              <a:rPr lang="en-US" sz="1200">
                <a:solidFill>
                  <a:srgbClr val="3B3B3B"/>
                </a:solidFill>
              </a:rPr>
              <a:t>Social identity is one of the aspects of your “self-concept” — how you see yourself as a person. </a:t>
            </a:r>
            <a:endParaRPr sz="1200">
              <a:solidFill>
                <a:srgbClr val="3B3B3B"/>
              </a:solidFill>
            </a:endParaRPr>
          </a:p>
          <a:p>
            <a:pPr indent="-304800" lvl="0" marL="457200" rtl="0" algn="l">
              <a:spcBef>
                <a:spcPts val="1000"/>
              </a:spcBef>
              <a:spcAft>
                <a:spcPts val="1000"/>
              </a:spcAft>
              <a:buClr>
                <a:srgbClr val="3B3B3B"/>
              </a:buClr>
              <a:buSzPts val="1200"/>
              <a:buChar char="●"/>
            </a:pPr>
            <a:r>
              <a:rPr lang="en-US" sz="1200">
                <a:solidFill>
                  <a:srgbClr val="1156BF"/>
                </a:solidFill>
                <a:highlight>
                  <a:srgbClr val="FFFFFF"/>
                </a:highlight>
                <a:uFill>
                  <a:noFill/>
                </a:uFill>
                <a:hlinkClick r:id="rId3">
                  <a:extLst>
                    <a:ext uri="{A12FA001-AC4F-418D-AE19-62706E023703}">
                      <ahyp:hlinkClr val="tx"/>
                    </a:ext>
                  </a:extLst>
                </a:hlinkClick>
              </a:rPr>
              <a:t>Hurtado and Gurin (2004)</a:t>
            </a:r>
            <a:r>
              <a:rPr lang="en-US" sz="1200">
                <a:solidFill>
                  <a:srgbClr val="58595B"/>
                </a:solidFill>
                <a:highlight>
                  <a:srgbClr val="FFFFFF"/>
                </a:highlight>
              </a:rPr>
              <a:t> define social identities as “one’s group memberships and the emotional attachment one has for these group memberships,” </a:t>
            </a:r>
            <a:endParaRPr sz="1200">
              <a:solidFill>
                <a:srgbClr val="3B3B3B"/>
              </a:solidFill>
            </a:endParaRPr>
          </a:p>
        </p:txBody>
      </p:sp>
      <p:sp>
        <p:nvSpPr>
          <p:cNvPr id="361" name="Google Shape;361;g26ff715cd5e_0_67"/>
          <p:cNvSpPr txBox="1"/>
          <p:nvPr/>
        </p:nvSpPr>
        <p:spPr>
          <a:xfrm>
            <a:off x="250825" y="268313"/>
            <a:ext cx="2730900" cy="1401600"/>
          </a:xfrm>
          <a:prstGeom prst="rect">
            <a:avLst/>
          </a:prstGeom>
          <a:noFill/>
          <a:ln>
            <a:noFill/>
          </a:ln>
        </p:spPr>
        <p:txBody>
          <a:bodyPr anchorCtr="0" anchor="b"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Social Identity</a:t>
            </a:r>
            <a:endParaRPr b="1" sz="2200">
              <a:solidFill>
                <a:schemeClr val="dk2"/>
              </a:solidFill>
            </a:endParaRPr>
          </a:p>
        </p:txBody>
      </p:sp>
      <p:sp>
        <p:nvSpPr>
          <p:cNvPr id="362" name="Google Shape;362;g26ff715cd5e_0_67"/>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63" name="Google Shape;363;g26ff715cd5e_0_67"/>
          <p:cNvSpPr txBox="1"/>
          <p:nvPr/>
        </p:nvSpPr>
        <p:spPr>
          <a:xfrm>
            <a:off x="242324" y="1806575"/>
            <a:ext cx="33633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What is it and why does it matter?</a:t>
            </a:r>
            <a:endParaRPr b="0" i="0" sz="1400" u="none" cap="none" strike="noStrike">
              <a:solidFill>
                <a:srgbClr val="000000"/>
              </a:solidFill>
              <a:latin typeface="Arial"/>
              <a:ea typeface="Arial"/>
              <a:cs typeface="Arial"/>
              <a:sym typeface="Arial"/>
            </a:endParaRPr>
          </a:p>
        </p:txBody>
      </p:sp>
      <p:sp>
        <p:nvSpPr>
          <p:cNvPr id="364" name="Google Shape;364;g26ff715cd5e_0_67"/>
          <p:cNvSpPr txBox="1"/>
          <p:nvPr/>
        </p:nvSpPr>
        <p:spPr>
          <a:xfrm>
            <a:off x="2502900" y="4593025"/>
            <a:ext cx="604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3B3B3B"/>
                </a:solidFill>
              </a:rPr>
              <a:t>Reference: https://ccl.org/articles/leading-effectively-articles/understand-social-identity-to-lead-in-a-changing-world/</a:t>
            </a:r>
            <a:endParaRPr sz="1000"/>
          </a:p>
        </p:txBody>
      </p:sp>
      <p:sp>
        <p:nvSpPr>
          <p:cNvPr id="365" name="Google Shape;365;g26ff715cd5e_0_67"/>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a:t>
            </a:r>
            <a:br>
              <a:rPr b="0" i="0" lang="en-US" sz="700" u="none" cap="none" strike="noStrike">
                <a:solidFill>
                  <a:srgbClr val="37816E"/>
                </a:solidFill>
                <a:latin typeface="Arial"/>
                <a:ea typeface="Arial"/>
                <a:cs typeface="Arial"/>
                <a:sym typeface="Arial"/>
              </a:rPr>
            </a:br>
            <a:r>
              <a:rPr lang="en-US" sz="700">
                <a:solidFill>
                  <a:srgbClr val="1B4036"/>
                </a:solidFill>
              </a:rPr>
              <a:t>SOCIAL IDENTITIES</a:t>
            </a:r>
            <a:endParaRPr b="0" i="0" sz="100" u="none" cap="none" strike="noStrike">
              <a:solidFill>
                <a:srgbClr val="1B4036"/>
              </a:solidFill>
              <a:latin typeface="Arial"/>
              <a:ea typeface="Arial"/>
              <a:cs typeface="Arial"/>
              <a:sym typeface="Arial"/>
            </a:endParaRPr>
          </a:p>
        </p:txBody>
      </p:sp>
      <p:sp>
        <p:nvSpPr>
          <p:cNvPr id="366" name="Google Shape;366;g26ff715cd5e_0_67"/>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rgbClr val="D8D8D8"/>
              </a:buClr>
              <a:buSzPts val="1100"/>
              <a:buFont typeface="Arial"/>
              <a:buAutoNum type="arabicPeriod"/>
            </a:pPr>
            <a:r>
              <a:rPr lang="en-US" sz="1100">
                <a:solidFill>
                  <a:srgbClr val="D8D8D8"/>
                </a:solidFill>
              </a:rPr>
              <a:t>Perception and Assumption</a:t>
            </a:r>
            <a:endParaRPr b="0" i="0" sz="1400" u="none" cap="none" strike="noStrike">
              <a:solidFill>
                <a:srgbClr val="D8D8D8"/>
              </a:solidFill>
              <a:latin typeface="Arial"/>
              <a:ea typeface="Arial"/>
              <a:cs typeface="Arial"/>
              <a:sym typeface="Arial"/>
            </a:endParaRPr>
          </a:p>
          <a:p>
            <a:pPr indent="-228600" lvl="0" marL="228600" marR="0" rtl="0" algn="l">
              <a:lnSpc>
                <a:spcPct val="100000"/>
              </a:lnSpc>
              <a:spcBef>
                <a:spcPts val="1200"/>
              </a:spcBef>
              <a:spcAft>
                <a:spcPts val="0"/>
              </a:spcAft>
              <a:buClr>
                <a:srgbClr val="222222"/>
              </a:buClr>
              <a:buSzPts val="1100"/>
              <a:buAutoNum type="arabicPeriod"/>
            </a:pPr>
            <a:r>
              <a:rPr b="1" lang="en-US" sz="1100">
                <a:solidFill>
                  <a:srgbClr val="222222"/>
                </a:solidFill>
              </a:rPr>
              <a:t>Social Identity</a:t>
            </a:r>
            <a:endParaRPr b="1" sz="1100">
              <a:solidFill>
                <a:srgbClr val="222222"/>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Self Awareness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Critical Consciousness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Pae</a:t>
            </a:r>
            <a:endParaRPr sz="1100">
              <a:solidFill>
                <a:srgbClr val="D8D8D8"/>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2d1532d82df_0_23"/>
          <p:cNvSpPr txBox="1"/>
          <p:nvPr/>
        </p:nvSpPr>
        <p:spPr>
          <a:xfrm>
            <a:off x="3946525" y="800425"/>
            <a:ext cx="4814700" cy="38346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b="1" lang="en-US" sz="1300"/>
              <a:t>Why does Social Identity Matter?</a:t>
            </a:r>
            <a:endParaRPr sz="1200"/>
          </a:p>
          <a:p>
            <a:pPr indent="-304800" lvl="0" marL="457200" rtl="0" algn="l">
              <a:lnSpc>
                <a:spcPct val="100000"/>
              </a:lnSpc>
              <a:spcBef>
                <a:spcPts val="1000"/>
              </a:spcBef>
              <a:spcAft>
                <a:spcPts val="0"/>
              </a:spcAft>
              <a:buClr>
                <a:srgbClr val="3B3B3B"/>
              </a:buClr>
              <a:buSzPts val="1200"/>
              <a:buChar char="●"/>
            </a:pPr>
            <a:r>
              <a:rPr lang="en-US" sz="1200">
                <a:solidFill>
                  <a:srgbClr val="3B3B3B"/>
                </a:solidFill>
              </a:rPr>
              <a:t>Social identities are powerful because they’re also often at the root of unequal power or privilege.</a:t>
            </a:r>
            <a:endParaRPr sz="1200">
              <a:solidFill>
                <a:srgbClr val="3B3B3B"/>
              </a:solidFill>
            </a:endParaRPr>
          </a:p>
          <a:p>
            <a:pPr indent="-304800" lvl="0" marL="457200" rtl="0" algn="l">
              <a:lnSpc>
                <a:spcPct val="100000"/>
              </a:lnSpc>
              <a:spcBef>
                <a:spcPts val="1200"/>
              </a:spcBef>
              <a:spcAft>
                <a:spcPts val="1000"/>
              </a:spcAft>
              <a:buSzPts val="1200"/>
              <a:buChar char="●"/>
            </a:pPr>
            <a:r>
              <a:rPr lang="en-US" sz="1200">
                <a:solidFill>
                  <a:srgbClr val="3B3B3B"/>
                </a:solidFill>
              </a:rPr>
              <a:t>A</a:t>
            </a:r>
            <a:r>
              <a:rPr lang="en-US" sz="1200">
                <a:solidFill>
                  <a:srgbClr val="3B3B3B"/>
                </a:solidFill>
              </a:rPr>
              <a:t>spects of social identity affect how you lead and work with others. A social identity lens can help spot situations when people don’t feel free to share their perspectives or are being unintentionally shut out, or when actions or decisions may be rooted in unconscious bias.</a:t>
            </a:r>
            <a:endParaRPr sz="1200"/>
          </a:p>
        </p:txBody>
      </p:sp>
      <p:sp>
        <p:nvSpPr>
          <p:cNvPr id="372" name="Google Shape;372;g2d1532d82df_0_23"/>
          <p:cNvSpPr txBox="1"/>
          <p:nvPr/>
        </p:nvSpPr>
        <p:spPr>
          <a:xfrm>
            <a:off x="250825" y="268313"/>
            <a:ext cx="2730900" cy="1401600"/>
          </a:xfrm>
          <a:prstGeom prst="rect">
            <a:avLst/>
          </a:prstGeom>
          <a:noFill/>
          <a:ln>
            <a:noFill/>
          </a:ln>
        </p:spPr>
        <p:txBody>
          <a:bodyPr anchorCtr="0" anchor="b"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Social Identity</a:t>
            </a:r>
            <a:endParaRPr b="1" sz="2200">
              <a:solidFill>
                <a:schemeClr val="dk2"/>
              </a:solidFill>
            </a:endParaRPr>
          </a:p>
        </p:txBody>
      </p:sp>
      <p:sp>
        <p:nvSpPr>
          <p:cNvPr id="373" name="Google Shape;373;g2d1532d82df_0_23"/>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374" name="Google Shape;374;g2d1532d82df_0_23"/>
          <p:cNvSpPr txBox="1"/>
          <p:nvPr/>
        </p:nvSpPr>
        <p:spPr>
          <a:xfrm>
            <a:off x="242324" y="1806575"/>
            <a:ext cx="33633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What is it and why does it matter?</a:t>
            </a:r>
            <a:endParaRPr b="0" i="0" sz="1400" u="none" cap="none" strike="noStrike">
              <a:solidFill>
                <a:srgbClr val="000000"/>
              </a:solidFill>
              <a:latin typeface="Arial"/>
              <a:ea typeface="Arial"/>
              <a:cs typeface="Arial"/>
              <a:sym typeface="Arial"/>
            </a:endParaRPr>
          </a:p>
        </p:txBody>
      </p:sp>
      <p:sp>
        <p:nvSpPr>
          <p:cNvPr id="375" name="Google Shape;375;g2d1532d82df_0_23"/>
          <p:cNvSpPr txBox="1"/>
          <p:nvPr/>
        </p:nvSpPr>
        <p:spPr>
          <a:xfrm>
            <a:off x="2502900" y="4593025"/>
            <a:ext cx="604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3B3B3B"/>
                </a:solidFill>
              </a:rPr>
              <a:t>Reference: https://ccl.org/articles/leading-effectively-articles/understand-social-identity-to-lead-in-a-changing-world/</a:t>
            </a:r>
            <a:endParaRPr sz="1000"/>
          </a:p>
        </p:txBody>
      </p:sp>
      <p:sp>
        <p:nvSpPr>
          <p:cNvPr id="376" name="Google Shape;376;g2d1532d82df_0_23"/>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a:t>
            </a:r>
            <a:br>
              <a:rPr b="0" i="0" lang="en-US" sz="700" u="none" cap="none" strike="noStrike">
                <a:solidFill>
                  <a:srgbClr val="37816E"/>
                </a:solidFill>
                <a:latin typeface="Arial"/>
                <a:ea typeface="Arial"/>
                <a:cs typeface="Arial"/>
                <a:sym typeface="Arial"/>
              </a:rPr>
            </a:br>
            <a:r>
              <a:rPr lang="en-US" sz="700">
                <a:solidFill>
                  <a:srgbClr val="1B4036"/>
                </a:solidFill>
              </a:rPr>
              <a:t>SOCIAL IDENTITIES</a:t>
            </a:r>
            <a:endParaRPr b="0" i="0" sz="100" u="none" cap="none" strike="noStrike">
              <a:solidFill>
                <a:srgbClr val="1B4036"/>
              </a:solidFill>
              <a:latin typeface="Arial"/>
              <a:ea typeface="Arial"/>
              <a:cs typeface="Arial"/>
              <a:sym typeface="Arial"/>
            </a:endParaRPr>
          </a:p>
        </p:txBody>
      </p:sp>
      <p:sp>
        <p:nvSpPr>
          <p:cNvPr id="377" name="Google Shape;377;g2d1532d82df_0_23"/>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rgbClr val="D8D8D8"/>
              </a:buClr>
              <a:buSzPts val="1100"/>
              <a:buFont typeface="Arial"/>
              <a:buAutoNum type="arabicPeriod"/>
            </a:pPr>
            <a:r>
              <a:rPr lang="en-US" sz="1100">
                <a:solidFill>
                  <a:srgbClr val="D8D8D8"/>
                </a:solidFill>
              </a:rPr>
              <a:t>Perception and Assumption</a:t>
            </a:r>
            <a:endParaRPr b="0" i="0" sz="1400" u="none" cap="none" strike="noStrike">
              <a:solidFill>
                <a:srgbClr val="D8D8D8"/>
              </a:solidFill>
              <a:latin typeface="Arial"/>
              <a:ea typeface="Arial"/>
              <a:cs typeface="Arial"/>
              <a:sym typeface="Arial"/>
            </a:endParaRPr>
          </a:p>
          <a:p>
            <a:pPr indent="-228600" lvl="0" marL="228600" marR="0" rtl="0" algn="l">
              <a:lnSpc>
                <a:spcPct val="100000"/>
              </a:lnSpc>
              <a:spcBef>
                <a:spcPts val="1200"/>
              </a:spcBef>
              <a:spcAft>
                <a:spcPts val="0"/>
              </a:spcAft>
              <a:buClr>
                <a:srgbClr val="222222"/>
              </a:buClr>
              <a:buSzPts val="1100"/>
              <a:buAutoNum type="arabicPeriod"/>
            </a:pPr>
            <a:r>
              <a:rPr b="1" lang="en-US" sz="1100">
                <a:solidFill>
                  <a:srgbClr val="222222"/>
                </a:solidFill>
              </a:rPr>
              <a:t>Social Identity</a:t>
            </a:r>
            <a:endParaRPr b="1" sz="1100">
              <a:solidFill>
                <a:srgbClr val="222222"/>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Self Awareness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Critical Consciousness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Pae</a:t>
            </a:r>
            <a:endParaRPr sz="1100">
              <a:solidFill>
                <a:srgbClr val="D8D8D8"/>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2d1532d82df_0_2"/>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383" name="Google Shape;383;g2d1532d82df_0_2"/>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pic>
        <p:nvPicPr>
          <p:cNvPr id="384" name="Google Shape;384;g2d1532d82df_0_2"/>
          <p:cNvPicPr preferRelativeResize="0"/>
          <p:nvPr/>
        </p:nvPicPr>
        <p:blipFill rotWithShape="1">
          <a:blip r:embed="rId3">
            <a:alphaModFix/>
          </a:blip>
          <a:srcRect b="12782" l="9534" r="7841" t="5698"/>
          <a:stretch/>
        </p:blipFill>
        <p:spPr>
          <a:xfrm>
            <a:off x="4800600" y="269150"/>
            <a:ext cx="3318375" cy="4213776"/>
          </a:xfrm>
          <a:prstGeom prst="rect">
            <a:avLst/>
          </a:prstGeom>
          <a:noFill/>
          <a:ln cap="flat" cmpd="sng" w="9525">
            <a:solidFill>
              <a:srgbClr val="F4A562"/>
            </a:solidFill>
            <a:prstDash val="solid"/>
            <a:round/>
            <a:headEnd len="sm" w="sm" type="none"/>
            <a:tailEnd len="sm" w="sm" type="none"/>
          </a:ln>
        </p:spPr>
      </p:pic>
      <p:sp>
        <p:nvSpPr>
          <p:cNvPr id="385" name="Google Shape;385;g2d1532d82df_0_2"/>
          <p:cNvSpPr txBox="1"/>
          <p:nvPr/>
        </p:nvSpPr>
        <p:spPr>
          <a:xfrm>
            <a:off x="1419375" y="4690500"/>
            <a:ext cx="6942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100"/>
              <a:t>Worksheet</a:t>
            </a:r>
            <a:r>
              <a:rPr i="1" lang="en-US" sz="1100"/>
              <a:t>:https://docs.google.com/document/d/1_pbH8Xh8m94qQ4aDUrH_nXe92Fzmy979utpZcmNmhQo</a:t>
            </a:r>
            <a:endParaRPr i="1" sz="1100"/>
          </a:p>
          <a:p>
            <a:pPr indent="0" lvl="0" marL="0" rtl="0" algn="l">
              <a:lnSpc>
                <a:spcPct val="115000"/>
              </a:lnSpc>
              <a:spcBef>
                <a:spcPts val="0"/>
              </a:spcBef>
              <a:spcAft>
                <a:spcPts val="0"/>
              </a:spcAft>
              <a:buNone/>
            </a:pPr>
            <a:r>
              <a:t/>
            </a:r>
            <a:endParaRPr sz="800"/>
          </a:p>
        </p:txBody>
      </p:sp>
      <p:sp>
        <p:nvSpPr>
          <p:cNvPr id="386" name="Google Shape;386;g2d1532d82df_0_2"/>
          <p:cNvSpPr txBox="1"/>
          <p:nvPr/>
        </p:nvSpPr>
        <p:spPr>
          <a:xfrm>
            <a:off x="250826" y="827426"/>
            <a:ext cx="21606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Exercise 3</a:t>
            </a:r>
            <a:endParaRPr b="0" i="0" sz="2200" u="none" cap="none" strike="noStrike">
              <a:solidFill>
                <a:schemeClr val="dk2"/>
              </a:solidFill>
              <a:latin typeface="Arial"/>
              <a:ea typeface="Arial"/>
              <a:cs typeface="Arial"/>
              <a:sym typeface="Arial"/>
            </a:endParaRPr>
          </a:p>
        </p:txBody>
      </p:sp>
      <p:sp>
        <p:nvSpPr>
          <p:cNvPr id="387" name="Google Shape;387;g2d1532d82df_0_2"/>
          <p:cNvSpPr txBox="1"/>
          <p:nvPr/>
        </p:nvSpPr>
        <p:spPr>
          <a:xfrm>
            <a:off x="250825" y="1851025"/>
            <a:ext cx="4474500" cy="4167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1"/>
              </a:buClr>
              <a:buSzPts val="2000"/>
              <a:buFont typeface="Arial"/>
              <a:buNone/>
            </a:pPr>
            <a:r>
              <a:rPr lang="en-US">
                <a:solidFill>
                  <a:schemeClr val="dk1"/>
                </a:solidFill>
              </a:rPr>
              <a:t>List as many of your social identities as you can</a:t>
            </a:r>
            <a:endParaRPr i="0" u="none" cap="none" strike="noStrike">
              <a:solidFill>
                <a:schemeClr val="dk1"/>
              </a:solidFill>
            </a:endParaRPr>
          </a:p>
        </p:txBody>
      </p:sp>
      <p:grpSp>
        <p:nvGrpSpPr>
          <p:cNvPr id="388" name="Google Shape;388;g2d1532d82df_0_2"/>
          <p:cNvGrpSpPr/>
          <p:nvPr/>
        </p:nvGrpSpPr>
        <p:grpSpPr>
          <a:xfrm>
            <a:off x="105442" y="100679"/>
            <a:ext cx="658200" cy="658200"/>
            <a:chOff x="1905633" y="4094954"/>
            <a:chExt cx="658200" cy="658200"/>
          </a:xfrm>
        </p:grpSpPr>
        <p:sp>
          <p:nvSpPr>
            <p:cNvPr id="389" name="Google Shape;389;g2d1532d82df_0_2"/>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390" name="Google Shape;390;g2d1532d82df_0_2"/>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391" name="Google Shape;391;g2d1532d82df_0_2"/>
          <p:cNvSpPr txBox="1"/>
          <p:nvPr/>
        </p:nvSpPr>
        <p:spPr>
          <a:xfrm>
            <a:off x="250825" y="2355850"/>
            <a:ext cx="4133700" cy="2334600"/>
          </a:xfrm>
          <a:prstGeom prst="rect">
            <a:avLst/>
          </a:prstGeom>
          <a:noFill/>
          <a:ln>
            <a:noFill/>
          </a:ln>
        </p:spPr>
        <p:txBody>
          <a:bodyPr anchorCtr="0" anchor="t" bIns="91425" lIns="0" spcFirstLastPara="1" rIns="91425" wrap="square" tIns="91425">
            <a:noAutofit/>
          </a:bodyPr>
          <a:lstStyle/>
          <a:p>
            <a:pPr indent="0" lvl="0" marL="0" marR="0" rtl="0" algn="l">
              <a:lnSpc>
                <a:spcPct val="150000"/>
              </a:lnSpc>
              <a:spcBef>
                <a:spcPts val="1200"/>
              </a:spcBef>
              <a:spcAft>
                <a:spcPts val="0"/>
              </a:spcAft>
              <a:buNone/>
            </a:pPr>
            <a:r>
              <a:rPr i="1" lang="en-US" sz="1300">
                <a:solidFill>
                  <a:schemeClr val="dk1"/>
                </a:solidFill>
              </a:rPr>
              <a:t>Make a copy of the worksheet for yourself.</a:t>
            </a:r>
            <a:endParaRPr i="1" sz="1300">
              <a:solidFill>
                <a:schemeClr val="dk1"/>
              </a:solidFill>
            </a:endParaRPr>
          </a:p>
          <a:p>
            <a:pPr indent="-311150" lvl="0" marL="457200" marR="0" rtl="0" algn="l">
              <a:lnSpc>
                <a:spcPct val="100000"/>
              </a:lnSpc>
              <a:spcBef>
                <a:spcPts val="0"/>
              </a:spcBef>
              <a:spcAft>
                <a:spcPts val="0"/>
              </a:spcAft>
              <a:buClr>
                <a:schemeClr val="dk1"/>
              </a:buClr>
              <a:buSzPts val="1300"/>
              <a:buChar char="●"/>
            </a:pPr>
            <a:r>
              <a:rPr lang="en-US" sz="1300">
                <a:solidFill>
                  <a:schemeClr val="dk1"/>
                </a:solidFill>
              </a:rPr>
              <a:t>Reflect on the social identities listed</a:t>
            </a:r>
            <a:endParaRPr sz="1300">
              <a:solidFill>
                <a:schemeClr val="dk1"/>
              </a:solidFill>
            </a:endParaRPr>
          </a:p>
          <a:p>
            <a:pPr indent="-311150" lvl="0" marL="457200" rtl="0" algn="l">
              <a:lnSpc>
                <a:spcPct val="100000"/>
              </a:lnSpc>
              <a:spcBef>
                <a:spcPts val="1000"/>
              </a:spcBef>
              <a:spcAft>
                <a:spcPts val="0"/>
              </a:spcAft>
              <a:buClr>
                <a:schemeClr val="dk1"/>
              </a:buClr>
              <a:buSzPts val="1300"/>
              <a:buChar char="●"/>
            </a:pPr>
            <a:r>
              <a:rPr lang="en-US" sz="1300">
                <a:solidFill>
                  <a:srgbClr val="3B3B3B"/>
                </a:solidFill>
              </a:rPr>
              <a:t>Consider categories such as age, sex, social class, ethnicity, religion, occupation, nationality, social or relational roles, (dis)ability, neurotypical status, etc.</a:t>
            </a:r>
            <a:endParaRPr sz="1200">
              <a:solidFill>
                <a:schemeClr val="dk1"/>
              </a:solidFill>
            </a:endParaRPr>
          </a:p>
          <a:p>
            <a:pPr indent="0" lvl="0" marL="457200" marR="0" rtl="0" algn="l">
              <a:lnSpc>
                <a:spcPct val="100000"/>
              </a:lnSpc>
              <a:spcBef>
                <a:spcPts val="1200"/>
              </a:spcBef>
              <a:spcAft>
                <a:spcPts val="0"/>
              </a:spcAft>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2d1532d82df_0_34"/>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397" name="Google Shape;397;g2d1532d82df_0_34"/>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pic>
        <p:nvPicPr>
          <p:cNvPr id="398" name="Google Shape;398;g2d1532d82df_0_34"/>
          <p:cNvPicPr preferRelativeResize="0"/>
          <p:nvPr/>
        </p:nvPicPr>
        <p:blipFill rotWithShape="1">
          <a:blip r:embed="rId3">
            <a:alphaModFix/>
          </a:blip>
          <a:srcRect b="2733" l="0" r="606" t="0"/>
          <a:stretch/>
        </p:blipFill>
        <p:spPr>
          <a:xfrm>
            <a:off x="4357350" y="1851025"/>
            <a:ext cx="4612024" cy="2005276"/>
          </a:xfrm>
          <a:prstGeom prst="rect">
            <a:avLst/>
          </a:prstGeom>
          <a:noFill/>
          <a:ln cap="flat" cmpd="sng" w="9525">
            <a:solidFill>
              <a:srgbClr val="F4A562"/>
            </a:solidFill>
            <a:prstDash val="solid"/>
            <a:round/>
            <a:headEnd len="sm" w="sm" type="none"/>
            <a:tailEnd len="sm" w="sm" type="none"/>
          </a:ln>
        </p:spPr>
      </p:pic>
      <p:sp>
        <p:nvSpPr>
          <p:cNvPr id="399" name="Google Shape;399;g2d1532d82df_0_34"/>
          <p:cNvSpPr txBox="1"/>
          <p:nvPr/>
        </p:nvSpPr>
        <p:spPr>
          <a:xfrm>
            <a:off x="250826" y="827426"/>
            <a:ext cx="21606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Discuss</a:t>
            </a:r>
            <a:endParaRPr b="0" i="0" sz="2200" u="none" cap="none" strike="noStrike">
              <a:solidFill>
                <a:schemeClr val="dk2"/>
              </a:solidFill>
              <a:latin typeface="Arial"/>
              <a:ea typeface="Arial"/>
              <a:cs typeface="Arial"/>
              <a:sym typeface="Arial"/>
            </a:endParaRPr>
          </a:p>
        </p:txBody>
      </p:sp>
      <p:sp>
        <p:nvSpPr>
          <p:cNvPr id="400" name="Google Shape;400;g2d1532d82df_0_34"/>
          <p:cNvSpPr txBox="1"/>
          <p:nvPr/>
        </p:nvSpPr>
        <p:spPr>
          <a:xfrm>
            <a:off x="250825" y="1851025"/>
            <a:ext cx="4474500" cy="416700"/>
          </a:xfrm>
          <a:prstGeom prst="rect">
            <a:avLst/>
          </a:prstGeom>
          <a:noFill/>
          <a:ln>
            <a:noFill/>
          </a:ln>
        </p:spPr>
        <p:txBody>
          <a:bodyPr anchorCtr="0" anchor="t" bIns="91425" lIns="0" spcFirstLastPara="1" rIns="91425" wrap="square" tIns="91425">
            <a:noAutofit/>
          </a:bodyPr>
          <a:lstStyle/>
          <a:p>
            <a:pPr indent="0" lvl="0" marL="0" rtl="0" algn="l">
              <a:lnSpc>
                <a:spcPct val="120000"/>
              </a:lnSpc>
              <a:spcBef>
                <a:spcPts val="0"/>
              </a:spcBef>
              <a:spcAft>
                <a:spcPts val="0"/>
              </a:spcAft>
              <a:buNone/>
            </a:pPr>
            <a:r>
              <a:rPr lang="en-US">
                <a:solidFill>
                  <a:srgbClr val="231F20"/>
                </a:solidFill>
                <a:highlight>
                  <a:srgbClr val="FFFFFF"/>
                </a:highlight>
              </a:rPr>
              <a:t>Where to begin? Pathways for reflection</a:t>
            </a:r>
            <a:endParaRPr>
              <a:solidFill>
                <a:srgbClr val="231F20"/>
              </a:solidFill>
              <a:highlight>
                <a:srgbClr val="FFFFFF"/>
              </a:highlight>
            </a:endParaRPr>
          </a:p>
          <a:p>
            <a:pPr indent="0" lvl="0" marL="0" marR="0" rtl="0" algn="l">
              <a:lnSpc>
                <a:spcPct val="100000"/>
              </a:lnSpc>
              <a:spcBef>
                <a:spcPts val="200"/>
              </a:spcBef>
              <a:spcAft>
                <a:spcPts val="0"/>
              </a:spcAft>
              <a:buClr>
                <a:schemeClr val="dk1"/>
              </a:buClr>
              <a:buSzPts val="2000"/>
              <a:buFont typeface="Arial"/>
              <a:buNone/>
            </a:pPr>
            <a:r>
              <a:t/>
            </a:r>
            <a:endParaRPr>
              <a:solidFill>
                <a:schemeClr val="dk1"/>
              </a:solidFill>
            </a:endParaRPr>
          </a:p>
        </p:txBody>
      </p:sp>
      <p:grpSp>
        <p:nvGrpSpPr>
          <p:cNvPr id="401" name="Google Shape;401;g2d1532d82df_0_34"/>
          <p:cNvGrpSpPr/>
          <p:nvPr/>
        </p:nvGrpSpPr>
        <p:grpSpPr>
          <a:xfrm>
            <a:off x="105442" y="100679"/>
            <a:ext cx="658200" cy="658200"/>
            <a:chOff x="1905633" y="4094954"/>
            <a:chExt cx="658200" cy="658200"/>
          </a:xfrm>
        </p:grpSpPr>
        <p:sp>
          <p:nvSpPr>
            <p:cNvPr id="402" name="Google Shape;402;g2d1532d82df_0_34"/>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03" name="Google Shape;403;g2d1532d82df_0_34"/>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404" name="Google Shape;404;g2d1532d82df_0_34"/>
          <p:cNvSpPr txBox="1"/>
          <p:nvPr/>
        </p:nvSpPr>
        <p:spPr>
          <a:xfrm>
            <a:off x="250825" y="2355850"/>
            <a:ext cx="3398700" cy="2334600"/>
          </a:xfrm>
          <a:prstGeom prst="rect">
            <a:avLst/>
          </a:prstGeom>
          <a:noFill/>
          <a:ln>
            <a:noFill/>
          </a:ln>
        </p:spPr>
        <p:txBody>
          <a:bodyPr anchorCtr="0" anchor="t" bIns="91425" lIns="0" spcFirstLastPara="1" rIns="91425" wrap="square" tIns="91425">
            <a:noAutofit/>
          </a:bodyPr>
          <a:lstStyle/>
          <a:p>
            <a:pPr indent="0" lvl="0" marL="0" rtl="0" algn="l">
              <a:lnSpc>
                <a:spcPct val="100000"/>
              </a:lnSpc>
              <a:spcBef>
                <a:spcPts val="0"/>
              </a:spcBef>
              <a:spcAft>
                <a:spcPts val="0"/>
              </a:spcAft>
              <a:buNone/>
            </a:pPr>
            <a:r>
              <a:rPr lang="en-US" sz="1300">
                <a:solidFill>
                  <a:srgbClr val="333333"/>
                </a:solidFill>
                <a:highlight>
                  <a:srgbClr val="FFFFFF"/>
                </a:highlight>
              </a:rPr>
              <a:t>As members of the Museum community,</a:t>
            </a:r>
            <a:endParaRPr sz="1300">
              <a:solidFill>
                <a:srgbClr val="333333"/>
              </a:solidFill>
              <a:highlight>
                <a:srgbClr val="FFFFFF"/>
              </a:highlight>
            </a:endParaRPr>
          </a:p>
          <a:p>
            <a:pPr indent="-311150" lvl="0" marL="457200" rtl="0" algn="l">
              <a:lnSpc>
                <a:spcPct val="100000"/>
              </a:lnSpc>
              <a:spcBef>
                <a:spcPts val="1000"/>
              </a:spcBef>
              <a:spcAft>
                <a:spcPts val="0"/>
              </a:spcAft>
              <a:buClr>
                <a:srgbClr val="333333"/>
              </a:buClr>
              <a:buSzPts val="1300"/>
              <a:buChar char="●"/>
            </a:pPr>
            <a:r>
              <a:rPr lang="en-US" sz="1300">
                <a:solidFill>
                  <a:srgbClr val="333333"/>
                </a:solidFill>
                <a:highlight>
                  <a:srgbClr val="FFFFFF"/>
                </a:highlight>
              </a:rPr>
              <a:t>Which of the identities are sources of power and privilege in your discipline, prior experience as a learner, or in higher education in general?</a:t>
            </a:r>
            <a:endParaRPr sz="1300">
              <a:solidFill>
                <a:schemeClr val="dk1"/>
              </a:solidFill>
            </a:endParaRPr>
          </a:p>
          <a:p>
            <a:pPr indent="-311150" lvl="0" marL="457200" rtl="0" algn="l">
              <a:lnSpc>
                <a:spcPct val="100000"/>
              </a:lnSpc>
              <a:spcBef>
                <a:spcPts val="1000"/>
              </a:spcBef>
              <a:spcAft>
                <a:spcPts val="0"/>
              </a:spcAft>
              <a:buClr>
                <a:srgbClr val="333333"/>
              </a:buClr>
              <a:buSzPts val="1300"/>
              <a:buChar char="●"/>
            </a:pPr>
            <a:r>
              <a:rPr lang="en-US" sz="1300">
                <a:solidFill>
                  <a:srgbClr val="333333"/>
                </a:solidFill>
                <a:highlight>
                  <a:srgbClr val="FFFFFF"/>
                </a:highlight>
              </a:rPr>
              <a:t>Which of the identities are marginalized/not advantaged in your discipline or higher education in general?</a:t>
            </a:r>
            <a:endParaRPr sz="1300">
              <a:solidFill>
                <a:srgbClr val="3B3B3B"/>
              </a:solidFill>
            </a:endParaRPr>
          </a:p>
          <a:p>
            <a:pPr indent="0" lvl="0" marL="457200" marR="0" rtl="0" algn="l">
              <a:lnSpc>
                <a:spcPct val="100000"/>
              </a:lnSpc>
              <a:spcBef>
                <a:spcPts val="1200"/>
              </a:spcBef>
              <a:spcAft>
                <a:spcPts val="0"/>
              </a:spcAft>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p:txBody>
      </p:sp>
      <p:sp>
        <p:nvSpPr>
          <p:cNvPr id="405" name="Google Shape;405;g2d1532d82df_0_34"/>
          <p:cNvSpPr txBox="1"/>
          <p:nvPr/>
        </p:nvSpPr>
        <p:spPr>
          <a:xfrm>
            <a:off x="4281100" y="3976700"/>
            <a:ext cx="4740600" cy="323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rPr i="1" lang="en-US" sz="900">
                <a:solidFill>
                  <a:srgbClr val="212529"/>
                </a:solidFill>
                <a:highlight>
                  <a:srgbClr val="FFFFFF"/>
                </a:highlight>
              </a:rPr>
              <a:t>IMLS Symposium:</a:t>
            </a:r>
            <a:r>
              <a:rPr i="1" lang="en-US" sz="900"/>
              <a:t>https://mm.fieldmuseum.org/f1fe1735-3b2e-4917-a59b-b200479ba5ea</a:t>
            </a:r>
            <a:endParaRPr sz="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09" name="Shape 409"/>
        <p:cNvGrpSpPr/>
        <p:nvPr/>
      </p:nvGrpSpPr>
      <p:grpSpPr>
        <a:xfrm>
          <a:off x="0" y="0"/>
          <a:ext cx="0" cy="0"/>
          <a:chOff x="0" y="0"/>
          <a:chExt cx="0" cy="0"/>
        </a:xfrm>
      </p:grpSpPr>
      <p:sp>
        <p:nvSpPr>
          <p:cNvPr id="410" name="Google Shape;410;g2216065e623_0_5"/>
          <p:cNvSpPr txBox="1"/>
          <p:nvPr>
            <p:ph type="ctrTitle"/>
          </p:nvPr>
        </p:nvSpPr>
        <p:spPr>
          <a:xfrm>
            <a:off x="479425" y="1104900"/>
            <a:ext cx="59436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Self Awareness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2d1c3f3aafc_0_21"/>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Self Awareness</a:t>
            </a:r>
            <a:endParaRPr b="1" i="0" sz="2200" u="none" cap="none" strike="noStrike">
              <a:solidFill>
                <a:schemeClr val="dk2"/>
              </a:solidFill>
              <a:latin typeface="Arial"/>
              <a:ea typeface="Arial"/>
              <a:cs typeface="Arial"/>
              <a:sym typeface="Arial"/>
            </a:endParaRPr>
          </a:p>
        </p:txBody>
      </p:sp>
      <p:sp>
        <p:nvSpPr>
          <p:cNvPr id="416" name="Google Shape;416;g2d1c3f3aafc_0_21"/>
          <p:cNvSpPr txBox="1"/>
          <p:nvPr/>
        </p:nvSpPr>
        <p:spPr>
          <a:xfrm>
            <a:off x="250825" y="800725"/>
            <a:ext cx="85902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Concepts to Consider</a:t>
            </a:r>
            <a:endParaRPr b="0" i="0" sz="1050" u="none" cap="none" strike="noStrike">
              <a:solidFill>
                <a:srgbClr val="7F7F7F"/>
              </a:solidFill>
              <a:latin typeface="Arial"/>
              <a:ea typeface="Arial"/>
              <a:cs typeface="Arial"/>
              <a:sym typeface="Arial"/>
            </a:endParaRPr>
          </a:p>
        </p:txBody>
      </p:sp>
      <p:sp>
        <p:nvSpPr>
          <p:cNvPr id="417" name="Google Shape;417;g2d1c3f3aafc_0_21"/>
          <p:cNvSpPr txBox="1"/>
          <p:nvPr/>
        </p:nvSpPr>
        <p:spPr>
          <a:xfrm>
            <a:off x="312500" y="1647931"/>
            <a:ext cx="4353300" cy="2507400"/>
          </a:xfrm>
          <a:prstGeom prst="rect">
            <a:avLst/>
          </a:prstGeom>
          <a:noFill/>
          <a:ln>
            <a:noFill/>
          </a:ln>
        </p:spPr>
        <p:txBody>
          <a:bodyPr anchorCtr="0" anchor="t" bIns="91425" lIns="0" spcFirstLastPara="1" rIns="91425" wrap="square" tIns="91425">
            <a:noAutofit/>
          </a:bodyPr>
          <a:lstStyle/>
          <a:p>
            <a:pPr indent="0" lvl="0" marL="457200" rtl="0" algn="l">
              <a:spcBef>
                <a:spcPts val="0"/>
              </a:spcBef>
              <a:spcAft>
                <a:spcPts val="0"/>
              </a:spcAft>
              <a:buNone/>
            </a:pPr>
            <a:r>
              <a:rPr lang="en-US" sz="1300"/>
              <a:t>Self awareness </a:t>
            </a:r>
            <a:r>
              <a:rPr lang="en-US" sz="1300"/>
              <a:t>is an </a:t>
            </a:r>
            <a:r>
              <a:rPr b="1" lang="en-US" sz="1300"/>
              <a:t>ongoing process of reflection</a:t>
            </a:r>
            <a:r>
              <a:rPr lang="en-US" sz="1300"/>
              <a:t> about ourselves and our assumptions: </a:t>
            </a:r>
            <a:endParaRPr sz="1300"/>
          </a:p>
          <a:p>
            <a:pPr indent="-311150" lvl="0" marL="914400" rtl="0" algn="l">
              <a:spcBef>
                <a:spcPts val="1200"/>
              </a:spcBef>
              <a:spcAft>
                <a:spcPts val="0"/>
              </a:spcAft>
              <a:buSzPts val="1300"/>
              <a:buChar char="-"/>
            </a:pPr>
            <a:r>
              <a:rPr lang="en-US" sz="1300"/>
              <a:t>how we see the world</a:t>
            </a:r>
            <a:endParaRPr sz="1300">
              <a:solidFill>
                <a:srgbClr val="CC0000"/>
              </a:solidFill>
            </a:endParaRPr>
          </a:p>
          <a:p>
            <a:pPr indent="-311150" lvl="0" marL="914400" rtl="0" algn="l">
              <a:spcBef>
                <a:spcPts val="0"/>
              </a:spcBef>
              <a:spcAft>
                <a:spcPts val="0"/>
              </a:spcAft>
              <a:buClr>
                <a:schemeClr val="dk1"/>
              </a:buClr>
              <a:buSzPts val="1300"/>
              <a:buChar char="-"/>
            </a:pPr>
            <a:r>
              <a:rPr lang="en-US" sz="1300">
                <a:solidFill>
                  <a:schemeClr val="dk1"/>
                </a:solidFill>
              </a:rPr>
              <a:t>how we make meaning of our experiences and identities</a:t>
            </a:r>
            <a:endParaRPr sz="1300">
              <a:solidFill>
                <a:schemeClr val="dk1"/>
              </a:solidFill>
            </a:endParaRPr>
          </a:p>
          <a:p>
            <a:pPr indent="-311150" lvl="0" marL="914400" rtl="0" algn="l">
              <a:spcBef>
                <a:spcPts val="0"/>
              </a:spcBef>
              <a:spcAft>
                <a:spcPts val="0"/>
              </a:spcAft>
              <a:buSzPts val="1300"/>
              <a:buChar char="-"/>
            </a:pPr>
            <a:r>
              <a:rPr lang="en-US" sz="1300"/>
              <a:t>how we behave in the world</a:t>
            </a:r>
            <a:endParaRPr sz="1300"/>
          </a:p>
          <a:p>
            <a:pPr indent="0" lvl="0" marL="457200" rtl="0" algn="l">
              <a:spcBef>
                <a:spcPts val="1200"/>
              </a:spcBef>
              <a:spcAft>
                <a:spcPts val="0"/>
              </a:spcAft>
              <a:buNone/>
            </a:pPr>
            <a:r>
              <a:rPr lang="en-US" sz="1300"/>
              <a:t>Self awareness </a:t>
            </a:r>
            <a:r>
              <a:rPr b="1" lang="en-US" sz="1300"/>
              <a:t>allows us to determine who we want to be</a:t>
            </a:r>
            <a:r>
              <a:rPr lang="en-US" sz="1300"/>
              <a:t> by helping us understand who we are now and what impact we have on others.</a:t>
            </a:r>
            <a:endParaRPr b="1" sz="1300">
              <a:solidFill>
                <a:schemeClr val="dk1"/>
              </a:solidFill>
            </a:endParaRPr>
          </a:p>
          <a:p>
            <a:pPr indent="0" lvl="0" marL="457200" marR="0" rtl="0" algn="l">
              <a:lnSpc>
                <a:spcPct val="100000"/>
              </a:lnSpc>
              <a:spcBef>
                <a:spcPts val="1200"/>
              </a:spcBef>
              <a:spcAft>
                <a:spcPts val="0"/>
              </a:spcAft>
              <a:buNone/>
            </a:pPr>
            <a:r>
              <a:t/>
            </a:r>
            <a:endParaRPr sz="1200">
              <a:solidFill>
                <a:schemeClr val="dk1"/>
              </a:solidFill>
            </a:endParaRPr>
          </a:p>
        </p:txBody>
      </p:sp>
      <p:sp>
        <p:nvSpPr>
          <p:cNvPr id="418" name="Google Shape;418;g2d1c3f3aafc_0_21"/>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a:t>
            </a:r>
            <a:br>
              <a:rPr b="0" i="0" lang="en-US" sz="700" u="none" cap="none" strike="noStrike">
                <a:solidFill>
                  <a:srgbClr val="37816E"/>
                </a:solidFill>
                <a:latin typeface="Arial"/>
                <a:ea typeface="Arial"/>
                <a:cs typeface="Arial"/>
                <a:sym typeface="Arial"/>
              </a:rPr>
            </a:br>
            <a:r>
              <a:rPr lang="en-US" sz="700">
                <a:solidFill>
                  <a:srgbClr val="1B4036"/>
                </a:solidFill>
              </a:rPr>
              <a:t>SOCIAL IDENTITIES</a:t>
            </a:r>
            <a:endParaRPr b="0" i="0" sz="100" u="none" cap="none" strike="noStrike">
              <a:solidFill>
                <a:srgbClr val="1B4036"/>
              </a:solidFill>
              <a:latin typeface="Arial"/>
              <a:ea typeface="Arial"/>
              <a:cs typeface="Arial"/>
              <a:sym typeface="Arial"/>
            </a:endParaRPr>
          </a:p>
        </p:txBody>
      </p:sp>
      <p:sp>
        <p:nvSpPr>
          <p:cNvPr id="419" name="Google Shape;419;g2d1c3f3aafc_0_21"/>
          <p:cNvSpPr txBox="1"/>
          <p:nvPr/>
        </p:nvSpPr>
        <p:spPr>
          <a:xfrm>
            <a:off x="4785625" y="3607875"/>
            <a:ext cx="4055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Calibri"/>
                <a:ea typeface="Calibri"/>
                <a:cs typeface="Calibri"/>
                <a:sym typeface="Calibri"/>
              </a:rPr>
              <a:t>image:https://www.nbcnews.com/better/amp/ncna1067721</a:t>
            </a:r>
            <a:endParaRPr sz="1000"/>
          </a:p>
        </p:txBody>
      </p:sp>
      <p:pic>
        <p:nvPicPr>
          <p:cNvPr id="420" name="Google Shape;420;g2d1c3f3aafc_0_21"/>
          <p:cNvPicPr preferRelativeResize="0"/>
          <p:nvPr/>
        </p:nvPicPr>
        <p:blipFill rotWithShape="1">
          <a:blip r:embed="rId3">
            <a:alphaModFix/>
          </a:blip>
          <a:srcRect b="3280" l="0" r="0" t="3270"/>
          <a:stretch/>
        </p:blipFill>
        <p:spPr>
          <a:xfrm>
            <a:off x="4785623" y="1433651"/>
            <a:ext cx="4055405" cy="2122324"/>
          </a:xfrm>
          <a:prstGeom prst="rect">
            <a:avLst/>
          </a:prstGeom>
          <a:noFill/>
          <a:ln>
            <a:noFill/>
          </a:ln>
        </p:spPr>
      </p:pic>
      <p:grpSp>
        <p:nvGrpSpPr>
          <p:cNvPr id="421" name="Google Shape;421;g2d1c3f3aafc_0_21"/>
          <p:cNvGrpSpPr/>
          <p:nvPr/>
        </p:nvGrpSpPr>
        <p:grpSpPr>
          <a:xfrm>
            <a:off x="8234978" y="555154"/>
            <a:ext cx="658200" cy="658200"/>
            <a:chOff x="6589627" y="4094929"/>
            <a:chExt cx="658200" cy="658200"/>
          </a:xfrm>
        </p:grpSpPr>
        <p:sp>
          <p:nvSpPr>
            <p:cNvPr id="422" name="Google Shape;422;g2d1c3f3aafc_0_21"/>
            <p:cNvSpPr/>
            <p:nvPr/>
          </p:nvSpPr>
          <p:spPr>
            <a:xfrm>
              <a:off x="6589627" y="4094929"/>
              <a:ext cx="658200" cy="658200"/>
            </a:xfrm>
            <a:prstGeom prst="ellipse">
              <a:avLst/>
            </a:prstGeom>
            <a:solidFill>
              <a:srgbClr val="D5DD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23" name="Google Shape;423;g2d1c3f3aafc_0_21"/>
            <p:cNvSpPr/>
            <p:nvPr/>
          </p:nvSpPr>
          <p:spPr>
            <a:xfrm>
              <a:off x="6738780" y="4244082"/>
              <a:ext cx="358662" cy="358662"/>
            </a:xfrm>
            <a:custGeom>
              <a:rect b="b" l="l" r="r" t="t"/>
              <a:pathLst>
                <a:path extrusionOk="0" h="3877426" w="3877428">
                  <a:moveTo>
                    <a:pt x="59" y="2302954"/>
                  </a:moveTo>
                  <a:cubicBezTo>
                    <a:pt x="247" y="2308911"/>
                    <a:pt x="877" y="2314839"/>
                    <a:pt x="1952" y="2320693"/>
                  </a:cubicBezTo>
                  <a:lnTo>
                    <a:pt x="1952" y="3754856"/>
                  </a:lnTo>
                  <a:cubicBezTo>
                    <a:pt x="2076" y="3786804"/>
                    <a:pt x="14830" y="3817426"/>
                    <a:pt x="37425" y="3839995"/>
                  </a:cubicBezTo>
                  <a:cubicBezTo>
                    <a:pt x="60016" y="3862608"/>
                    <a:pt x="90625" y="3875370"/>
                    <a:pt x="122578" y="3875499"/>
                  </a:cubicBezTo>
                  <a:lnTo>
                    <a:pt x="1553888" y="3875499"/>
                  </a:lnTo>
                  <a:cubicBezTo>
                    <a:pt x="1568119" y="3878069"/>
                    <a:pt x="1582702" y="3878069"/>
                    <a:pt x="1596933" y="3875499"/>
                  </a:cubicBezTo>
                  <a:lnTo>
                    <a:pt x="3029893" y="3875499"/>
                  </a:lnTo>
                  <a:cubicBezTo>
                    <a:pt x="3061850" y="3875370"/>
                    <a:pt x="3092454" y="3862608"/>
                    <a:pt x="3115045" y="3839995"/>
                  </a:cubicBezTo>
                  <a:cubicBezTo>
                    <a:pt x="3137641" y="3817426"/>
                    <a:pt x="3150395" y="3786804"/>
                    <a:pt x="3150519" y="3754856"/>
                  </a:cubicBezTo>
                  <a:lnTo>
                    <a:pt x="3150519" y="2301087"/>
                  </a:lnTo>
                  <a:cubicBezTo>
                    <a:pt x="3150647" y="2268971"/>
                    <a:pt x="3138005" y="2238110"/>
                    <a:pt x="3115388" y="2215313"/>
                  </a:cubicBezTo>
                  <a:cubicBezTo>
                    <a:pt x="3092754" y="2192517"/>
                    <a:pt x="3062013" y="2179638"/>
                    <a:pt x="3029889" y="2179497"/>
                  </a:cubicBezTo>
                  <a:lnTo>
                    <a:pt x="2661591" y="2179497"/>
                  </a:lnTo>
                  <a:cubicBezTo>
                    <a:pt x="2661578" y="2158521"/>
                    <a:pt x="2664250" y="2137638"/>
                    <a:pt x="2660644" y="2117052"/>
                  </a:cubicBezTo>
                  <a:cubicBezTo>
                    <a:pt x="2653492" y="2076190"/>
                    <a:pt x="2639625" y="2036537"/>
                    <a:pt x="2618773" y="1999967"/>
                  </a:cubicBezTo>
                  <a:cubicBezTo>
                    <a:pt x="2597933" y="1963393"/>
                    <a:pt x="2570079" y="1929774"/>
                    <a:pt x="2536459" y="1901564"/>
                  </a:cubicBezTo>
                  <a:cubicBezTo>
                    <a:pt x="2502849" y="1873371"/>
                    <a:pt x="2465140" y="1852125"/>
                    <a:pt x="2425517" y="1837932"/>
                  </a:cubicBezTo>
                  <a:cubicBezTo>
                    <a:pt x="2385902" y="1823752"/>
                    <a:pt x="2344677" y="1816651"/>
                    <a:pt x="2303233" y="1816651"/>
                  </a:cubicBezTo>
                  <a:cubicBezTo>
                    <a:pt x="2261781" y="1816651"/>
                    <a:pt x="2220325" y="1823752"/>
                    <a:pt x="2180701" y="1837932"/>
                  </a:cubicBezTo>
                  <a:cubicBezTo>
                    <a:pt x="2141087" y="1852125"/>
                    <a:pt x="2103382" y="1873371"/>
                    <a:pt x="2069771" y="1901564"/>
                  </a:cubicBezTo>
                  <a:cubicBezTo>
                    <a:pt x="2036152" y="1929774"/>
                    <a:pt x="2008298" y="1963406"/>
                    <a:pt x="1987445" y="1999967"/>
                  </a:cubicBezTo>
                  <a:cubicBezTo>
                    <a:pt x="1966602" y="2036537"/>
                    <a:pt x="1952751" y="2076199"/>
                    <a:pt x="1945586" y="2117052"/>
                  </a:cubicBezTo>
                  <a:cubicBezTo>
                    <a:pt x="1941963" y="2137630"/>
                    <a:pt x="1945612" y="2158533"/>
                    <a:pt x="1945586" y="2179497"/>
                  </a:cubicBezTo>
                  <a:lnTo>
                    <a:pt x="1697915" y="2179497"/>
                  </a:lnTo>
                  <a:lnTo>
                    <a:pt x="1697915" y="1785199"/>
                  </a:lnTo>
                  <a:cubicBezTo>
                    <a:pt x="1698030" y="1756715"/>
                    <a:pt x="1688090" y="1729087"/>
                    <a:pt x="1669846" y="1707199"/>
                  </a:cubicBezTo>
                  <a:cubicBezTo>
                    <a:pt x="1651606" y="1685314"/>
                    <a:pt x="1626223" y="1670552"/>
                    <a:pt x="1598180" y="1665533"/>
                  </a:cubicBezTo>
                  <a:cubicBezTo>
                    <a:pt x="1570137" y="1660500"/>
                    <a:pt x="1541207" y="1665520"/>
                    <a:pt x="1516492" y="1679712"/>
                  </a:cubicBezTo>
                  <a:cubicBezTo>
                    <a:pt x="1503588" y="1687053"/>
                    <a:pt x="1489888" y="1691837"/>
                    <a:pt x="1476050" y="1694132"/>
                  </a:cubicBezTo>
                  <a:cubicBezTo>
                    <a:pt x="1462196" y="1696441"/>
                    <a:pt x="1447943" y="1696591"/>
                    <a:pt x="1434179" y="1694132"/>
                  </a:cubicBezTo>
                  <a:cubicBezTo>
                    <a:pt x="1420414" y="1691683"/>
                    <a:pt x="1407069" y="1686650"/>
                    <a:pt x="1394919" y="1679712"/>
                  </a:cubicBezTo>
                  <a:cubicBezTo>
                    <a:pt x="1382761" y="1672775"/>
                    <a:pt x="1372084" y="1663438"/>
                    <a:pt x="1362512" y="1652033"/>
                  </a:cubicBezTo>
                  <a:cubicBezTo>
                    <a:pt x="1352936" y="1640629"/>
                    <a:pt x="1345921" y="1628505"/>
                    <a:pt x="1341227" y="1615369"/>
                  </a:cubicBezTo>
                  <a:cubicBezTo>
                    <a:pt x="1336525" y="1602226"/>
                    <a:pt x="1333887" y="1588097"/>
                    <a:pt x="1333887" y="1574209"/>
                  </a:cubicBezTo>
                  <a:cubicBezTo>
                    <a:pt x="1333887" y="1560320"/>
                    <a:pt x="1336525" y="1546427"/>
                    <a:pt x="1341227" y="1533283"/>
                  </a:cubicBezTo>
                  <a:cubicBezTo>
                    <a:pt x="1345921" y="1520148"/>
                    <a:pt x="1352936" y="1508037"/>
                    <a:pt x="1362512" y="1496619"/>
                  </a:cubicBezTo>
                  <a:cubicBezTo>
                    <a:pt x="1372088" y="1485215"/>
                    <a:pt x="1382782" y="1475870"/>
                    <a:pt x="1394919" y="1468940"/>
                  </a:cubicBezTo>
                  <a:cubicBezTo>
                    <a:pt x="1407044" y="1462028"/>
                    <a:pt x="1420491" y="1457891"/>
                    <a:pt x="1434179" y="1455467"/>
                  </a:cubicBezTo>
                  <a:cubicBezTo>
                    <a:pt x="1447879" y="1453047"/>
                    <a:pt x="1462273" y="1453120"/>
                    <a:pt x="1476050" y="1455467"/>
                  </a:cubicBezTo>
                  <a:cubicBezTo>
                    <a:pt x="1489828" y="1457814"/>
                    <a:pt x="1502654" y="1462229"/>
                    <a:pt x="1515550" y="1469660"/>
                  </a:cubicBezTo>
                  <a:cubicBezTo>
                    <a:pt x="1540299" y="1484170"/>
                    <a:pt x="1569392" y="1489416"/>
                    <a:pt x="1597636" y="1484482"/>
                  </a:cubicBezTo>
                  <a:cubicBezTo>
                    <a:pt x="1625897" y="1479553"/>
                    <a:pt x="1651482" y="1464752"/>
                    <a:pt x="1669846" y="1442713"/>
                  </a:cubicBezTo>
                  <a:cubicBezTo>
                    <a:pt x="1688215" y="1420675"/>
                    <a:pt x="1698155" y="1392846"/>
                    <a:pt x="1697915" y="1364156"/>
                  </a:cubicBezTo>
                  <a:lnTo>
                    <a:pt x="1697915" y="847553"/>
                  </a:lnTo>
                  <a:cubicBezTo>
                    <a:pt x="1697790" y="815437"/>
                    <a:pt x="1684908" y="784692"/>
                    <a:pt x="1662111" y="762058"/>
                  </a:cubicBezTo>
                  <a:cubicBezTo>
                    <a:pt x="1639315" y="739441"/>
                    <a:pt x="1608462" y="726799"/>
                    <a:pt x="1576338" y="726923"/>
                  </a:cubicBezTo>
                  <a:lnTo>
                    <a:pt x="122548" y="726923"/>
                  </a:lnTo>
                  <a:cubicBezTo>
                    <a:pt x="90595" y="727052"/>
                    <a:pt x="59991" y="739805"/>
                    <a:pt x="37395" y="762396"/>
                  </a:cubicBezTo>
                  <a:cubicBezTo>
                    <a:pt x="14800" y="784992"/>
                    <a:pt x="2046" y="815600"/>
                    <a:pt x="1922" y="847553"/>
                  </a:cubicBezTo>
                  <a:lnTo>
                    <a:pt x="1922" y="2278864"/>
                  </a:lnTo>
                  <a:cubicBezTo>
                    <a:pt x="483" y="2286825"/>
                    <a:pt x="-147" y="2294911"/>
                    <a:pt x="29" y="2302997"/>
                  </a:cubicBezTo>
                  <a:lnTo>
                    <a:pt x="59" y="2302954"/>
                  </a:lnTo>
                  <a:close/>
                  <a:moveTo>
                    <a:pt x="244167" y="3633245"/>
                  </a:moveTo>
                  <a:lnTo>
                    <a:pt x="244167" y="2421674"/>
                  </a:lnTo>
                  <a:lnTo>
                    <a:pt x="523993" y="2421674"/>
                  </a:lnTo>
                  <a:cubicBezTo>
                    <a:pt x="523993" y="2442929"/>
                    <a:pt x="520323" y="2464467"/>
                    <a:pt x="523993" y="2485306"/>
                  </a:cubicBezTo>
                  <a:cubicBezTo>
                    <a:pt x="531197" y="2526129"/>
                    <a:pt x="546199" y="2565846"/>
                    <a:pt x="567051" y="2602391"/>
                  </a:cubicBezTo>
                  <a:cubicBezTo>
                    <a:pt x="587891" y="2638948"/>
                    <a:pt x="614799" y="2672597"/>
                    <a:pt x="648418" y="2700794"/>
                  </a:cubicBezTo>
                  <a:cubicBezTo>
                    <a:pt x="682029" y="2728999"/>
                    <a:pt x="720444" y="2750006"/>
                    <a:pt x="760067" y="2764186"/>
                  </a:cubicBezTo>
                  <a:cubicBezTo>
                    <a:pt x="799678" y="2778379"/>
                    <a:pt x="841143" y="2785719"/>
                    <a:pt x="882591" y="2785719"/>
                  </a:cubicBezTo>
                  <a:cubicBezTo>
                    <a:pt x="924043" y="2785719"/>
                    <a:pt x="965499" y="2778379"/>
                    <a:pt x="1005122" y="2764186"/>
                  </a:cubicBezTo>
                  <a:cubicBezTo>
                    <a:pt x="1044737" y="2750006"/>
                    <a:pt x="1082202" y="2728999"/>
                    <a:pt x="1115821" y="2700794"/>
                  </a:cubicBezTo>
                  <a:cubicBezTo>
                    <a:pt x="1149427" y="2672597"/>
                    <a:pt x="1177282" y="2638952"/>
                    <a:pt x="1198139" y="2602391"/>
                  </a:cubicBezTo>
                  <a:cubicBezTo>
                    <a:pt x="1218978" y="2565846"/>
                    <a:pt x="1233047" y="2526129"/>
                    <a:pt x="1240233" y="2485306"/>
                  </a:cubicBezTo>
                  <a:cubicBezTo>
                    <a:pt x="1243921" y="2464454"/>
                    <a:pt x="1240246" y="2442942"/>
                    <a:pt x="1240233" y="2421674"/>
                  </a:cubicBezTo>
                  <a:lnTo>
                    <a:pt x="1455721" y="2421674"/>
                  </a:lnTo>
                  <a:lnTo>
                    <a:pt x="1455721" y="2818846"/>
                  </a:lnTo>
                  <a:cubicBezTo>
                    <a:pt x="1455708" y="2847420"/>
                    <a:pt x="1465802" y="2875073"/>
                    <a:pt x="1484209" y="2896936"/>
                  </a:cubicBezTo>
                  <a:cubicBezTo>
                    <a:pt x="1502612" y="2918786"/>
                    <a:pt x="1528158" y="2933433"/>
                    <a:pt x="1556316" y="2938277"/>
                  </a:cubicBezTo>
                  <a:cubicBezTo>
                    <a:pt x="1584488" y="2943112"/>
                    <a:pt x="1613452" y="2937849"/>
                    <a:pt x="1638103" y="2923390"/>
                  </a:cubicBezTo>
                  <a:cubicBezTo>
                    <a:pt x="1650994" y="2915797"/>
                    <a:pt x="1663726" y="2911382"/>
                    <a:pt x="1677362" y="2908958"/>
                  </a:cubicBezTo>
                  <a:cubicBezTo>
                    <a:pt x="1690998" y="2906551"/>
                    <a:pt x="1704964" y="2906615"/>
                    <a:pt x="1718523" y="2908958"/>
                  </a:cubicBezTo>
                  <a:cubicBezTo>
                    <a:pt x="1732086" y="2911317"/>
                    <a:pt x="1745714" y="2915570"/>
                    <a:pt x="1757782" y="2922444"/>
                  </a:cubicBezTo>
                  <a:cubicBezTo>
                    <a:pt x="1769855" y="2929322"/>
                    <a:pt x="1780378" y="2938718"/>
                    <a:pt x="1789954" y="2950123"/>
                  </a:cubicBezTo>
                  <a:cubicBezTo>
                    <a:pt x="1799530" y="2961528"/>
                    <a:pt x="1806781" y="2973652"/>
                    <a:pt x="1811474" y="2986787"/>
                  </a:cubicBezTo>
                  <a:cubicBezTo>
                    <a:pt x="1816181" y="2999931"/>
                    <a:pt x="1818579" y="3014059"/>
                    <a:pt x="1818579" y="3027952"/>
                  </a:cubicBezTo>
                  <a:cubicBezTo>
                    <a:pt x="1818579" y="3041841"/>
                    <a:pt x="1816181" y="3055023"/>
                    <a:pt x="1811474" y="3068154"/>
                  </a:cubicBezTo>
                  <a:cubicBezTo>
                    <a:pt x="1806781" y="3081301"/>
                    <a:pt x="1799530" y="3094359"/>
                    <a:pt x="1789954" y="3105764"/>
                  </a:cubicBezTo>
                  <a:cubicBezTo>
                    <a:pt x="1780378" y="3117182"/>
                    <a:pt x="1769894" y="3125593"/>
                    <a:pt x="1757782" y="3132497"/>
                  </a:cubicBezTo>
                  <a:cubicBezTo>
                    <a:pt x="1745684" y="3139396"/>
                    <a:pt x="1732163" y="3144531"/>
                    <a:pt x="1718523" y="3146929"/>
                  </a:cubicBezTo>
                  <a:cubicBezTo>
                    <a:pt x="1704874" y="3149323"/>
                    <a:pt x="1691088" y="3149297"/>
                    <a:pt x="1677362" y="3146929"/>
                  </a:cubicBezTo>
                  <a:cubicBezTo>
                    <a:pt x="1663649" y="3144556"/>
                    <a:pt x="1650047" y="3139991"/>
                    <a:pt x="1637156" y="3132497"/>
                  </a:cubicBezTo>
                  <a:cubicBezTo>
                    <a:pt x="1599751" y="3111023"/>
                    <a:pt x="1553743" y="3111062"/>
                    <a:pt x="1516376" y="3132595"/>
                  </a:cubicBezTo>
                  <a:cubicBezTo>
                    <a:pt x="1478997" y="3154133"/>
                    <a:pt x="1455896" y="3193919"/>
                    <a:pt x="1455721" y="3237054"/>
                  </a:cubicBezTo>
                  <a:lnTo>
                    <a:pt x="1455721" y="3633258"/>
                  </a:lnTo>
                  <a:lnTo>
                    <a:pt x="244167" y="3633245"/>
                  </a:lnTo>
                  <a:close/>
                  <a:moveTo>
                    <a:pt x="244167" y="2179454"/>
                  </a:moveTo>
                  <a:lnTo>
                    <a:pt x="244167" y="969079"/>
                  </a:lnTo>
                  <a:lnTo>
                    <a:pt x="1455708" y="969079"/>
                  </a:lnTo>
                  <a:lnTo>
                    <a:pt x="1455708" y="1215787"/>
                  </a:lnTo>
                  <a:cubicBezTo>
                    <a:pt x="1434466" y="1215800"/>
                    <a:pt x="1412928" y="1213050"/>
                    <a:pt x="1392089" y="1216733"/>
                  </a:cubicBezTo>
                  <a:cubicBezTo>
                    <a:pt x="1351279" y="1223950"/>
                    <a:pt x="1311540" y="1237753"/>
                    <a:pt x="1275004" y="1258605"/>
                  </a:cubicBezTo>
                  <a:cubicBezTo>
                    <a:pt x="1238447" y="1279449"/>
                    <a:pt x="1204798" y="1307303"/>
                    <a:pt x="1176588" y="1340922"/>
                  </a:cubicBezTo>
                  <a:cubicBezTo>
                    <a:pt x="1148395" y="1374529"/>
                    <a:pt x="1127389" y="1412238"/>
                    <a:pt x="1113196" y="1451852"/>
                  </a:cubicBezTo>
                  <a:cubicBezTo>
                    <a:pt x="1099016" y="1491476"/>
                    <a:pt x="1091676" y="1532701"/>
                    <a:pt x="1091676" y="1574145"/>
                  </a:cubicBezTo>
                  <a:cubicBezTo>
                    <a:pt x="1091676" y="1615601"/>
                    <a:pt x="1099016" y="1657053"/>
                    <a:pt x="1113196" y="1696676"/>
                  </a:cubicBezTo>
                  <a:cubicBezTo>
                    <a:pt x="1127389" y="1736291"/>
                    <a:pt x="1148391" y="1773996"/>
                    <a:pt x="1176588" y="1807606"/>
                  </a:cubicBezTo>
                  <a:cubicBezTo>
                    <a:pt x="1204798" y="1841225"/>
                    <a:pt x="1238482" y="1869080"/>
                    <a:pt x="1275004" y="1889924"/>
                  </a:cubicBezTo>
                  <a:cubicBezTo>
                    <a:pt x="1311514" y="1910776"/>
                    <a:pt x="1351356" y="1924540"/>
                    <a:pt x="1392089" y="1931791"/>
                  </a:cubicBezTo>
                  <a:cubicBezTo>
                    <a:pt x="1412894" y="1935500"/>
                    <a:pt x="1434504" y="1932690"/>
                    <a:pt x="1455708" y="1932737"/>
                  </a:cubicBezTo>
                  <a:lnTo>
                    <a:pt x="1455708" y="2179450"/>
                  </a:lnTo>
                  <a:lnTo>
                    <a:pt x="1091671" y="2179450"/>
                  </a:lnTo>
                  <a:cubicBezTo>
                    <a:pt x="1063097" y="2179437"/>
                    <a:pt x="1035444" y="2189527"/>
                    <a:pt x="1013581" y="2207934"/>
                  </a:cubicBezTo>
                  <a:cubicBezTo>
                    <a:pt x="991731" y="2226341"/>
                    <a:pt x="977084" y="2251887"/>
                    <a:pt x="972240" y="2280046"/>
                  </a:cubicBezTo>
                  <a:cubicBezTo>
                    <a:pt x="967405" y="2308217"/>
                    <a:pt x="972668" y="2337177"/>
                    <a:pt x="987127" y="2361832"/>
                  </a:cubicBezTo>
                  <a:cubicBezTo>
                    <a:pt x="994570" y="2374723"/>
                    <a:pt x="999200" y="2388286"/>
                    <a:pt x="1001546" y="2402034"/>
                  </a:cubicBezTo>
                  <a:cubicBezTo>
                    <a:pt x="1003902" y="2415798"/>
                    <a:pt x="1003966" y="2429524"/>
                    <a:pt x="1001546" y="2443199"/>
                  </a:cubicBezTo>
                  <a:cubicBezTo>
                    <a:pt x="999135" y="2456874"/>
                    <a:pt x="994039" y="2470334"/>
                    <a:pt x="987127" y="2482458"/>
                  </a:cubicBezTo>
                  <a:cubicBezTo>
                    <a:pt x="980210" y="2494583"/>
                    <a:pt x="971799" y="2505294"/>
                    <a:pt x="960394" y="2514865"/>
                  </a:cubicBezTo>
                  <a:cubicBezTo>
                    <a:pt x="948989" y="2524442"/>
                    <a:pt x="935919" y="2531457"/>
                    <a:pt x="922784" y="2536150"/>
                  </a:cubicBezTo>
                  <a:cubicBezTo>
                    <a:pt x="909640" y="2540853"/>
                    <a:pt x="896458" y="2543491"/>
                    <a:pt x="882565" y="2543491"/>
                  </a:cubicBezTo>
                  <a:cubicBezTo>
                    <a:pt x="868676" y="2543491"/>
                    <a:pt x="854548" y="2540853"/>
                    <a:pt x="841417" y="2536150"/>
                  </a:cubicBezTo>
                  <a:cubicBezTo>
                    <a:pt x="828269" y="2531457"/>
                    <a:pt x="815211" y="2524442"/>
                    <a:pt x="803798" y="2514865"/>
                  </a:cubicBezTo>
                  <a:cubicBezTo>
                    <a:pt x="792393" y="2505294"/>
                    <a:pt x="783991" y="2494583"/>
                    <a:pt x="777078" y="2482458"/>
                  </a:cubicBezTo>
                  <a:cubicBezTo>
                    <a:pt x="770166" y="2470334"/>
                    <a:pt x="765057" y="2456874"/>
                    <a:pt x="762646" y="2443199"/>
                  </a:cubicBezTo>
                  <a:cubicBezTo>
                    <a:pt x="760235" y="2429524"/>
                    <a:pt x="760299" y="2415798"/>
                    <a:pt x="762646" y="2402034"/>
                  </a:cubicBezTo>
                  <a:cubicBezTo>
                    <a:pt x="764993" y="2388286"/>
                    <a:pt x="769622" y="2374723"/>
                    <a:pt x="777078" y="2361832"/>
                  </a:cubicBezTo>
                  <a:cubicBezTo>
                    <a:pt x="791524" y="2337181"/>
                    <a:pt x="796796" y="2308213"/>
                    <a:pt x="791952" y="2280046"/>
                  </a:cubicBezTo>
                  <a:cubicBezTo>
                    <a:pt x="787108" y="2251887"/>
                    <a:pt x="772462" y="2226341"/>
                    <a:pt x="750611" y="2207934"/>
                  </a:cubicBezTo>
                  <a:cubicBezTo>
                    <a:pt x="728761" y="2189527"/>
                    <a:pt x="701095" y="2179437"/>
                    <a:pt x="672521" y="2179450"/>
                  </a:cubicBezTo>
                  <a:lnTo>
                    <a:pt x="244167" y="2179454"/>
                  </a:lnTo>
                  <a:close/>
                  <a:moveTo>
                    <a:pt x="1697928" y="3633245"/>
                  </a:moveTo>
                  <a:lnTo>
                    <a:pt x="1697928" y="3385590"/>
                  </a:lnTo>
                  <a:cubicBezTo>
                    <a:pt x="1718904" y="3385564"/>
                    <a:pt x="1739812" y="3389196"/>
                    <a:pt x="1760373" y="3385590"/>
                  </a:cubicBezTo>
                  <a:cubicBezTo>
                    <a:pt x="1801234" y="3378412"/>
                    <a:pt x="1840901" y="3364331"/>
                    <a:pt x="1877470" y="3343478"/>
                  </a:cubicBezTo>
                  <a:cubicBezTo>
                    <a:pt x="1914027" y="3322639"/>
                    <a:pt x="1947664" y="3294784"/>
                    <a:pt x="1975874" y="3261165"/>
                  </a:cubicBezTo>
                  <a:cubicBezTo>
                    <a:pt x="2004066" y="3227559"/>
                    <a:pt x="2025313" y="3190086"/>
                    <a:pt x="2039506" y="3150462"/>
                  </a:cubicBezTo>
                  <a:cubicBezTo>
                    <a:pt x="2053686" y="3110852"/>
                    <a:pt x="2060786" y="3069387"/>
                    <a:pt x="2060786" y="3027939"/>
                  </a:cubicBezTo>
                  <a:cubicBezTo>
                    <a:pt x="2060786" y="2986487"/>
                    <a:pt x="2053686" y="2945031"/>
                    <a:pt x="2039506" y="2905407"/>
                  </a:cubicBezTo>
                  <a:cubicBezTo>
                    <a:pt x="2025313" y="2865792"/>
                    <a:pt x="2004066" y="2828328"/>
                    <a:pt x="1975874" y="2794709"/>
                  </a:cubicBezTo>
                  <a:cubicBezTo>
                    <a:pt x="1947664" y="2761102"/>
                    <a:pt x="1914066" y="2733248"/>
                    <a:pt x="1877470" y="2712391"/>
                  </a:cubicBezTo>
                  <a:cubicBezTo>
                    <a:pt x="1840862" y="2691552"/>
                    <a:pt x="1801311" y="2677397"/>
                    <a:pt x="1760373" y="2670297"/>
                  </a:cubicBezTo>
                  <a:cubicBezTo>
                    <a:pt x="1739911" y="2666738"/>
                    <a:pt x="1718806" y="2670284"/>
                    <a:pt x="1697928" y="2670297"/>
                  </a:cubicBezTo>
                  <a:lnTo>
                    <a:pt x="1697928" y="2421683"/>
                  </a:lnTo>
                  <a:lnTo>
                    <a:pt x="2093904" y="2421683"/>
                  </a:lnTo>
                  <a:cubicBezTo>
                    <a:pt x="2137035" y="2421520"/>
                    <a:pt x="2176826" y="2398419"/>
                    <a:pt x="2198359" y="2361040"/>
                  </a:cubicBezTo>
                  <a:cubicBezTo>
                    <a:pt x="2219896" y="2323674"/>
                    <a:pt x="2219935" y="2277669"/>
                    <a:pt x="2198449" y="2240264"/>
                  </a:cubicBezTo>
                  <a:cubicBezTo>
                    <a:pt x="2190967" y="2227369"/>
                    <a:pt x="2186629" y="2213772"/>
                    <a:pt x="2184256" y="2200058"/>
                  </a:cubicBezTo>
                  <a:cubicBezTo>
                    <a:pt x="2181896" y="2186332"/>
                    <a:pt x="2181871" y="2172542"/>
                    <a:pt x="2184256" y="2158893"/>
                  </a:cubicBezTo>
                  <a:cubicBezTo>
                    <a:pt x="2186654" y="2145257"/>
                    <a:pt x="2191549" y="2131732"/>
                    <a:pt x="2198449" y="2119634"/>
                  </a:cubicBezTo>
                  <a:cubicBezTo>
                    <a:pt x="2205361" y="2107522"/>
                    <a:pt x="2214016" y="2097038"/>
                    <a:pt x="2225421" y="2087467"/>
                  </a:cubicBezTo>
                  <a:cubicBezTo>
                    <a:pt x="2236826" y="2077890"/>
                    <a:pt x="2248950" y="2070636"/>
                    <a:pt x="2262081" y="2065929"/>
                  </a:cubicBezTo>
                  <a:cubicBezTo>
                    <a:pt x="2275229" y="2061239"/>
                    <a:pt x="2289357" y="2058841"/>
                    <a:pt x="2303246" y="2058841"/>
                  </a:cubicBezTo>
                  <a:cubicBezTo>
                    <a:pt x="2317135" y="2058841"/>
                    <a:pt x="2331028" y="2061239"/>
                    <a:pt x="2344159" y="2065929"/>
                  </a:cubicBezTo>
                  <a:cubicBezTo>
                    <a:pt x="2357306" y="2070636"/>
                    <a:pt x="2369413" y="2077890"/>
                    <a:pt x="2380831" y="2087467"/>
                  </a:cubicBezTo>
                  <a:cubicBezTo>
                    <a:pt x="2392236" y="2097038"/>
                    <a:pt x="2401606" y="2107535"/>
                    <a:pt x="2408497" y="2119634"/>
                  </a:cubicBezTo>
                  <a:cubicBezTo>
                    <a:pt x="2415397" y="2131732"/>
                    <a:pt x="2420544" y="2145270"/>
                    <a:pt x="2422930" y="2158893"/>
                  </a:cubicBezTo>
                  <a:cubicBezTo>
                    <a:pt x="2425315" y="2172516"/>
                    <a:pt x="2425315" y="2186345"/>
                    <a:pt x="2422930" y="2200058"/>
                  </a:cubicBezTo>
                  <a:cubicBezTo>
                    <a:pt x="2420557" y="2213759"/>
                    <a:pt x="2415311" y="2227369"/>
                    <a:pt x="2407790" y="2240264"/>
                  </a:cubicBezTo>
                  <a:cubicBezTo>
                    <a:pt x="2386317" y="2277669"/>
                    <a:pt x="2386356" y="2323674"/>
                    <a:pt x="2407893" y="2361040"/>
                  </a:cubicBezTo>
                  <a:cubicBezTo>
                    <a:pt x="2429427" y="2398419"/>
                    <a:pt x="2469213" y="2421520"/>
                    <a:pt x="2512348" y="2421683"/>
                  </a:cubicBezTo>
                  <a:lnTo>
                    <a:pt x="2908325" y="2421683"/>
                  </a:lnTo>
                  <a:lnTo>
                    <a:pt x="2908325" y="3633253"/>
                  </a:lnTo>
                  <a:lnTo>
                    <a:pt x="1697928" y="3633245"/>
                  </a:lnTo>
                  <a:close/>
                  <a:moveTo>
                    <a:pt x="1818566" y="847519"/>
                  </a:moveTo>
                  <a:cubicBezTo>
                    <a:pt x="1818566" y="888971"/>
                    <a:pt x="1825907" y="930427"/>
                    <a:pt x="1840087" y="970051"/>
                  </a:cubicBezTo>
                  <a:cubicBezTo>
                    <a:pt x="1854280" y="1009666"/>
                    <a:pt x="1875273" y="1047131"/>
                    <a:pt x="1903483" y="1080750"/>
                  </a:cubicBezTo>
                  <a:cubicBezTo>
                    <a:pt x="1931689" y="1114356"/>
                    <a:pt x="1965385" y="1142210"/>
                    <a:pt x="2001882" y="1163067"/>
                  </a:cubicBezTo>
                  <a:cubicBezTo>
                    <a:pt x="2038392" y="1183906"/>
                    <a:pt x="2077334" y="1197872"/>
                    <a:pt x="2118020" y="1205161"/>
                  </a:cubicBezTo>
                  <a:cubicBezTo>
                    <a:pt x="2138825" y="1208896"/>
                    <a:pt x="2160235" y="1205795"/>
                    <a:pt x="2181417" y="1205868"/>
                  </a:cubicBezTo>
                  <a:lnTo>
                    <a:pt x="2181417" y="1574170"/>
                  </a:lnTo>
                  <a:cubicBezTo>
                    <a:pt x="2181237" y="1606539"/>
                    <a:pt x="2194003" y="1637622"/>
                    <a:pt x="2216890" y="1660522"/>
                  </a:cubicBezTo>
                  <a:cubicBezTo>
                    <a:pt x="2239785" y="1683404"/>
                    <a:pt x="2270869" y="1696171"/>
                    <a:pt x="2303242" y="1695982"/>
                  </a:cubicBezTo>
                  <a:lnTo>
                    <a:pt x="2819844" y="1695982"/>
                  </a:lnTo>
                  <a:cubicBezTo>
                    <a:pt x="2863052" y="1695867"/>
                    <a:pt x="2902916" y="1672732"/>
                    <a:pt x="2924466" y="1635288"/>
                  </a:cubicBezTo>
                  <a:cubicBezTo>
                    <a:pt x="2946012" y="1597832"/>
                    <a:pt x="2945987" y="1551750"/>
                    <a:pt x="2924389" y="1514320"/>
                  </a:cubicBezTo>
                  <a:cubicBezTo>
                    <a:pt x="2916971" y="1501425"/>
                    <a:pt x="2912543" y="1487891"/>
                    <a:pt x="2910196" y="1474114"/>
                  </a:cubicBezTo>
                  <a:cubicBezTo>
                    <a:pt x="2907849" y="1460336"/>
                    <a:pt x="2907772" y="1445942"/>
                    <a:pt x="2910196" y="1432242"/>
                  </a:cubicBezTo>
                  <a:cubicBezTo>
                    <a:pt x="2912620" y="1418555"/>
                    <a:pt x="2917477" y="1404867"/>
                    <a:pt x="2924389" y="1392747"/>
                  </a:cubicBezTo>
                  <a:cubicBezTo>
                    <a:pt x="2931314" y="1380623"/>
                    <a:pt x="2940663" y="1370152"/>
                    <a:pt x="2952068" y="1360576"/>
                  </a:cubicBezTo>
                  <a:cubicBezTo>
                    <a:pt x="2963473" y="1351000"/>
                    <a:pt x="2975597" y="1343758"/>
                    <a:pt x="2988728" y="1339055"/>
                  </a:cubicBezTo>
                  <a:cubicBezTo>
                    <a:pt x="3001875" y="1334348"/>
                    <a:pt x="3016004" y="1331950"/>
                    <a:pt x="3029893" y="1331950"/>
                  </a:cubicBezTo>
                  <a:cubicBezTo>
                    <a:pt x="3043781" y="1331950"/>
                    <a:pt x="3056968" y="1334348"/>
                    <a:pt x="3070099" y="1339055"/>
                  </a:cubicBezTo>
                  <a:cubicBezTo>
                    <a:pt x="3083242" y="1343758"/>
                    <a:pt x="3096300" y="1351000"/>
                    <a:pt x="3107705" y="1360576"/>
                  </a:cubicBezTo>
                  <a:cubicBezTo>
                    <a:pt x="3119122" y="1370152"/>
                    <a:pt x="3127499" y="1381544"/>
                    <a:pt x="3134437" y="1393694"/>
                  </a:cubicBezTo>
                  <a:cubicBezTo>
                    <a:pt x="3141375" y="1405852"/>
                    <a:pt x="3146425" y="1418482"/>
                    <a:pt x="3148870" y="1432246"/>
                  </a:cubicBezTo>
                  <a:cubicBezTo>
                    <a:pt x="3151320" y="1446011"/>
                    <a:pt x="3152125" y="1460264"/>
                    <a:pt x="3149816" y="1474118"/>
                  </a:cubicBezTo>
                  <a:cubicBezTo>
                    <a:pt x="3147508" y="1487955"/>
                    <a:pt x="3142728" y="1501429"/>
                    <a:pt x="3135384" y="1514324"/>
                  </a:cubicBezTo>
                  <a:cubicBezTo>
                    <a:pt x="3113786" y="1551755"/>
                    <a:pt x="3113761" y="1597836"/>
                    <a:pt x="3135311" y="1635292"/>
                  </a:cubicBezTo>
                  <a:cubicBezTo>
                    <a:pt x="3156870" y="1672736"/>
                    <a:pt x="3196733" y="1695871"/>
                    <a:pt x="3239941" y="1695987"/>
                  </a:cubicBezTo>
                  <a:lnTo>
                    <a:pt x="3755842" y="1695987"/>
                  </a:lnTo>
                  <a:cubicBezTo>
                    <a:pt x="3788176" y="1696111"/>
                    <a:pt x="3819182" y="1683306"/>
                    <a:pt x="3842052" y="1660436"/>
                  </a:cubicBezTo>
                  <a:cubicBezTo>
                    <a:pt x="3864879" y="1637550"/>
                    <a:pt x="3877598" y="1606492"/>
                    <a:pt x="3877426" y="1574170"/>
                  </a:cubicBezTo>
                  <a:lnTo>
                    <a:pt x="3877426" y="121575"/>
                  </a:lnTo>
                  <a:cubicBezTo>
                    <a:pt x="3877555" y="89292"/>
                    <a:pt x="3864793" y="58294"/>
                    <a:pt x="3841923" y="35476"/>
                  </a:cubicBezTo>
                  <a:cubicBezTo>
                    <a:pt x="3819139" y="12640"/>
                    <a:pt x="3788133" y="-126"/>
                    <a:pt x="3755842" y="2"/>
                  </a:cubicBezTo>
                  <a:lnTo>
                    <a:pt x="2303238" y="2"/>
                  </a:lnTo>
                  <a:cubicBezTo>
                    <a:pt x="2270916" y="-186"/>
                    <a:pt x="2239858" y="12555"/>
                    <a:pt x="2216971" y="35386"/>
                  </a:cubicBezTo>
                  <a:cubicBezTo>
                    <a:pt x="2194102" y="58221"/>
                    <a:pt x="2181292" y="89257"/>
                    <a:pt x="2181408" y="121579"/>
                  </a:cubicBezTo>
                  <a:lnTo>
                    <a:pt x="2181408" y="488943"/>
                  </a:lnTo>
                  <a:cubicBezTo>
                    <a:pt x="2160354" y="489029"/>
                    <a:pt x="2139622" y="486202"/>
                    <a:pt x="2118975" y="489889"/>
                  </a:cubicBezTo>
                  <a:cubicBezTo>
                    <a:pt x="2078238" y="497153"/>
                    <a:pt x="2038401" y="511144"/>
                    <a:pt x="2001878" y="531997"/>
                  </a:cubicBezTo>
                  <a:cubicBezTo>
                    <a:pt x="1965364" y="552841"/>
                    <a:pt x="1931685" y="580468"/>
                    <a:pt x="1903475" y="614074"/>
                  </a:cubicBezTo>
                  <a:cubicBezTo>
                    <a:pt x="1875278" y="647680"/>
                    <a:pt x="1854275" y="685390"/>
                    <a:pt x="1840083" y="725017"/>
                  </a:cubicBezTo>
                  <a:cubicBezTo>
                    <a:pt x="1825903" y="764632"/>
                    <a:pt x="1818558" y="806093"/>
                    <a:pt x="1818558" y="847540"/>
                  </a:cubicBezTo>
                  <a:lnTo>
                    <a:pt x="1818566" y="847519"/>
                  </a:lnTo>
                  <a:close/>
                  <a:moveTo>
                    <a:pt x="2060782" y="847519"/>
                  </a:moveTo>
                  <a:cubicBezTo>
                    <a:pt x="2060782" y="833626"/>
                    <a:pt x="2063180" y="819497"/>
                    <a:pt x="2067887" y="806367"/>
                  </a:cubicBezTo>
                  <a:cubicBezTo>
                    <a:pt x="2072581" y="793223"/>
                    <a:pt x="2079831" y="781112"/>
                    <a:pt x="2089407" y="769694"/>
                  </a:cubicBezTo>
                  <a:cubicBezTo>
                    <a:pt x="2098984" y="758289"/>
                    <a:pt x="2109416" y="748966"/>
                    <a:pt x="2121579" y="742028"/>
                  </a:cubicBezTo>
                  <a:cubicBezTo>
                    <a:pt x="2133738" y="735077"/>
                    <a:pt x="2147314" y="730058"/>
                    <a:pt x="2161074" y="727595"/>
                  </a:cubicBezTo>
                  <a:cubicBezTo>
                    <a:pt x="2174838" y="725137"/>
                    <a:pt x="2189095" y="725287"/>
                    <a:pt x="2202946" y="727595"/>
                  </a:cubicBezTo>
                  <a:cubicBezTo>
                    <a:pt x="2216800" y="729904"/>
                    <a:pt x="2230248" y="734700"/>
                    <a:pt x="2243151" y="742028"/>
                  </a:cubicBezTo>
                  <a:cubicBezTo>
                    <a:pt x="2280655" y="763223"/>
                    <a:pt x="2326604" y="762906"/>
                    <a:pt x="2363816" y="741184"/>
                  </a:cubicBezTo>
                  <a:cubicBezTo>
                    <a:pt x="2401024" y="719458"/>
                    <a:pt x="2423893" y="679608"/>
                    <a:pt x="2423868" y="636524"/>
                  </a:cubicBezTo>
                  <a:lnTo>
                    <a:pt x="2423868" y="242231"/>
                  </a:lnTo>
                  <a:lnTo>
                    <a:pt x="3635181" y="242231"/>
                  </a:lnTo>
                  <a:lnTo>
                    <a:pt x="3635181" y="1453544"/>
                  </a:lnTo>
                  <a:lnTo>
                    <a:pt x="3388473" y="1453544"/>
                  </a:lnTo>
                  <a:cubicBezTo>
                    <a:pt x="3388409" y="1432336"/>
                    <a:pt x="3391235" y="1410949"/>
                    <a:pt x="3387527" y="1390148"/>
                  </a:cubicBezTo>
                  <a:cubicBezTo>
                    <a:pt x="3380259" y="1349415"/>
                    <a:pt x="3366272" y="1309573"/>
                    <a:pt x="3345415" y="1273051"/>
                  </a:cubicBezTo>
                  <a:cubicBezTo>
                    <a:pt x="3324563" y="1236541"/>
                    <a:pt x="3296948" y="1202862"/>
                    <a:pt x="3263342" y="1174652"/>
                  </a:cubicBezTo>
                  <a:cubicBezTo>
                    <a:pt x="3229731" y="1146454"/>
                    <a:pt x="3192027" y="1125452"/>
                    <a:pt x="3152399" y="1111255"/>
                  </a:cubicBezTo>
                  <a:cubicBezTo>
                    <a:pt x="3112784" y="1097075"/>
                    <a:pt x="3071319" y="1089735"/>
                    <a:pt x="3029876" y="1089735"/>
                  </a:cubicBezTo>
                  <a:cubicBezTo>
                    <a:pt x="2988419" y="1089735"/>
                    <a:pt x="2946967" y="1097075"/>
                    <a:pt x="2907340" y="1111255"/>
                  </a:cubicBezTo>
                  <a:cubicBezTo>
                    <a:pt x="2867729" y="1125448"/>
                    <a:pt x="2829313" y="1146454"/>
                    <a:pt x="2795694" y="1174652"/>
                  </a:cubicBezTo>
                  <a:cubicBezTo>
                    <a:pt x="2762088" y="1202857"/>
                    <a:pt x="2735180" y="1236502"/>
                    <a:pt x="2714328" y="1273051"/>
                  </a:cubicBezTo>
                  <a:cubicBezTo>
                    <a:pt x="2693484" y="1309599"/>
                    <a:pt x="2678726" y="1349338"/>
                    <a:pt x="2671509" y="1390148"/>
                  </a:cubicBezTo>
                  <a:cubicBezTo>
                    <a:pt x="2667826" y="1410991"/>
                    <a:pt x="2671522" y="1432298"/>
                    <a:pt x="2671509" y="1453544"/>
                  </a:cubicBezTo>
                  <a:lnTo>
                    <a:pt x="2423851" y="1453544"/>
                  </a:lnTo>
                  <a:lnTo>
                    <a:pt x="2423851" y="1058501"/>
                  </a:lnTo>
                  <a:cubicBezTo>
                    <a:pt x="2423876" y="1015417"/>
                    <a:pt x="2401007" y="975567"/>
                    <a:pt x="2363803" y="953858"/>
                  </a:cubicBezTo>
                  <a:cubicBezTo>
                    <a:pt x="2326587" y="932132"/>
                    <a:pt x="2280642" y="931806"/>
                    <a:pt x="2243134" y="953010"/>
                  </a:cubicBezTo>
                  <a:cubicBezTo>
                    <a:pt x="2230231" y="960303"/>
                    <a:pt x="2216809" y="964920"/>
                    <a:pt x="2202933" y="967203"/>
                  </a:cubicBezTo>
                  <a:cubicBezTo>
                    <a:pt x="2189040" y="969490"/>
                    <a:pt x="2174847" y="969678"/>
                    <a:pt x="2161061" y="967203"/>
                  </a:cubicBezTo>
                  <a:cubicBezTo>
                    <a:pt x="2147258" y="964732"/>
                    <a:pt x="2133733" y="959965"/>
                    <a:pt x="2121562" y="953010"/>
                  </a:cubicBezTo>
                  <a:cubicBezTo>
                    <a:pt x="2109391" y="946059"/>
                    <a:pt x="2098966" y="936736"/>
                    <a:pt x="2089395" y="925335"/>
                  </a:cubicBezTo>
                  <a:cubicBezTo>
                    <a:pt x="2079818" y="913931"/>
                    <a:pt x="2072564" y="901806"/>
                    <a:pt x="2067870" y="888671"/>
                  </a:cubicBezTo>
                  <a:cubicBezTo>
                    <a:pt x="2063163" y="875528"/>
                    <a:pt x="2060769" y="861395"/>
                    <a:pt x="2060769" y="847506"/>
                  </a:cubicBezTo>
                  <a:lnTo>
                    <a:pt x="2060782" y="847519"/>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2d1c3f3aafc_0_35"/>
          <p:cNvSpPr txBox="1"/>
          <p:nvPr/>
        </p:nvSpPr>
        <p:spPr>
          <a:xfrm>
            <a:off x="3946525" y="800425"/>
            <a:ext cx="4814700" cy="38346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b="1" lang="en-US" sz="1300"/>
              <a:t>What is Self Awareness (</a:t>
            </a:r>
            <a:r>
              <a:rPr b="1" lang="en-US" sz="1300"/>
              <a:t>Theory</a:t>
            </a:r>
            <a:r>
              <a:rPr b="1" lang="en-US" sz="1300"/>
              <a:t>)?</a:t>
            </a:r>
            <a:endParaRPr b="1" sz="1300"/>
          </a:p>
          <a:p>
            <a:pPr indent="0" lvl="0" marL="0" rtl="0" algn="l">
              <a:lnSpc>
                <a:spcPct val="115000"/>
              </a:lnSpc>
              <a:spcBef>
                <a:spcPts val="0"/>
              </a:spcBef>
              <a:spcAft>
                <a:spcPts val="0"/>
              </a:spcAft>
              <a:buNone/>
            </a:pPr>
            <a:r>
              <a:t/>
            </a:r>
            <a:endParaRPr sz="1200"/>
          </a:p>
          <a:p>
            <a:pPr indent="-304800" lvl="0" marL="457200" rtl="0" algn="l">
              <a:spcBef>
                <a:spcPts val="1000"/>
              </a:spcBef>
              <a:spcAft>
                <a:spcPts val="0"/>
              </a:spcAft>
              <a:buClr>
                <a:srgbClr val="3B3B3B"/>
              </a:buClr>
              <a:buSzPts val="1200"/>
              <a:buChar char="●"/>
            </a:pPr>
            <a:r>
              <a:rPr lang="en-US" sz="1200">
                <a:solidFill>
                  <a:srgbClr val="222222"/>
                </a:solidFill>
                <a:highlight>
                  <a:srgbClr val="FFFFFF"/>
                </a:highlight>
              </a:rPr>
              <a:t>“</a:t>
            </a:r>
            <a:r>
              <a:rPr lang="en-US" sz="1200">
                <a:solidFill>
                  <a:srgbClr val="191D34"/>
                </a:solidFill>
                <a:highlight>
                  <a:srgbClr val="FFFFFF"/>
                </a:highlight>
              </a:rPr>
              <a:t>Self-awareness is the ability to see yourself clearly and objectively through reflection and introspection.” (</a:t>
            </a:r>
            <a:r>
              <a:rPr lang="en-US" sz="1200" u="sng">
                <a:solidFill>
                  <a:schemeClr val="hlink"/>
                </a:solidFill>
                <a:highlight>
                  <a:srgbClr val="FFFFFF"/>
                </a:highlight>
                <a:hlinkClick r:id="rId3"/>
              </a:rPr>
              <a:t>Ackerman, 2020</a:t>
            </a:r>
            <a:r>
              <a:rPr lang="en-US" sz="1200">
                <a:solidFill>
                  <a:srgbClr val="191D34"/>
                </a:solidFill>
                <a:highlight>
                  <a:srgbClr val="FFFFFF"/>
                </a:highlight>
              </a:rPr>
              <a:t>)</a:t>
            </a:r>
            <a:endParaRPr sz="1200">
              <a:solidFill>
                <a:srgbClr val="3B3B3B"/>
              </a:solidFill>
            </a:endParaRPr>
          </a:p>
          <a:p>
            <a:pPr indent="-304800" lvl="0" marL="457200" rtl="0" algn="l">
              <a:spcBef>
                <a:spcPts val="1000"/>
              </a:spcBef>
              <a:spcAft>
                <a:spcPts val="1000"/>
              </a:spcAft>
              <a:buClr>
                <a:srgbClr val="3B3B3B"/>
              </a:buClr>
              <a:buSzPts val="1200"/>
              <a:buChar char="●"/>
            </a:pPr>
            <a:r>
              <a:rPr lang="en-US" sz="1200">
                <a:solidFill>
                  <a:srgbClr val="212121"/>
                </a:solidFill>
                <a:highlight>
                  <a:srgbClr val="FFFFFF"/>
                </a:highlight>
              </a:rPr>
              <a:t>“</a:t>
            </a:r>
            <a:r>
              <a:rPr lang="en-US" sz="1200">
                <a:solidFill>
                  <a:srgbClr val="212121"/>
                </a:solidFill>
                <a:highlight>
                  <a:srgbClr val="FFFFFF"/>
                </a:highlight>
              </a:rPr>
              <a:t>Self-awareness theory</a:t>
            </a:r>
            <a:r>
              <a:rPr lang="en-US" sz="1200">
                <a:solidFill>
                  <a:srgbClr val="191D34"/>
                </a:solidFill>
                <a:highlight>
                  <a:srgbClr val="FFFFFF"/>
                </a:highlight>
              </a:rPr>
              <a:t> is based on the idea that you are not your thoughts, but the entity observing your thoughts; you are the thinker, separate and apart from your thoughts (Duval &amp; Wicklund, 1972).”</a:t>
            </a:r>
            <a:endParaRPr sz="1200">
              <a:solidFill>
                <a:srgbClr val="3B3B3B"/>
              </a:solidFill>
            </a:endParaRPr>
          </a:p>
        </p:txBody>
      </p:sp>
      <p:sp>
        <p:nvSpPr>
          <p:cNvPr id="429" name="Google Shape;429;g2d1c3f3aafc_0_35"/>
          <p:cNvSpPr txBox="1"/>
          <p:nvPr/>
        </p:nvSpPr>
        <p:spPr>
          <a:xfrm>
            <a:off x="250825" y="268313"/>
            <a:ext cx="2730900" cy="1401600"/>
          </a:xfrm>
          <a:prstGeom prst="rect">
            <a:avLst/>
          </a:prstGeom>
          <a:noFill/>
          <a:ln>
            <a:noFill/>
          </a:ln>
        </p:spPr>
        <p:txBody>
          <a:bodyPr anchorCtr="0" anchor="b"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Self Awareness</a:t>
            </a:r>
            <a:endParaRPr b="1" sz="2200">
              <a:solidFill>
                <a:schemeClr val="dk2"/>
              </a:solidFill>
            </a:endParaRPr>
          </a:p>
        </p:txBody>
      </p:sp>
      <p:sp>
        <p:nvSpPr>
          <p:cNvPr id="430" name="Google Shape;430;g2d1c3f3aafc_0_35"/>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31" name="Google Shape;431;g2d1c3f3aafc_0_35"/>
          <p:cNvSpPr txBox="1"/>
          <p:nvPr/>
        </p:nvSpPr>
        <p:spPr>
          <a:xfrm>
            <a:off x="242324" y="1806575"/>
            <a:ext cx="33633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What is it and why does it matter?</a:t>
            </a:r>
            <a:endParaRPr b="0" i="0" sz="1400" u="none" cap="none" strike="noStrike">
              <a:solidFill>
                <a:srgbClr val="000000"/>
              </a:solidFill>
              <a:latin typeface="Arial"/>
              <a:ea typeface="Arial"/>
              <a:cs typeface="Arial"/>
              <a:sym typeface="Arial"/>
            </a:endParaRPr>
          </a:p>
        </p:txBody>
      </p:sp>
      <p:sp>
        <p:nvSpPr>
          <p:cNvPr id="432" name="Google Shape;432;g2d1c3f3aafc_0_35"/>
          <p:cNvSpPr txBox="1"/>
          <p:nvPr/>
        </p:nvSpPr>
        <p:spPr>
          <a:xfrm>
            <a:off x="2502900" y="4593025"/>
            <a:ext cx="604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3B3B3B"/>
                </a:solidFill>
              </a:rPr>
              <a:t>Reference: https://uncagedfhs.org/11124/opinion/defining-critical-consciousness-and-its-importance-in-education/#</a:t>
            </a:r>
            <a:endParaRPr sz="1000"/>
          </a:p>
        </p:txBody>
      </p:sp>
      <p:sp>
        <p:nvSpPr>
          <p:cNvPr id="433" name="Google Shape;433;g2d1c3f3aafc_0_35"/>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a:t>
            </a:r>
            <a:br>
              <a:rPr b="0" i="0" lang="en-US" sz="700" u="none" cap="none" strike="noStrike">
                <a:solidFill>
                  <a:srgbClr val="37816E"/>
                </a:solidFill>
                <a:latin typeface="Arial"/>
                <a:ea typeface="Arial"/>
                <a:cs typeface="Arial"/>
                <a:sym typeface="Arial"/>
              </a:rPr>
            </a:br>
            <a:r>
              <a:rPr lang="en-US" sz="700">
                <a:solidFill>
                  <a:srgbClr val="1B4036"/>
                </a:solidFill>
              </a:rPr>
              <a:t>SOCIAL IDENTITIES</a:t>
            </a:r>
            <a:endParaRPr b="0" i="0" sz="100" u="none" cap="none" strike="noStrike">
              <a:solidFill>
                <a:srgbClr val="1B4036"/>
              </a:solidFill>
              <a:latin typeface="Arial"/>
              <a:ea typeface="Arial"/>
              <a:cs typeface="Arial"/>
              <a:sym typeface="Arial"/>
            </a:endParaRPr>
          </a:p>
        </p:txBody>
      </p:sp>
      <p:sp>
        <p:nvSpPr>
          <p:cNvPr id="434" name="Google Shape;434;g2d1c3f3aafc_0_35"/>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rgbClr val="D8D8D8"/>
              </a:buClr>
              <a:buSzPts val="1100"/>
              <a:buFont typeface="Arial"/>
              <a:buAutoNum type="arabicPeriod"/>
            </a:pPr>
            <a:r>
              <a:rPr lang="en-US" sz="1100">
                <a:solidFill>
                  <a:srgbClr val="D8D8D8"/>
                </a:solidFill>
              </a:rPr>
              <a:t>Perception and Assumption</a:t>
            </a:r>
            <a:endParaRPr b="0" i="0" sz="1400" u="none" cap="none" strike="noStrike">
              <a:solidFill>
                <a:srgbClr val="D8D8D8"/>
              </a:solidFill>
              <a:latin typeface="Arial"/>
              <a:ea typeface="Arial"/>
              <a:cs typeface="Arial"/>
              <a:sym typeface="Aria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Social Identity</a:t>
            </a:r>
            <a:endParaRPr sz="1100">
              <a:solidFill>
                <a:srgbClr val="D8D8D8"/>
              </a:solidFill>
            </a:endParaRPr>
          </a:p>
          <a:p>
            <a:pPr indent="-228600" lvl="0" marL="228600" marR="0" rtl="0" algn="l">
              <a:lnSpc>
                <a:spcPct val="100000"/>
              </a:lnSpc>
              <a:spcBef>
                <a:spcPts val="1200"/>
              </a:spcBef>
              <a:spcAft>
                <a:spcPts val="0"/>
              </a:spcAft>
              <a:buClr>
                <a:schemeClr val="dk1"/>
              </a:buClr>
              <a:buSzPts val="1100"/>
              <a:buAutoNum type="arabicPeriod"/>
            </a:pPr>
            <a:r>
              <a:rPr b="1" lang="en-US" sz="1100">
                <a:solidFill>
                  <a:schemeClr val="dk1"/>
                </a:solidFill>
              </a:rPr>
              <a:t>Self Awareness</a:t>
            </a:r>
            <a:endParaRPr b="1" sz="1100">
              <a:solidFill>
                <a:schemeClr val="dk1"/>
              </a:solidFil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Critical Consciousness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Pae</a:t>
            </a:r>
            <a:endParaRPr sz="1100">
              <a:solidFill>
                <a:srgbClr val="D8D8D8"/>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2d1c3f3aafc_0_52"/>
          <p:cNvSpPr txBox="1"/>
          <p:nvPr/>
        </p:nvSpPr>
        <p:spPr>
          <a:xfrm>
            <a:off x="3946525" y="800425"/>
            <a:ext cx="4814700" cy="38346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b="1" lang="en-US" sz="1300"/>
              <a:t>Why is it important to be self aware?</a:t>
            </a:r>
            <a:endParaRPr b="1" sz="1300"/>
          </a:p>
          <a:p>
            <a:pPr indent="0" lvl="0" marL="0" rtl="0" algn="l">
              <a:lnSpc>
                <a:spcPct val="115000"/>
              </a:lnSpc>
              <a:spcBef>
                <a:spcPts val="0"/>
              </a:spcBef>
              <a:spcAft>
                <a:spcPts val="0"/>
              </a:spcAft>
              <a:buNone/>
            </a:pPr>
            <a:r>
              <a:t/>
            </a:r>
            <a:endParaRPr sz="1300"/>
          </a:p>
          <a:p>
            <a:pPr indent="-304800" lvl="0" marL="457200" rtl="0" algn="l">
              <a:lnSpc>
                <a:spcPct val="100000"/>
              </a:lnSpc>
              <a:spcBef>
                <a:spcPts val="0"/>
              </a:spcBef>
              <a:spcAft>
                <a:spcPts val="0"/>
              </a:spcAft>
              <a:buClr>
                <a:srgbClr val="191D34"/>
              </a:buClr>
              <a:buSzPts val="1200"/>
              <a:buChar char="●"/>
            </a:pPr>
            <a:r>
              <a:rPr lang="en-US" sz="1200">
                <a:solidFill>
                  <a:srgbClr val="191D34"/>
                </a:solidFill>
                <a:highlight>
                  <a:srgbClr val="FFFFFF"/>
                </a:highlight>
              </a:rPr>
              <a:t>It can make us more proactive, boost our acceptance, and encourage positive self-development (Sutton, 2016).</a:t>
            </a:r>
            <a:endParaRPr sz="1200">
              <a:solidFill>
                <a:srgbClr val="191D34"/>
              </a:solidFill>
              <a:highlight>
                <a:srgbClr val="FFFFFF"/>
              </a:highlight>
            </a:endParaRPr>
          </a:p>
          <a:p>
            <a:pPr indent="-304800" lvl="0" marL="457200" rtl="0" algn="l">
              <a:lnSpc>
                <a:spcPct val="100000"/>
              </a:lnSpc>
              <a:spcBef>
                <a:spcPts val="1000"/>
              </a:spcBef>
              <a:spcAft>
                <a:spcPts val="0"/>
              </a:spcAft>
              <a:buClr>
                <a:srgbClr val="191D34"/>
              </a:buClr>
              <a:buSzPts val="1200"/>
              <a:buChar char="●"/>
            </a:pPr>
            <a:r>
              <a:rPr lang="en-US" sz="1200">
                <a:solidFill>
                  <a:srgbClr val="191D34"/>
                </a:solidFill>
                <a:highlight>
                  <a:srgbClr val="FFFFFF"/>
                </a:highlight>
              </a:rPr>
              <a:t>Self-awareness allows us to see things from the perspective of others, practice </a:t>
            </a:r>
            <a:r>
              <a:rPr lang="en-US" sz="1200" u="sng">
                <a:solidFill>
                  <a:srgbClr val="191D34"/>
                </a:solidFill>
                <a:highlight>
                  <a:srgbClr val="FFFFFF"/>
                </a:highlight>
                <a:hlinkClick r:id="rId3">
                  <a:extLst>
                    <a:ext uri="{A12FA001-AC4F-418D-AE19-62706E023703}">
                      <ahyp:hlinkClr val="tx"/>
                    </a:ext>
                  </a:extLst>
                </a:hlinkClick>
              </a:rPr>
              <a:t>self-control</a:t>
            </a:r>
            <a:r>
              <a:rPr lang="en-US" sz="1200">
                <a:solidFill>
                  <a:srgbClr val="191D34"/>
                </a:solidFill>
                <a:highlight>
                  <a:srgbClr val="FFFFFF"/>
                </a:highlight>
              </a:rPr>
              <a:t>, work creatively and productively, and experience pride in ourselves and our work as well as general self-esteem (Silvia &amp; O’Brien, 2004).</a:t>
            </a:r>
            <a:endParaRPr sz="1200">
              <a:solidFill>
                <a:srgbClr val="191D34"/>
              </a:solidFill>
              <a:highlight>
                <a:srgbClr val="FFFFFF"/>
              </a:highlight>
            </a:endParaRPr>
          </a:p>
          <a:p>
            <a:pPr indent="-304800" lvl="0" marL="457200" rtl="0" algn="l">
              <a:lnSpc>
                <a:spcPct val="100000"/>
              </a:lnSpc>
              <a:spcBef>
                <a:spcPts val="1000"/>
              </a:spcBef>
              <a:spcAft>
                <a:spcPts val="0"/>
              </a:spcAft>
              <a:buClr>
                <a:srgbClr val="191D34"/>
              </a:buClr>
              <a:buSzPts val="1200"/>
              <a:buChar char="●"/>
            </a:pPr>
            <a:r>
              <a:rPr lang="en-US" sz="1200">
                <a:solidFill>
                  <a:srgbClr val="191D34"/>
                </a:solidFill>
                <a:highlight>
                  <a:srgbClr val="FFFFFF"/>
                </a:highlight>
              </a:rPr>
              <a:t>It leads to better decision making (Ridley, Schutz, Glanz, &amp; Weinstein, 1992).</a:t>
            </a:r>
            <a:endParaRPr sz="1200">
              <a:solidFill>
                <a:srgbClr val="191D34"/>
              </a:solidFill>
              <a:highlight>
                <a:srgbClr val="FFFFFF"/>
              </a:highlight>
            </a:endParaRPr>
          </a:p>
          <a:p>
            <a:pPr indent="-304800" lvl="0" marL="457200" rtl="0" algn="l">
              <a:lnSpc>
                <a:spcPct val="100000"/>
              </a:lnSpc>
              <a:spcBef>
                <a:spcPts val="1000"/>
              </a:spcBef>
              <a:spcAft>
                <a:spcPts val="0"/>
              </a:spcAft>
              <a:buClr>
                <a:srgbClr val="191D34"/>
              </a:buClr>
              <a:buSzPts val="1200"/>
              <a:buChar char="●"/>
            </a:pPr>
            <a:r>
              <a:rPr lang="en-US" sz="1200">
                <a:solidFill>
                  <a:srgbClr val="191D34"/>
                </a:solidFill>
                <a:highlight>
                  <a:srgbClr val="FFFFFF"/>
                </a:highlight>
              </a:rPr>
              <a:t>It can make us better at our jobs, better communicators in the workplace, and enhance our </a:t>
            </a:r>
            <a:r>
              <a:rPr lang="en-US" sz="1200" u="sng">
                <a:solidFill>
                  <a:srgbClr val="191D34"/>
                </a:solidFill>
                <a:highlight>
                  <a:srgbClr val="FFFFFF"/>
                </a:highlight>
                <a:hlinkClick r:id="rId4">
                  <a:extLst>
                    <a:ext uri="{A12FA001-AC4F-418D-AE19-62706E023703}">
                      <ahyp:hlinkClr val="tx"/>
                    </a:ext>
                  </a:extLst>
                </a:hlinkClick>
              </a:rPr>
              <a:t>self-confidence</a:t>
            </a:r>
            <a:r>
              <a:rPr lang="en-US" sz="1200">
                <a:solidFill>
                  <a:srgbClr val="191D34"/>
                </a:solidFill>
                <a:highlight>
                  <a:srgbClr val="FFFFFF"/>
                </a:highlight>
              </a:rPr>
              <a:t> and job-related wellbeing (Sutton, Williams, &amp; Allinson, 2015).</a:t>
            </a:r>
            <a:endParaRPr sz="1200">
              <a:solidFill>
                <a:srgbClr val="191D34"/>
              </a:solidFill>
              <a:highlight>
                <a:srgbClr val="FFFFFF"/>
              </a:highlight>
            </a:endParaRPr>
          </a:p>
          <a:p>
            <a:pPr indent="0" lvl="0" marL="0" rtl="0" algn="l">
              <a:lnSpc>
                <a:spcPct val="100000"/>
              </a:lnSpc>
              <a:spcBef>
                <a:spcPts val="1000"/>
              </a:spcBef>
              <a:spcAft>
                <a:spcPts val="1000"/>
              </a:spcAft>
              <a:buNone/>
            </a:pPr>
            <a:r>
              <a:t/>
            </a:r>
            <a:endParaRPr sz="1200">
              <a:solidFill>
                <a:srgbClr val="3B3B3B"/>
              </a:solidFill>
            </a:endParaRPr>
          </a:p>
        </p:txBody>
      </p:sp>
      <p:sp>
        <p:nvSpPr>
          <p:cNvPr id="440" name="Google Shape;440;g2d1c3f3aafc_0_52"/>
          <p:cNvSpPr txBox="1"/>
          <p:nvPr/>
        </p:nvSpPr>
        <p:spPr>
          <a:xfrm>
            <a:off x="250825" y="268313"/>
            <a:ext cx="2730900" cy="1401600"/>
          </a:xfrm>
          <a:prstGeom prst="rect">
            <a:avLst/>
          </a:prstGeom>
          <a:noFill/>
          <a:ln>
            <a:noFill/>
          </a:ln>
        </p:spPr>
        <p:txBody>
          <a:bodyPr anchorCtr="0" anchor="b"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Self Awareness</a:t>
            </a:r>
            <a:endParaRPr b="1" sz="2200">
              <a:solidFill>
                <a:schemeClr val="dk2"/>
              </a:solidFill>
            </a:endParaRPr>
          </a:p>
        </p:txBody>
      </p:sp>
      <p:sp>
        <p:nvSpPr>
          <p:cNvPr id="441" name="Google Shape;441;g2d1c3f3aafc_0_52"/>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42" name="Google Shape;442;g2d1c3f3aafc_0_52"/>
          <p:cNvSpPr txBox="1"/>
          <p:nvPr/>
        </p:nvSpPr>
        <p:spPr>
          <a:xfrm>
            <a:off x="242324" y="1806575"/>
            <a:ext cx="33633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What is it and why does it matter?</a:t>
            </a:r>
            <a:endParaRPr b="0" i="0" sz="1400" u="none" cap="none" strike="noStrike">
              <a:solidFill>
                <a:srgbClr val="000000"/>
              </a:solidFill>
              <a:latin typeface="Arial"/>
              <a:ea typeface="Arial"/>
              <a:cs typeface="Arial"/>
              <a:sym typeface="Arial"/>
            </a:endParaRPr>
          </a:p>
        </p:txBody>
      </p:sp>
      <p:sp>
        <p:nvSpPr>
          <p:cNvPr id="443" name="Google Shape;443;g2d1c3f3aafc_0_52"/>
          <p:cNvSpPr txBox="1"/>
          <p:nvPr/>
        </p:nvSpPr>
        <p:spPr>
          <a:xfrm>
            <a:off x="2502900" y="4593025"/>
            <a:ext cx="604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3B3B3B"/>
                </a:solidFill>
              </a:rPr>
              <a:t>Reference: https://uncagedfhs.org/11124/opinion/defining-critical-consciousness-and-its-importance-in-education/#</a:t>
            </a:r>
            <a:endParaRPr sz="1000"/>
          </a:p>
        </p:txBody>
      </p:sp>
      <p:sp>
        <p:nvSpPr>
          <p:cNvPr id="444" name="Google Shape;444;g2d1c3f3aafc_0_52"/>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a:t>
            </a:r>
            <a:br>
              <a:rPr b="0" i="0" lang="en-US" sz="700" u="none" cap="none" strike="noStrike">
                <a:solidFill>
                  <a:srgbClr val="37816E"/>
                </a:solidFill>
                <a:latin typeface="Arial"/>
                <a:ea typeface="Arial"/>
                <a:cs typeface="Arial"/>
                <a:sym typeface="Arial"/>
              </a:rPr>
            </a:br>
            <a:r>
              <a:rPr lang="en-US" sz="700">
                <a:solidFill>
                  <a:srgbClr val="1B4036"/>
                </a:solidFill>
              </a:rPr>
              <a:t>SOCIAL IDENTITIES</a:t>
            </a:r>
            <a:endParaRPr b="0" i="0" sz="100" u="none" cap="none" strike="noStrike">
              <a:solidFill>
                <a:srgbClr val="1B4036"/>
              </a:solidFill>
              <a:latin typeface="Arial"/>
              <a:ea typeface="Arial"/>
              <a:cs typeface="Arial"/>
              <a:sym typeface="Arial"/>
            </a:endParaRPr>
          </a:p>
        </p:txBody>
      </p:sp>
      <p:sp>
        <p:nvSpPr>
          <p:cNvPr id="445" name="Google Shape;445;g2d1c3f3aafc_0_52"/>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rgbClr val="D8D8D8"/>
              </a:buClr>
              <a:buSzPts val="1100"/>
              <a:buFont typeface="Arial"/>
              <a:buAutoNum type="arabicPeriod"/>
            </a:pPr>
            <a:r>
              <a:rPr lang="en-US" sz="1100">
                <a:solidFill>
                  <a:srgbClr val="D8D8D8"/>
                </a:solidFill>
              </a:rPr>
              <a:t>Perception and Assumption</a:t>
            </a:r>
            <a:endParaRPr b="0" i="0" sz="1400" u="none" cap="none" strike="noStrike">
              <a:solidFill>
                <a:srgbClr val="D8D8D8"/>
              </a:solidFill>
              <a:latin typeface="Arial"/>
              <a:ea typeface="Arial"/>
              <a:cs typeface="Arial"/>
              <a:sym typeface="Aria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Social Identity</a:t>
            </a:r>
            <a:endParaRPr sz="1100">
              <a:solidFill>
                <a:srgbClr val="D8D8D8"/>
              </a:solidFill>
            </a:endParaRPr>
          </a:p>
          <a:p>
            <a:pPr indent="-228600" lvl="0" marL="228600" marR="0" rtl="0" algn="l">
              <a:lnSpc>
                <a:spcPct val="100000"/>
              </a:lnSpc>
              <a:spcBef>
                <a:spcPts val="1200"/>
              </a:spcBef>
              <a:spcAft>
                <a:spcPts val="0"/>
              </a:spcAft>
              <a:buClr>
                <a:schemeClr val="dk1"/>
              </a:buClr>
              <a:buSzPts val="1100"/>
              <a:buAutoNum type="arabicPeriod"/>
            </a:pPr>
            <a:r>
              <a:rPr b="1" lang="en-US" sz="1100">
                <a:solidFill>
                  <a:schemeClr val="dk1"/>
                </a:solidFill>
              </a:rPr>
              <a:t>Self Awareness</a:t>
            </a:r>
            <a:endParaRPr b="1" sz="1100">
              <a:solidFill>
                <a:schemeClr val="dk1"/>
              </a:solidFil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Critical Consciousness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Pae</a:t>
            </a:r>
            <a:endParaRPr sz="1100">
              <a:solidFill>
                <a:srgbClr val="D8D8D8"/>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2d1c3f3aafc_0_69"/>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451" name="Google Shape;451;g2d1c3f3aafc_0_69"/>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pic>
        <p:nvPicPr>
          <p:cNvPr id="452" name="Google Shape;452;g2d1c3f3aafc_0_69"/>
          <p:cNvPicPr preferRelativeResize="0"/>
          <p:nvPr/>
        </p:nvPicPr>
        <p:blipFill rotWithShape="1">
          <a:blip r:embed="rId3">
            <a:alphaModFix/>
          </a:blip>
          <a:srcRect b="0" l="10400" r="5523" t="0"/>
          <a:stretch/>
        </p:blipFill>
        <p:spPr>
          <a:xfrm>
            <a:off x="3579575" y="554250"/>
            <a:ext cx="5259625" cy="3603200"/>
          </a:xfrm>
          <a:prstGeom prst="rect">
            <a:avLst/>
          </a:prstGeom>
          <a:noFill/>
          <a:ln>
            <a:noFill/>
          </a:ln>
        </p:spPr>
      </p:pic>
      <p:sp>
        <p:nvSpPr>
          <p:cNvPr id="453" name="Google Shape;453;g2d1c3f3aafc_0_69"/>
          <p:cNvSpPr txBox="1"/>
          <p:nvPr/>
        </p:nvSpPr>
        <p:spPr>
          <a:xfrm>
            <a:off x="3492500" y="4157450"/>
            <a:ext cx="492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Full size: https://mm.fieldmuseum.org/98cb6d58-f5f1-45ce-bc9a-1d58bb33f2dd</a:t>
            </a:r>
            <a:endParaRPr sz="1000"/>
          </a:p>
        </p:txBody>
      </p:sp>
      <p:sp>
        <p:nvSpPr>
          <p:cNvPr id="454" name="Google Shape;454;g2d1c3f3aafc_0_69"/>
          <p:cNvSpPr txBox="1"/>
          <p:nvPr/>
        </p:nvSpPr>
        <p:spPr>
          <a:xfrm>
            <a:off x="250826" y="827426"/>
            <a:ext cx="21606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Exercise 4</a:t>
            </a:r>
            <a:endParaRPr b="0" i="0" sz="2200" u="none" cap="none" strike="noStrike">
              <a:solidFill>
                <a:schemeClr val="dk2"/>
              </a:solidFill>
              <a:latin typeface="Arial"/>
              <a:ea typeface="Arial"/>
              <a:cs typeface="Arial"/>
              <a:sym typeface="Arial"/>
            </a:endParaRPr>
          </a:p>
        </p:txBody>
      </p:sp>
      <p:sp>
        <p:nvSpPr>
          <p:cNvPr id="455" name="Google Shape;455;g2d1c3f3aafc_0_69"/>
          <p:cNvSpPr txBox="1"/>
          <p:nvPr/>
        </p:nvSpPr>
        <p:spPr>
          <a:xfrm>
            <a:off x="250825" y="1851025"/>
            <a:ext cx="2676300" cy="4167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1"/>
              </a:buClr>
              <a:buSzPts val="2000"/>
              <a:buFont typeface="Arial"/>
              <a:buNone/>
            </a:pPr>
            <a:r>
              <a:rPr lang="en-US">
                <a:solidFill>
                  <a:schemeClr val="dk1"/>
                </a:solidFill>
              </a:rPr>
              <a:t>What do you see</a:t>
            </a:r>
            <a:r>
              <a:rPr lang="en-US">
                <a:solidFill>
                  <a:schemeClr val="dk1"/>
                </a:solidFill>
              </a:rPr>
              <a:t>?</a:t>
            </a:r>
            <a:endParaRPr b="0" i="0" sz="1050" u="none" cap="none" strike="noStrike">
              <a:solidFill>
                <a:schemeClr val="dk1"/>
              </a:solidFill>
              <a:latin typeface="Arial"/>
              <a:ea typeface="Arial"/>
              <a:cs typeface="Arial"/>
              <a:sym typeface="Arial"/>
            </a:endParaRPr>
          </a:p>
        </p:txBody>
      </p:sp>
      <p:grpSp>
        <p:nvGrpSpPr>
          <p:cNvPr id="456" name="Google Shape;456;g2d1c3f3aafc_0_69"/>
          <p:cNvGrpSpPr/>
          <p:nvPr/>
        </p:nvGrpSpPr>
        <p:grpSpPr>
          <a:xfrm>
            <a:off x="105442" y="100679"/>
            <a:ext cx="658200" cy="658200"/>
            <a:chOff x="1905633" y="4094954"/>
            <a:chExt cx="658200" cy="658200"/>
          </a:xfrm>
        </p:grpSpPr>
        <p:sp>
          <p:nvSpPr>
            <p:cNvPr id="457" name="Google Shape;457;g2d1c3f3aafc_0_69"/>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458" name="Google Shape;458;g2d1c3f3aafc_0_69"/>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459" name="Google Shape;459;g2d1c3f3aafc_0_69"/>
          <p:cNvSpPr txBox="1"/>
          <p:nvPr/>
        </p:nvSpPr>
        <p:spPr>
          <a:xfrm>
            <a:off x="250825" y="2355850"/>
            <a:ext cx="3024600" cy="2601300"/>
          </a:xfrm>
          <a:prstGeom prst="rect">
            <a:avLst/>
          </a:prstGeom>
          <a:noFill/>
          <a:ln>
            <a:noFill/>
          </a:ln>
        </p:spPr>
        <p:txBody>
          <a:bodyPr anchorCtr="0" anchor="t" bIns="91425" lIns="0" spcFirstLastPara="1" rIns="91425" wrap="square" tIns="91425">
            <a:noAutofit/>
          </a:bodyPr>
          <a:lstStyle/>
          <a:p>
            <a:pPr indent="0" lvl="0" marL="0" marR="0" rtl="0" algn="l">
              <a:lnSpc>
                <a:spcPct val="150000"/>
              </a:lnSpc>
              <a:spcBef>
                <a:spcPts val="1200"/>
              </a:spcBef>
              <a:spcAft>
                <a:spcPts val="0"/>
              </a:spcAft>
              <a:buNone/>
            </a:pPr>
            <a:r>
              <a:rPr i="1" lang="en-US" sz="1300">
                <a:solidFill>
                  <a:schemeClr val="dk1"/>
                </a:solidFill>
              </a:rPr>
              <a:t>Using the jamboard try to describe the picture </a:t>
            </a:r>
            <a:r>
              <a:rPr i="1" lang="en-US" sz="1300">
                <a:solidFill>
                  <a:schemeClr val="dk1"/>
                </a:solidFill>
              </a:rPr>
              <a:t>without</a:t>
            </a:r>
            <a:r>
              <a:rPr i="1" lang="en-US" sz="1300">
                <a:solidFill>
                  <a:schemeClr val="dk1"/>
                </a:solidFill>
              </a:rPr>
              <a:t> making assumptions.</a:t>
            </a:r>
            <a:endParaRPr i="1" sz="1300">
              <a:solidFill>
                <a:schemeClr val="dk1"/>
              </a:solidFill>
            </a:endParaRPr>
          </a:p>
          <a:p>
            <a:pPr indent="-311150" lvl="0" marL="457200" marR="0" rtl="0" algn="l">
              <a:lnSpc>
                <a:spcPct val="150000"/>
              </a:lnSpc>
              <a:spcBef>
                <a:spcPts val="1200"/>
              </a:spcBef>
              <a:spcAft>
                <a:spcPts val="0"/>
              </a:spcAft>
              <a:buClr>
                <a:schemeClr val="dk1"/>
              </a:buClr>
              <a:buSzPts val="1300"/>
              <a:buChar char="●"/>
            </a:pPr>
            <a:r>
              <a:rPr lang="en-US" sz="1300">
                <a:solidFill>
                  <a:schemeClr val="dk1"/>
                </a:solidFill>
              </a:rPr>
              <a:t>What do you notice or focus on?</a:t>
            </a:r>
            <a:endParaRPr sz="1300">
              <a:solidFill>
                <a:schemeClr val="dk1"/>
              </a:solidFill>
            </a:endParaRPr>
          </a:p>
          <a:p>
            <a:pPr indent="-311150" lvl="0" marL="457200" marR="0" rtl="0" algn="l">
              <a:lnSpc>
                <a:spcPct val="150000"/>
              </a:lnSpc>
              <a:spcBef>
                <a:spcPts val="0"/>
              </a:spcBef>
              <a:spcAft>
                <a:spcPts val="0"/>
              </a:spcAft>
              <a:buClr>
                <a:schemeClr val="dk1"/>
              </a:buClr>
              <a:buSzPts val="1300"/>
              <a:buChar char="●"/>
            </a:pPr>
            <a:r>
              <a:rPr lang="en-US" sz="1300">
                <a:solidFill>
                  <a:schemeClr val="dk1"/>
                </a:solidFill>
              </a:rPr>
              <a:t>Think about what it is that you see that makes you say/think that?</a:t>
            </a:r>
            <a:endParaRPr sz="1300">
              <a:solidFill>
                <a:schemeClr val="dk1"/>
              </a:solidFill>
            </a:endParaRPr>
          </a:p>
          <a:p>
            <a:pPr indent="0" lvl="0" marL="0" rtl="0" algn="l">
              <a:lnSpc>
                <a:spcPct val="150000"/>
              </a:lnSpc>
              <a:spcBef>
                <a:spcPts val="0"/>
              </a:spcBef>
              <a:spcAft>
                <a:spcPts val="0"/>
              </a:spcAft>
              <a:buNone/>
            </a:pPr>
            <a:r>
              <a:t/>
            </a:r>
            <a:endParaRPr sz="1200">
              <a:solidFill>
                <a:schemeClr val="dk1"/>
              </a:solidFill>
            </a:endParaRPr>
          </a:p>
          <a:p>
            <a:pPr indent="0" lvl="0" marL="457200" marR="0" rtl="0" algn="l">
              <a:lnSpc>
                <a:spcPct val="150000"/>
              </a:lnSpc>
              <a:spcBef>
                <a:spcPts val="1200"/>
              </a:spcBef>
              <a:spcAft>
                <a:spcPts val="0"/>
              </a:spcAft>
              <a:buNone/>
            </a:pPr>
            <a:r>
              <a:t/>
            </a:r>
            <a:endParaRPr sz="1200">
              <a:solidFill>
                <a:schemeClr val="dk1"/>
              </a:solidFill>
            </a:endParaRPr>
          </a:p>
          <a:p>
            <a:pPr indent="0" lvl="0" marL="457200" marR="0" rtl="0" algn="l">
              <a:lnSpc>
                <a:spcPct val="100000"/>
              </a:lnSpc>
              <a:spcBef>
                <a:spcPts val="1200"/>
              </a:spcBef>
              <a:spcAft>
                <a:spcPts val="0"/>
              </a:spcAft>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135e875e80f_1_28"/>
          <p:cNvSpPr txBox="1"/>
          <p:nvPr/>
        </p:nvSpPr>
        <p:spPr>
          <a:xfrm>
            <a:off x="250826" y="268288"/>
            <a:ext cx="2160600" cy="1582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chemeClr val="accent1"/>
                </a:solidFill>
                <a:latin typeface="Arial"/>
                <a:ea typeface="Arial"/>
                <a:cs typeface="Arial"/>
                <a:sym typeface="Arial"/>
              </a:rPr>
              <a:t>Agenda</a:t>
            </a:r>
            <a:endParaRPr b="0" i="0" sz="2400" u="none" cap="none" strike="noStrike">
              <a:solidFill>
                <a:schemeClr val="accent1"/>
              </a:solidFill>
              <a:latin typeface="Arial"/>
              <a:ea typeface="Arial"/>
              <a:cs typeface="Arial"/>
              <a:sym typeface="Arial"/>
            </a:endParaRPr>
          </a:p>
        </p:txBody>
      </p:sp>
      <p:grpSp>
        <p:nvGrpSpPr>
          <p:cNvPr id="147" name="Google Shape;147;g135e875e80f_1_28"/>
          <p:cNvGrpSpPr/>
          <p:nvPr/>
        </p:nvGrpSpPr>
        <p:grpSpPr>
          <a:xfrm>
            <a:off x="1331786" y="1322219"/>
            <a:ext cx="7560857" cy="2678228"/>
            <a:chOff x="3132138" y="1396723"/>
            <a:chExt cx="5616444" cy="2678228"/>
          </a:xfrm>
        </p:grpSpPr>
        <p:sp>
          <p:nvSpPr>
            <p:cNvPr id="148" name="Google Shape;148;g135e875e80f_1_28"/>
            <p:cNvSpPr txBox="1"/>
            <p:nvPr/>
          </p:nvSpPr>
          <p:spPr>
            <a:xfrm>
              <a:off x="3132138" y="1396724"/>
              <a:ext cx="4813500" cy="528900"/>
            </a:xfrm>
            <a:prstGeom prst="rect">
              <a:avLst/>
            </a:prstGeom>
            <a:noFill/>
            <a:ln>
              <a:noFill/>
            </a:ln>
          </p:spPr>
          <p:txBody>
            <a:bodyPr anchorCtr="0" anchor="ctr" bIns="91425" lIns="0" spcFirstLastPara="1" rIns="91425" wrap="square" tIns="91425">
              <a:normAutofit/>
            </a:bodyPr>
            <a:lstStyle/>
            <a:p>
              <a:pPr indent="0" lvl="0" marL="0" marR="0" rtl="0" algn="l">
                <a:lnSpc>
                  <a:spcPct val="100000"/>
                </a:lnSpc>
                <a:spcBef>
                  <a:spcPts val="0"/>
                </a:spcBef>
                <a:spcAft>
                  <a:spcPts val="0"/>
                </a:spcAft>
                <a:buClr>
                  <a:schemeClr val="dk1"/>
                </a:buClr>
                <a:buSzPts val="2000"/>
                <a:buFont typeface="Arial"/>
                <a:buNone/>
              </a:pPr>
              <a:r>
                <a:rPr lang="en-US" sz="1600">
                  <a:solidFill>
                    <a:schemeClr val="dk1"/>
                  </a:solidFill>
                </a:rPr>
                <a:t>Perception and </a:t>
              </a:r>
              <a:r>
                <a:rPr lang="en-US" sz="1600">
                  <a:solidFill>
                    <a:schemeClr val="dk1"/>
                  </a:solidFill>
                </a:rPr>
                <a:t>Assumption </a:t>
              </a:r>
              <a:endParaRPr b="0" i="0" sz="1100" u="none" cap="none" strike="noStrike">
                <a:solidFill>
                  <a:srgbClr val="000000"/>
                </a:solidFill>
                <a:latin typeface="Arial"/>
                <a:ea typeface="Arial"/>
                <a:cs typeface="Arial"/>
                <a:sym typeface="Arial"/>
              </a:endParaRPr>
            </a:p>
          </p:txBody>
        </p:sp>
        <p:sp>
          <p:nvSpPr>
            <p:cNvPr id="149" name="Google Shape;149;g135e875e80f_1_28"/>
            <p:cNvSpPr txBox="1"/>
            <p:nvPr/>
          </p:nvSpPr>
          <p:spPr>
            <a:xfrm>
              <a:off x="7870482" y="1396724"/>
              <a:ext cx="878100" cy="5289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01</a:t>
              </a:r>
              <a:endParaRPr b="1" i="0" sz="3200" u="none" cap="none" strike="noStrike">
                <a:solidFill>
                  <a:schemeClr val="dk2"/>
                </a:solidFill>
                <a:latin typeface="Arial"/>
                <a:ea typeface="Arial"/>
                <a:cs typeface="Arial"/>
                <a:sym typeface="Arial"/>
              </a:endParaRPr>
            </a:p>
          </p:txBody>
        </p:sp>
        <p:sp>
          <p:nvSpPr>
            <p:cNvPr id="150" name="Google Shape;150;g135e875e80f_1_28"/>
            <p:cNvSpPr txBox="1"/>
            <p:nvPr/>
          </p:nvSpPr>
          <p:spPr>
            <a:xfrm>
              <a:off x="3132138" y="1925530"/>
              <a:ext cx="4813500" cy="511800"/>
            </a:xfrm>
            <a:prstGeom prst="rect">
              <a:avLst/>
            </a:prstGeom>
            <a:noFill/>
            <a:ln>
              <a:noFill/>
            </a:ln>
          </p:spPr>
          <p:txBody>
            <a:bodyPr anchorCtr="0" anchor="ctr" bIns="91425" lIns="0" spcFirstLastPara="1" rIns="91425" wrap="square" tIns="91425">
              <a:normAutofit/>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rPr>
                <a:t>Social Identity</a:t>
              </a:r>
              <a:endParaRPr b="0" i="0" sz="1100" u="none" cap="none" strike="noStrike">
                <a:solidFill>
                  <a:srgbClr val="000000"/>
                </a:solidFill>
                <a:latin typeface="Arial"/>
                <a:ea typeface="Arial"/>
                <a:cs typeface="Arial"/>
                <a:sym typeface="Arial"/>
              </a:endParaRPr>
            </a:p>
          </p:txBody>
        </p:sp>
        <p:sp>
          <p:nvSpPr>
            <p:cNvPr id="151" name="Google Shape;151;g135e875e80f_1_28"/>
            <p:cNvSpPr txBox="1"/>
            <p:nvPr/>
          </p:nvSpPr>
          <p:spPr>
            <a:xfrm>
              <a:off x="7870482" y="1925530"/>
              <a:ext cx="878100" cy="5049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02</a:t>
              </a:r>
              <a:endParaRPr b="1" i="0" sz="3200" u="none" cap="none" strike="noStrike">
                <a:solidFill>
                  <a:schemeClr val="dk2"/>
                </a:solidFill>
                <a:latin typeface="Arial"/>
                <a:ea typeface="Arial"/>
                <a:cs typeface="Arial"/>
                <a:sym typeface="Arial"/>
              </a:endParaRPr>
            </a:p>
          </p:txBody>
        </p:sp>
        <p:sp>
          <p:nvSpPr>
            <p:cNvPr id="152" name="Google Shape;152;g135e875e80f_1_28"/>
            <p:cNvSpPr txBox="1"/>
            <p:nvPr/>
          </p:nvSpPr>
          <p:spPr>
            <a:xfrm>
              <a:off x="3132138" y="2437258"/>
              <a:ext cx="4813500" cy="522000"/>
            </a:xfrm>
            <a:prstGeom prst="rect">
              <a:avLst/>
            </a:prstGeom>
            <a:noFill/>
            <a:ln>
              <a:noFill/>
            </a:ln>
          </p:spPr>
          <p:txBody>
            <a:bodyPr anchorCtr="0" anchor="ctr" bIns="91425" lIns="0" spcFirstLastPara="1" rIns="91425" wrap="square" tIns="91425">
              <a:normAutofit/>
            </a:bodyPr>
            <a:lstStyle/>
            <a:p>
              <a:pPr indent="0" lvl="0" marL="0" rtl="0" algn="l">
                <a:spcBef>
                  <a:spcPts val="0"/>
                </a:spcBef>
                <a:spcAft>
                  <a:spcPts val="0"/>
                </a:spcAft>
                <a:buClr>
                  <a:srgbClr val="000000"/>
                </a:buClr>
                <a:buSzPts val="1600"/>
                <a:buFont typeface="Arial"/>
                <a:buNone/>
              </a:pPr>
              <a:r>
                <a:rPr lang="en-US" sz="1600">
                  <a:solidFill>
                    <a:schemeClr val="dk1"/>
                  </a:solidFill>
                </a:rPr>
                <a:t>Self Awareness</a:t>
              </a:r>
              <a:endParaRPr b="0" i="0" sz="1600" u="none" cap="none" strike="noStrike">
                <a:solidFill>
                  <a:schemeClr val="dk1"/>
                </a:solidFill>
                <a:latin typeface="Arial"/>
                <a:ea typeface="Arial"/>
                <a:cs typeface="Arial"/>
                <a:sym typeface="Arial"/>
              </a:endParaRPr>
            </a:p>
          </p:txBody>
        </p:sp>
        <p:sp>
          <p:nvSpPr>
            <p:cNvPr id="153" name="Google Shape;153;g135e875e80f_1_28"/>
            <p:cNvSpPr txBox="1"/>
            <p:nvPr/>
          </p:nvSpPr>
          <p:spPr>
            <a:xfrm>
              <a:off x="7870482" y="2430355"/>
              <a:ext cx="878100" cy="5289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03</a:t>
              </a:r>
              <a:endParaRPr b="1" i="0" sz="3200" u="none" cap="none" strike="noStrike">
                <a:solidFill>
                  <a:schemeClr val="dk2"/>
                </a:solidFill>
                <a:latin typeface="Arial"/>
                <a:ea typeface="Arial"/>
                <a:cs typeface="Arial"/>
                <a:sym typeface="Arial"/>
              </a:endParaRPr>
            </a:p>
          </p:txBody>
        </p:sp>
        <p:sp>
          <p:nvSpPr>
            <p:cNvPr id="154" name="Google Shape;154;g135e875e80f_1_28"/>
            <p:cNvSpPr txBox="1"/>
            <p:nvPr/>
          </p:nvSpPr>
          <p:spPr>
            <a:xfrm>
              <a:off x="3132138" y="2983358"/>
              <a:ext cx="4813500" cy="532800"/>
            </a:xfrm>
            <a:prstGeom prst="rect">
              <a:avLst/>
            </a:prstGeom>
            <a:noFill/>
            <a:ln>
              <a:noFill/>
            </a:ln>
          </p:spPr>
          <p:txBody>
            <a:bodyPr anchorCtr="0" anchor="ctr" bIns="91425" lIns="0" spcFirstLastPara="1" rIns="91425" wrap="square" tIns="91425">
              <a:normAutofit/>
            </a:bodyPr>
            <a:lstStyle/>
            <a:p>
              <a:pPr indent="0" lvl="0" marL="0" rtl="0" algn="l">
                <a:spcBef>
                  <a:spcPts val="0"/>
                </a:spcBef>
                <a:spcAft>
                  <a:spcPts val="0"/>
                </a:spcAft>
                <a:buClr>
                  <a:srgbClr val="000000"/>
                </a:buClr>
                <a:buSzPts val="1600"/>
                <a:buFont typeface="Arial"/>
                <a:buNone/>
              </a:pPr>
              <a:r>
                <a:rPr lang="en-US" sz="1600">
                  <a:solidFill>
                    <a:schemeClr val="dk1"/>
                  </a:solidFill>
                </a:rPr>
                <a:t>Critical Consciousness</a:t>
              </a:r>
              <a:endParaRPr b="0" i="0" sz="1100" u="none" cap="none" strike="noStrike">
                <a:solidFill>
                  <a:srgbClr val="000000"/>
                </a:solidFill>
                <a:latin typeface="Arial"/>
                <a:ea typeface="Arial"/>
                <a:cs typeface="Arial"/>
                <a:sym typeface="Arial"/>
              </a:endParaRPr>
            </a:p>
          </p:txBody>
        </p:sp>
        <p:sp>
          <p:nvSpPr>
            <p:cNvPr id="155" name="Google Shape;155;g135e875e80f_1_28"/>
            <p:cNvSpPr txBox="1"/>
            <p:nvPr/>
          </p:nvSpPr>
          <p:spPr>
            <a:xfrm>
              <a:off x="7870482" y="2981051"/>
              <a:ext cx="878100" cy="5478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i="0" lang="en-US" sz="3200" u="none" cap="none" strike="noStrike">
                  <a:solidFill>
                    <a:schemeClr val="dk2"/>
                  </a:solidFill>
                  <a:latin typeface="Arial"/>
                  <a:ea typeface="Arial"/>
                  <a:cs typeface="Arial"/>
                  <a:sym typeface="Arial"/>
                </a:rPr>
                <a:t>04</a:t>
              </a:r>
              <a:endParaRPr b="1" i="0" sz="3200" u="none" cap="none" strike="noStrike">
                <a:solidFill>
                  <a:schemeClr val="dk2"/>
                </a:solidFill>
                <a:latin typeface="Arial"/>
                <a:ea typeface="Arial"/>
                <a:cs typeface="Arial"/>
                <a:sym typeface="Arial"/>
              </a:endParaRPr>
            </a:p>
          </p:txBody>
        </p:sp>
        <p:grpSp>
          <p:nvGrpSpPr>
            <p:cNvPr id="156" name="Google Shape;156;g135e875e80f_1_28"/>
            <p:cNvGrpSpPr/>
            <p:nvPr/>
          </p:nvGrpSpPr>
          <p:grpSpPr>
            <a:xfrm>
              <a:off x="3132174" y="1396723"/>
              <a:ext cx="5616279" cy="2132181"/>
              <a:chOff x="409325" y="1842994"/>
              <a:chExt cx="5531100" cy="2132181"/>
            </a:xfrm>
          </p:grpSpPr>
          <p:cxnSp>
            <p:nvCxnSpPr>
              <p:cNvPr id="157" name="Google Shape;157;g135e875e80f_1_28"/>
              <p:cNvCxnSpPr/>
              <p:nvPr/>
            </p:nvCxnSpPr>
            <p:spPr>
              <a:xfrm rot="10800000">
                <a:off x="409325" y="1842994"/>
                <a:ext cx="5531100" cy="0"/>
              </a:xfrm>
              <a:prstGeom prst="straightConnector1">
                <a:avLst/>
              </a:prstGeom>
              <a:noFill/>
              <a:ln cap="flat" cmpd="sng" w="9525">
                <a:solidFill>
                  <a:srgbClr val="A5A5A5"/>
                </a:solidFill>
                <a:prstDash val="solid"/>
                <a:round/>
                <a:headEnd len="sm" w="sm" type="none"/>
                <a:tailEnd len="sm" w="sm" type="none"/>
              </a:ln>
            </p:spPr>
          </p:cxnSp>
          <p:cxnSp>
            <p:nvCxnSpPr>
              <p:cNvPr id="158" name="Google Shape;158;g135e875e80f_1_28"/>
              <p:cNvCxnSpPr/>
              <p:nvPr/>
            </p:nvCxnSpPr>
            <p:spPr>
              <a:xfrm rot="10800000">
                <a:off x="409325" y="2372412"/>
                <a:ext cx="5531100" cy="0"/>
              </a:xfrm>
              <a:prstGeom prst="straightConnector1">
                <a:avLst/>
              </a:prstGeom>
              <a:noFill/>
              <a:ln cap="flat" cmpd="sng" w="9525">
                <a:solidFill>
                  <a:srgbClr val="A5A5A5"/>
                </a:solidFill>
                <a:prstDash val="solid"/>
                <a:round/>
                <a:headEnd len="sm" w="sm" type="none"/>
                <a:tailEnd len="sm" w="sm" type="none"/>
              </a:ln>
            </p:spPr>
          </p:cxnSp>
          <p:cxnSp>
            <p:nvCxnSpPr>
              <p:cNvPr id="159" name="Google Shape;159;g135e875e80f_1_28"/>
              <p:cNvCxnSpPr/>
              <p:nvPr/>
            </p:nvCxnSpPr>
            <p:spPr>
              <a:xfrm rot="10800000">
                <a:off x="409325" y="2876625"/>
                <a:ext cx="5531100" cy="0"/>
              </a:xfrm>
              <a:prstGeom prst="straightConnector1">
                <a:avLst/>
              </a:prstGeom>
              <a:noFill/>
              <a:ln cap="flat" cmpd="sng" w="9525">
                <a:solidFill>
                  <a:srgbClr val="A5A5A5"/>
                </a:solidFill>
                <a:prstDash val="solid"/>
                <a:round/>
                <a:headEnd len="sm" w="sm" type="none"/>
                <a:tailEnd len="sm" w="sm" type="none"/>
              </a:ln>
            </p:spPr>
          </p:cxnSp>
          <p:cxnSp>
            <p:nvCxnSpPr>
              <p:cNvPr id="160" name="Google Shape;160;g135e875e80f_1_28"/>
              <p:cNvCxnSpPr/>
              <p:nvPr/>
            </p:nvCxnSpPr>
            <p:spPr>
              <a:xfrm rot="10800000">
                <a:off x="409325" y="3416375"/>
                <a:ext cx="5531100" cy="0"/>
              </a:xfrm>
              <a:prstGeom prst="straightConnector1">
                <a:avLst/>
              </a:prstGeom>
              <a:noFill/>
              <a:ln cap="flat" cmpd="sng" w="9525">
                <a:solidFill>
                  <a:srgbClr val="A5A5A5"/>
                </a:solidFill>
                <a:prstDash val="solid"/>
                <a:round/>
                <a:headEnd len="sm" w="sm" type="none"/>
                <a:tailEnd len="sm" w="sm" type="none"/>
              </a:ln>
            </p:spPr>
          </p:cxnSp>
          <p:cxnSp>
            <p:nvCxnSpPr>
              <p:cNvPr id="161" name="Google Shape;161;g135e875e80f_1_28"/>
              <p:cNvCxnSpPr/>
              <p:nvPr/>
            </p:nvCxnSpPr>
            <p:spPr>
              <a:xfrm rot="10800000">
                <a:off x="409325" y="3975175"/>
                <a:ext cx="5531100" cy="0"/>
              </a:xfrm>
              <a:prstGeom prst="straightConnector1">
                <a:avLst/>
              </a:prstGeom>
              <a:noFill/>
              <a:ln cap="flat" cmpd="sng" w="9525">
                <a:solidFill>
                  <a:srgbClr val="A5A5A5"/>
                </a:solidFill>
                <a:prstDash val="solid"/>
                <a:round/>
                <a:headEnd len="sm" w="sm" type="none"/>
                <a:tailEnd len="sm" w="sm" type="none"/>
              </a:ln>
            </p:spPr>
          </p:cxnSp>
        </p:grpSp>
        <p:sp>
          <p:nvSpPr>
            <p:cNvPr id="162" name="Google Shape;162;g135e875e80f_1_28"/>
            <p:cNvSpPr txBox="1"/>
            <p:nvPr/>
          </p:nvSpPr>
          <p:spPr>
            <a:xfrm>
              <a:off x="7870482" y="3527151"/>
              <a:ext cx="878100" cy="547800"/>
            </a:xfrm>
            <a:prstGeom prst="rect">
              <a:avLst/>
            </a:prstGeom>
            <a:noFill/>
            <a:ln>
              <a:noFill/>
            </a:ln>
          </p:spPr>
          <p:txBody>
            <a:bodyPr anchorCtr="0" anchor="ctr" bIns="91425" lIns="91425" spcFirstLastPara="1" rIns="0" wrap="square" tIns="91425">
              <a:noAutofit/>
            </a:bodyPr>
            <a:lstStyle/>
            <a:p>
              <a:pPr indent="0" lvl="0" marL="0" marR="0" rtl="0" algn="r">
                <a:lnSpc>
                  <a:spcPct val="100000"/>
                </a:lnSpc>
                <a:spcBef>
                  <a:spcPts val="0"/>
                </a:spcBef>
                <a:spcAft>
                  <a:spcPts val="0"/>
                </a:spcAft>
                <a:buClr>
                  <a:schemeClr val="dk1"/>
                </a:buClr>
                <a:buSzPts val="2000"/>
                <a:buFont typeface="Arial"/>
                <a:buNone/>
              </a:pPr>
              <a:r>
                <a:rPr b="1" lang="en-US" sz="3200">
                  <a:solidFill>
                    <a:schemeClr val="dk2"/>
                  </a:solidFill>
                </a:rPr>
                <a:t>05</a:t>
              </a:r>
              <a:endParaRPr b="1" i="0" sz="3200" u="none" cap="none" strike="noStrike">
                <a:solidFill>
                  <a:schemeClr val="dk2"/>
                </a:solidFill>
                <a:latin typeface="Arial"/>
                <a:ea typeface="Arial"/>
                <a:cs typeface="Arial"/>
                <a:sym typeface="Arial"/>
              </a:endParaRPr>
            </a:p>
          </p:txBody>
        </p:sp>
        <p:sp>
          <p:nvSpPr>
            <p:cNvPr id="163" name="Google Shape;163;g135e875e80f_1_28"/>
            <p:cNvSpPr txBox="1"/>
            <p:nvPr/>
          </p:nvSpPr>
          <p:spPr>
            <a:xfrm>
              <a:off x="3132138" y="3529458"/>
              <a:ext cx="4813500" cy="532800"/>
            </a:xfrm>
            <a:prstGeom prst="rect">
              <a:avLst/>
            </a:prstGeom>
            <a:noFill/>
            <a:ln>
              <a:noFill/>
            </a:ln>
          </p:spPr>
          <p:txBody>
            <a:bodyPr anchorCtr="0" anchor="ctr" bIns="91425" lIns="0" spcFirstLastPara="1" rIns="91425" wrap="square" tIns="91425">
              <a:normAutofit/>
            </a:bodyPr>
            <a:lstStyle/>
            <a:p>
              <a:pPr indent="0" lvl="0" marL="0" rtl="0" algn="l">
                <a:spcBef>
                  <a:spcPts val="0"/>
                </a:spcBef>
                <a:spcAft>
                  <a:spcPts val="0"/>
                </a:spcAft>
                <a:buClr>
                  <a:schemeClr val="dk1"/>
                </a:buClr>
                <a:buSzPts val="2000"/>
                <a:buFont typeface="Arial"/>
                <a:buNone/>
              </a:pPr>
              <a:r>
                <a:rPr lang="en-US" sz="1600">
                  <a:solidFill>
                    <a:schemeClr val="dk1"/>
                  </a:solidFill>
                </a:rPr>
                <a:t>Use Case and Final Exercises</a:t>
              </a:r>
              <a:endParaRPr b="0" i="0" sz="1600" u="none" cap="none" strike="noStrike">
                <a:solidFill>
                  <a:schemeClr val="dk1"/>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63" name="Shape 463"/>
        <p:cNvGrpSpPr/>
        <p:nvPr/>
      </p:nvGrpSpPr>
      <p:grpSpPr>
        <a:xfrm>
          <a:off x="0" y="0"/>
          <a:ext cx="0" cy="0"/>
          <a:chOff x="0" y="0"/>
          <a:chExt cx="0" cy="0"/>
        </a:xfrm>
      </p:grpSpPr>
      <p:sp>
        <p:nvSpPr>
          <p:cNvPr id="464" name="Google Shape;464;g2216065e623_0_13"/>
          <p:cNvSpPr txBox="1"/>
          <p:nvPr>
            <p:ph type="ctrTitle"/>
          </p:nvPr>
        </p:nvSpPr>
        <p:spPr>
          <a:xfrm>
            <a:off x="479425" y="1104900"/>
            <a:ext cx="70689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Critical Consciousness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2d1532d82df_0_55"/>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Critical Consciousness</a:t>
            </a:r>
            <a:endParaRPr b="1" i="0" sz="2200" u="none" cap="none" strike="noStrike">
              <a:solidFill>
                <a:schemeClr val="dk2"/>
              </a:solidFill>
              <a:latin typeface="Arial"/>
              <a:ea typeface="Arial"/>
              <a:cs typeface="Arial"/>
              <a:sym typeface="Arial"/>
            </a:endParaRPr>
          </a:p>
        </p:txBody>
      </p:sp>
      <p:sp>
        <p:nvSpPr>
          <p:cNvPr id="470" name="Google Shape;470;g2d1532d82df_0_55"/>
          <p:cNvSpPr txBox="1"/>
          <p:nvPr/>
        </p:nvSpPr>
        <p:spPr>
          <a:xfrm>
            <a:off x="250825" y="800725"/>
            <a:ext cx="85902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Concepts to Consider</a:t>
            </a:r>
            <a:endParaRPr b="0" i="0" sz="1050" u="none" cap="none" strike="noStrike">
              <a:solidFill>
                <a:srgbClr val="7F7F7F"/>
              </a:solidFill>
              <a:latin typeface="Arial"/>
              <a:ea typeface="Arial"/>
              <a:cs typeface="Arial"/>
              <a:sym typeface="Arial"/>
            </a:endParaRPr>
          </a:p>
        </p:txBody>
      </p:sp>
      <p:sp>
        <p:nvSpPr>
          <p:cNvPr id="471" name="Google Shape;471;g2d1532d82df_0_55"/>
          <p:cNvSpPr txBox="1"/>
          <p:nvPr/>
        </p:nvSpPr>
        <p:spPr>
          <a:xfrm>
            <a:off x="312500" y="1647932"/>
            <a:ext cx="4353300" cy="2642700"/>
          </a:xfrm>
          <a:prstGeom prst="rect">
            <a:avLst/>
          </a:prstGeom>
          <a:noFill/>
          <a:ln>
            <a:noFill/>
          </a:ln>
        </p:spPr>
        <p:txBody>
          <a:bodyPr anchorCtr="0" anchor="t" bIns="91425" lIns="0" spcFirstLastPara="1" rIns="91425" wrap="square" tIns="91425">
            <a:noAutofit/>
          </a:bodyPr>
          <a:lstStyle/>
          <a:p>
            <a:pPr indent="-167640" lvl="0" marL="182880" marR="0" rtl="0" algn="l">
              <a:lnSpc>
                <a:spcPct val="100000"/>
              </a:lnSpc>
              <a:spcBef>
                <a:spcPts val="1200"/>
              </a:spcBef>
              <a:spcAft>
                <a:spcPts val="0"/>
              </a:spcAft>
              <a:buClr>
                <a:schemeClr val="dk1"/>
              </a:buClr>
              <a:buSzPts val="1200"/>
              <a:buChar char="●"/>
            </a:pPr>
            <a:r>
              <a:rPr lang="en-US" sz="1250">
                <a:solidFill>
                  <a:srgbClr val="222222"/>
                </a:solidFill>
                <a:highlight>
                  <a:srgbClr val="FFFFFF"/>
                </a:highlight>
              </a:rPr>
              <a:t>The key components of CC are </a:t>
            </a:r>
            <a:r>
              <a:rPr b="1" lang="en-US" sz="1250">
                <a:solidFill>
                  <a:srgbClr val="222222"/>
                </a:solidFill>
                <a:highlight>
                  <a:srgbClr val="FFFFFF"/>
                </a:highlight>
              </a:rPr>
              <a:t>dialogue, critical thinking and problem solving</a:t>
            </a:r>
            <a:r>
              <a:rPr lang="en-US" sz="1250">
                <a:solidFill>
                  <a:srgbClr val="222222"/>
                </a:solidFill>
                <a:highlight>
                  <a:srgbClr val="FFFFFF"/>
                </a:highlight>
              </a:rPr>
              <a:t>. </a:t>
            </a:r>
            <a:endParaRPr b="1" sz="1250">
              <a:solidFill>
                <a:srgbClr val="222222"/>
              </a:solidFill>
              <a:highlight>
                <a:srgbClr val="FFFFFF"/>
              </a:highlight>
            </a:endParaRPr>
          </a:p>
          <a:p>
            <a:pPr indent="-167640" lvl="0" marL="182880" marR="0" rtl="0" algn="l">
              <a:lnSpc>
                <a:spcPct val="100000"/>
              </a:lnSpc>
              <a:spcBef>
                <a:spcPts val="1200"/>
              </a:spcBef>
              <a:spcAft>
                <a:spcPts val="0"/>
              </a:spcAft>
              <a:buClr>
                <a:schemeClr val="dk1"/>
              </a:buClr>
              <a:buSzPts val="1200"/>
              <a:buChar char="●"/>
            </a:pPr>
            <a:r>
              <a:rPr b="1" lang="en-US" sz="1250">
                <a:solidFill>
                  <a:srgbClr val="222222"/>
                </a:solidFill>
                <a:highlight>
                  <a:srgbClr val="FFFFFF"/>
                </a:highlight>
              </a:rPr>
              <a:t>“</a:t>
            </a:r>
            <a:r>
              <a:rPr lang="en-US" sz="1250">
                <a:solidFill>
                  <a:srgbClr val="222222"/>
                </a:solidFill>
                <a:highlight>
                  <a:srgbClr val="FFFFFF"/>
                </a:highlight>
              </a:rPr>
              <a:t>“Critical consciousness helps you to be able to see beyond your own personal experience and understand the diverse experiences that other people in the country have,”</a:t>
            </a:r>
            <a:endParaRPr b="1" sz="1250">
              <a:solidFill>
                <a:srgbClr val="222222"/>
              </a:solidFill>
              <a:highlight>
                <a:srgbClr val="FFFFFF"/>
              </a:highlight>
            </a:endParaRPr>
          </a:p>
          <a:p>
            <a:pPr indent="0" lvl="0" marL="457200" marR="0" rtl="0" algn="l">
              <a:lnSpc>
                <a:spcPct val="100000"/>
              </a:lnSpc>
              <a:spcBef>
                <a:spcPts val="1200"/>
              </a:spcBef>
              <a:spcAft>
                <a:spcPts val="0"/>
              </a:spcAft>
              <a:buNone/>
            </a:pPr>
            <a:r>
              <a:t/>
            </a:r>
            <a:endParaRPr sz="1200">
              <a:solidFill>
                <a:schemeClr val="dk1"/>
              </a:solidFill>
            </a:endParaRPr>
          </a:p>
        </p:txBody>
      </p:sp>
      <p:sp>
        <p:nvSpPr>
          <p:cNvPr id="472" name="Google Shape;472;g2d1532d82df_0_55"/>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a:t>
            </a:r>
            <a:br>
              <a:rPr b="0" i="0" lang="en-US" sz="700" u="none" cap="none" strike="noStrike">
                <a:solidFill>
                  <a:srgbClr val="37816E"/>
                </a:solidFill>
                <a:latin typeface="Arial"/>
                <a:ea typeface="Arial"/>
                <a:cs typeface="Arial"/>
                <a:sym typeface="Arial"/>
              </a:rPr>
            </a:br>
            <a:r>
              <a:rPr lang="en-US" sz="700">
                <a:solidFill>
                  <a:srgbClr val="1B4036"/>
                </a:solidFill>
              </a:rPr>
              <a:t>CRITICAL CONSCIOUSNESS</a:t>
            </a:r>
            <a:endParaRPr b="0" i="0" sz="100" u="none" cap="none" strike="noStrike">
              <a:solidFill>
                <a:srgbClr val="1B4036"/>
              </a:solidFill>
              <a:latin typeface="Arial"/>
              <a:ea typeface="Arial"/>
              <a:cs typeface="Arial"/>
              <a:sym typeface="Arial"/>
            </a:endParaRPr>
          </a:p>
        </p:txBody>
      </p:sp>
      <p:sp>
        <p:nvSpPr>
          <p:cNvPr id="473" name="Google Shape;473;g2d1532d82df_0_55"/>
          <p:cNvSpPr txBox="1"/>
          <p:nvPr/>
        </p:nvSpPr>
        <p:spPr>
          <a:xfrm>
            <a:off x="5416800" y="4110625"/>
            <a:ext cx="3189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Calibri"/>
                <a:ea typeface="Calibri"/>
                <a:cs typeface="Calibri"/>
                <a:sym typeface="Calibri"/>
              </a:rPr>
              <a:t>Zayna Jamil, Contributor. June 9, 2022</a:t>
            </a:r>
            <a:endParaRPr sz="1000"/>
          </a:p>
        </p:txBody>
      </p:sp>
      <p:pic>
        <p:nvPicPr>
          <p:cNvPr id="474" name="Google Shape;474;g2d1532d82df_0_55"/>
          <p:cNvPicPr preferRelativeResize="0"/>
          <p:nvPr/>
        </p:nvPicPr>
        <p:blipFill rotWithShape="1">
          <a:blip r:embed="rId3">
            <a:alphaModFix/>
          </a:blip>
          <a:srcRect b="-19" l="-2954" r="0" t="20"/>
          <a:stretch/>
        </p:blipFill>
        <p:spPr>
          <a:xfrm>
            <a:off x="4665800" y="960450"/>
            <a:ext cx="3819424" cy="3087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2d1532d82df_0_70"/>
          <p:cNvSpPr txBox="1"/>
          <p:nvPr/>
        </p:nvSpPr>
        <p:spPr>
          <a:xfrm>
            <a:off x="3946525" y="800425"/>
            <a:ext cx="4814700" cy="38346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b="1" lang="en-US" sz="1300"/>
              <a:t>What is Critical Consciousness (CC)?</a:t>
            </a:r>
            <a:endParaRPr b="1" sz="1300"/>
          </a:p>
          <a:p>
            <a:pPr indent="0" lvl="0" marL="0" rtl="0" algn="l">
              <a:lnSpc>
                <a:spcPct val="115000"/>
              </a:lnSpc>
              <a:spcBef>
                <a:spcPts val="0"/>
              </a:spcBef>
              <a:spcAft>
                <a:spcPts val="0"/>
              </a:spcAft>
              <a:buNone/>
            </a:pPr>
            <a:r>
              <a:t/>
            </a:r>
            <a:endParaRPr sz="1300"/>
          </a:p>
          <a:p>
            <a:pPr indent="-304800" lvl="0" marL="457200" rtl="0" algn="l">
              <a:spcBef>
                <a:spcPts val="1000"/>
              </a:spcBef>
              <a:spcAft>
                <a:spcPts val="0"/>
              </a:spcAft>
              <a:buClr>
                <a:srgbClr val="3B3B3B"/>
              </a:buClr>
              <a:buSzPts val="1200"/>
              <a:buChar char="●"/>
            </a:pPr>
            <a:r>
              <a:rPr lang="en-US" sz="1200">
                <a:solidFill>
                  <a:srgbClr val="222222"/>
                </a:solidFill>
                <a:highlight>
                  <a:srgbClr val="FFFFFF"/>
                </a:highlight>
              </a:rPr>
              <a:t>CC is a theory founded by the Brazilian educator, </a:t>
            </a:r>
            <a:r>
              <a:rPr lang="en-US" sz="1200">
                <a:solidFill>
                  <a:srgbClr val="212121"/>
                </a:solidFill>
                <a:highlight>
                  <a:srgbClr val="FFFFFF"/>
                </a:highlight>
              </a:rPr>
              <a:t>Paulo </a:t>
            </a:r>
            <a:r>
              <a:rPr lang="en-US" sz="1200" u="sng">
                <a:solidFill>
                  <a:srgbClr val="376FAA"/>
                </a:solidFill>
                <a:highlight>
                  <a:srgbClr val="FFFFFF"/>
                </a:highlight>
                <a:hlinkClick r:id="rId3">
                  <a:extLst>
                    <a:ext uri="{A12FA001-AC4F-418D-AE19-62706E023703}">
                      <ahyp:hlinkClr val="tx"/>
                    </a:ext>
                  </a:extLst>
                </a:hlinkClick>
              </a:rPr>
              <a:t>Freire (1973, 1968/2000)</a:t>
            </a:r>
            <a:r>
              <a:rPr lang="en-US" sz="1200">
                <a:solidFill>
                  <a:srgbClr val="222222"/>
                </a:solidFill>
                <a:highlight>
                  <a:srgbClr val="FFFFFF"/>
                </a:highlight>
              </a:rPr>
              <a:t>, that focuses on achieving in-depth knowledge of social, political and economic structures in society to solve real world problems.</a:t>
            </a:r>
            <a:r>
              <a:rPr lang="en-US" sz="1200">
                <a:solidFill>
                  <a:srgbClr val="3B3B3B"/>
                </a:solidFill>
              </a:rPr>
              <a:t> </a:t>
            </a:r>
            <a:endParaRPr sz="1200">
              <a:solidFill>
                <a:srgbClr val="3B3B3B"/>
              </a:solidFill>
            </a:endParaRPr>
          </a:p>
          <a:p>
            <a:pPr indent="-304800" lvl="0" marL="457200" rtl="0" algn="l">
              <a:spcBef>
                <a:spcPts val="1000"/>
              </a:spcBef>
              <a:spcAft>
                <a:spcPts val="1000"/>
              </a:spcAft>
              <a:buClr>
                <a:srgbClr val="3B3B3B"/>
              </a:buClr>
              <a:buSzPts val="1200"/>
              <a:buChar char="●"/>
            </a:pPr>
            <a:r>
              <a:rPr lang="en-US" sz="1200">
                <a:solidFill>
                  <a:srgbClr val="212121"/>
                </a:solidFill>
                <a:highlight>
                  <a:srgbClr val="FFFFFF"/>
                </a:highlight>
              </a:rPr>
              <a:t>“CC [is] the dynamic interplay of three components. </a:t>
            </a:r>
            <a:r>
              <a:rPr i="1" lang="en-US" sz="1200">
                <a:solidFill>
                  <a:srgbClr val="212121"/>
                </a:solidFill>
                <a:highlight>
                  <a:srgbClr val="FFFFFF"/>
                </a:highlight>
              </a:rPr>
              <a:t>Critical reflection</a:t>
            </a:r>
            <a:r>
              <a:rPr lang="en-US" sz="1200">
                <a:solidFill>
                  <a:srgbClr val="212121"/>
                </a:solidFill>
                <a:highlight>
                  <a:srgbClr val="FFFFFF"/>
                </a:highlight>
              </a:rPr>
              <a:t> describes awareness and analysis of inequitable social conditions, </a:t>
            </a:r>
            <a:r>
              <a:rPr i="1" lang="en-US" sz="1200">
                <a:solidFill>
                  <a:srgbClr val="212121"/>
                </a:solidFill>
                <a:highlight>
                  <a:srgbClr val="FFFFFF"/>
                </a:highlight>
              </a:rPr>
              <a:t>critical motivation</a:t>
            </a:r>
            <a:r>
              <a:rPr lang="en-US" sz="1200">
                <a:solidFill>
                  <a:srgbClr val="212121"/>
                </a:solidFill>
                <a:highlight>
                  <a:srgbClr val="FFFFFF"/>
                </a:highlight>
              </a:rPr>
              <a:t> includes a commitment to creating positive social change that results in more equitable and just systems and outcomes, and </a:t>
            </a:r>
            <a:r>
              <a:rPr i="1" lang="en-US" sz="1200">
                <a:solidFill>
                  <a:srgbClr val="212121"/>
                </a:solidFill>
                <a:highlight>
                  <a:srgbClr val="FFFFFF"/>
                </a:highlight>
              </a:rPr>
              <a:t>critical action</a:t>
            </a:r>
            <a:r>
              <a:rPr lang="en-US" sz="1200">
                <a:solidFill>
                  <a:srgbClr val="212121"/>
                </a:solidFill>
                <a:highlight>
                  <a:srgbClr val="FFFFFF"/>
                </a:highlight>
              </a:rPr>
              <a:t> describes behaviors that support such change along with actions that directly address social inequities”(</a:t>
            </a:r>
            <a:r>
              <a:rPr lang="en-US" sz="1200" u="sng">
                <a:solidFill>
                  <a:schemeClr val="hlink"/>
                </a:solidFill>
                <a:highlight>
                  <a:srgbClr val="FFFFFF"/>
                </a:highlight>
                <a:hlinkClick r:id="rId4"/>
              </a:rPr>
              <a:t>Luke J. Rapa and G. John Geldhof 2020)</a:t>
            </a:r>
            <a:r>
              <a:rPr lang="en-US" sz="1200" u="sng">
                <a:solidFill>
                  <a:schemeClr val="hlink"/>
                </a:solidFill>
                <a:hlinkClick r:id="rId5"/>
              </a:rPr>
              <a:t> </a:t>
            </a:r>
            <a:endParaRPr sz="1200">
              <a:solidFill>
                <a:srgbClr val="3B3B3B"/>
              </a:solidFill>
            </a:endParaRPr>
          </a:p>
        </p:txBody>
      </p:sp>
      <p:sp>
        <p:nvSpPr>
          <p:cNvPr id="480" name="Google Shape;480;g2d1532d82df_0_70"/>
          <p:cNvSpPr txBox="1"/>
          <p:nvPr/>
        </p:nvSpPr>
        <p:spPr>
          <a:xfrm>
            <a:off x="250825" y="268313"/>
            <a:ext cx="2730900" cy="1401600"/>
          </a:xfrm>
          <a:prstGeom prst="rect">
            <a:avLst/>
          </a:prstGeom>
          <a:noFill/>
          <a:ln>
            <a:noFill/>
          </a:ln>
        </p:spPr>
        <p:txBody>
          <a:bodyPr anchorCtr="0" anchor="b"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Critical Consciousness</a:t>
            </a:r>
            <a:endParaRPr b="1" sz="2200">
              <a:solidFill>
                <a:schemeClr val="dk2"/>
              </a:solidFill>
            </a:endParaRPr>
          </a:p>
        </p:txBody>
      </p:sp>
      <p:sp>
        <p:nvSpPr>
          <p:cNvPr id="481" name="Google Shape;481;g2d1532d82df_0_70"/>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82" name="Google Shape;482;g2d1532d82df_0_70"/>
          <p:cNvSpPr txBox="1"/>
          <p:nvPr/>
        </p:nvSpPr>
        <p:spPr>
          <a:xfrm>
            <a:off x="242324" y="1806575"/>
            <a:ext cx="33633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What is it and why does it matter?</a:t>
            </a:r>
            <a:endParaRPr b="0" i="0" sz="1400" u="none" cap="none" strike="noStrike">
              <a:solidFill>
                <a:srgbClr val="000000"/>
              </a:solidFill>
              <a:latin typeface="Arial"/>
              <a:ea typeface="Arial"/>
              <a:cs typeface="Arial"/>
              <a:sym typeface="Arial"/>
            </a:endParaRPr>
          </a:p>
        </p:txBody>
      </p:sp>
      <p:sp>
        <p:nvSpPr>
          <p:cNvPr id="483" name="Google Shape;483;g2d1532d82df_0_70"/>
          <p:cNvSpPr txBox="1"/>
          <p:nvPr/>
        </p:nvSpPr>
        <p:spPr>
          <a:xfrm>
            <a:off x="2502900" y="4593025"/>
            <a:ext cx="604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3B3B3B"/>
                </a:solidFill>
              </a:rPr>
              <a:t>Reference: </a:t>
            </a:r>
            <a:r>
              <a:rPr lang="en-US" sz="900">
                <a:solidFill>
                  <a:srgbClr val="3B3B3B"/>
                </a:solidFill>
              </a:rPr>
              <a:t>https://uncagedfhs.org/11124/opinion/defining-critical-consciousness-and-its-importance-in-education/#</a:t>
            </a:r>
            <a:endParaRPr sz="1000"/>
          </a:p>
        </p:txBody>
      </p:sp>
      <p:sp>
        <p:nvSpPr>
          <p:cNvPr id="484" name="Google Shape;484;g2d1532d82df_0_70"/>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a:t>
            </a:r>
            <a:br>
              <a:rPr b="0" i="0" lang="en-US" sz="700" u="none" cap="none" strike="noStrike">
                <a:solidFill>
                  <a:srgbClr val="37816E"/>
                </a:solidFill>
                <a:latin typeface="Arial"/>
                <a:ea typeface="Arial"/>
                <a:cs typeface="Arial"/>
                <a:sym typeface="Arial"/>
              </a:rPr>
            </a:br>
            <a:r>
              <a:rPr lang="en-US" sz="700">
                <a:solidFill>
                  <a:srgbClr val="1B4036"/>
                </a:solidFill>
              </a:rPr>
              <a:t>SOCIAL IDENTITIES</a:t>
            </a:r>
            <a:endParaRPr b="0" i="0" sz="100" u="none" cap="none" strike="noStrike">
              <a:solidFill>
                <a:srgbClr val="1B4036"/>
              </a:solidFill>
              <a:latin typeface="Arial"/>
              <a:ea typeface="Arial"/>
              <a:cs typeface="Arial"/>
              <a:sym typeface="Arial"/>
            </a:endParaRPr>
          </a:p>
        </p:txBody>
      </p:sp>
      <p:sp>
        <p:nvSpPr>
          <p:cNvPr id="485" name="Google Shape;485;g2d1532d82df_0_70"/>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rgbClr val="D8D8D8"/>
              </a:buClr>
              <a:buSzPts val="1100"/>
              <a:buFont typeface="Arial"/>
              <a:buAutoNum type="arabicPeriod"/>
            </a:pPr>
            <a:r>
              <a:rPr lang="en-US" sz="1100">
                <a:solidFill>
                  <a:srgbClr val="D8D8D8"/>
                </a:solidFill>
              </a:rPr>
              <a:t>Perception and Assumption</a:t>
            </a:r>
            <a:endParaRPr b="0" i="0" sz="1400" u="none" cap="none" strike="noStrike">
              <a:solidFill>
                <a:srgbClr val="D8D8D8"/>
              </a:solidFill>
              <a:latin typeface="Arial"/>
              <a:ea typeface="Arial"/>
              <a:cs typeface="Arial"/>
              <a:sym typeface="Aria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Social Identity</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Self Awareness</a:t>
            </a:r>
            <a:endParaRPr sz="1100">
              <a:solidFill>
                <a:srgbClr val="D8D8D8"/>
              </a:solidFill>
            </a:endParaRPr>
          </a:p>
          <a:p>
            <a:pPr indent="-228600" lvl="0" marL="228600" marR="0" rtl="0" algn="l">
              <a:lnSpc>
                <a:spcPct val="100000"/>
              </a:lnSpc>
              <a:spcBef>
                <a:spcPts val="1200"/>
              </a:spcBef>
              <a:spcAft>
                <a:spcPts val="0"/>
              </a:spcAft>
              <a:buClr>
                <a:schemeClr val="dk1"/>
              </a:buClr>
              <a:buSzPts val="1100"/>
              <a:buAutoNum type="arabicPeriod"/>
            </a:pPr>
            <a:r>
              <a:rPr b="1" lang="en-US" sz="1100">
                <a:solidFill>
                  <a:schemeClr val="dk1"/>
                </a:solidFill>
              </a:rPr>
              <a:t>Critical Consciousness</a:t>
            </a:r>
            <a:endParaRPr b="1" sz="1100">
              <a:solidFill>
                <a:schemeClr val="dk1"/>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Pae</a:t>
            </a:r>
            <a:endParaRPr sz="1100">
              <a:solidFill>
                <a:srgbClr val="D8D8D8"/>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2d1532d82df_0_86"/>
          <p:cNvSpPr txBox="1"/>
          <p:nvPr/>
        </p:nvSpPr>
        <p:spPr>
          <a:xfrm>
            <a:off x="3946525" y="800425"/>
            <a:ext cx="4814700" cy="38346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b="1" lang="en-US" sz="1300"/>
              <a:t>What is the importance of Critical Consciousness (CC)?</a:t>
            </a:r>
            <a:endParaRPr b="1" sz="1300"/>
          </a:p>
          <a:p>
            <a:pPr indent="0" lvl="0" marL="0" rtl="0" algn="l">
              <a:lnSpc>
                <a:spcPct val="115000"/>
              </a:lnSpc>
              <a:spcBef>
                <a:spcPts val="0"/>
              </a:spcBef>
              <a:spcAft>
                <a:spcPts val="0"/>
              </a:spcAft>
              <a:buNone/>
            </a:pPr>
            <a:r>
              <a:t/>
            </a:r>
            <a:endParaRPr sz="1300"/>
          </a:p>
          <a:p>
            <a:pPr indent="-304800" lvl="0" marL="457200" rtl="0" algn="l">
              <a:spcBef>
                <a:spcPts val="1000"/>
              </a:spcBef>
              <a:spcAft>
                <a:spcPts val="0"/>
              </a:spcAft>
              <a:buClr>
                <a:srgbClr val="3B3B3B"/>
              </a:buClr>
              <a:buSzPts val="1200"/>
              <a:buChar char="●"/>
            </a:pPr>
            <a:r>
              <a:rPr lang="en-US" sz="1200">
                <a:solidFill>
                  <a:srgbClr val="222222"/>
                </a:solidFill>
                <a:highlight>
                  <a:srgbClr val="FFFFFF"/>
                </a:highlight>
              </a:rPr>
              <a:t>“Critical consciousness helps you to be able to see beyond your own personal experience and understand the diverse experiences that other people in the country have,” said Faiza Jamil, a Human Development Professor at Clemson University.</a:t>
            </a:r>
            <a:r>
              <a:rPr lang="en-US" sz="1200">
                <a:solidFill>
                  <a:srgbClr val="3B3B3B"/>
                </a:solidFill>
              </a:rPr>
              <a:t> </a:t>
            </a:r>
            <a:endParaRPr sz="1200">
              <a:solidFill>
                <a:srgbClr val="3B3B3B"/>
              </a:solidFill>
            </a:endParaRPr>
          </a:p>
          <a:p>
            <a:pPr indent="-304800" lvl="0" marL="457200" rtl="0" algn="l">
              <a:spcBef>
                <a:spcPts val="1000"/>
              </a:spcBef>
              <a:spcAft>
                <a:spcPts val="0"/>
              </a:spcAft>
              <a:buClr>
                <a:srgbClr val="3B3B3B"/>
              </a:buClr>
              <a:buSzPts val="1200"/>
              <a:buChar char="●"/>
            </a:pPr>
            <a:r>
              <a:rPr lang="en-US" sz="1200">
                <a:solidFill>
                  <a:srgbClr val="222222"/>
                </a:solidFill>
                <a:highlight>
                  <a:srgbClr val="FFFFFF"/>
                </a:highlight>
              </a:rPr>
              <a:t>“Critical consciousness – the degree to which individuals are able to “read” social conditions critically and feel empowered to act to change those conditions” </a:t>
            </a:r>
            <a:r>
              <a:rPr lang="en-US" sz="1200" u="sng">
                <a:solidFill>
                  <a:schemeClr val="hlink"/>
                </a:solidFill>
                <a:highlight>
                  <a:srgbClr val="FFFFFF"/>
                </a:highlight>
                <a:hlinkClick r:id="rId3"/>
              </a:rPr>
              <a:t>(Godfrey &amp; Rarick 2016</a:t>
            </a:r>
            <a:r>
              <a:rPr lang="en-US" sz="1200">
                <a:solidFill>
                  <a:srgbClr val="3B3B3B"/>
                </a:solidFill>
              </a:rPr>
              <a:t>)</a:t>
            </a:r>
            <a:endParaRPr sz="1200">
              <a:solidFill>
                <a:srgbClr val="3B3B3B"/>
              </a:solidFill>
            </a:endParaRPr>
          </a:p>
          <a:p>
            <a:pPr indent="0" lvl="0" marL="0" rtl="0" algn="l">
              <a:spcBef>
                <a:spcPts val="1000"/>
              </a:spcBef>
              <a:spcAft>
                <a:spcPts val="1000"/>
              </a:spcAft>
              <a:buNone/>
            </a:pPr>
            <a:r>
              <a:t/>
            </a:r>
            <a:endParaRPr sz="1200">
              <a:solidFill>
                <a:srgbClr val="3B3B3B"/>
              </a:solidFill>
            </a:endParaRPr>
          </a:p>
        </p:txBody>
      </p:sp>
      <p:sp>
        <p:nvSpPr>
          <p:cNvPr id="491" name="Google Shape;491;g2d1532d82df_0_86"/>
          <p:cNvSpPr txBox="1"/>
          <p:nvPr/>
        </p:nvSpPr>
        <p:spPr>
          <a:xfrm>
            <a:off x="250825" y="268313"/>
            <a:ext cx="2730900" cy="1401600"/>
          </a:xfrm>
          <a:prstGeom prst="rect">
            <a:avLst/>
          </a:prstGeom>
          <a:noFill/>
          <a:ln>
            <a:noFill/>
          </a:ln>
        </p:spPr>
        <p:txBody>
          <a:bodyPr anchorCtr="0" anchor="b"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Critical Consciousness</a:t>
            </a:r>
            <a:endParaRPr b="1" sz="2200">
              <a:solidFill>
                <a:schemeClr val="dk2"/>
              </a:solidFill>
            </a:endParaRPr>
          </a:p>
        </p:txBody>
      </p:sp>
      <p:sp>
        <p:nvSpPr>
          <p:cNvPr id="492" name="Google Shape;492;g2d1532d82df_0_86"/>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493" name="Google Shape;493;g2d1532d82df_0_86"/>
          <p:cNvSpPr txBox="1"/>
          <p:nvPr/>
        </p:nvSpPr>
        <p:spPr>
          <a:xfrm>
            <a:off x="242324" y="1806575"/>
            <a:ext cx="33633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What is it and why does it matter?</a:t>
            </a:r>
            <a:endParaRPr b="0" i="0" sz="1400" u="none" cap="none" strike="noStrike">
              <a:solidFill>
                <a:srgbClr val="000000"/>
              </a:solidFill>
              <a:latin typeface="Arial"/>
              <a:ea typeface="Arial"/>
              <a:cs typeface="Arial"/>
              <a:sym typeface="Arial"/>
            </a:endParaRPr>
          </a:p>
        </p:txBody>
      </p:sp>
      <p:sp>
        <p:nvSpPr>
          <p:cNvPr id="494" name="Google Shape;494;g2d1532d82df_0_86"/>
          <p:cNvSpPr txBox="1"/>
          <p:nvPr/>
        </p:nvSpPr>
        <p:spPr>
          <a:xfrm>
            <a:off x="2502900" y="4593025"/>
            <a:ext cx="604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3B3B3B"/>
                </a:solidFill>
              </a:rPr>
              <a:t>Reference: https://uncagedfhs.org/11124/opinion/defining-critical-consciousness-and-its-importance-in-education/#</a:t>
            </a:r>
            <a:endParaRPr sz="1000"/>
          </a:p>
        </p:txBody>
      </p:sp>
      <p:sp>
        <p:nvSpPr>
          <p:cNvPr id="495" name="Google Shape;495;g2d1532d82df_0_86"/>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a:t>
            </a:r>
            <a:br>
              <a:rPr b="0" i="0" lang="en-US" sz="700" u="none" cap="none" strike="noStrike">
                <a:solidFill>
                  <a:srgbClr val="37816E"/>
                </a:solidFill>
                <a:latin typeface="Arial"/>
                <a:ea typeface="Arial"/>
                <a:cs typeface="Arial"/>
                <a:sym typeface="Arial"/>
              </a:rPr>
            </a:br>
            <a:r>
              <a:rPr lang="en-US" sz="700">
                <a:solidFill>
                  <a:srgbClr val="1B4036"/>
                </a:solidFill>
              </a:rPr>
              <a:t>SOCIAL IDENTITIES</a:t>
            </a:r>
            <a:endParaRPr b="0" i="0" sz="100" u="none" cap="none" strike="noStrike">
              <a:solidFill>
                <a:srgbClr val="1B4036"/>
              </a:solidFill>
              <a:latin typeface="Arial"/>
              <a:ea typeface="Arial"/>
              <a:cs typeface="Arial"/>
              <a:sym typeface="Arial"/>
            </a:endParaRPr>
          </a:p>
        </p:txBody>
      </p:sp>
      <p:sp>
        <p:nvSpPr>
          <p:cNvPr id="496" name="Google Shape;496;g2d1532d82df_0_86"/>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rgbClr val="D8D8D8"/>
              </a:buClr>
              <a:buSzPts val="1100"/>
              <a:buFont typeface="Arial"/>
              <a:buAutoNum type="arabicPeriod"/>
            </a:pPr>
            <a:r>
              <a:rPr lang="en-US" sz="1100">
                <a:solidFill>
                  <a:srgbClr val="D8D8D8"/>
                </a:solidFill>
              </a:rPr>
              <a:t>Perception and Assumption</a:t>
            </a:r>
            <a:endParaRPr b="0" i="0" sz="1400" u="none" cap="none" strike="noStrike">
              <a:solidFill>
                <a:srgbClr val="D8D8D8"/>
              </a:solidFill>
              <a:latin typeface="Arial"/>
              <a:ea typeface="Arial"/>
              <a:cs typeface="Arial"/>
              <a:sym typeface="Aria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Social Identity</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Self Awareness</a:t>
            </a:r>
            <a:endParaRPr sz="1100">
              <a:solidFill>
                <a:srgbClr val="D8D8D8"/>
              </a:solidFill>
            </a:endParaRPr>
          </a:p>
          <a:p>
            <a:pPr indent="-228600" lvl="0" marL="228600" marR="0" rtl="0" algn="l">
              <a:lnSpc>
                <a:spcPct val="100000"/>
              </a:lnSpc>
              <a:spcBef>
                <a:spcPts val="1200"/>
              </a:spcBef>
              <a:spcAft>
                <a:spcPts val="0"/>
              </a:spcAft>
              <a:buClr>
                <a:schemeClr val="dk1"/>
              </a:buClr>
              <a:buSzPts val="1100"/>
              <a:buAutoNum type="arabicPeriod"/>
            </a:pPr>
            <a:r>
              <a:rPr b="1" lang="en-US" sz="1100">
                <a:solidFill>
                  <a:schemeClr val="dk1"/>
                </a:solidFill>
              </a:rPr>
              <a:t>Critical Consciousness</a:t>
            </a:r>
            <a:endParaRPr b="1" sz="1100">
              <a:solidFill>
                <a:schemeClr val="dk1"/>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Pae</a:t>
            </a:r>
            <a:endParaRPr sz="1100">
              <a:solidFill>
                <a:srgbClr val="D8D8D8"/>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26ff715cd5e_0_38"/>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502" name="Google Shape;502;g26ff715cd5e_0_38"/>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pic>
        <p:nvPicPr>
          <p:cNvPr id="503" name="Google Shape;503;g26ff715cd5e_0_38"/>
          <p:cNvPicPr preferRelativeResize="0"/>
          <p:nvPr/>
        </p:nvPicPr>
        <p:blipFill rotWithShape="1">
          <a:blip r:embed="rId3">
            <a:alphaModFix/>
          </a:blip>
          <a:srcRect b="0" l="14066" r="14423" t="-1358"/>
          <a:stretch/>
        </p:blipFill>
        <p:spPr>
          <a:xfrm>
            <a:off x="4800600" y="269150"/>
            <a:ext cx="3318375" cy="4213776"/>
          </a:xfrm>
          <a:prstGeom prst="rect">
            <a:avLst/>
          </a:prstGeom>
          <a:noFill/>
          <a:ln cap="flat" cmpd="sng" w="9525">
            <a:solidFill>
              <a:srgbClr val="F4A562"/>
            </a:solidFill>
            <a:prstDash val="solid"/>
            <a:round/>
            <a:headEnd len="sm" w="sm" type="none"/>
            <a:tailEnd len="sm" w="sm" type="none"/>
          </a:ln>
        </p:spPr>
      </p:pic>
      <p:sp>
        <p:nvSpPr>
          <p:cNvPr id="504" name="Google Shape;504;g26ff715cd5e_0_38"/>
          <p:cNvSpPr txBox="1"/>
          <p:nvPr/>
        </p:nvSpPr>
        <p:spPr>
          <a:xfrm>
            <a:off x="4572450" y="4538100"/>
            <a:ext cx="3741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https://mm.fieldmuseum.org/search/Colobus+guereza?start=0</a:t>
            </a:r>
            <a:endParaRPr sz="1000"/>
          </a:p>
        </p:txBody>
      </p:sp>
      <p:sp>
        <p:nvSpPr>
          <p:cNvPr id="505" name="Google Shape;505;g26ff715cd5e_0_38"/>
          <p:cNvSpPr txBox="1"/>
          <p:nvPr/>
        </p:nvSpPr>
        <p:spPr>
          <a:xfrm>
            <a:off x="250826" y="827426"/>
            <a:ext cx="21606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Exercise 5</a:t>
            </a:r>
            <a:endParaRPr b="0" i="0" sz="2200" u="none" cap="none" strike="noStrike">
              <a:solidFill>
                <a:schemeClr val="dk2"/>
              </a:solidFill>
              <a:latin typeface="Arial"/>
              <a:ea typeface="Arial"/>
              <a:cs typeface="Arial"/>
              <a:sym typeface="Arial"/>
            </a:endParaRPr>
          </a:p>
        </p:txBody>
      </p:sp>
      <p:sp>
        <p:nvSpPr>
          <p:cNvPr id="506" name="Google Shape;506;g26ff715cd5e_0_38"/>
          <p:cNvSpPr txBox="1"/>
          <p:nvPr/>
        </p:nvSpPr>
        <p:spPr>
          <a:xfrm>
            <a:off x="250825" y="1851025"/>
            <a:ext cx="4474500" cy="4167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1"/>
              </a:buClr>
              <a:buSzPts val="2000"/>
              <a:buFont typeface="Arial"/>
              <a:buNone/>
            </a:pPr>
            <a:r>
              <a:rPr lang="en-US">
                <a:solidFill>
                  <a:schemeClr val="dk1"/>
                </a:solidFill>
              </a:rPr>
              <a:t>S</a:t>
            </a:r>
            <a:r>
              <a:rPr lang="en-US">
                <a:solidFill>
                  <a:schemeClr val="dk1"/>
                </a:solidFill>
              </a:rPr>
              <a:t>earch for “</a:t>
            </a:r>
            <a:r>
              <a:rPr lang="en-US">
                <a:solidFill>
                  <a:srgbClr val="212529"/>
                </a:solidFill>
                <a:highlight>
                  <a:srgbClr val="FFFFFF"/>
                </a:highlight>
              </a:rPr>
              <a:t>Colobus guereza</a:t>
            </a:r>
            <a:r>
              <a:rPr lang="en-US">
                <a:solidFill>
                  <a:schemeClr val="dk1"/>
                </a:solidFill>
              </a:rPr>
              <a:t>” on mm.fieldmuseum.org</a:t>
            </a:r>
            <a:endParaRPr i="0" u="none" cap="none" strike="noStrike">
              <a:solidFill>
                <a:schemeClr val="dk1"/>
              </a:solidFill>
            </a:endParaRPr>
          </a:p>
        </p:txBody>
      </p:sp>
      <p:grpSp>
        <p:nvGrpSpPr>
          <p:cNvPr id="507" name="Google Shape;507;g26ff715cd5e_0_38"/>
          <p:cNvGrpSpPr/>
          <p:nvPr/>
        </p:nvGrpSpPr>
        <p:grpSpPr>
          <a:xfrm>
            <a:off x="105442" y="100679"/>
            <a:ext cx="658200" cy="658200"/>
            <a:chOff x="1905633" y="4094954"/>
            <a:chExt cx="658200" cy="658200"/>
          </a:xfrm>
        </p:grpSpPr>
        <p:sp>
          <p:nvSpPr>
            <p:cNvPr id="508" name="Google Shape;508;g26ff715cd5e_0_38"/>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09" name="Google Shape;509;g26ff715cd5e_0_38"/>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10" name="Google Shape;510;g26ff715cd5e_0_38"/>
          <p:cNvSpPr txBox="1"/>
          <p:nvPr/>
        </p:nvSpPr>
        <p:spPr>
          <a:xfrm>
            <a:off x="250825" y="2355850"/>
            <a:ext cx="4108800" cy="2601300"/>
          </a:xfrm>
          <a:prstGeom prst="rect">
            <a:avLst/>
          </a:prstGeom>
          <a:noFill/>
          <a:ln>
            <a:noFill/>
          </a:ln>
        </p:spPr>
        <p:txBody>
          <a:bodyPr anchorCtr="0" anchor="t" bIns="91425" lIns="0" spcFirstLastPara="1" rIns="91425" wrap="square" tIns="91425">
            <a:noAutofit/>
          </a:bodyPr>
          <a:lstStyle/>
          <a:p>
            <a:pPr indent="0" lvl="0" marL="0" marR="0" rtl="0" algn="l">
              <a:lnSpc>
                <a:spcPct val="150000"/>
              </a:lnSpc>
              <a:spcBef>
                <a:spcPts val="1200"/>
              </a:spcBef>
              <a:spcAft>
                <a:spcPts val="0"/>
              </a:spcAft>
              <a:buNone/>
            </a:pPr>
            <a:r>
              <a:rPr i="1" lang="en-US" sz="1300">
                <a:solidFill>
                  <a:schemeClr val="dk1"/>
                </a:solidFill>
              </a:rPr>
              <a:t>Thinking about the concepts we have reviewed. </a:t>
            </a:r>
            <a:r>
              <a:rPr i="1" lang="en-US" sz="1300">
                <a:solidFill>
                  <a:schemeClr val="dk1"/>
                </a:solidFill>
              </a:rPr>
              <a:t>Add a thoughts about what you find from the search to the jamboard.</a:t>
            </a:r>
            <a:endParaRPr i="1" sz="1300">
              <a:solidFill>
                <a:schemeClr val="dk1"/>
              </a:solidFill>
            </a:endParaRPr>
          </a:p>
          <a:p>
            <a:pPr indent="-311150" lvl="0" marL="457200" marR="0" rtl="0" algn="l">
              <a:lnSpc>
                <a:spcPct val="150000"/>
              </a:lnSpc>
              <a:spcBef>
                <a:spcPts val="1200"/>
              </a:spcBef>
              <a:spcAft>
                <a:spcPts val="0"/>
              </a:spcAft>
              <a:buClr>
                <a:schemeClr val="dk1"/>
              </a:buClr>
              <a:buSzPts val="1300"/>
              <a:buChar char="●"/>
            </a:pPr>
            <a:r>
              <a:rPr lang="en-US" sz="1300">
                <a:solidFill>
                  <a:schemeClr val="dk1"/>
                </a:solidFill>
              </a:rPr>
              <a:t>What do you notice or focus on?</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US" sz="1300">
                <a:solidFill>
                  <a:schemeClr val="dk1"/>
                </a:solidFill>
              </a:rPr>
              <a:t>How do the results make you feel?</a:t>
            </a:r>
            <a:endParaRPr sz="1300">
              <a:solidFill>
                <a:schemeClr val="dk1"/>
              </a:solidFill>
            </a:endParaRPr>
          </a:p>
          <a:p>
            <a:pPr indent="-311150" lvl="0" marL="457200" marR="0" rtl="0" algn="l">
              <a:lnSpc>
                <a:spcPct val="100000"/>
              </a:lnSpc>
              <a:spcBef>
                <a:spcPts val="1200"/>
              </a:spcBef>
              <a:spcAft>
                <a:spcPts val="0"/>
              </a:spcAft>
              <a:buClr>
                <a:schemeClr val="dk1"/>
              </a:buClr>
              <a:buSzPts val="1300"/>
              <a:buChar char="●"/>
            </a:pPr>
            <a:r>
              <a:rPr lang="en-US" sz="1300">
                <a:solidFill>
                  <a:schemeClr val="dk1"/>
                </a:solidFill>
              </a:rPr>
              <a:t>Think about what it is that you see that makes you say/think that?</a:t>
            </a:r>
            <a:endParaRPr sz="1300">
              <a:solidFill>
                <a:schemeClr val="dk1"/>
              </a:solidFill>
            </a:endParaRPr>
          </a:p>
          <a:p>
            <a:pPr indent="0" lvl="0" marL="0" rtl="0" algn="l">
              <a:lnSpc>
                <a:spcPct val="150000"/>
              </a:lnSpc>
              <a:spcBef>
                <a:spcPts val="1000"/>
              </a:spcBef>
              <a:spcAft>
                <a:spcPts val="0"/>
              </a:spcAft>
              <a:buNone/>
            </a:pPr>
            <a:r>
              <a:t/>
            </a:r>
            <a:endParaRPr sz="1200">
              <a:solidFill>
                <a:schemeClr val="dk1"/>
              </a:solidFill>
            </a:endParaRPr>
          </a:p>
          <a:p>
            <a:pPr indent="0" lvl="0" marL="457200" marR="0" rtl="0" algn="l">
              <a:lnSpc>
                <a:spcPct val="150000"/>
              </a:lnSpc>
              <a:spcBef>
                <a:spcPts val="1200"/>
              </a:spcBef>
              <a:spcAft>
                <a:spcPts val="0"/>
              </a:spcAft>
              <a:buNone/>
            </a:pPr>
            <a:r>
              <a:t/>
            </a:r>
            <a:endParaRPr sz="1200">
              <a:solidFill>
                <a:schemeClr val="dk1"/>
              </a:solidFill>
            </a:endParaRPr>
          </a:p>
          <a:p>
            <a:pPr indent="0" lvl="0" marL="457200" marR="0" rtl="0" algn="l">
              <a:lnSpc>
                <a:spcPct val="100000"/>
              </a:lnSpc>
              <a:spcBef>
                <a:spcPts val="1200"/>
              </a:spcBef>
              <a:spcAft>
                <a:spcPts val="0"/>
              </a:spcAft>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p:txBody>
      </p:sp>
      <p:sp>
        <p:nvSpPr>
          <p:cNvPr id="511" name="Google Shape;511;g26ff715cd5e_0_38"/>
          <p:cNvSpPr/>
          <p:nvPr/>
        </p:nvSpPr>
        <p:spPr>
          <a:xfrm rot="5400000">
            <a:off x="4538550" y="262975"/>
            <a:ext cx="298200" cy="830700"/>
          </a:xfrm>
          <a:prstGeom prst="up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12" name="Google Shape;512;g26ff715cd5e_0_38"/>
          <p:cNvPicPr preferRelativeResize="0"/>
          <p:nvPr/>
        </p:nvPicPr>
        <p:blipFill>
          <a:blip r:embed="rId4">
            <a:alphaModFix/>
          </a:blip>
          <a:stretch>
            <a:fillRect/>
          </a:stretch>
        </p:blipFill>
        <p:spPr>
          <a:xfrm>
            <a:off x="6529500" y="939000"/>
            <a:ext cx="2300850" cy="960850"/>
          </a:xfrm>
          <a:prstGeom prst="rect">
            <a:avLst/>
          </a:prstGeom>
          <a:noFill/>
          <a:ln cap="flat" cmpd="sng" w="9525">
            <a:solidFill>
              <a:srgbClr val="F4A562"/>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16" name="Shape 516"/>
        <p:cNvGrpSpPr/>
        <p:nvPr/>
      </p:nvGrpSpPr>
      <p:grpSpPr>
        <a:xfrm>
          <a:off x="0" y="0"/>
          <a:ext cx="0" cy="0"/>
          <a:chOff x="0" y="0"/>
          <a:chExt cx="0" cy="0"/>
        </a:xfrm>
      </p:grpSpPr>
      <p:sp>
        <p:nvSpPr>
          <p:cNvPr id="517" name="Google Shape;517;g2d1c3f3aafc_0_65"/>
          <p:cNvSpPr txBox="1"/>
          <p:nvPr>
            <p:ph type="ctrTitle"/>
          </p:nvPr>
        </p:nvSpPr>
        <p:spPr>
          <a:xfrm>
            <a:off x="479425" y="1104900"/>
            <a:ext cx="7068900" cy="1790700"/>
          </a:xfrm>
          <a:prstGeom prst="rect">
            <a:avLst/>
          </a:prstGeom>
          <a:noFill/>
          <a:ln>
            <a:noFill/>
          </a:ln>
        </p:spPr>
        <p:txBody>
          <a:bodyPr anchorCtr="0" anchor="b" bIns="45700" lIns="0" spcFirstLastPara="1" rIns="0" wrap="square" tIns="45700">
            <a:noAutofit/>
          </a:bodyPr>
          <a:lstStyle/>
          <a:p>
            <a:pPr indent="0" lvl="0" marL="0" rtl="0" algn="l">
              <a:lnSpc>
                <a:spcPct val="90000"/>
              </a:lnSpc>
              <a:spcBef>
                <a:spcPts val="0"/>
              </a:spcBef>
              <a:spcAft>
                <a:spcPts val="0"/>
              </a:spcAft>
              <a:buSzPts val="4400"/>
              <a:buNone/>
            </a:pPr>
            <a:r>
              <a:rPr lang="en-US"/>
              <a:t>Use Case and Homework</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2d1c3f3aafc_0_8"/>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523" name="Google Shape;523;g2d1c3f3aafc_0_8"/>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pic>
        <p:nvPicPr>
          <p:cNvPr id="524" name="Google Shape;524;g2d1c3f3aafc_0_8"/>
          <p:cNvPicPr preferRelativeResize="0"/>
          <p:nvPr/>
        </p:nvPicPr>
        <p:blipFill rotWithShape="1">
          <a:blip r:embed="rId3">
            <a:alphaModFix/>
          </a:blip>
          <a:srcRect b="0" l="-250" r="250" t="0"/>
          <a:stretch/>
        </p:blipFill>
        <p:spPr>
          <a:xfrm>
            <a:off x="4725325" y="561175"/>
            <a:ext cx="3764925" cy="3809601"/>
          </a:xfrm>
          <a:prstGeom prst="rect">
            <a:avLst/>
          </a:prstGeom>
          <a:noFill/>
          <a:ln cap="flat" cmpd="sng" w="9525">
            <a:solidFill>
              <a:srgbClr val="F4A562"/>
            </a:solidFill>
            <a:prstDash val="solid"/>
            <a:round/>
            <a:headEnd len="sm" w="sm" type="none"/>
            <a:tailEnd len="sm" w="sm" type="none"/>
          </a:ln>
        </p:spPr>
      </p:pic>
      <p:sp>
        <p:nvSpPr>
          <p:cNvPr id="525" name="Google Shape;525;g2d1c3f3aafc_0_8"/>
          <p:cNvSpPr txBox="1"/>
          <p:nvPr/>
        </p:nvSpPr>
        <p:spPr>
          <a:xfrm>
            <a:off x="250824" y="827425"/>
            <a:ext cx="33183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Use Case </a:t>
            </a:r>
            <a:r>
              <a:rPr b="1" lang="en-US" sz="2200">
                <a:solidFill>
                  <a:schemeClr val="dk2"/>
                </a:solidFill>
              </a:rPr>
              <a:t>Exercise</a:t>
            </a:r>
            <a:endParaRPr b="0" i="0" sz="2200" u="none" cap="none" strike="noStrike">
              <a:solidFill>
                <a:schemeClr val="dk2"/>
              </a:solidFill>
              <a:latin typeface="Arial"/>
              <a:ea typeface="Arial"/>
              <a:cs typeface="Arial"/>
              <a:sym typeface="Arial"/>
            </a:endParaRPr>
          </a:p>
        </p:txBody>
      </p:sp>
      <p:sp>
        <p:nvSpPr>
          <p:cNvPr id="526" name="Google Shape;526;g2d1c3f3aafc_0_8"/>
          <p:cNvSpPr txBox="1"/>
          <p:nvPr/>
        </p:nvSpPr>
        <p:spPr>
          <a:xfrm>
            <a:off x="250825" y="1851025"/>
            <a:ext cx="4474500" cy="4770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US" sz="1200"/>
              <a:t>The use case requires the website to include a section about the team and includes individual team member pages.</a:t>
            </a:r>
            <a:endParaRPr sz="1500" u="none" cap="none" strike="noStrike">
              <a:solidFill>
                <a:schemeClr val="dk1"/>
              </a:solidFill>
            </a:endParaRPr>
          </a:p>
        </p:txBody>
      </p:sp>
      <p:grpSp>
        <p:nvGrpSpPr>
          <p:cNvPr id="527" name="Google Shape;527;g2d1c3f3aafc_0_8"/>
          <p:cNvGrpSpPr/>
          <p:nvPr/>
        </p:nvGrpSpPr>
        <p:grpSpPr>
          <a:xfrm>
            <a:off x="105442" y="100679"/>
            <a:ext cx="658200" cy="658200"/>
            <a:chOff x="1905633" y="4094954"/>
            <a:chExt cx="658200" cy="658200"/>
          </a:xfrm>
        </p:grpSpPr>
        <p:sp>
          <p:nvSpPr>
            <p:cNvPr id="528" name="Google Shape;528;g2d1c3f3aafc_0_8"/>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29" name="Google Shape;529;g2d1c3f3aafc_0_8"/>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530" name="Google Shape;530;g2d1c3f3aafc_0_8"/>
          <p:cNvSpPr txBox="1"/>
          <p:nvPr/>
        </p:nvSpPr>
        <p:spPr>
          <a:xfrm>
            <a:off x="250825" y="2355850"/>
            <a:ext cx="4133700" cy="2334600"/>
          </a:xfrm>
          <a:prstGeom prst="rect">
            <a:avLst/>
          </a:prstGeom>
          <a:noFill/>
          <a:ln>
            <a:noFill/>
          </a:ln>
        </p:spPr>
        <p:txBody>
          <a:bodyPr anchorCtr="0" anchor="t" bIns="91425" lIns="0" spcFirstLastPara="1" rIns="91425" wrap="square" tIns="91425">
            <a:noAutofit/>
          </a:bodyPr>
          <a:lstStyle/>
          <a:p>
            <a:pPr indent="0" lvl="0" marL="0" marR="0" rtl="0" algn="l">
              <a:lnSpc>
                <a:spcPct val="150000"/>
              </a:lnSpc>
              <a:spcBef>
                <a:spcPts val="1200"/>
              </a:spcBef>
              <a:spcAft>
                <a:spcPts val="0"/>
              </a:spcAft>
              <a:buNone/>
            </a:pPr>
            <a:r>
              <a:rPr i="1" lang="en-US" sz="1300">
                <a:solidFill>
                  <a:schemeClr val="dk1"/>
                </a:solidFill>
              </a:rPr>
              <a:t>Assuming the role of the projects principal </a:t>
            </a:r>
            <a:r>
              <a:rPr i="1" lang="en-US" sz="1300">
                <a:solidFill>
                  <a:schemeClr val="dk1"/>
                </a:solidFill>
              </a:rPr>
              <a:t>investigator:</a:t>
            </a:r>
            <a:endParaRPr i="1"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US" sz="1300">
                <a:solidFill>
                  <a:schemeClr val="dk1"/>
                </a:solidFill>
              </a:rPr>
              <a:t>Draft the introduction to the project team</a:t>
            </a:r>
            <a:endParaRPr sz="1300">
              <a:solidFill>
                <a:schemeClr val="dk1"/>
              </a:solidFill>
            </a:endParaRPr>
          </a:p>
          <a:p>
            <a:pPr indent="-311150" lvl="0" marL="457200" rtl="0" algn="l">
              <a:lnSpc>
                <a:spcPct val="100000"/>
              </a:lnSpc>
              <a:spcBef>
                <a:spcPts val="1000"/>
              </a:spcBef>
              <a:spcAft>
                <a:spcPts val="0"/>
              </a:spcAft>
              <a:buClr>
                <a:schemeClr val="dk1"/>
              </a:buClr>
              <a:buSzPts val="1300"/>
              <a:buChar char="●"/>
            </a:pPr>
            <a:r>
              <a:rPr lang="en-US" sz="1300">
                <a:solidFill>
                  <a:schemeClr val="dk1"/>
                </a:solidFill>
              </a:rPr>
              <a:t>Draft your personal statement as a member of the team.</a:t>
            </a:r>
            <a:endParaRPr sz="1300">
              <a:solidFill>
                <a:schemeClr val="dk1"/>
              </a:solidFill>
            </a:endParaRPr>
          </a:p>
          <a:p>
            <a:pPr indent="0" lvl="0" marL="457200" rtl="0" algn="l">
              <a:lnSpc>
                <a:spcPct val="115000"/>
              </a:lnSpc>
              <a:spcBef>
                <a:spcPts val="1000"/>
              </a:spcBef>
              <a:spcAft>
                <a:spcPts val="0"/>
              </a:spcAft>
              <a:buNone/>
            </a:pPr>
            <a:r>
              <a:rPr i="1" lang="en-US" sz="1200"/>
              <a:t>What do you think is important for visitors to the site to understand about the team and your role in the project?</a:t>
            </a:r>
            <a:endParaRPr sz="1300">
              <a:solidFill>
                <a:schemeClr val="dk1"/>
              </a:solidFill>
            </a:endParaRPr>
          </a:p>
          <a:p>
            <a:pPr indent="0" lvl="0" marL="457200" marR="0" rtl="0" algn="l">
              <a:lnSpc>
                <a:spcPct val="100000"/>
              </a:lnSpc>
              <a:spcBef>
                <a:spcPts val="1200"/>
              </a:spcBef>
              <a:spcAft>
                <a:spcPts val="0"/>
              </a:spcAft>
              <a:buNone/>
            </a:pPr>
            <a:r>
              <a:t/>
            </a:r>
            <a:endParaRPr sz="1300">
              <a:solidFill>
                <a:schemeClr val="dk1"/>
              </a:solidFill>
            </a:endParaRPr>
          </a:p>
          <a:p>
            <a:pPr indent="0" lvl="0" marL="0" rtl="0" algn="l">
              <a:spcBef>
                <a:spcPts val="0"/>
              </a:spcBef>
              <a:spcAft>
                <a:spcPts val="0"/>
              </a:spcAft>
              <a:buNone/>
            </a:pPr>
            <a:r>
              <a:t/>
            </a:r>
            <a:endParaRPr sz="13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2d1c3f3aafc_0_82"/>
          <p:cNvSpPr/>
          <p:nvPr/>
        </p:nvSpPr>
        <p:spPr>
          <a:xfrm>
            <a:off x="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6" name="Google Shape;536;g2d1c3f3aafc_0_82"/>
          <p:cNvSpPr txBox="1"/>
          <p:nvPr/>
        </p:nvSpPr>
        <p:spPr>
          <a:xfrm>
            <a:off x="125413" y="1779587"/>
            <a:ext cx="4321200" cy="1584300"/>
          </a:xfrm>
          <a:prstGeom prst="rect">
            <a:avLst/>
          </a:prstGeom>
          <a:noFill/>
          <a:ln>
            <a:noFill/>
          </a:ln>
        </p:spPr>
        <p:txBody>
          <a:bodyPr anchorCtr="0" anchor="ctr" bIns="0" lIns="0" spcFirstLastPara="1" rIns="91425" wrap="square" tIns="91425">
            <a:normAutofit/>
          </a:bodyPr>
          <a:lstStyle/>
          <a:p>
            <a:pPr indent="0" lvl="0" marL="0" marR="0" rtl="0" algn="ctr">
              <a:lnSpc>
                <a:spcPct val="90000"/>
              </a:lnSpc>
              <a:spcBef>
                <a:spcPts val="0"/>
              </a:spcBef>
              <a:spcAft>
                <a:spcPts val="0"/>
              </a:spcAft>
              <a:buClr>
                <a:schemeClr val="dk1"/>
              </a:buClr>
              <a:buSzPts val="4400"/>
              <a:buFont typeface="Arial"/>
              <a:buNone/>
            </a:pPr>
            <a:r>
              <a:rPr b="1" i="0" lang="en-US" sz="4400" u="none" cap="none" strike="noStrike">
                <a:solidFill>
                  <a:schemeClr val="accent1"/>
                </a:solidFill>
                <a:latin typeface="Arial"/>
                <a:ea typeface="Arial"/>
                <a:cs typeface="Arial"/>
                <a:sym typeface="Arial"/>
              </a:rPr>
              <a:t>Thank you!</a:t>
            </a:r>
            <a:endParaRPr b="0" i="0" sz="1400" u="none" cap="none" strike="noStrike">
              <a:solidFill>
                <a:schemeClr val="accent1"/>
              </a:solidFill>
              <a:latin typeface="Arial"/>
              <a:ea typeface="Arial"/>
              <a:cs typeface="Arial"/>
              <a:sym typeface="Arial"/>
            </a:endParaRPr>
          </a:p>
        </p:txBody>
      </p:sp>
      <p:sp>
        <p:nvSpPr>
          <p:cNvPr id="537" name="Google Shape;537;g2d1c3f3aafc_0_82"/>
          <p:cNvSpPr txBox="1"/>
          <p:nvPr/>
        </p:nvSpPr>
        <p:spPr>
          <a:xfrm>
            <a:off x="5366775" y="842723"/>
            <a:ext cx="3241800" cy="468600"/>
          </a:xfrm>
          <a:prstGeom prst="rect">
            <a:avLst/>
          </a:prstGeom>
          <a:noFill/>
          <a:ln>
            <a:noFill/>
          </a:ln>
        </p:spPr>
        <p:txBody>
          <a:bodyPr anchorCtr="0" anchor="t" bIns="91425" lIns="0" spcFirstLastPara="1" rIns="91425" wrap="square" tIns="0">
            <a:normAutofit/>
          </a:bodyPr>
          <a:lstStyle/>
          <a:p>
            <a:pPr indent="0" lvl="0" marL="114300" marR="0" rtl="0" algn="l">
              <a:lnSpc>
                <a:spcPct val="100000"/>
              </a:lnSpc>
              <a:spcBef>
                <a:spcPts val="0"/>
              </a:spcBef>
              <a:spcAft>
                <a:spcPts val="0"/>
              </a:spcAft>
              <a:buClr>
                <a:schemeClr val="dk1"/>
              </a:buClr>
              <a:buSzPts val="2000"/>
              <a:buFont typeface="Arial"/>
              <a:buNone/>
            </a:pPr>
            <a:r>
              <a:rPr b="1" lang="en-US" sz="1200">
                <a:solidFill>
                  <a:schemeClr val="accent1"/>
                </a:solidFill>
              </a:rPr>
              <a:t>Sara Furr</a:t>
            </a:r>
            <a:endParaRPr b="1" sz="1200">
              <a:solidFill>
                <a:schemeClr val="accent1"/>
              </a:solidFill>
            </a:endParaRPr>
          </a:p>
          <a:p>
            <a:pPr indent="0" lvl="0" marL="114300" marR="0" rtl="0" algn="l">
              <a:lnSpc>
                <a:spcPct val="100000"/>
              </a:lnSpc>
              <a:spcBef>
                <a:spcPts val="0"/>
              </a:spcBef>
              <a:spcAft>
                <a:spcPts val="0"/>
              </a:spcAft>
              <a:buClr>
                <a:schemeClr val="dk1"/>
              </a:buClr>
              <a:buSzPts val="2000"/>
              <a:buFont typeface="Arial"/>
              <a:buNone/>
            </a:pPr>
            <a:r>
              <a:rPr lang="en-US" sz="1200">
                <a:solidFill>
                  <a:schemeClr val="dk2"/>
                </a:solidFill>
              </a:rPr>
              <a:t>www.fieldmuseum.org</a:t>
            </a:r>
            <a:endParaRPr b="0" i="0" sz="1200" u="none" cap="none" strike="noStrike">
              <a:solidFill>
                <a:schemeClr val="dk2"/>
              </a:solidFill>
              <a:latin typeface="Arial"/>
              <a:ea typeface="Arial"/>
              <a:cs typeface="Arial"/>
              <a:sym typeface="Arial"/>
            </a:endParaRPr>
          </a:p>
        </p:txBody>
      </p:sp>
      <p:sp>
        <p:nvSpPr>
          <p:cNvPr id="538" name="Google Shape;538;g2d1c3f3aafc_0_82"/>
          <p:cNvSpPr txBox="1"/>
          <p:nvPr/>
        </p:nvSpPr>
        <p:spPr>
          <a:xfrm>
            <a:off x="5366775" y="1529316"/>
            <a:ext cx="3241800" cy="915300"/>
          </a:xfrm>
          <a:prstGeom prst="rect">
            <a:avLst/>
          </a:prstGeom>
          <a:noFill/>
          <a:ln>
            <a:noFill/>
          </a:ln>
        </p:spPr>
        <p:txBody>
          <a:bodyPr anchorCtr="0" anchor="t" bIns="91425" lIns="0" spcFirstLastPara="1" rIns="91425" wrap="square" tIns="0">
            <a:normAutofit/>
          </a:bodyPr>
          <a:lstStyle/>
          <a:p>
            <a:pPr indent="0" lvl="0" marL="114300" rtl="0" algn="l">
              <a:spcBef>
                <a:spcPts val="0"/>
              </a:spcBef>
              <a:spcAft>
                <a:spcPts val="0"/>
              </a:spcAft>
              <a:buClr>
                <a:schemeClr val="dk1"/>
              </a:buClr>
              <a:buSzPts val="2000"/>
              <a:buFont typeface="Arial"/>
              <a:buNone/>
            </a:pPr>
            <a:r>
              <a:rPr b="1" lang="en-US" sz="1200">
                <a:solidFill>
                  <a:schemeClr val="accent1"/>
                </a:solidFill>
              </a:rPr>
              <a:t>Sharon Grant</a:t>
            </a:r>
            <a:endParaRPr b="1" sz="1200">
              <a:solidFill>
                <a:schemeClr val="accent1"/>
              </a:solidFill>
            </a:endParaRPr>
          </a:p>
          <a:p>
            <a:pPr indent="0" lvl="0" marL="114300" rtl="0" algn="l">
              <a:spcBef>
                <a:spcPts val="0"/>
              </a:spcBef>
              <a:spcAft>
                <a:spcPts val="0"/>
              </a:spcAft>
              <a:buClr>
                <a:schemeClr val="dk1"/>
              </a:buClr>
              <a:buSzPts val="2000"/>
              <a:buFont typeface="Arial"/>
              <a:buNone/>
            </a:pPr>
            <a:r>
              <a:rPr lang="en-US" sz="1200">
                <a:solidFill>
                  <a:schemeClr val="dk1"/>
                </a:solidFill>
              </a:rPr>
              <a:t>www.fieldmuseum.org</a:t>
            </a:r>
            <a:endParaRPr b="1" sz="1200">
              <a:solidFill>
                <a:schemeClr val="accent1"/>
              </a:solidFill>
            </a:endParaRPr>
          </a:p>
          <a:p>
            <a:pPr indent="0" lvl="0" marL="0" rtl="0" algn="l">
              <a:spcBef>
                <a:spcPts val="0"/>
              </a:spcBef>
              <a:spcAft>
                <a:spcPts val="0"/>
              </a:spcAft>
              <a:buClr>
                <a:schemeClr val="dk1"/>
              </a:buClr>
              <a:buSzPts val="2000"/>
              <a:buFont typeface="Arial"/>
              <a:buNone/>
            </a:pPr>
            <a:r>
              <a:t/>
            </a:r>
            <a:endParaRPr b="1" sz="1200">
              <a:solidFill>
                <a:schemeClr val="accent1"/>
              </a:solidFill>
            </a:endParaRPr>
          </a:p>
        </p:txBody>
      </p:sp>
      <p:sp>
        <p:nvSpPr>
          <p:cNvPr id="539" name="Google Shape;539;g2d1c3f3aafc_0_82"/>
          <p:cNvSpPr txBox="1"/>
          <p:nvPr/>
        </p:nvSpPr>
        <p:spPr>
          <a:xfrm>
            <a:off x="5366775" y="3457878"/>
            <a:ext cx="3241800" cy="602400"/>
          </a:xfrm>
          <a:prstGeom prst="rect">
            <a:avLst/>
          </a:prstGeom>
          <a:noFill/>
          <a:ln>
            <a:noFill/>
          </a:ln>
        </p:spPr>
        <p:txBody>
          <a:bodyPr anchorCtr="0" anchor="t" bIns="91425" lIns="114300" spcFirstLastPara="1" rIns="91425" wrap="square" tIns="0">
            <a:normAutofit/>
          </a:bodyPr>
          <a:lstStyle/>
          <a:p>
            <a:pPr indent="0" lvl="0" marL="0" rtl="0" algn="l">
              <a:spcBef>
                <a:spcPts val="0"/>
              </a:spcBef>
              <a:spcAft>
                <a:spcPts val="0"/>
              </a:spcAft>
              <a:buClr>
                <a:schemeClr val="dk1"/>
              </a:buClr>
              <a:buSzPts val="2000"/>
              <a:buFont typeface="Arial"/>
              <a:buNone/>
            </a:pPr>
            <a:r>
              <a:rPr b="1" lang="en-US" sz="1200">
                <a:solidFill>
                  <a:schemeClr val="accent1"/>
                </a:solidFill>
              </a:rPr>
              <a:t>Kate Webbink</a:t>
            </a:r>
            <a:endParaRPr b="1" sz="1200">
              <a:solidFill>
                <a:schemeClr val="accent1"/>
              </a:solidFill>
            </a:endParaRPr>
          </a:p>
          <a:p>
            <a:pPr indent="0" lvl="0" marL="0" rtl="0" algn="l">
              <a:spcBef>
                <a:spcPts val="0"/>
              </a:spcBef>
              <a:spcAft>
                <a:spcPts val="0"/>
              </a:spcAft>
              <a:buClr>
                <a:schemeClr val="dk1"/>
              </a:buClr>
              <a:buSzPts val="2000"/>
              <a:buFont typeface="Arial"/>
              <a:buNone/>
            </a:pPr>
            <a:r>
              <a:rPr lang="en-US" sz="1200">
                <a:solidFill>
                  <a:schemeClr val="dk1"/>
                </a:solidFill>
              </a:rPr>
              <a:t>www.fieldmuseum.org</a:t>
            </a:r>
            <a:endParaRPr b="1" sz="1200">
              <a:solidFill>
                <a:schemeClr val="accent1"/>
              </a:solidFill>
            </a:endParaRPr>
          </a:p>
        </p:txBody>
      </p:sp>
      <p:pic>
        <p:nvPicPr>
          <p:cNvPr id="540" name="Google Shape;540;g2d1c3f3aafc_0_82"/>
          <p:cNvPicPr preferRelativeResize="0"/>
          <p:nvPr/>
        </p:nvPicPr>
        <p:blipFill rotWithShape="1">
          <a:blip r:embed="rId3">
            <a:alphaModFix/>
          </a:blip>
          <a:srcRect b="0" l="0" r="0" t="0"/>
          <a:stretch/>
        </p:blipFill>
        <p:spPr>
          <a:xfrm>
            <a:off x="250825" y="268308"/>
            <a:ext cx="602326" cy="602326"/>
          </a:xfrm>
          <a:prstGeom prst="rect">
            <a:avLst/>
          </a:prstGeom>
          <a:noFill/>
          <a:ln>
            <a:noFill/>
          </a:ln>
        </p:spPr>
      </p:pic>
      <p:sp>
        <p:nvSpPr>
          <p:cNvPr id="541" name="Google Shape;541;g2d1c3f3aafc_0_82"/>
          <p:cNvSpPr txBox="1"/>
          <p:nvPr/>
        </p:nvSpPr>
        <p:spPr>
          <a:xfrm>
            <a:off x="5366775" y="2057367"/>
            <a:ext cx="3241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000"/>
              <a:buFont typeface="Arial"/>
              <a:buNone/>
            </a:pPr>
            <a:r>
              <a:rPr b="1" lang="en-US" sz="1200">
                <a:solidFill>
                  <a:schemeClr val="accent1"/>
                </a:solidFill>
              </a:rPr>
              <a:t>Janeen Jones</a:t>
            </a:r>
            <a:endParaRPr b="1" sz="1200">
              <a:solidFill>
                <a:schemeClr val="accent1"/>
              </a:solidFill>
            </a:endParaRPr>
          </a:p>
          <a:p>
            <a:pPr indent="0" lvl="0" marL="0" rtl="0" algn="l">
              <a:spcBef>
                <a:spcPts val="0"/>
              </a:spcBef>
              <a:spcAft>
                <a:spcPts val="0"/>
              </a:spcAft>
              <a:buClr>
                <a:schemeClr val="dk1"/>
              </a:buClr>
              <a:buSzPts val="2000"/>
              <a:buFont typeface="Arial"/>
              <a:buNone/>
            </a:pPr>
            <a:r>
              <a:rPr lang="en-US" sz="1200">
                <a:solidFill>
                  <a:schemeClr val="dk1"/>
                </a:solidFill>
              </a:rPr>
              <a:t>www.fieldmuseum.org</a:t>
            </a:r>
            <a:endParaRPr/>
          </a:p>
        </p:txBody>
      </p:sp>
      <p:sp>
        <p:nvSpPr>
          <p:cNvPr id="542" name="Google Shape;542;g2d1c3f3aafc_0_82"/>
          <p:cNvSpPr txBox="1"/>
          <p:nvPr/>
        </p:nvSpPr>
        <p:spPr>
          <a:xfrm>
            <a:off x="5366775" y="2757625"/>
            <a:ext cx="3241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000"/>
              <a:buFont typeface="Arial"/>
              <a:buNone/>
            </a:pPr>
            <a:r>
              <a:rPr b="1" lang="en-US" sz="1200">
                <a:solidFill>
                  <a:schemeClr val="accent1"/>
                </a:solidFill>
              </a:rPr>
              <a:t>Helen Robbins</a:t>
            </a:r>
            <a:endParaRPr b="1" sz="1200">
              <a:solidFill>
                <a:schemeClr val="accent1"/>
              </a:solidFill>
            </a:endParaRPr>
          </a:p>
          <a:p>
            <a:pPr indent="0" lvl="0" marL="0" rtl="0" algn="l">
              <a:spcBef>
                <a:spcPts val="0"/>
              </a:spcBef>
              <a:spcAft>
                <a:spcPts val="0"/>
              </a:spcAft>
              <a:buClr>
                <a:schemeClr val="dk1"/>
              </a:buClr>
              <a:buSzPts val="2000"/>
              <a:buFont typeface="Arial"/>
              <a:buNone/>
            </a:pPr>
            <a:r>
              <a:rPr lang="en-US" sz="1200">
                <a:solidFill>
                  <a:schemeClr val="dk1"/>
                </a:solidFill>
              </a:rPr>
              <a:t>www.fieldmuseum.org</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7" name="Shape 547"/>
        <p:cNvGrpSpPr/>
        <p:nvPr/>
      </p:nvGrpSpPr>
      <p:grpSpPr>
        <a:xfrm>
          <a:off x="0" y="0"/>
          <a:ext cx="0" cy="0"/>
          <a:chOff x="0" y="0"/>
          <a:chExt cx="0" cy="0"/>
        </a:xfrm>
      </p:grpSpPr>
      <p:sp>
        <p:nvSpPr>
          <p:cNvPr id="548" name="Google Shape;548;g1eda3e7cca9_0_146"/>
          <p:cNvSpPr txBox="1"/>
          <p:nvPr/>
        </p:nvSpPr>
        <p:spPr>
          <a:xfrm>
            <a:off x="2514300" y="310850"/>
            <a:ext cx="6477300" cy="47220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1400"/>
              </a:spcBef>
              <a:spcAft>
                <a:spcPts val="0"/>
              </a:spcAft>
              <a:buNone/>
            </a:pPr>
            <a:r>
              <a:rPr b="1" lang="en-US" sz="1200">
                <a:solidFill>
                  <a:srgbClr val="38761D"/>
                </a:solidFill>
              </a:rPr>
              <a:t>Name: Critical Consciousness</a:t>
            </a:r>
            <a:endParaRPr b="1" sz="1200">
              <a:solidFill>
                <a:srgbClr val="38761D"/>
              </a:solidFill>
            </a:endParaRPr>
          </a:p>
          <a:p>
            <a:pPr indent="0" lvl="0" marL="0" rtl="0" algn="l">
              <a:lnSpc>
                <a:spcPct val="115000"/>
              </a:lnSpc>
              <a:spcBef>
                <a:spcPts val="400"/>
              </a:spcBef>
              <a:spcAft>
                <a:spcPts val="0"/>
              </a:spcAft>
              <a:buNone/>
            </a:pPr>
            <a:r>
              <a:rPr i="1" lang="en-US" sz="1100"/>
              <a:t>	Duration:  [~25 min]</a:t>
            </a:r>
            <a:endParaRPr sz="1100"/>
          </a:p>
          <a:p>
            <a:pPr indent="0" lvl="0" marL="0" rtl="0" algn="l">
              <a:lnSpc>
                <a:spcPct val="115000"/>
              </a:lnSpc>
              <a:spcBef>
                <a:spcPts val="0"/>
              </a:spcBef>
              <a:spcAft>
                <a:spcPts val="0"/>
              </a:spcAft>
              <a:buNone/>
            </a:pPr>
            <a:r>
              <a:rPr i="1" lang="en-US" sz="1100"/>
              <a:t>	Platform:  [Virtual/In Person]</a:t>
            </a:r>
            <a:endParaRPr i="1" sz="1100"/>
          </a:p>
          <a:p>
            <a:pPr indent="457200" lvl="0" marL="0" rtl="0" algn="l">
              <a:lnSpc>
                <a:spcPct val="115000"/>
              </a:lnSpc>
              <a:spcBef>
                <a:spcPts val="0"/>
              </a:spcBef>
              <a:spcAft>
                <a:spcPts val="0"/>
              </a:spcAft>
              <a:buNone/>
            </a:pPr>
            <a:r>
              <a:rPr i="1" lang="en-US" sz="1100"/>
              <a:t>Data:  Neutral/Conceptual</a:t>
            </a:r>
            <a:endParaRPr i="1" sz="1100"/>
          </a:p>
          <a:p>
            <a:pPr indent="457200" lvl="0" marL="0" rtl="0" algn="l">
              <a:lnSpc>
                <a:spcPct val="115000"/>
              </a:lnSpc>
              <a:spcBef>
                <a:spcPts val="0"/>
              </a:spcBef>
              <a:spcAft>
                <a:spcPts val="0"/>
              </a:spcAft>
              <a:buNone/>
            </a:pPr>
            <a:r>
              <a:t/>
            </a:r>
            <a:endParaRPr i="1" sz="1100"/>
          </a:p>
          <a:p>
            <a:pPr indent="0" lvl="0" marL="0" rtl="0" algn="l">
              <a:lnSpc>
                <a:spcPct val="115000"/>
              </a:lnSpc>
              <a:spcBef>
                <a:spcPts val="0"/>
              </a:spcBef>
              <a:spcAft>
                <a:spcPts val="0"/>
              </a:spcAft>
              <a:buNone/>
            </a:pPr>
            <a:r>
              <a:rPr i="1" lang="en-US" sz="1100"/>
              <a:t>	</a:t>
            </a:r>
            <a:endParaRPr i="1" sz="1100"/>
          </a:p>
          <a:p>
            <a:pPr indent="457200" lvl="0" marL="0" rtl="0" algn="l">
              <a:lnSpc>
                <a:spcPct val="115000"/>
              </a:lnSpc>
              <a:spcBef>
                <a:spcPts val="0"/>
              </a:spcBef>
              <a:spcAft>
                <a:spcPts val="0"/>
              </a:spcAft>
              <a:buNone/>
            </a:pPr>
            <a:r>
              <a:rPr i="1" lang="en-US" sz="1100"/>
              <a:t>Description:</a:t>
            </a:r>
            <a:endParaRPr i="1" sz="1100"/>
          </a:p>
          <a:p>
            <a:pPr indent="0" lvl="0" marL="457200" rtl="0" algn="l">
              <a:lnSpc>
                <a:spcPct val="115000"/>
              </a:lnSpc>
              <a:spcBef>
                <a:spcPts val="0"/>
              </a:spcBef>
              <a:spcAft>
                <a:spcPts val="0"/>
              </a:spcAft>
              <a:buNone/>
            </a:pPr>
            <a:r>
              <a:rPr lang="en-US" sz="1100"/>
              <a:t>Use the </a:t>
            </a:r>
            <a:r>
              <a:rPr lang="en-US" sz="1100" u="sng">
                <a:solidFill>
                  <a:srgbClr val="1155CC"/>
                </a:solidFill>
                <a:hlinkClick r:id="rId3">
                  <a:extLst>
                    <a:ext uri="{A12FA001-AC4F-418D-AE19-62706E023703}">
                      <ahyp:hlinkClr val="tx"/>
                    </a:ext>
                  </a:extLst>
                </a:hlinkClick>
              </a:rPr>
              <a:t>Critical Consciousness Self Reflection worksheet</a:t>
            </a:r>
            <a:r>
              <a:rPr lang="en-US" sz="1100"/>
              <a:t> to begin understanding where you are currently in self awareness, positionality, and action.  </a:t>
            </a:r>
            <a:endParaRPr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rPr lang="en-US" sz="1100"/>
              <a:t>	</a:t>
            </a:r>
            <a:r>
              <a:rPr i="1" lang="en-US" sz="1100"/>
              <a:t>Notes:</a:t>
            </a:r>
            <a:endParaRPr i="1" sz="1100"/>
          </a:p>
          <a:p>
            <a:pPr indent="-298450" lvl="0" marL="914400" rtl="0" algn="l">
              <a:lnSpc>
                <a:spcPct val="115000"/>
              </a:lnSpc>
              <a:spcBef>
                <a:spcPts val="0"/>
              </a:spcBef>
              <a:spcAft>
                <a:spcPts val="0"/>
              </a:spcAft>
              <a:buSzPts val="1100"/>
              <a:buChar char="-"/>
            </a:pPr>
            <a:r>
              <a:rPr lang="en-US" sz="1100"/>
              <a:t>Creation of a positionality statements</a:t>
            </a:r>
            <a:endParaRPr sz="1100"/>
          </a:p>
          <a:p>
            <a:pPr indent="-298450" lvl="1" marL="1371600" rtl="0" algn="l">
              <a:lnSpc>
                <a:spcPct val="115000"/>
              </a:lnSpc>
              <a:spcBef>
                <a:spcPts val="0"/>
              </a:spcBef>
              <a:spcAft>
                <a:spcPts val="0"/>
              </a:spcAft>
              <a:buSzPts val="1100"/>
              <a:buChar char="-"/>
            </a:pPr>
            <a:r>
              <a:rPr lang="en-US" sz="1100"/>
              <a:t>Talking about my views of ed - how i understand it + who i am  / how i collect data</a:t>
            </a:r>
            <a:endParaRPr sz="1100"/>
          </a:p>
          <a:p>
            <a:pPr indent="-298450" lvl="0" marL="1828800" rtl="0" algn="l">
              <a:lnSpc>
                <a:spcPct val="115000"/>
              </a:lnSpc>
              <a:spcBef>
                <a:spcPts val="0"/>
              </a:spcBef>
              <a:spcAft>
                <a:spcPts val="0"/>
              </a:spcAft>
              <a:buSzPts val="1100"/>
              <a:buChar char="-"/>
            </a:pPr>
            <a:r>
              <a:rPr lang="en-US" sz="1100"/>
              <a:t>e.g. I ascribe to this theory + who i am as a researcher</a:t>
            </a:r>
            <a:endParaRPr sz="1100"/>
          </a:p>
          <a:p>
            <a:pPr indent="-298450" lvl="0" marL="1371600" rtl="0" algn="l">
              <a:lnSpc>
                <a:spcPct val="115000"/>
              </a:lnSpc>
              <a:spcBef>
                <a:spcPts val="0"/>
              </a:spcBef>
              <a:spcAft>
                <a:spcPts val="0"/>
              </a:spcAft>
              <a:buSzPts val="1100"/>
              <a:buChar char="-"/>
            </a:pPr>
            <a:r>
              <a:rPr lang="en-US" sz="1100"/>
              <a:t>How attach theory / framework of a discipline to you as a person</a:t>
            </a:r>
            <a:endParaRPr sz="1100"/>
          </a:p>
          <a:p>
            <a:pPr indent="-298450" lvl="0" marL="1828800" rtl="0" algn="l">
              <a:lnSpc>
                <a:spcPct val="115000"/>
              </a:lnSpc>
              <a:spcBef>
                <a:spcPts val="0"/>
              </a:spcBef>
              <a:spcAft>
                <a:spcPts val="0"/>
              </a:spcAft>
              <a:buSzPts val="1100"/>
              <a:buChar char="-"/>
            </a:pPr>
            <a:r>
              <a:rPr lang="en-US" sz="1100"/>
              <a:t>Integrated conceptual framework</a:t>
            </a:r>
            <a:endParaRPr sz="1100"/>
          </a:p>
          <a:p>
            <a:pPr indent="-298450" lvl="0" marL="1371600" rtl="0" algn="l">
              <a:lnSpc>
                <a:spcPct val="115000"/>
              </a:lnSpc>
              <a:spcBef>
                <a:spcPts val="0"/>
              </a:spcBef>
              <a:spcAft>
                <a:spcPts val="0"/>
              </a:spcAft>
              <a:buSzPts val="1100"/>
              <a:buChar char="-"/>
            </a:pPr>
            <a:r>
              <a:rPr lang="en-US" sz="1100"/>
              <a:t>Some is forward-looking and/but some seems inclined to destroying the discipline; can get tangled with authority/taking an [overly] authoritative voice</a:t>
            </a:r>
            <a:endParaRPr sz="1100"/>
          </a:p>
          <a:p>
            <a:pPr indent="0" lvl="0" marL="0" rtl="0" algn="l">
              <a:lnSpc>
                <a:spcPct val="115000"/>
              </a:lnSpc>
              <a:spcBef>
                <a:spcPts val="0"/>
              </a:spcBef>
              <a:spcAft>
                <a:spcPts val="0"/>
              </a:spcAft>
              <a:buNone/>
            </a:pPr>
            <a:r>
              <a:t/>
            </a:r>
            <a:endParaRPr sz="1100"/>
          </a:p>
          <a:p>
            <a:pPr indent="-298450" lvl="0" marL="914400" rtl="0" algn="l">
              <a:lnSpc>
                <a:spcPct val="115000"/>
              </a:lnSpc>
              <a:spcBef>
                <a:spcPts val="0"/>
              </a:spcBef>
              <a:spcAft>
                <a:spcPts val="0"/>
              </a:spcAft>
              <a:buSzPts val="1100"/>
              <a:buChar char="-"/>
            </a:pPr>
            <a:r>
              <a:rPr lang="en-US" sz="1100"/>
              <a:t>Worksheets using real museum data </a:t>
            </a:r>
            <a:br>
              <a:rPr lang="en-US" sz="1100"/>
            </a:br>
            <a:r>
              <a:rPr lang="en-US" sz="1100"/>
              <a:t>(may have to remove some things for privacy etc.)</a:t>
            </a:r>
            <a:endParaRPr sz="1100"/>
          </a:p>
          <a:p>
            <a:pPr indent="0" lvl="0" marL="914400" rtl="0" algn="l">
              <a:lnSpc>
                <a:spcPct val="115000"/>
              </a:lnSpc>
              <a:spcBef>
                <a:spcPts val="0"/>
              </a:spcBef>
              <a:spcAft>
                <a:spcPts val="0"/>
              </a:spcAft>
              <a:buNone/>
            </a:pPr>
            <a:r>
              <a:t/>
            </a:r>
            <a:endParaRPr b="1" i="1" sz="1200">
              <a:solidFill>
                <a:srgbClr val="38761D"/>
              </a:solidFill>
            </a:endParaRPr>
          </a:p>
        </p:txBody>
      </p:sp>
      <p:sp>
        <p:nvSpPr>
          <p:cNvPr id="549" name="Google Shape;549;g1eda3e7cca9_0_146"/>
          <p:cNvSpPr txBox="1"/>
          <p:nvPr/>
        </p:nvSpPr>
        <p:spPr>
          <a:xfrm>
            <a:off x="250826" y="268288"/>
            <a:ext cx="2730900" cy="6528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i="0" lang="en-US" sz="2200" u="none" cap="none" strike="noStrike">
                <a:solidFill>
                  <a:schemeClr val="dk2"/>
                </a:solidFill>
                <a:latin typeface="Arial"/>
                <a:ea typeface="Arial"/>
                <a:cs typeface="Arial"/>
                <a:sym typeface="Arial"/>
              </a:rPr>
              <a:t>Exercises </a:t>
            </a:r>
            <a:endParaRPr b="1" i="0" sz="2200" u="none" cap="none" strike="noStrike">
              <a:solidFill>
                <a:schemeClr val="dk2"/>
              </a:solidFill>
              <a:latin typeface="Arial"/>
              <a:ea typeface="Arial"/>
              <a:cs typeface="Arial"/>
              <a:sym typeface="Arial"/>
            </a:endParaRPr>
          </a:p>
          <a:p>
            <a:pPr indent="-368300" lvl="0" marL="457200" marR="0" rtl="0" algn="l">
              <a:lnSpc>
                <a:spcPct val="90000"/>
              </a:lnSpc>
              <a:spcBef>
                <a:spcPts val="0"/>
              </a:spcBef>
              <a:spcAft>
                <a:spcPts val="0"/>
              </a:spcAft>
              <a:buClr>
                <a:schemeClr val="dk2"/>
              </a:buClr>
              <a:buSzPts val="2200"/>
              <a:buChar char="-"/>
            </a:pPr>
            <a:r>
              <a:rPr b="1" i="0" lang="en-US" sz="2200" u="none" cap="none" strike="noStrike">
                <a:solidFill>
                  <a:schemeClr val="dk2"/>
                </a:solidFill>
                <a:latin typeface="Arial"/>
                <a:ea typeface="Arial"/>
                <a:cs typeface="Arial"/>
                <a:sym typeface="Arial"/>
              </a:rPr>
              <a:t>Hom</a:t>
            </a:r>
            <a:r>
              <a:rPr b="1" lang="en-US" sz="2200">
                <a:solidFill>
                  <a:schemeClr val="dk2"/>
                </a:solidFill>
              </a:rPr>
              <a:t>ework</a:t>
            </a:r>
            <a:endParaRPr b="0" i="0" sz="2200" u="none" cap="none" strike="noStrike">
              <a:solidFill>
                <a:srgbClr val="000000"/>
              </a:solidFill>
              <a:latin typeface="Arial"/>
              <a:ea typeface="Arial"/>
              <a:cs typeface="Arial"/>
              <a:sym typeface="Arial"/>
            </a:endParaRPr>
          </a:p>
        </p:txBody>
      </p:sp>
      <p:sp>
        <p:nvSpPr>
          <p:cNvPr id="550" name="Google Shape;550;g1eda3e7cca9_0_146"/>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rgbClr val="D8D8D8"/>
              </a:buClr>
              <a:buSzPts val="1100"/>
              <a:buFont typeface="Arial"/>
              <a:buAutoNum type="arabicPeriod"/>
            </a:pPr>
            <a:r>
              <a:rPr lang="en-US" sz="1100">
                <a:solidFill>
                  <a:srgbClr val="D8D8D8"/>
                </a:solidFill>
              </a:rPr>
              <a:t>Assumption &amp; Perception</a:t>
            </a:r>
            <a:endParaRPr b="0" i="0" sz="1400" u="none" cap="none" strike="noStrike">
              <a:solidFill>
                <a:srgbClr val="D8D8D8"/>
              </a:solidFill>
              <a:latin typeface="Arial"/>
              <a:ea typeface="Arial"/>
              <a:cs typeface="Arial"/>
              <a:sym typeface="Aria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Self Awareness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Social Location &amp; Identity</a:t>
            </a:r>
            <a:endParaRPr sz="1100">
              <a:solidFill>
                <a:srgbClr val="D8D8D8"/>
              </a:solidFill>
            </a:endParaRPr>
          </a:p>
          <a:p>
            <a:pPr indent="-228600" lvl="0" marL="228600" marR="0" rtl="0" algn="l">
              <a:lnSpc>
                <a:spcPct val="100000"/>
              </a:lnSpc>
              <a:spcBef>
                <a:spcPts val="1200"/>
              </a:spcBef>
              <a:spcAft>
                <a:spcPts val="0"/>
              </a:spcAft>
              <a:buClr>
                <a:schemeClr val="dk1"/>
              </a:buClr>
              <a:buSzPts val="1100"/>
              <a:buFont typeface="Arial"/>
              <a:buAutoNum type="arabicPeriod"/>
            </a:pPr>
            <a:r>
              <a:rPr lang="en-US" sz="1100">
                <a:solidFill>
                  <a:schemeClr val="dk1"/>
                </a:solidFill>
              </a:rPr>
              <a:t>Critical Consciousness</a:t>
            </a:r>
            <a:endParaRPr sz="1100">
              <a:solidFill>
                <a:schemeClr val="dk1"/>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Page</a:t>
            </a:r>
            <a:endParaRPr sz="1100">
              <a:solidFill>
                <a:srgbClr val="D8D8D8"/>
              </a:solidFill>
            </a:endParaRPr>
          </a:p>
        </p:txBody>
      </p:sp>
      <p:grpSp>
        <p:nvGrpSpPr>
          <p:cNvPr id="551" name="Google Shape;551;g1eda3e7cca9_0_146"/>
          <p:cNvGrpSpPr/>
          <p:nvPr/>
        </p:nvGrpSpPr>
        <p:grpSpPr>
          <a:xfrm>
            <a:off x="8234967" y="220204"/>
            <a:ext cx="658200" cy="658200"/>
            <a:chOff x="1905633" y="4094954"/>
            <a:chExt cx="658200" cy="658200"/>
          </a:xfrm>
        </p:grpSpPr>
        <p:sp>
          <p:nvSpPr>
            <p:cNvPr id="552" name="Google Shape;552;g1eda3e7cca9_0_146"/>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53" name="Google Shape;553;g1eda3e7cca9_0_146"/>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8" name="Shape 558"/>
        <p:cNvGrpSpPr/>
        <p:nvPr/>
      </p:nvGrpSpPr>
      <p:grpSpPr>
        <a:xfrm>
          <a:off x="0" y="0"/>
          <a:ext cx="0" cy="0"/>
          <a:chOff x="0" y="0"/>
          <a:chExt cx="0" cy="0"/>
        </a:xfrm>
      </p:grpSpPr>
      <p:sp>
        <p:nvSpPr>
          <p:cNvPr id="559" name="Google Shape;559;g1eda3e7cca9_0_139"/>
          <p:cNvSpPr txBox="1"/>
          <p:nvPr/>
        </p:nvSpPr>
        <p:spPr>
          <a:xfrm>
            <a:off x="2563510" y="323765"/>
            <a:ext cx="6350400" cy="47607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1400"/>
              </a:spcBef>
              <a:spcAft>
                <a:spcPts val="0"/>
              </a:spcAft>
              <a:buNone/>
            </a:pPr>
            <a:r>
              <a:rPr b="1" lang="en-US" sz="1200">
                <a:solidFill>
                  <a:srgbClr val="38761D"/>
                </a:solidFill>
              </a:rPr>
              <a:t>Name: Identity and Social Location</a:t>
            </a:r>
            <a:endParaRPr b="1" sz="1200">
              <a:solidFill>
                <a:srgbClr val="38761D"/>
              </a:solidFill>
            </a:endParaRPr>
          </a:p>
          <a:p>
            <a:pPr indent="0" lvl="0" marL="0" rtl="0" algn="l">
              <a:lnSpc>
                <a:spcPct val="115000"/>
              </a:lnSpc>
              <a:spcBef>
                <a:spcPts val="400"/>
              </a:spcBef>
              <a:spcAft>
                <a:spcPts val="0"/>
              </a:spcAft>
              <a:buNone/>
            </a:pPr>
            <a:r>
              <a:rPr i="1" lang="en-US" sz="1100"/>
              <a:t>	Duration:  [~20 min &amp;/or ongoing?]</a:t>
            </a:r>
            <a:endParaRPr sz="1100"/>
          </a:p>
          <a:p>
            <a:pPr indent="0" lvl="0" marL="0" rtl="0" algn="l">
              <a:lnSpc>
                <a:spcPct val="115000"/>
              </a:lnSpc>
              <a:spcBef>
                <a:spcPts val="0"/>
              </a:spcBef>
              <a:spcAft>
                <a:spcPts val="0"/>
              </a:spcAft>
              <a:buNone/>
            </a:pPr>
            <a:r>
              <a:rPr i="1" lang="en-US" sz="1100"/>
              <a:t>	Platform: [Virtual/In Person]</a:t>
            </a:r>
            <a:endParaRPr i="1" sz="1100"/>
          </a:p>
          <a:p>
            <a:pPr indent="457200" lvl="0" marL="0" rtl="0" algn="l">
              <a:lnSpc>
                <a:spcPct val="115000"/>
              </a:lnSpc>
              <a:spcBef>
                <a:spcPts val="0"/>
              </a:spcBef>
              <a:spcAft>
                <a:spcPts val="0"/>
              </a:spcAft>
              <a:buNone/>
            </a:pPr>
            <a:r>
              <a:rPr i="1" lang="en-US" sz="1100"/>
              <a:t>Data: Neutral/Conceptual</a:t>
            </a:r>
            <a:endParaRPr i="1" sz="1100"/>
          </a:p>
          <a:p>
            <a:pPr indent="457200" lvl="0" marL="0" rtl="0" algn="l">
              <a:lnSpc>
                <a:spcPct val="115000"/>
              </a:lnSpc>
              <a:spcBef>
                <a:spcPts val="0"/>
              </a:spcBef>
              <a:spcAft>
                <a:spcPts val="0"/>
              </a:spcAft>
              <a:buNone/>
            </a:pPr>
            <a:r>
              <a:t/>
            </a:r>
            <a:endParaRPr i="1" sz="1100"/>
          </a:p>
          <a:p>
            <a:pPr indent="457200" lvl="0" marL="0" rtl="0" algn="l">
              <a:lnSpc>
                <a:spcPct val="115000"/>
              </a:lnSpc>
              <a:spcBef>
                <a:spcPts val="0"/>
              </a:spcBef>
              <a:spcAft>
                <a:spcPts val="0"/>
              </a:spcAft>
              <a:buNone/>
            </a:pPr>
            <a:r>
              <a:rPr i="1" lang="en-US" sz="1100"/>
              <a:t>Description:</a:t>
            </a:r>
            <a:endParaRPr i="1" sz="1100"/>
          </a:p>
          <a:p>
            <a:pPr indent="-298450" lvl="0" marL="914400" rtl="0" algn="l">
              <a:lnSpc>
                <a:spcPct val="115000"/>
              </a:lnSpc>
              <a:spcBef>
                <a:spcPts val="0"/>
              </a:spcBef>
              <a:spcAft>
                <a:spcPts val="0"/>
              </a:spcAft>
              <a:buSzPts val="1100"/>
              <a:buChar char="-"/>
            </a:pPr>
            <a:r>
              <a:rPr i="1" lang="en-US" sz="1100" u="sng">
                <a:solidFill>
                  <a:schemeClr val="hlink"/>
                </a:solidFill>
                <a:hlinkClick r:id="rId3"/>
              </a:rPr>
              <a:t>Identity pie</a:t>
            </a:r>
            <a:endParaRPr i="1" sz="1100"/>
          </a:p>
          <a:p>
            <a:pPr indent="-298450" lvl="0" marL="914400" rtl="0" algn="l">
              <a:lnSpc>
                <a:spcPct val="115000"/>
              </a:lnSpc>
              <a:spcBef>
                <a:spcPts val="0"/>
              </a:spcBef>
              <a:spcAft>
                <a:spcPts val="0"/>
              </a:spcAft>
              <a:buSzPts val="1100"/>
              <a:buChar char="-"/>
            </a:pPr>
            <a:r>
              <a:rPr lang="en-US" sz="1100" u="sng">
                <a:solidFill>
                  <a:srgbClr val="1155CC"/>
                </a:solidFill>
                <a:hlinkClick r:id="rId4">
                  <a:extLst>
                    <a:ext uri="{A12FA001-AC4F-418D-AE19-62706E023703}">
                      <ahyp:hlinkClr val="tx"/>
                    </a:ext>
                  </a:extLst>
                </a:hlinkClick>
              </a:rPr>
              <a:t>Identity Salience and Social Location Handout</a:t>
            </a:r>
            <a:endParaRPr sz="1100"/>
          </a:p>
          <a:p>
            <a:pPr indent="-298450" lvl="0" marL="914400" rtl="0" algn="l">
              <a:lnSpc>
                <a:spcPct val="115000"/>
              </a:lnSpc>
              <a:spcBef>
                <a:spcPts val="0"/>
              </a:spcBef>
              <a:spcAft>
                <a:spcPts val="0"/>
              </a:spcAft>
              <a:buSzPts val="1100"/>
              <a:buChar char="-"/>
            </a:pPr>
            <a:r>
              <a:rPr i="1" lang="en-US" sz="1100"/>
              <a:t>Notes: </a:t>
            </a:r>
            <a:r>
              <a:rPr i="1" lang="en-US" sz="1100">
                <a:solidFill>
                  <a:srgbClr val="990000"/>
                </a:solidFill>
              </a:rPr>
              <a:t> Privilege &amp; marginalization in 2020s, in communities in [Chicago/IL/Midwest…]</a:t>
            </a:r>
            <a:endParaRPr i="1" sz="1100">
              <a:solidFill>
                <a:srgbClr val="990000"/>
              </a:solidFill>
            </a:endParaRPr>
          </a:p>
          <a:p>
            <a:pPr indent="-298450" lvl="1" marL="1371600" rtl="0" algn="l">
              <a:lnSpc>
                <a:spcPct val="115000"/>
              </a:lnSpc>
              <a:spcBef>
                <a:spcPts val="0"/>
              </a:spcBef>
              <a:spcAft>
                <a:spcPts val="0"/>
              </a:spcAft>
              <a:buClr>
                <a:srgbClr val="990000"/>
              </a:buClr>
              <a:buSzPts val="1100"/>
              <a:buChar char="-"/>
            </a:pPr>
            <a:r>
              <a:rPr i="1" lang="en-US" sz="1100">
                <a:solidFill>
                  <a:srgbClr val="990000"/>
                </a:solidFill>
              </a:rPr>
              <a:t>Not intended as a tool for categorizing/labeling/pigeonholing; meant to help notice/become aware of patterns [in assumptions/behavior/experiences]</a:t>
            </a:r>
            <a:endParaRPr i="1" sz="1100">
              <a:solidFill>
                <a:srgbClr val="990000"/>
              </a:solidFill>
            </a:endParaRPr>
          </a:p>
          <a:p>
            <a:pPr indent="-298450" lvl="1" marL="1371600" rtl="0" algn="l">
              <a:lnSpc>
                <a:spcPct val="115000"/>
              </a:lnSpc>
              <a:spcBef>
                <a:spcPts val="0"/>
              </a:spcBef>
              <a:spcAft>
                <a:spcPts val="0"/>
              </a:spcAft>
              <a:buClr>
                <a:srgbClr val="990000"/>
              </a:buClr>
              <a:buSzPts val="1100"/>
              <a:buChar char="-"/>
            </a:pPr>
            <a:r>
              <a:rPr i="1" lang="en-US" sz="1100">
                <a:solidFill>
                  <a:srgbClr val="990000"/>
                </a:solidFill>
              </a:rPr>
              <a:t>What is given value from a societal level [vs systemic / individual level]?</a:t>
            </a:r>
            <a:endParaRPr i="1" sz="1100">
              <a:solidFill>
                <a:srgbClr val="990000"/>
              </a:solidFill>
            </a:endParaRPr>
          </a:p>
          <a:p>
            <a:pPr indent="-298450" lvl="1" marL="1371600" rtl="0" algn="l">
              <a:lnSpc>
                <a:spcPct val="115000"/>
              </a:lnSpc>
              <a:spcBef>
                <a:spcPts val="0"/>
              </a:spcBef>
              <a:spcAft>
                <a:spcPts val="0"/>
              </a:spcAft>
              <a:buClr>
                <a:srgbClr val="990000"/>
              </a:buClr>
              <a:buSzPts val="1100"/>
              <a:buChar char="-"/>
            </a:pPr>
            <a:r>
              <a:rPr i="1" lang="en-US" sz="1100">
                <a:solidFill>
                  <a:srgbClr val="990000"/>
                </a:solidFill>
              </a:rPr>
              <a:t>What do we as individuals care about / get to care about vs …others/society care about? </a:t>
            </a:r>
            <a:endParaRPr i="1" sz="1100">
              <a:solidFill>
                <a:srgbClr val="990000"/>
              </a:solidFill>
            </a:endParaRPr>
          </a:p>
          <a:p>
            <a:pPr indent="-298450" lvl="1" marL="1371600" rtl="0" algn="l">
              <a:lnSpc>
                <a:spcPct val="115000"/>
              </a:lnSpc>
              <a:spcBef>
                <a:spcPts val="0"/>
              </a:spcBef>
              <a:spcAft>
                <a:spcPts val="0"/>
              </a:spcAft>
              <a:buClr>
                <a:srgbClr val="990000"/>
              </a:buClr>
              <a:buSzPts val="1100"/>
              <a:buChar char="-"/>
            </a:pPr>
            <a:r>
              <a:rPr i="1" lang="en-US" sz="1100">
                <a:solidFill>
                  <a:srgbClr val="990000"/>
                </a:solidFill>
              </a:rPr>
              <a:t>What roles these can play in systemic vs/and/or interpersonal interactions</a:t>
            </a:r>
            <a:endParaRPr i="1" sz="1100">
              <a:solidFill>
                <a:srgbClr val="990000"/>
              </a:solidFill>
            </a:endParaRPr>
          </a:p>
          <a:p>
            <a:pPr indent="-298450" lvl="1" marL="1371600" rtl="0" algn="l">
              <a:lnSpc>
                <a:spcPct val="115000"/>
              </a:lnSpc>
              <a:spcBef>
                <a:spcPts val="0"/>
              </a:spcBef>
              <a:spcAft>
                <a:spcPts val="0"/>
              </a:spcAft>
              <a:buClr>
                <a:srgbClr val="990000"/>
              </a:buClr>
              <a:buSzPts val="1100"/>
              <a:buChar char="-"/>
            </a:pPr>
            <a:r>
              <a:rPr i="1" lang="en-US" sz="1100">
                <a:solidFill>
                  <a:srgbClr val="990000"/>
                </a:solidFill>
              </a:rPr>
              <a:t>How dynamic are these?</a:t>
            </a:r>
            <a:endParaRPr i="1" sz="1100">
              <a:solidFill>
                <a:srgbClr val="990000"/>
              </a:solidFill>
            </a:endParaRPr>
          </a:p>
          <a:p>
            <a:pPr indent="457200" lvl="0" marL="0" rtl="0" algn="l">
              <a:lnSpc>
                <a:spcPct val="115000"/>
              </a:lnSpc>
              <a:spcBef>
                <a:spcPts val="1400"/>
              </a:spcBef>
              <a:spcAft>
                <a:spcPts val="0"/>
              </a:spcAft>
              <a:buNone/>
            </a:pPr>
            <a:r>
              <a:rPr i="1" lang="en-US" sz="1200">
                <a:solidFill>
                  <a:srgbClr val="666666"/>
                </a:solidFill>
              </a:rPr>
              <a:t>Learning Objectives:</a:t>
            </a:r>
            <a:endParaRPr sz="1200">
              <a:solidFill>
                <a:srgbClr val="666666"/>
              </a:solidFill>
            </a:endParaRPr>
          </a:p>
          <a:p>
            <a:pPr indent="-298450" lvl="0" marL="914400" rtl="0" algn="l">
              <a:lnSpc>
                <a:spcPct val="115000"/>
              </a:lnSpc>
              <a:spcBef>
                <a:spcPts val="400"/>
              </a:spcBef>
              <a:spcAft>
                <a:spcPts val="0"/>
              </a:spcAft>
              <a:buSzPts val="1100"/>
              <a:buChar char="-"/>
            </a:pPr>
            <a:r>
              <a:rPr lang="en-US" sz="1100"/>
              <a:t>Goals: </a:t>
            </a:r>
            <a:r>
              <a:rPr b="1" i="1" lang="en-US" sz="1100">
                <a:solidFill>
                  <a:srgbClr val="990000"/>
                </a:solidFill>
              </a:rPr>
              <a:t>[2023-jan-kw] </a:t>
            </a:r>
            <a:endParaRPr sz="1100"/>
          </a:p>
          <a:p>
            <a:pPr indent="-298450" lvl="1" marL="1371600" rtl="0" algn="l">
              <a:lnSpc>
                <a:spcPct val="115000"/>
              </a:lnSpc>
              <a:spcBef>
                <a:spcPts val="0"/>
              </a:spcBef>
              <a:spcAft>
                <a:spcPts val="0"/>
              </a:spcAft>
              <a:buClr>
                <a:srgbClr val="990000"/>
              </a:buClr>
              <a:buSzPts val="1100"/>
              <a:buChar char="-"/>
            </a:pPr>
            <a:r>
              <a:rPr lang="en-US" sz="1100">
                <a:solidFill>
                  <a:srgbClr val="990000"/>
                </a:solidFill>
              </a:rPr>
              <a:t>To explore concepts of privilege &amp; marginalization</a:t>
            </a:r>
            <a:endParaRPr sz="1100">
              <a:solidFill>
                <a:srgbClr val="990000"/>
              </a:solidFill>
            </a:endParaRPr>
          </a:p>
          <a:p>
            <a:pPr indent="-298450" lvl="1" marL="1371600" rtl="0" algn="l">
              <a:lnSpc>
                <a:spcPct val="115000"/>
              </a:lnSpc>
              <a:spcBef>
                <a:spcPts val="0"/>
              </a:spcBef>
              <a:spcAft>
                <a:spcPts val="0"/>
              </a:spcAft>
              <a:buClr>
                <a:srgbClr val="990000"/>
              </a:buClr>
              <a:buSzPts val="1100"/>
              <a:buChar char="-"/>
            </a:pPr>
            <a:r>
              <a:rPr lang="en-US" sz="1100">
                <a:solidFill>
                  <a:srgbClr val="990000"/>
                </a:solidFill>
              </a:rPr>
              <a:t>To consider individual experiences (one’s own, one’s peers…) of privilege/marginalization</a:t>
            </a:r>
            <a:endParaRPr b="1" i="1" sz="1200">
              <a:solidFill>
                <a:srgbClr val="38761D"/>
              </a:solidFill>
            </a:endParaRPr>
          </a:p>
        </p:txBody>
      </p:sp>
      <p:sp>
        <p:nvSpPr>
          <p:cNvPr id="560" name="Google Shape;560;g1eda3e7cca9_0_139"/>
          <p:cNvSpPr txBox="1"/>
          <p:nvPr/>
        </p:nvSpPr>
        <p:spPr>
          <a:xfrm>
            <a:off x="250826" y="268288"/>
            <a:ext cx="2730900" cy="6528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i="0" lang="en-US" sz="2200" u="none" cap="none" strike="noStrike">
                <a:solidFill>
                  <a:schemeClr val="dk2"/>
                </a:solidFill>
                <a:latin typeface="Arial"/>
                <a:ea typeface="Arial"/>
                <a:cs typeface="Arial"/>
                <a:sym typeface="Arial"/>
              </a:rPr>
              <a:t>Exercises</a:t>
            </a:r>
            <a:endParaRPr b="1" i="0" sz="2200" u="none" cap="none" strike="noStrike">
              <a:solidFill>
                <a:schemeClr val="dk2"/>
              </a:solidFill>
              <a:latin typeface="Arial"/>
              <a:ea typeface="Arial"/>
              <a:cs typeface="Arial"/>
              <a:sym typeface="Arial"/>
            </a:endParaRPr>
          </a:p>
          <a:p>
            <a:pPr indent="-368300" lvl="0" marL="457200" marR="0" rtl="0" algn="l">
              <a:lnSpc>
                <a:spcPct val="90000"/>
              </a:lnSpc>
              <a:spcBef>
                <a:spcPts val="0"/>
              </a:spcBef>
              <a:spcAft>
                <a:spcPts val="0"/>
              </a:spcAft>
              <a:buClr>
                <a:schemeClr val="dk2"/>
              </a:buClr>
              <a:buSzPts val="2200"/>
              <a:buChar char="-"/>
            </a:pPr>
            <a:r>
              <a:rPr b="1" lang="en-US" sz="2200">
                <a:solidFill>
                  <a:schemeClr val="dk2"/>
                </a:solidFill>
              </a:rPr>
              <a:t>Homework</a:t>
            </a:r>
            <a:endParaRPr b="1" sz="2200">
              <a:solidFill>
                <a:schemeClr val="dk2"/>
              </a:solidFill>
            </a:endParaRPr>
          </a:p>
        </p:txBody>
      </p:sp>
      <p:sp>
        <p:nvSpPr>
          <p:cNvPr id="561" name="Google Shape;561;g1eda3e7cca9_0_139"/>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rgbClr val="D8D8D8"/>
              </a:buClr>
              <a:buSzPts val="1100"/>
              <a:buFont typeface="Arial"/>
              <a:buAutoNum type="arabicPeriod"/>
            </a:pPr>
            <a:r>
              <a:rPr lang="en-US" sz="1100">
                <a:solidFill>
                  <a:srgbClr val="D8D8D8"/>
                </a:solidFill>
              </a:rPr>
              <a:t>Assumption &amp; Perception</a:t>
            </a:r>
            <a:endParaRPr b="0" i="0" sz="1400" u="none" cap="none" strike="noStrike">
              <a:solidFill>
                <a:srgbClr val="D8D8D8"/>
              </a:solidFill>
              <a:latin typeface="Arial"/>
              <a:ea typeface="Arial"/>
              <a:cs typeface="Arial"/>
              <a:sym typeface="Aria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Self Awareness</a:t>
            </a:r>
            <a:endParaRPr sz="1100">
              <a:solidFill>
                <a:srgbClr val="D8D8D8"/>
              </a:solidFill>
            </a:endParaRPr>
          </a:p>
          <a:p>
            <a:pPr indent="-228600" lvl="0" marL="228600" marR="0" rtl="0" algn="l">
              <a:lnSpc>
                <a:spcPct val="100000"/>
              </a:lnSpc>
              <a:spcBef>
                <a:spcPts val="1200"/>
              </a:spcBef>
              <a:spcAft>
                <a:spcPts val="0"/>
              </a:spcAft>
              <a:buClr>
                <a:schemeClr val="dk1"/>
              </a:buClr>
              <a:buSzPts val="1100"/>
              <a:buAutoNum type="arabicPeriod"/>
            </a:pPr>
            <a:r>
              <a:rPr lang="en-US" sz="1100">
                <a:solidFill>
                  <a:schemeClr val="dk1"/>
                </a:solidFill>
              </a:rPr>
              <a:t>Social Location &amp; Identity</a:t>
            </a:r>
            <a:endParaRPr sz="1100">
              <a:solidFill>
                <a:schemeClr val="dk1"/>
              </a:solidFil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Critical Consciousness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Page</a:t>
            </a:r>
            <a:endParaRPr sz="1100">
              <a:solidFill>
                <a:srgbClr val="D8D8D8"/>
              </a:solidFill>
            </a:endParaRPr>
          </a:p>
        </p:txBody>
      </p:sp>
      <p:grpSp>
        <p:nvGrpSpPr>
          <p:cNvPr id="562" name="Google Shape;562;g1eda3e7cca9_0_139"/>
          <p:cNvGrpSpPr/>
          <p:nvPr/>
        </p:nvGrpSpPr>
        <p:grpSpPr>
          <a:xfrm>
            <a:off x="8186167" y="265604"/>
            <a:ext cx="658200" cy="658200"/>
            <a:chOff x="1905633" y="4094954"/>
            <a:chExt cx="658200" cy="658200"/>
          </a:xfrm>
        </p:grpSpPr>
        <p:sp>
          <p:nvSpPr>
            <p:cNvPr id="563" name="Google Shape;563;g1eda3e7cca9_0_139"/>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564" name="Google Shape;564;g1eda3e7cca9_0_139"/>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2216065e623_0_36"/>
          <p:cNvSpPr txBox="1"/>
          <p:nvPr/>
        </p:nvSpPr>
        <p:spPr>
          <a:xfrm>
            <a:off x="250825" y="268325"/>
            <a:ext cx="2432100" cy="13788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None/>
            </a:pPr>
            <a:r>
              <a:rPr b="1" lang="en-US" sz="2200">
                <a:solidFill>
                  <a:schemeClr val="dk2"/>
                </a:solidFill>
              </a:rPr>
              <a:t>Learning </a:t>
            </a:r>
            <a:r>
              <a:rPr b="1" lang="en-US" sz="2200">
                <a:solidFill>
                  <a:schemeClr val="dk2"/>
                </a:solidFill>
              </a:rPr>
              <a:t>Objectiv</a:t>
            </a:r>
            <a:r>
              <a:rPr b="1" lang="en-US" sz="2200">
                <a:solidFill>
                  <a:schemeClr val="dk2"/>
                </a:solidFill>
              </a:rPr>
              <a:t>es</a:t>
            </a:r>
            <a:endParaRPr b="1" sz="2200">
              <a:solidFill>
                <a:schemeClr val="dk2"/>
              </a:solidFill>
            </a:endParaRPr>
          </a:p>
        </p:txBody>
      </p:sp>
      <p:sp>
        <p:nvSpPr>
          <p:cNvPr id="170" name="Google Shape;170;g2216065e623_0_36"/>
          <p:cNvSpPr txBox="1"/>
          <p:nvPr/>
        </p:nvSpPr>
        <p:spPr>
          <a:xfrm>
            <a:off x="3263875" y="1371900"/>
            <a:ext cx="5248200" cy="29799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SzPts val="1600"/>
              <a:buChar char="-"/>
            </a:pPr>
            <a:r>
              <a:rPr lang="en-US" sz="1600"/>
              <a:t>Examine our own assumptions and perceptions as they relate to our role as a museum professional.</a:t>
            </a:r>
            <a:endParaRPr sz="1600"/>
          </a:p>
          <a:p>
            <a:pPr indent="0" lvl="0" marL="457200" rtl="0" algn="l">
              <a:lnSpc>
                <a:spcPct val="115000"/>
              </a:lnSpc>
              <a:spcBef>
                <a:spcPts val="0"/>
              </a:spcBef>
              <a:spcAft>
                <a:spcPts val="0"/>
              </a:spcAft>
              <a:buNone/>
            </a:pPr>
            <a:r>
              <a:t/>
            </a:r>
            <a:endParaRPr sz="1600"/>
          </a:p>
          <a:p>
            <a:pPr indent="-330200" lvl="0" marL="457200" rtl="0" algn="l">
              <a:lnSpc>
                <a:spcPct val="115000"/>
              </a:lnSpc>
              <a:spcBef>
                <a:spcPts val="0"/>
              </a:spcBef>
              <a:spcAft>
                <a:spcPts val="0"/>
              </a:spcAft>
              <a:buSzPts val="1600"/>
              <a:buChar char="-"/>
            </a:pPr>
            <a:r>
              <a:rPr lang="en-US" sz="1600"/>
              <a:t>Practice self-awareness and reflect on our own identity through a series of discussions and exercises.</a:t>
            </a:r>
            <a:endParaRPr sz="1600"/>
          </a:p>
          <a:p>
            <a:pPr indent="0" lvl="0" marL="457200" rtl="0" algn="l">
              <a:lnSpc>
                <a:spcPct val="115000"/>
              </a:lnSpc>
              <a:spcBef>
                <a:spcPts val="0"/>
              </a:spcBef>
              <a:spcAft>
                <a:spcPts val="0"/>
              </a:spcAft>
              <a:buNone/>
            </a:pPr>
            <a:r>
              <a:t/>
            </a:r>
            <a:endParaRPr sz="1600"/>
          </a:p>
          <a:p>
            <a:pPr indent="-330200" lvl="0" marL="457200" rtl="0" algn="l">
              <a:lnSpc>
                <a:spcPct val="115000"/>
              </a:lnSpc>
              <a:spcBef>
                <a:spcPts val="0"/>
              </a:spcBef>
              <a:spcAft>
                <a:spcPts val="0"/>
              </a:spcAft>
              <a:buSzPts val="1600"/>
              <a:buChar char="-"/>
            </a:pPr>
            <a:r>
              <a:rPr lang="en-US" sz="1600"/>
              <a:t>Explore tools for developing reflective practices to support continued growth in ourselves as a part of a museum community.</a:t>
            </a:r>
            <a:endParaRPr b="1" sz="19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69" name="Shape 569"/>
        <p:cNvGrpSpPr/>
        <p:nvPr/>
      </p:nvGrpSpPr>
      <p:grpSpPr>
        <a:xfrm>
          <a:off x="0" y="0"/>
          <a:ext cx="0" cy="0"/>
          <a:chOff x="0" y="0"/>
          <a:chExt cx="0" cy="0"/>
        </a:xfrm>
      </p:grpSpPr>
      <p:sp>
        <p:nvSpPr>
          <p:cNvPr id="570" name="Google Shape;570;g1eda3e7cca9_0_0"/>
          <p:cNvSpPr txBox="1"/>
          <p:nvPr/>
        </p:nvSpPr>
        <p:spPr>
          <a:xfrm>
            <a:off x="519675" y="718450"/>
            <a:ext cx="7812000" cy="230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100"/>
              <a:t>Se</a:t>
            </a:r>
            <a:r>
              <a:rPr lang="en-US" sz="1100"/>
              <a:t>lf-Awareness / Underlying assumptions:</a:t>
            </a:r>
            <a:endParaRPr sz="1100"/>
          </a:p>
          <a:p>
            <a:pPr indent="-298450" lvl="0" marL="457200" rtl="0" algn="l">
              <a:lnSpc>
                <a:spcPct val="115000"/>
              </a:lnSpc>
              <a:spcBef>
                <a:spcPts val="0"/>
              </a:spcBef>
              <a:spcAft>
                <a:spcPts val="0"/>
              </a:spcAft>
              <a:buSzPts val="1100"/>
              <a:buChar char="-"/>
            </a:pPr>
            <a:r>
              <a:rPr lang="en-US" sz="1100"/>
              <a:t>Intellectual / examining your thoughts/experiences</a:t>
            </a:r>
            <a:endParaRPr sz="1100"/>
          </a:p>
          <a:p>
            <a:pPr indent="-298450" lvl="1" marL="914400" rtl="0" algn="l">
              <a:lnSpc>
                <a:spcPct val="115000"/>
              </a:lnSpc>
              <a:spcBef>
                <a:spcPts val="0"/>
              </a:spcBef>
              <a:spcAft>
                <a:spcPts val="0"/>
              </a:spcAft>
              <a:buSzPts val="1100"/>
              <a:buChar char="-"/>
            </a:pPr>
            <a:r>
              <a:rPr lang="en-US" sz="1100"/>
              <a:t>e.g. academia is about re-examining / methods of measuring world</a:t>
            </a:r>
            <a:endParaRPr sz="1100"/>
          </a:p>
          <a:p>
            <a:pPr indent="-298450" lvl="0" marL="457200" rtl="0" algn="l">
              <a:lnSpc>
                <a:spcPct val="115000"/>
              </a:lnSpc>
              <a:spcBef>
                <a:spcPts val="0"/>
              </a:spcBef>
              <a:spcAft>
                <a:spcPts val="0"/>
              </a:spcAft>
              <a:buSzPts val="1100"/>
              <a:buChar char="-"/>
            </a:pPr>
            <a:r>
              <a:rPr lang="en-US" sz="1100"/>
              <a:t>Hearing what you sound like from another perspective</a:t>
            </a:r>
            <a:endParaRPr sz="1100"/>
          </a:p>
          <a:p>
            <a:pPr indent="-298450" lvl="0" marL="457200" rtl="0" algn="l">
              <a:lnSpc>
                <a:spcPct val="115000"/>
              </a:lnSpc>
              <a:spcBef>
                <a:spcPts val="0"/>
              </a:spcBef>
              <a:spcAft>
                <a:spcPts val="0"/>
              </a:spcAft>
              <a:buSzPts val="1100"/>
              <a:buChar char="-"/>
            </a:pPr>
            <a:r>
              <a:rPr lang="en-US" sz="1100"/>
              <a:t>Trying to hear what someone else hears you say</a:t>
            </a:r>
            <a:endParaRPr sz="1100"/>
          </a:p>
          <a:p>
            <a:pPr indent="-298450" lvl="1" marL="914400" rtl="0" algn="l">
              <a:lnSpc>
                <a:spcPct val="115000"/>
              </a:lnSpc>
              <a:spcBef>
                <a:spcPts val="0"/>
              </a:spcBef>
              <a:spcAft>
                <a:spcPts val="0"/>
              </a:spcAft>
              <a:buSzPts val="1100"/>
              <a:buChar char="-"/>
            </a:pPr>
            <a:r>
              <a:rPr lang="en-US" sz="1100"/>
              <a:t>your intention isn’t necessarily their interpretation/understanding</a:t>
            </a:r>
            <a:endParaRPr sz="1100"/>
          </a:p>
          <a:p>
            <a:pPr indent="0" lvl="0" marL="0" rtl="0" algn="l">
              <a:lnSpc>
                <a:spcPct val="115000"/>
              </a:lnSpc>
              <a:spcBef>
                <a:spcPts val="0"/>
              </a:spcBef>
              <a:spcAft>
                <a:spcPts val="0"/>
              </a:spcAft>
              <a:buNone/>
            </a:pPr>
            <a:r>
              <a:t/>
            </a:r>
            <a:endParaRPr sz="1100"/>
          </a:p>
          <a:p>
            <a:pPr indent="-298450" lvl="0" marL="457200" rtl="0" algn="l">
              <a:lnSpc>
                <a:spcPct val="115000"/>
              </a:lnSpc>
              <a:spcBef>
                <a:spcPts val="0"/>
              </a:spcBef>
              <a:spcAft>
                <a:spcPts val="0"/>
              </a:spcAft>
              <a:buSzPts val="1100"/>
              <a:buChar char="-"/>
            </a:pPr>
            <a:r>
              <a:rPr lang="en-US" sz="1100"/>
              <a:t>Reflects past experiences &amp; how we remember them</a:t>
            </a:r>
            <a:endParaRPr sz="1100"/>
          </a:p>
          <a:p>
            <a:pPr indent="-298450" lvl="1" marL="914400" rtl="0" algn="l">
              <a:lnSpc>
                <a:spcPct val="115000"/>
              </a:lnSpc>
              <a:spcBef>
                <a:spcPts val="0"/>
              </a:spcBef>
              <a:spcAft>
                <a:spcPts val="0"/>
              </a:spcAft>
              <a:buSzPts val="1100"/>
              <a:buChar char="-"/>
            </a:pPr>
            <a:r>
              <a:rPr lang="en-US" sz="1100"/>
              <a:t>(like language, underlies how we convey &amp; see information / direction / feelings / thoughts)</a:t>
            </a:r>
            <a:endParaRPr b="1" sz="1100"/>
          </a:p>
          <a:p>
            <a:pPr indent="0" lvl="0" marL="0" rtl="0" algn="l">
              <a:lnSpc>
                <a:spcPct val="115000"/>
              </a:lnSpc>
              <a:spcBef>
                <a:spcPts val="0"/>
              </a:spcBef>
              <a:spcAft>
                <a:spcPts val="0"/>
              </a:spcAft>
              <a:buNone/>
            </a:pPr>
            <a:r>
              <a:t/>
            </a:r>
            <a:endParaRPr sz="1100"/>
          </a:p>
          <a:p>
            <a:pPr indent="0" lvl="0" marL="0" rtl="0" algn="l">
              <a:lnSpc>
                <a:spcPct val="115000"/>
              </a:lnSpc>
              <a:spcBef>
                <a:spcPts val="0"/>
              </a:spcBef>
              <a:spcAft>
                <a:spcPts val="0"/>
              </a:spcAft>
              <a:buNone/>
            </a:pPr>
            <a:r>
              <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4" name="Shape 574"/>
        <p:cNvGrpSpPr/>
        <p:nvPr/>
      </p:nvGrpSpPr>
      <p:grpSpPr>
        <a:xfrm>
          <a:off x="0" y="0"/>
          <a:ext cx="0" cy="0"/>
          <a:chOff x="0" y="0"/>
          <a:chExt cx="0" cy="0"/>
        </a:xfrm>
      </p:grpSpPr>
      <p:sp>
        <p:nvSpPr>
          <p:cNvPr id="575" name="Google Shape;575;g1eda3e7cca9_0_301"/>
          <p:cNvSpPr txBox="1"/>
          <p:nvPr/>
        </p:nvSpPr>
        <p:spPr>
          <a:xfrm>
            <a:off x="250825" y="268300"/>
            <a:ext cx="2339100" cy="10431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Self-awareness</a:t>
            </a:r>
            <a:endParaRPr b="1" sz="2200">
              <a:solidFill>
                <a:schemeClr val="dk2"/>
              </a:solidFill>
            </a:endParaRPr>
          </a:p>
        </p:txBody>
      </p:sp>
      <p:sp>
        <p:nvSpPr>
          <p:cNvPr id="576" name="Google Shape;576;g1eda3e7cca9_0_301"/>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577" name="Google Shape;577;g1eda3e7cca9_0_301"/>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OBJECTIVES</a:t>
            </a:r>
            <a:br>
              <a:rPr b="0" i="0" lang="en-US" sz="700" u="none" cap="none" strike="noStrike">
                <a:solidFill>
                  <a:srgbClr val="37816E"/>
                </a:solidFill>
                <a:latin typeface="Arial"/>
                <a:ea typeface="Arial"/>
                <a:cs typeface="Arial"/>
                <a:sym typeface="Arial"/>
              </a:rPr>
            </a:br>
            <a:r>
              <a:rPr lang="en-US" sz="700">
                <a:solidFill>
                  <a:srgbClr val="1B4036"/>
                </a:solidFill>
              </a:rPr>
              <a:t>SELF</a:t>
            </a:r>
            <a:endParaRPr b="0" i="0" sz="100" u="none" cap="none" strike="noStrike">
              <a:solidFill>
                <a:srgbClr val="1B4036"/>
              </a:solidFill>
              <a:latin typeface="Arial"/>
              <a:ea typeface="Arial"/>
              <a:cs typeface="Arial"/>
              <a:sym typeface="Arial"/>
            </a:endParaRPr>
          </a:p>
        </p:txBody>
      </p:sp>
      <p:sp>
        <p:nvSpPr>
          <p:cNvPr id="578" name="Google Shape;578;g1eda3e7cca9_0_301"/>
          <p:cNvSpPr txBox="1"/>
          <p:nvPr/>
        </p:nvSpPr>
        <p:spPr>
          <a:xfrm>
            <a:off x="3295475" y="800425"/>
            <a:ext cx="5521500" cy="3478800"/>
          </a:xfrm>
          <a:prstGeom prst="rect">
            <a:avLst/>
          </a:prstGeom>
          <a:noFill/>
          <a:ln>
            <a:noFill/>
          </a:ln>
        </p:spPr>
        <p:txBody>
          <a:bodyPr anchorCtr="0" anchor="ctr" bIns="91425" lIns="0" spcFirstLastPara="1" rIns="91425" wrap="square" tIns="91425">
            <a:noAutofit/>
          </a:bodyPr>
          <a:lstStyle/>
          <a:p>
            <a:pPr indent="0" lvl="0" marL="0" marR="0" rtl="0" algn="l">
              <a:lnSpc>
                <a:spcPct val="100000"/>
              </a:lnSpc>
              <a:spcBef>
                <a:spcPts val="0"/>
              </a:spcBef>
              <a:spcAft>
                <a:spcPts val="0"/>
              </a:spcAft>
              <a:buNone/>
            </a:pPr>
            <a:r>
              <a:rPr b="1" lang="en-US">
                <a:latin typeface="Calibri"/>
                <a:ea typeface="Calibri"/>
                <a:cs typeface="Calibri"/>
                <a:sym typeface="Calibri"/>
              </a:rPr>
              <a:t>Self-awareness…</a:t>
            </a:r>
            <a:br>
              <a:rPr b="1" lang="en-US" sz="1100">
                <a:latin typeface="Calibri"/>
                <a:ea typeface="Calibri"/>
                <a:cs typeface="Calibri"/>
                <a:sym typeface="Calibri"/>
              </a:rPr>
            </a:br>
            <a:endParaRPr b="1" sz="1100">
              <a:latin typeface="Calibri"/>
              <a:ea typeface="Calibri"/>
              <a:cs typeface="Calibri"/>
              <a:sym typeface="Calibri"/>
            </a:endParaRPr>
          </a:p>
          <a:p>
            <a:pPr indent="0" lvl="0" marL="457200" marR="0" rtl="0" algn="l">
              <a:lnSpc>
                <a:spcPct val="100000"/>
              </a:lnSpc>
              <a:spcBef>
                <a:spcPts val="1200"/>
              </a:spcBef>
              <a:spcAft>
                <a:spcPts val="0"/>
              </a:spcAft>
              <a:buNone/>
            </a:pPr>
            <a:r>
              <a:rPr b="1" lang="en-US" sz="1300">
                <a:latin typeface="Calibri"/>
                <a:ea typeface="Calibri"/>
                <a:cs typeface="Calibri"/>
                <a:sym typeface="Calibri"/>
              </a:rPr>
              <a:t>is an ongoing process of reflection</a:t>
            </a:r>
            <a:r>
              <a:rPr lang="en-US" sz="1300">
                <a:latin typeface="Calibri"/>
                <a:ea typeface="Calibri"/>
                <a:cs typeface="Calibri"/>
                <a:sym typeface="Calibri"/>
              </a:rPr>
              <a:t> about ourselves and our assumptions: </a:t>
            </a:r>
            <a:endParaRPr sz="1300">
              <a:latin typeface="Calibri"/>
              <a:ea typeface="Calibri"/>
              <a:cs typeface="Calibri"/>
              <a:sym typeface="Calibri"/>
            </a:endParaRPr>
          </a:p>
          <a:p>
            <a:pPr indent="-311150" lvl="0" marL="914400" rtl="0" algn="l">
              <a:spcBef>
                <a:spcPts val="1200"/>
              </a:spcBef>
              <a:spcAft>
                <a:spcPts val="0"/>
              </a:spcAft>
              <a:buSzPts val="1300"/>
              <a:buFont typeface="Calibri"/>
              <a:buChar char="-"/>
            </a:pPr>
            <a:r>
              <a:rPr lang="en-US" sz="1300">
                <a:latin typeface="Calibri"/>
                <a:ea typeface="Calibri"/>
                <a:cs typeface="Calibri"/>
                <a:sym typeface="Calibri"/>
              </a:rPr>
              <a:t>how we see the world</a:t>
            </a:r>
            <a:endParaRPr sz="1300">
              <a:solidFill>
                <a:srgbClr val="CC0000"/>
              </a:solidFill>
              <a:latin typeface="Calibri"/>
              <a:ea typeface="Calibri"/>
              <a:cs typeface="Calibri"/>
              <a:sym typeface="Calibri"/>
            </a:endParaRPr>
          </a:p>
          <a:p>
            <a:pPr indent="-311150" lvl="0" marL="914400" rtl="0" algn="l">
              <a:spcBef>
                <a:spcPts val="0"/>
              </a:spcBef>
              <a:spcAft>
                <a:spcPts val="0"/>
              </a:spcAft>
              <a:buClr>
                <a:schemeClr val="accent3"/>
              </a:buClr>
              <a:buSzPts val="1300"/>
              <a:buFont typeface="Calibri"/>
              <a:buChar char="-"/>
            </a:pPr>
            <a:r>
              <a:rPr b="1" lang="en-US" sz="1300">
                <a:solidFill>
                  <a:schemeClr val="accent3"/>
                </a:solidFill>
                <a:latin typeface="Calibri"/>
                <a:ea typeface="Calibri"/>
                <a:cs typeface="Calibri"/>
                <a:sym typeface="Calibri"/>
              </a:rPr>
              <a:t>how we make meaning of our experiences and identities</a:t>
            </a:r>
            <a:endParaRPr b="1" sz="1300">
              <a:solidFill>
                <a:schemeClr val="accent3"/>
              </a:solidFill>
              <a:latin typeface="Calibri"/>
              <a:ea typeface="Calibri"/>
              <a:cs typeface="Calibri"/>
              <a:sym typeface="Calibri"/>
            </a:endParaRPr>
          </a:p>
          <a:p>
            <a:pPr indent="-311150" lvl="0" marL="914400" rtl="0" algn="l">
              <a:spcBef>
                <a:spcPts val="0"/>
              </a:spcBef>
              <a:spcAft>
                <a:spcPts val="0"/>
              </a:spcAft>
              <a:buSzPts val="1300"/>
              <a:buFont typeface="Calibri"/>
              <a:buChar char="-"/>
            </a:pPr>
            <a:r>
              <a:rPr lang="en-US" sz="1300">
                <a:latin typeface="Calibri"/>
                <a:ea typeface="Calibri"/>
                <a:cs typeface="Calibri"/>
                <a:sym typeface="Calibri"/>
              </a:rPr>
              <a:t>how we behave in the world</a:t>
            </a:r>
            <a:br>
              <a:rPr i="0" lang="en-US" sz="1300" u="none" cap="none" strike="noStrike">
                <a:solidFill>
                  <a:srgbClr val="000000"/>
                </a:solidFill>
                <a:latin typeface="Calibri"/>
                <a:ea typeface="Calibri"/>
                <a:cs typeface="Calibri"/>
                <a:sym typeface="Calibri"/>
              </a:rPr>
            </a:br>
            <a:endParaRPr i="0" sz="1300" u="none" cap="none" strike="noStrike">
              <a:solidFill>
                <a:srgbClr val="000000"/>
              </a:solidFill>
              <a:latin typeface="Calibri"/>
              <a:ea typeface="Calibri"/>
              <a:cs typeface="Calibri"/>
              <a:sym typeface="Calibri"/>
            </a:endParaRPr>
          </a:p>
          <a:p>
            <a:pPr indent="0" lvl="0" marL="457200" marR="0" rtl="0" algn="l">
              <a:lnSpc>
                <a:spcPct val="100000"/>
              </a:lnSpc>
              <a:spcBef>
                <a:spcPts val="1200"/>
              </a:spcBef>
              <a:spcAft>
                <a:spcPts val="1200"/>
              </a:spcAft>
              <a:buNone/>
            </a:pPr>
            <a:r>
              <a:rPr b="1" lang="en-US" sz="1300">
                <a:latin typeface="Calibri"/>
                <a:ea typeface="Calibri"/>
                <a:cs typeface="Calibri"/>
                <a:sym typeface="Calibri"/>
              </a:rPr>
              <a:t>allows us to determine who we want to be</a:t>
            </a:r>
            <a:r>
              <a:rPr lang="en-US" sz="1300">
                <a:latin typeface="Calibri"/>
                <a:ea typeface="Calibri"/>
                <a:cs typeface="Calibri"/>
                <a:sym typeface="Calibri"/>
              </a:rPr>
              <a:t> by helping us understand who we are now and what impact we have on others.</a:t>
            </a:r>
            <a:endParaRPr b="1" i="0" sz="1300" u="none" cap="none" strike="noStrike">
              <a:solidFill>
                <a:srgbClr val="0F0F14"/>
              </a:solidFill>
              <a:latin typeface="Calibri"/>
              <a:ea typeface="Calibri"/>
              <a:cs typeface="Calibri"/>
              <a:sym typeface="Calibri"/>
            </a:endParaRPr>
          </a:p>
        </p:txBody>
      </p:sp>
      <p:sp>
        <p:nvSpPr>
          <p:cNvPr id="579" name="Google Shape;579;g1eda3e7cca9_0_301"/>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rgbClr val="D8D8D8"/>
              </a:buClr>
              <a:buSzPts val="1100"/>
              <a:buFont typeface="Arial"/>
              <a:buAutoNum type="arabicPeriod"/>
            </a:pPr>
            <a:r>
              <a:rPr lang="en-US" sz="1100">
                <a:solidFill>
                  <a:srgbClr val="D8D8D8"/>
                </a:solidFill>
              </a:rPr>
              <a:t>Assumption &amp; Perception</a:t>
            </a:r>
            <a:endParaRPr b="0" i="0" sz="1400" u="none" cap="none" strike="noStrike">
              <a:solidFill>
                <a:srgbClr val="D8D8D8"/>
              </a:solidFill>
              <a:latin typeface="Arial"/>
              <a:ea typeface="Arial"/>
              <a:cs typeface="Arial"/>
              <a:sym typeface="Aria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Self Awareness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Social Location &amp; Identity</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Critical Consciousness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Page</a:t>
            </a:r>
            <a:endParaRPr sz="1100">
              <a:solidFill>
                <a:srgbClr val="D8D8D8"/>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3" name="Shape 583"/>
        <p:cNvGrpSpPr/>
        <p:nvPr/>
      </p:nvGrpSpPr>
      <p:grpSpPr>
        <a:xfrm>
          <a:off x="0" y="0"/>
          <a:ext cx="0" cy="0"/>
          <a:chOff x="0" y="0"/>
          <a:chExt cx="0" cy="0"/>
        </a:xfrm>
      </p:grpSpPr>
      <p:sp>
        <p:nvSpPr>
          <p:cNvPr id="584" name="Google Shape;584;g1eda3e7cca9_0_309"/>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Self Awareness</a:t>
            </a:r>
            <a:endParaRPr b="1" i="0" sz="2200" u="none" cap="none" strike="noStrike">
              <a:solidFill>
                <a:schemeClr val="dk2"/>
              </a:solidFill>
              <a:latin typeface="Arial"/>
              <a:ea typeface="Arial"/>
              <a:cs typeface="Arial"/>
              <a:sym typeface="Arial"/>
            </a:endParaRPr>
          </a:p>
        </p:txBody>
      </p:sp>
      <p:sp>
        <p:nvSpPr>
          <p:cNvPr id="585" name="Google Shape;585;g1eda3e7cca9_0_309"/>
          <p:cNvSpPr txBox="1"/>
          <p:nvPr/>
        </p:nvSpPr>
        <p:spPr>
          <a:xfrm>
            <a:off x="250826" y="800734"/>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Questions to consider throughout the module:</a:t>
            </a:r>
            <a:endParaRPr b="0" i="0" sz="1050" u="none" cap="none" strike="noStrike">
              <a:solidFill>
                <a:srgbClr val="7F7F7F"/>
              </a:solidFill>
              <a:latin typeface="Arial"/>
              <a:ea typeface="Arial"/>
              <a:cs typeface="Arial"/>
              <a:sym typeface="Arial"/>
            </a:endParaRPr>
          </a:p>
        </p:txBody>
      </p:sp>
      <p:sp>
        <p:nvSpPr>
          <p:cNvPr id="586" name="Google Shape;586;g1eda3e7cca9_0_309"/>
          <p:cNvSpPr/>
          <p:nvPr/>
        </p:nvSpPr>
        <p:spPr>
          <a:xfrm>
            <a:off x="481237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7" name="Google Shape;587;g1eda3e7cca9_0_309"/>
          <p:cNvSpPr txBox="1"/>
          <p:nvPr/>
        </p:nvSpPr>
        <p:spPr>
          <a:xfrm>
            <a:off x="5131689" y="1514954"/>
            <a:ext cx="3402000" cy="2338500"/>
          </a:xfrm>
          <a:prstGeom prst="rect">
            <a:avLst/>
          </a:prstGeom>
          <a:noFill/>
          <a:ln>
            <a:noFill/>
          </a:ln>
        </p:spPr>
        <p:txBody>
          <a:bodyPr anchorCtr="0" anchor="t" bIns="91425" lIns="0" spcFirstLastPara="1" rIns="91425" wrap="square" tIns="91425">
            <a:noAutofit/>
          </a:bodyPr>
          <a:lstStyle/>
          <a:p>
            <a:pPr indent="-170180" lvl="0" marL="182880" marR="0" rtl="0" algn="l">
              <a:lnSpc>
                <a:spcPct val="100000"/>
              </a:lnSpc>
              <a:spcBef>
                <a:spcPts val="0"/>
              </a:spcBef>
              <a:spcAft>
                <a:spcPts val="0"/>
              </a:spcAft>
              <a:buClr>
                <a:schemeClr val="dk1"/>
              </a:buClr>
              <a:buSzPts val="1200"/>
              <a:buFont typeface="Noto Sans Symbols"/>
              <a:buChar char="●"/>
            </a:pPr>
            <a:r>
              <a:rPr lang="en-US" sz="1200">
                <a:solidFill>
                  <a:schemeClr val="dk1"/>
                </a:solidFill>
                <a:extLst>
                  <a:ext uri="http://customooxmlschemas.google.com/">
                    <go:slidesCustomData xmlns:go="http://customooxmlschemas.google.com/" textRoundtripDataId="2"/>
                  </a:ext>
                </a:extLst>
              </a:rPr>
              <a:t>What do we value? </a:t>
            </a:r>
            <a:endParaRPr b="0" i="0" sz="1200" u="none" cap="none" strike="noStrike">
              <a:solidFill>
                <a:srgbClr val="000000"/>
              </a:solidFill>
              <a:latin typeface="Arial"/>
              <a:ea typeface="Arial"/>
              <a:cs typeface="Arial"/>
              <a:sym typeface="Arial"/>
            </a:endParaRPr>
          </a:p>
          <a:p>
            <a:pPr indent="-167640" lvl="0" marL="182880" marR="0" rtl="0" algn="l">
              <a:lnSpc>
                <a:spcPct val="100000"/>
              </a:lnSpc>
              <a:spcBef>
                <a:spcPts val="1200"/>
              </a:spcBef>
              <a:spcAft>
                <a:spcPts val="0"/>
              </a:spcAft>
              <a:buClr>
                <a:schemeClr val="dk1"/>
              </a:buClr>
              <a:buSzPts val="1200"/>
              <a:buFont typeface="Noto Sans Symbols"/>
              <a:buChar char="●"/>
            </a:pPr>
            <a:r>
              <a:rPr b="1" lang="en-US" sz="1200">
                <a:solidFill>
                  <a:srgbClr val="CC0000"/>
                </a:solidFill>
                <a:extLst>
                  <a:ext uri="http://customooxmlschemas.google.com/">
                    <go:slidesCustomData xmlns:go="http://customooxmlschemas.google.com/" textRoundtripDataId="3"/>
                  </a:ext>
                </a:extLst>
              </a:rPr>
              <a:t>Why? </a:t>
            </a:r>
            <a:r>
              <a:rPr lang="en-US" sz="1200">
                <a:solidFill>
                  <a:schemeClr val="dk1"/>
                </a:solidFill>
              </a:rPr>
              <a:t>What assumptions do you bring to data that you see?</a:t>
            </a:r>
            <a:endParaRPr sz="1200">
              <a:solidFill>
                <a:schemeClr val="dk1"/>
              </a:solidFill>
            </a:endParaRPr>
          </a:p>
          <a:p>
            <a:pPr indent="-222501" lvl="1" marL="448056" marR="0" rtl="0" algn="l">
              <a:lnSpc>
                <a:spcPct val="100000"/>
              </a:lnSpc>
              <a:spcBef>
                <a:spcPts val="1200"/>
              </a:spcBef>
              <a:spcAft>
                <a:spcPts val="1200"/>
              </a:spcAft>
              <a:buClr>
                <a:schemeClr val="dk1"/>
              </a:buClr>
              <a:buSzPts val="1200"/>
              <a:buFont typeface="Noto Sans Symbols"/>
              <a:buChar char="–"/>
            </a:pPr>
            <a:r>
              <a:rPr lang="en-US" sz="1200">
                <a:solidFill>
                  <a:schemeClr val="dk1"/>
                </a:solidFill>
              </a:rPr>
              <a:t>Remember! Personal and communal values, assumptions, and biases change over time. </a:t>
            </a:r>
            <a:endParaRPr b="0" i="0" sz="1200" u="none" cap="none" strike="noStrike">
              <a:solidFill>
                <a:srgbClr val="000000"/>
              </a:solidFill>
              <a:latin typeface="Arial"/>
              <a:ea typeface="Arial"/>
              <a:cs typeface="Arial"/>
              <a:sym typeface="Arial"/>
            </a:endParaRPr>
          </a:p>
        </p:txBody>
      </p:sp>
      <p:sp>
        <p:nvSpPr>
          <p:cNvPr id="588" name="Google Shape;588;g1eda3e7cca9_0_309"/>
          <p:cNvSpPr/>
          <p:nvPr/>
        </p:nvSpPr>
        <p:spPr>
          <a:xfrm>
            <a:off x="250825" y="1311300"/>
            <a:ext cx="4052700" cy="28884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9" name="Google Shape;589;g1eda3e7cca9_0_309"/>
          <p:cNvSpPr txBox="1"/>
          <p:nvPr/>
        </p:nvSpPr>
        <p:spPr>
          <a:xfrm>
            <a:off x="570139" y="1514954"/>
            <a:ext cx="3402000" cy="2338500"/>
          </a:xfrm>
          <a:prstGeom prst="rect">
            <a:avLst/>
          </a:prstGeom>
          <a:noFill/>
          <a:ln>
            <a:noFill/>
          </a:ln>
        </p:spPr>
        <p:txBody>
          <a:bodyPr anchorCtr="0" anchor="t" bIns="91425" lIns="0" spcFirstLastPara="1" rIns="91425" wrap="square" tIns="91425">
            <a:noAutofit/>
          </a:bodyPr>
          <a:lstStyle/>
          <a:p>
            <a:pPr indent="-170180" lvl="0" marL="182880" marR="0" rtl="0" algn="l">
              <a:lnSpc>
                <a:spcPct val="100000"/>
              </a:lnSpc>
              <a:spcBef>
                <a:spcPts val="0"/>
              </a:spcBef>
              <a:spcAft>
                <a:spcPts val="0"/>
              </a:spcAft>
              <a:buClr>
                <a:schemeClr val="dk1"/>
              </a:buClr>
              <a:buSzPts val="1200"/>
              <a:buFont typeface="Noto Sans Symbols"/>
              <a:buChar char="●"/>
            </a:pPr>
            <a:r>
              <a:rPr lang="en-US" sz="1200">
                <a:solidFill>
                  <a:schemeClr val="dk1"/>
                </a:solidFill>
              </a:rPr>
              <a:t>What is embedded in the way something is expressed or presented? </a:t>
            </a:r>
            <a:endParaRPr b="0" i="0" sz="1200" u="none" cap="none" strike="noStrike">
              <a:solidFill>
                <a:srgbClr val="000000"/>
              </a:solidFill>
              <a:latin typeface="Arial"/>
              <a:ea typeface="Arial"/>
              <a:cs typeface="Arial"/>
              <a:sym typeface="Arial"/>
            </a:endParaRPr>
          </a:p>
          <a:p>
            <a:pPr indent="-167640" lvl="0" marL="182880" marR="0" rtl="0" algn="l">
              <a:lnSpc>
                <a:spcPct val="100000"/>
              </a:lnSpc>
              <a:spcBef>
                <a:spcPts val="1200"/>
              </a:spcBef>
              <a:spcAft>
                <a:spcPts val="0"/>
              </a:spcAft>
              <a:buClr>
                <a:schemeClr val="dk1"/>
              </a:buClr>
              <a:buSzPts val="1200"/>
              <a:buFont typeface="Noto Sans Symbols"/>
              <a:buChar char="●"/>
            </a:pPr>
            <a:r>
              <a:rPr lang="en-US" sz="1200">
                <a:solidFill>
                  <a:schemeClr val="dk1"/>
                </a:solidFill>
              </a:rPr>
              <a:t>How do we </a:t>
            </a:r>
            <a:r>
              <a:rPr b="1" lang="en-US" sz="1200">
                <a:solidFill>
                  <a:schemeClr val="dk1"/>
                </a:solidFill>
              </a:rPr>
              <a:t>interpret</a:t>
            </a:r>
            <a:r>
              <a:rPr lang="en-US" sz="1200">
                <a:solidFill>
                  <a:schemeClr val="dk1"/>
                </a:solidFill>
              </a:rPr>
              <a:t> or make </a:t>
            </a:r>
            <a:r>
              <a:rPr b="1" lang="en-US" sz="1200">
                <a:solidFill>
                  <a:schemeClr val="dk1"/>
                </a:solidFill>
              </a:rPr>
              <a:t>meaning</a:t>
            </a:r>
            <a:r>
              <a:rPr lang="en-US" sz="1200">
                <a:solidFill>
                  <a:schemeClr val="dk1"/>
                </a:solidFill>
              </a:rPr>
              <a:t> </a:t>
            </a:r>
            <a:br>
              <a:rPr lang="en-US" sz="1200">
                <a:solidFill>
                  <a:schemeClr val="dk1"/>
                </a:solidFill>
              </a:rPr>
            </a:br>
            <a:r>
              <a:rPr lang="en-US" sz="1200">
                <a:solidFill>
                  <a:schemeClr val="dk1"/>
                </a:solidFill>
              </a:rPr>
              <a:t>of what we experience?</a:t>
            </a:r>
            <a:endParaRPr sz="1200">
              <a:solidFill>
                <a:schemeClr val="dk1"/>
              </a:solidFill>
            </a:endParaRPr>
          </a:p>
          <a:p>
            <a:pPr indent="-167640" lvl="0" marL="182880" marR="0" rtl="0" algn="l">
              <a:lnSpc>
                <a:spcPct val="100000"/>
              </a:lnSpc>
              <a:spcBef>
                <a:spcPts val="1200"/>
              </a:spcBef>
              <a:spcAft>
                <a:spcPts val="0"/>
              </a:spcAft>
              <a:buClr>
                <a:schemeClr val="dk1"/>
              </a:buClr>
              <a:buSzPts val="1200"/>
              <a:buChar char="●"/>
            </a:pPr>
            <a:r>
              <a:rPr lang="en-US" sz="1200">
                <a:solidFill>
                  <a:schemeClr val="dk1"/>
                </a:solidFill>
              </a:rPr>
              <a:t>How do you </a:t>
            </a:r>
            <a:r>
              <a:rPr b="1" lang="en-US" sz="1200"/>
              <a:t>interrogate</a:t>
            </a:r>
            <a:r>
              <a:rPr lang="en-US" sz="1200">
                <a:solidFill>
                  <a:schemeClr val="dk1"/>
                </a:solidFill>
              </a:rPr>
              <a:t> your own interpretations? </a:t>
            </a:r>
            <a:endParaRPr b="0" i="0" sz="1200" u="none" cap="none" strike="noStrike">
              <a:solidFill>
                <a:srgbClr val="000000"/>
              </a:solidFill>
              <a:latin typeface="Arial"/>
              <a:ea typeface="Arial"/>
              <a:cs typeface="Arial"/>
              <a:sym typeface="Arial"/>
            </a:endParaRPr>
          </a:p>
        </p:txBody>
      </p:sp>
      <p:sp>
        <p:nvSpPr>
          <p:cNvPr id="590" name="Google Shape;590;g1eda3e7cca9_0_309"/>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OBJECTIVES</a:t>
            </a:r>
            <a:br>
              <a:rPr b="0" i="0" lang="en-US" sz="700" u="none" cap="none" strike="noStrike">
                <a:solidFill>
                  <a:srgbClr val="37816E"/>
                </a:solidFill>
                <a:latin typeface="Arial"/>
                <a:ea typeface="Arial"/>
                <a:cs typeface="Arial"/>
                <a:sym typeface="Arial"/>
              </a:rPr>
            </a:br>
            <a:r>
              <a:rPr lang="en-US" sz="700">
                <a:solidFill>
                  <a:srgbClr val="1B4036"/>
                </a:solidFill>
              </a:rPr>
              <a:t>SELF</a:t>
            </a:r>
            <a:endParaRPr b="0" i="0" sz="100" u="none" cap="none" strike="noStrike">
              <a:solidFill>
                <a:srgbClr val="1B4036"/>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4" name="Shape 594"/>
        <p:cNvGrpSpPr/>
        <p:nvPr/>
      </p:nvGrpSpPr>
      <p:grpSpPr>
        <a:xfrm>
          <a:off x="0" y="0"/>
          <a:ext cx="0" cy="0"/>
          <a:chOff x="0" y="0"/>
          <a:chExt cx="0" cy="0"/>
        </a:xfrm>
      </p:grpSpPr>
      <p:sp>
        <p:nvSpPr>
          <p:cNvPr id="595" name="Google Shape;595;g1eda3e7cca9_0_440"/>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Self-Awareness</a:t>
            </a:r>
            <a:endParaRPr b="1" i="0" sz="2200" u="none" cap="none" strike="noStrike">
              <a:solidFill>
                <a:schemeClr val="dk2"/>
              </a:solidFill>
              <a:latin typeface="Arial"/>
              <a:ea typeface="Arial"/>
              <a:cs typeface="Arial"/>
              <a:sym typeface="Arial"/>
            </a:endParaRPr>
          </a:p>
        </p:txBody>
      </p:sp>
      <p:sp>
        <p:nvSpPr>
          <p:cNvPr id="596" name="Google Shape;596;g1eda3e7cca9_0_440"/>
          <p:cNvSpPr txBox="1"/>
          <p:nvPr/>
        </p:nvSpPr>
        <p:spPr>
          <a:xfrm>
            <a:off x="250826" y="800734"/>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Questions about </a:t>
            </a:r>
            <a:r>
              <a:rPr b="1" lang="en-US">
                <a:solidFill>
                  <a:srgbClr val="7F7F7F"/>
                </a:solidFill>
              </a:rPr>
              <a:t>self-awareness &amp; identity</a:t>
            </a:r>
            <a:r>
              <a:rPr lang="en-US">
                <a:solidFill>
                  <a:srgbClr val="7F7F7F"/>
                </a:solidFill>
              </a:rPr>
              <a:t> to consider throughout the module:</a:t>
            </a:r>
            <a:endParaRPr b="0" i="0" sz="1050" u="none" cap="none" strike="noStrike">
              <a:solidFill>
                <a:srgbClr val="7F7F7F"/>
              </a:solidFill>
              <a:latin typeface="Arial"/>
              <a:ea typeface="Arial"/>
              <a:cs typeface="Arial"/>
              <a:sym typeface="Arial"/>
            </a:endParaRPr>
          </a:p>
        </p:txBody>
      </p:sp>
      <p:sp>
        <p:nvSpPr>
          <p:cNvPr id="597" name="Google Shape;597;g1eda3e7cca9_0_440"/>
          <p:cNvSpPr/>
          <p:nvPr/>
        </p:nvSpPr>
        <p:spPr>
          <a:xfrm>
            <a:off x="4812375" y="1158900"/>
            <a:ext cx="4052700" cy="2545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8" name="Google Shape;598;g1eda3e7cca9_0_440"/>
          <p:cNvSpPr/>
          <p:nvPr/>
        </p:nvSpPr>
        <p:spPr>
          <a:xfrm>
            <a:off x="250825" y="1158900"/>
            <a:ext cx="4052700" cy="2545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9" name="Google Shape;599;g1eda3e7cca9_0_440"/>
          <p:cNvSpPr txBox="1"/>
          <p:nvPr/>
        </p:nvSpPr>
        <p:spPr>
          <a:xfrm>
            <a:off x="5131700" y="1578250"/>
            <a:ext cx="3599700" cy="1904400"/>
          </a:xfrm>
          <a:prstGeom prst="rect">
            <a:avLst/>
          </a:prstGeom>
          <a:noFill/>
          <a:ln>
            <a:noFill/>
          </a:ln>
        </p:spPr>
        <p:txBody>
          <a:bodyPr anchorCtr="0" anchor="t" bIns="91425" lIns="0" spcFirstLastPara="1" rIns="91425" wrap="square" tIns="91425">
            <a:noAutofit/>
          </a:bodyPr>
          <a:lstStyle/>
          <a:p>
            <a:pPr indent="-170180" lvl="0" marL="182880" marR="0" rtl="0" algn="l">
              <a:lnSpc>
                <a:spcPct val="100000"/>
              </a:lnSpc>
              <a:spcBef>
                <a:spcPts val="0"/>
              </a:spcBef>
              <a:spcAft>
                <a:spcPts val="0"/>
              </a:spcAft>
              <a:buClr>
                <a:schemeClr val="dk1"/>
              </a:buClr>
              <a:buSzPts val="1200"/>
              <a:buChar char="●"/>
            </a:pPr>
            <a:r>
              <a:rPr b="1" lang="en-US" sz="1200">
                <a:solidFill>
                  <a:schemeClr val="dk1"/>
                </a:solidFill>
              </a:rPr>
              <a:t>How do we define our identities?</a:t>
            </a:r>
            <a:br>
              <a:rPr lang="en-US" sz="1200">
                <a:solidFill>
                  <a:schemeClr val="dk1"/>
                </a:solidFill>
              </a:rPr>
            </a:br>
            <a:endParaRPr sz="1200">
              <a:solidFill>
                <a:schemeClr val="dk1"/>
              </a:solidFill>
            </a:endParaRPr>
          </a:p>
          <a:p>
            <a:pPr indent="-170180" lvl="0" marL="182880" marR="0" rtl="0" algn="l">
              <a:lnSpc>
                <a:spcPct val="100000"/>
              </a:lnSpc>
              <a:spcBef>
                <a:spcPts val="0"/>
              </a:spcBef>
              <a:spcAft>
                <a:spcPts val="0"/>
              </a:spcAft>
              <a:buClr>
                <a:schemeClr val="dk1"/>
              </a:buClr>
              <a:buSzPts val="1200"/>
              <a:buChar char="●"/>
            </a:pPr>
            <a:r>
              <a:rPr b="1" lang="en-US" sz="1200">
                <a:solidFill>
                  <a:schemeClr val="dk1"/>
                </a:solidFill>
              </a:rPr>
              <a:t>How does that affect your views of the world?</a:t>
            </a:r>
            <a:r>
              <a:rPr lang="en-US" sz="1200">
                <a:solidFill>
                  <a:schemeClr val="dk1"/>
                </a:solidFill>
              </a:rPr>
              <a:t> </a:t>
            </a:r>
            <a:endParaRPr sz="1200">
              <a:solidFill>
                <a:schemeClr val="dk1"/>
              </a:solidFill>
            </a:endParaRPr>
          </a:p>
        </p:txBody>
      </p:sp>
      <p:sp>
        <p:nvSpPr>
          <p:cNvPr id="600" name="Google Shape;600;g1eda3e7cca9_0_440"/>
          <p:cNvSpPr txBox="1"/>
          <p:nvPr/>
        </p:nvSpPr>
        <p:spPr>
          <a:xfrm>
            <a:off x="442825" y="1530900"/>
            <a:ext cx="3736200" cy="1904400"/>
          </a:xfrm>
          <a:prstGeom prst="rect">
            <a:avLst/>
          </a:prstGeom>
          <a:noFill/>
          <a:ln>
            <a:noFill/>
          </a:ln>
        </p:spPr>
        <p:txBody>
          <a:bodyPr anchorCtr="0" anchor="t" bIns="91425" lIns="0" spcFirstLastPara="1" rIns="91425" wrap="square" tIns="91425">
            <a:noAutofit/>
          </a:bodyPr>
          <a:lstStyle/>
          <a:p>
            <a:pPr indent="-170180" lvl="0" marL="182880" marR="0" rtl="0" algn="l">
              <a:lnSpc>
                <a:spcPct val="100000"/>
              </a:lnSpc>
              <a:spcBef>
                <a:spcPts val="0"/>
              </a:spcBef>
              <a:spcAft>
                <a:spcPts val="0"/>
              </a:spcAft>
              <a:buClr>
                <a:schemeClr val="dk1"/>
              </a:buClr>
              <a:buSzPts val="1200"/>
              <a:buFont typeface="Noto Sans Symbols"/>
              <a:buChar char="●"/>
            </a:pPr>
            <a:r>
              <a:rPr lang="en-US" sz="1200">
                <a:solidFill>
                  <a:schemeClr val="dk1"/>
                </a:solidFill>
              </a:rPr>
              <a:t>What is embedded in the way we </a:t>
            </a:r>
            <a:r>
              <a:rPr b="1" lang="en-US" sz="1200">
                <a:solidFill>
                  <a:schemeClr val="dk1"/>
                </a:solidFill>
              </a:rPr>
              <a:t>express ideas</a:t>
            </a:r>
            <a:r>
              <a:rPr lang="en-US" sz="1200">
                <a:solidFill>
                  <a:schemeClr val="dk1"/>
                </a:solidFill>
              </a:rPr>
              <a:t>? </a:t>
            </a:r>
            <a:endParaRPr sz="1200">
              <a:solidFill>
                <a:schemeClr val="dk1"/>
              </a:solidFill>
            </a:endParaRPr>
          </a:p>
          <a:p>
            <a:pPr indent="-167640" lvl="0" marL="182880" marR="0" rtl="0" algn="l">
              <a:lnSpc>
                <a:spcPct val="100000"/>
              </a:lnSpc>
              <a:spcBef>
                <a:spcPts val="1200"/>
              </a:spcBef>
              <a:spcAft>
                <a:spcPts val="0"/>
              </a:spcAft>
              <a:buClr>
                <a:schemeClr val="dk1"/>
              </a:buClr>
              <a:buSzPts val="1200"/>
              <a:buChar char="●"/>
            </a:pPr>
            <a:r>
              <a:rPr lang="en-US" sz="1200">
                <a:solidFill>
                  <a:schemeClr val="dk1"/>
                </a:solidFill>
              </a:rPr>
              <a:t>How do you </a:t>
            </a:r>
            <a:r>
              <a:rPr b="1" lang="en-US" sz="1200"/>
              <a:t>interrogate</a:t>
            </a:r>
            <a:r>
              <a:rPr lang="en-US" sz="1200">
                <a:solidFill>
                  <a:schemeClr val="dk1"/>
                </a:solidFill>
              </a:rPr>
              <a:t> your own </a:t>
            </a:r>
            <a:r>
              <a:rPr lang="en-US" sz="1200">
                <a:solidFill>
                  <a:schemeClr val="dk1"/>
                </a:solidFill>
              </a:rPr>
              <a:t>perspectives</a:t>
            </a:r>
            <a:r>
              <a:rPr lang="en-US" sz="1200">
                <a:solidFill>
                  <a:schemeClr val="dk1"/>
                </a:solidFill>
              </a:rPr>
              <a:t>? </a:t>
            </a:r>
            <a:endParaRPr sz="1200">
              <a:solidFill>
                <a:schemeClr val="dk1"/>
              </a:solidFill>
            </a:endParaRPr>
          </a:p>
          <a:p>
            <a:pPr indent="-167640" lvl="0" marL="182880" marR="0" rtl="0" algn="l">
              <a:lnSpc>
                <a:spcPct val="100000"/>
              </a:lnSpc>
              <a:spcBef>
                <a:spcPts val="1200"/>
              </a:spcBef>
              <a:spcAft>
                <a:spcPts val="0"/>
              </a:spcAft>
              <a:buClr>
                <a:schemeClr val="dk1"/>
              </a:buClr>
              <a:buSzPts val="1200"/>
              <a:buChar char="●"/>
            </a:pPr>
            <a:r>
              <a:rPr lang="en-US" sz="1200">
                <a:solidFill>
                  <a:schemeClr val="dk1"/>
                </a:solidFill>
              </a:rPr>
              <a:t>How do you want to sound or look?</a:t>
            </a:r>
            <a:endParaRPr sz="1200">
              <a:solidFill>
                <a:schemeClr val="dk1"/>
              </a:solidFill>
            </a:endParaRPr>
          </a:p>
          <a:p>
            <a:pPr indent="-167640" lvl="0" marL="182880" marR="0" rtl="0" algn="l">
              <a:lnSpc>
                <a:spcPct val="100000"/>
              </a:lnSpc>
              <a:spcBef>
                <a:spcPts val="1200"/>
              </a:spcBef>
              <a:spcAft>
                <a:spcPts val="0"/>
              </a:spcAft>
              <a:buClr>
                <a:schemeClr val="dk1"/>
              </a:buClr>
              <a:buSzPts val="1200"/>
              <a:buChar char="●"/>
            </a:pPr>
            <a:r>
              <a:rPr lang="en-US" sz="1200">
                <a:solidFill>
                  <a:schemeClr val="dk1"/>
                </a:solidFill>
              </a:rPr>
              <a:t>How do people see or </a:t>
            </a:r>
            <a:r>
              <a:rPr lang="en-US" sz="1200">
                <a:solidFill>
                  <a:schemeClr val="dk1"/>
                </a:solidFill>
              </a:rPr>
              <a:t>understand you?</a:t>
            </a:r>
            <a:endParaRPr sz="1200">
              <a:solidFill>
                <a:schemeClr val="dk1"/>
              </a:solidFill>
            </a:endParaRPr>
          </a:p>
          <a:p>
            <a:pPr indent="0" lvl="0" marL="0" marR="0" rtl="0" algn="l">
              <a:lnSpc>
                <a:spcPct val="100000"/>
              </a:lnSpc>
              <a:spcBef>
                <a:spcPts val="1200"/>
              </a:spcBef>
              <a:spcAft>
                <a:spcPts val="0"/>
              </a:spcAft>
              <a:buNone/>
            </a:pPr>
            <a:r>
              <a:t/>
            </a:r>
            <a:endParaRPr sz="1200">
              <a:solidFill>
                <a:schemeClr val="dk1"/>
              </a:solidFill>
            </a:endParaRPr>
          </a:p>
        </p:txBody>
      </p:sp>
      <p:sp>
        <p:nvSpPr>
          <p:cNvPr id="601" name="Google Shape;601;g1eda3e7cca9_0_440"/>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OBJECTIVES</a:t>
            </a:r>
            <a:br>
              <a:rPr b="0" i="0" lang="en-US" sz="700" u="none" cap="none" strike="noStrike">
                <a:solidFill>
                  <a:srgbClr val="37816E"/>
                </a:solidFill>
                <a:latin typeface="Arial"/>
                <a:ea typeface="Arial"/>
                <a:cs typeface="Arial"/>
                <a:sym typeface="Arial"/>
              </a:rPr>
            </a:br>
            <a:r>
              <a:rPr lang="en-US" sz="700">
                <a:solidFill>
                  <a:srgbClr val="1B4036"/>
                </a:solidFill>
              </a:rPr>
              <a:t>SELF-AWARENESS</a:t>
            </a:r>
            <a:endParaRPr b="0" i="0" sz="100" u="none" cap="none" strike="noStrike">
              <a:solidFill>
                <a:srgbClr val="1B4036"/>
              </a:solidFill>
              <a:latin typeface="Arial"/>
              <a:ea typeface="Arial"/>
              <a:cs typeface="Arial"/>
              <a:sym typeface="Arial"/>
            </a:endParaRPr>
          </a:p>
        </p:txBody>
      </p:sp>
      <p:grpSp>
        <p:nvGrpSpPr>
          <p:cNvPr id="602" name="Google Shape;602;g1eda3e7cca9_0_440"/>
          <p:cNvGrpSpPr/>
          <p:nvPr/>
        </p:nvGrpSpPr>
        <p:grpSpPr>
          <a:xfrm>
            <a:off x="8234985" y="478962"/>
            <a:ext cx="658200" cy="658200"/>
            <a:chOff x="3702574" y="4094937"/>
            <a:chExt cx="658200" cy="658200"/>
          </a:xfrm>
        </p:grpSpPr>
        <p:sp>
          <p:nvSpPr>
            <p:cNvPr id="603" name="Google Shape;603;g1eda3e7cca9_0_440"/>
            <p:cNvSpPr/>
            <p:nvPr/>
          </p:nvSpPr>
          <p:spPr>
            <a:xfrm>
              <a:off x="3702574" y="4094937"/>
              <a:ext cx="658200" cy="658200"/>
            </a:xfrm>
            <a:prstGeom prst="ellipse">
              <a:avLst/>
            </a:prstGeom>
            <a:solidFill>
              <a:srgbClr val="D5DD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grpSp>
          <p:nvGrpSpPr>
            <p:cNvPr id="604" name="Google Shape;604;g1eda3e7cca9_0_440"/>
            <p:cNvGrpSpPr/>
            <p:nvPr/>
          </p:nvGrpSpPr>
          <p:grpSpPr>
            <a:xfrm>
              <a:off x="3854540" y="4244078"/>
              <a:ext cx="354305" cy="359927"/>
              <a:chOff x="-451682" y="225865"/>
              <a:chExt cx="3745297" cy="3804720"/>
            </a:xfrm>
          </p:grpSpPr>
          <p:sp>
            <p:nvSpPr>
              <p:cNvPr id="605" name="Google Shape;605;g1eda3e7cca9_0_440"/>
              <p:cNvSpPr/>
              <p:nvPr/>
            </p:nvSpPr>
            <p:spPr>
              <a:xfrm>
                <a:off x="-451682" y="2247127"/>
                <a:ext cx="1664571" cy="1783458"/>
              </a:xfrm>
              <a:custGeom>
                <a:rect b="b" l="l" r="r" t="t"/>
                <a:pathLst>
                  <a:path extrusionOk="0" h="1783458" w="1664571">
                    <a:moveTo>
                      <a:pt x="1202598" y="920331"/>
                    </a:moveTo>
                    <a:cubicBezTo>
                      <a:pt x="1303897" y="822896"/>
                      <a:pt x="1367336" y="686338"/>
                      <a:pt x="1367336" y="535040"/>
                    </a:cubicBezTo>
                    <a:cubicBezTo>
                      <a:pt x="1367336" y="240048"/>
                      <a:pt x="1127283" y="0"/>
                      <a:pt x="832296" y="0"/>
                    </a:cubicBezTo>
                    <a:cubicBezTo>
                      <a:pt x="537305" y="0"/>
                      <a:pt x="297257" y="240048"/>
                      <a:pt x="297257" y="535040"/>
                    </a:cubicBezTo>
                    <a:cubicBezTo>
                      <a:pt x="297257" y="686338"/>
                      <a:pt x="360692" y="822896"/>
                      <a:pt x="461990" y="920331"/>
                    </a:cubicBezTo>
                    <a:cubicBezTo>
                      <a:pt x="188648" y="1056940"/>
                      <a:pt x="0" y="1338788"/>
                      <a:pt x="0" y="1664571"/>
                    </a:cubicBezTo>
                    <a:cubicBezTo>
                      <a:pt x="0" y="1730182"/>
                      <a:pt x="53272" y="1783458"/>
                      <a:pt x="118900" y="1783458"/>
                    </a:cubicBezTo>
                    <a:lnTo>
                      <a:pt x="1545671" y="1783458"/>
                    </a:lnTo>
                    <a:cubicBezTo>
                      <a:pt x="1611299" y="1783458"/>
                      <a:pt x="1664571" y="1730182"/>
                      <a:pt x="1664571" y="1664571"/>
                    </a:cubicBezTo>
                    <a:cubicBezTo>
                      <a:pt x="1664571" y="1338788"/>
                      <a:pt x="1475945" y="1056889"/>
                      <a:pt x="1202581" y="920331"/>
                    </a:cubicBezTo>
                    <a:lnTo>
                      <a:pt x="1202598" y="920331"/>
                    </a:lnTo>
                    <a:close/>
                    <a:moveTo>
                      <a:pt x="535061" y="535040"/>
                    </a:moveTo>
                    <a:cubicBezTo>
                      <a:pt x="535061" y="371133"/>
                      <a:pt x="668398" y="237796"/>
                      <a:pt x="832305" y="237796"/>
                    </a:cubicBezTo>
                    <a:cubicBezTo>
                      <a:pt x="996207" y="237796"/>
                      <a:pt x="1129549" y="371133"/>
                      <a:pt x="1129549" y="535040"/>
                    </a:cubicBezTo>
                    <a:cubicBezTo>
                      <a:pt x="1129549" y="698942"/>
                      <a:pt x="996207" y="832283"/>
                      <a:pt x="832305" y="832283"/>
                    </a:cubicBezTo>
                    <a:cubicBezTo>
                      <a:pt x="668398" y="832283"/>
                      <a:pt x="535061" y="698942"/>
                      <a:pt x="535061" y="535040"/>
                    </a:cubicBezTo>
                    <a:close/>
                    <a:moveTo>
                      <a:pt x="249770" y="1545671"/>
                    </a:moveTo>
                    <a:cubicBezTo>
                      <a:pt x="305060" y="1274646"/>
                      <a:pt x="545232" y="1070079"/>
                      <a:pt x="832305" y="1070079"/>
                    </a:cubicBezTo>
                    <a:cubicBezTo>
                      <a:pt x="1119377" y="1070079"/>
                      <a:pt x="1359606" y="1274646"/>
                      <a:pt x="1414839" y="1545671"/>
                    </a:cubicBezTo>
                    <a:lnTo>
                      <a:pt x="249770" y="154567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6" name="Google Shape;606;g1eda3e7cca9_0_440"/>
              <p:cNvSpPr/>
              <p:nvPr/>
            </p:nvSpPr>
            <p:spPr>
              <a:xfrm>
                <a:off x="1153286" y="2425471"/>
                <a:ext cx="2140158" cy="1070096"/>
              </a:xfrm>
              <a:custGeom>
                <a:rect b="b" l="l" r="r" t="t"/>
                <a:pathLst>
                  <a:path extrusionOk="0" h="1070096" w="2140158">
                    <a:moveTo>
                      <a:pt x="1902371" y="0"/>
                    </a:moveTo>
                    <a:lnTo>
                      <a:pt x="118908" y="0"/>
                    </a:lnTo>
                    <a:cubicBezTo>
                      <a:pt x="73195" y="0"/>
                      <a:pt x="31520" y="26218"/>
                      <a:pt x="11726" y="67414"/>
                    </a:cubicBezTo>
                    <a:cubicBezTo>
                      <a:pt x="-8069" y="108609"/>
                      <a:pt x="-2480" y="157478"/>
                      <a:pt x="26056" y="193213"/>
                    </a:cubicBezTo>
                    <a:lnTo>
                      <a:pt x="237817" y="457883"/>
                    </a:lnTo>
                    <a:lnTo>
                      <a:pt x="237817" y="832300"/>
                    </a:lnTo>
                    <a:cubicBezTo>
                      <a:pt x="237817" y="963445"/>
                      <a:pt x="344464" y="1070096"/>
                      <a:pt x="475613" y="1070096"/>
                    </a:cubicBezTo>
                    <a:lnTo>
                      <a:pt x="1902384" y="1070096"/>
                    </a:lnTo>
                    <a:cubicBezTo>
                      <a:pt x="2033520" y="1070096"/>
                      <a:pt x="2140158" y="963445"/>
                      <a:pt x="2140158" y="832300"/>
                    </a:cubicBezTo>
                    <a:lnTo>
                      <a:pt x="2140158" y="237813"/>
                    </a:lnTo>
                    <a:cubicBezTo>
                      <a:pt x="2140158" y="106669"/>
                      <a:pt x="2033520" y="17"/>
                      <a:pt x="1902384" y="17"/>
                    </a:cubicBezTo>
                    <a:lnTo>
                      <a:pt x="1902371" y="0"/>
                    </a:lnTo>
                    <a:close/>
                    <a:moveTo>
                      <a:pt x="1902371" y="832283"/>
                    </a:moveTo>
                    <a:lnTo>
                      <a:pt x="475600" y="832283"/>
                    </a:lnTo>
                    <a:lnTo>
                      <a:pt x="475600" y="416144"/>
                    </a:lnTo>
                    <a:cubicBezTo>
                      <a:pt x="475600" y="389154"/>
                      <a:pt x="466448" y="362936"/>
                      <a:pt x="449566" y="341831"/>
                    </a:cubicBezTo>
                    <a:lnTo>
                      <a:pt x="366340" y="237731"/>
                    </a:lnTo>
                    <a:lnTo>
                      <a:pt x="1902435" y="237607"/>
                    </a:lnTo>
                    <a:lnTo>
                      <a:pt x="1902435" y="832223"/>
                    </a:lnTo>
                    <a:lnTo>
                      <a:pt x="1902371" y="832283"/>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7" name="Google Shape;607;g1eda3e7cca9_0_440"/>
              <p:cNvSpPr/>
              <p:nvPr/>
            </p:nvSpPr>
            <p:spPr>
              <a:xfrm>
                <a:off x="1808300" y="2841615"/>
                <a:ext cx="238095" cy="237795"/>
              </a:xfrm>
              <a:custGeom>
                <a:rect b="b" l="l" r="r" t="t"/>
                <a:pathLst>
                  <a:path extrusionOk="0" h="237795" w="238095">
                    <a:moveTo>
                      <a:pt x="119196" y="237796"/>
                    </a:moveTo>
                    <a:cubicBezTo>
                      <a:pt x="184888" y="237796"/>
                      <a:pt x="238096" y="184528"/>
                      <a:pt x="238096" y="118900"/>
                    </a:cubicBezTo>
                    <a:cubicBezTo>
                      <a:pt x="238096" y="53272"/>
                      <a:pt x="184888" y="0"/>
                      <a:pt x="119196" y="0"/>
                    </a:cubicBezTo>
                    <a:lnTo>
                      <a:pt x="118600" y="0"/>
                    </a:lnTo>
                    <a:cubicBezTo>
                      <a:pt x="52973" y="0"/>
                      <a:pt x="0" y="53272"/>
                      <a:pt x="0" y="118900"/>
                    </a:cubicBezTo>
                    <a:cubicBezTo>
                      <a:pt x="0" y="184528"/>
                      <a:pt x="53504" y="237796"/>
                      <a:pt x="119196" y="237796"/>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8" name="Google Shape;608;g1eda3e7cca9_0_440"/>
              <p:cNvSpPr/>
              <p:nvPr/>
            </p:nvSpPr>
            <p:spPr>
              <a:xfrm>
                <a:off x="2224419" y="2841615"/>
                <a:ext cx="238091" cy="237795"/>
              </a:xfrm>
              <a:custGeom>
                <a:rect b="b" l="l" r="r" t="t"/>
                <a:pathLst>
                  <a:path extrusionOk="0" h="237795" w="238091">
                    <a:moveTo>
                      <a:pt x="119191" y="237796"/>
                    </a:moveTo>
                    <a:cubicBezTo>
                      <a:pt x="184883" y="237796"/>
                      <a:pt x="238091" y="184528"/>
                      <a:pt x="238091" y="118900"/>
                    </a:cubicBezTo>
                    <a:cubicBezTo>
                      <a:pt x="238091" y="53272"/>
                      <a:pt x="184883" y="0"/>
                      <a:pt x="119191" y="0"/>
                    </a:cubicBezTo>
                    <a:lnTo>
                      <a:pt x="118596" y="0"/>
                    </a:lnTo>
                    <a:cubicBezTo>
                      <a:pt x="52968" y="0"/>
                      <a:pt x="0" y="53272"/>
                      <a:pt x="0" y="118900"/>
                    </a:cubicBezTo>
                    <a:cubicBezTo>
                      <a:pt x="0" y="184528"/>
                      <a:pt x="53499" y="237796"/>
                      <a:pt x="119191" y="237796"/>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9" name="Google Shape;609;g1eda3e7cca9_0_440"/>
              <p:cNvSpPr/>
              <p:nvPr/>
            </p:nvSpPr>
            <p:spPr>
              <a:xfrm>
                <a:off x="2640640" y="2841615"/>
                <a:ext cx="238091" cy="237795"/>
              </a:xfrm>
              <a:custGeom>
                <a:rect b="b" l="l" r="r" t="t"/>
                <a:pathLst>
                  <a:path extrusionOk="0" h="237795" w="238091">
                    <a:moveTo>
                      <a:pt x="119195" y="237796"/>
                    </a:moveTo>
                    <a:cubicBezTo>
                      <a:pt x="184887" y="237796"/>
                      <a:pt x="238091" y="184528"/>
                      <a:pt x="238091" y="118900"/>
                    </a:cubicBezTo>
                    <a:cubicBezTo>
                      <a:pt x="238091" y="53272"/>
                      <a:pt x="184887" y="0"/>
                      <a:pt x="119195" y="0"/>
                    </a:cubicBezTo>
                    <a:lnTo>
                      <a:pt x="118600" y="0"/>
                    </a:lnTo>
                    <a:cubicBezTo>
                      <a:pt x="52972" y="0"/>
                      <a:pt x="0" y="53272"/>
                      <a:pt x="0" y="118900"/>
                    </a:cubicBezTo>
                    <a:cubicBezTo>
                      <a:pt x="0" y="184528"/>
                      <a:pt x="53503" y="237796"/>
                      <a:pt x="119195" y="237796"/>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0" name="Google Shape;610;g1eda3e7cca9_0_440"/>
              <p:cNvSpPr/>
              <p:nvPr/>
            </p:nvSpPr>
            <p:spPr>
              <a:xfrm>
                <a:off x="1629023" y="225865"/>
                <a:ext cx="1664592" cy="1783466"/>
              </a:xfrm>
              <a:custGeom>
                <a:rect b="b" l="l" r="r" t="t"/>
                <a:pathLst>
                  <a:path extrusionOk="0" h="1783466" w="1664592">
                    <a:moveTo>
                      <a:pt x="21" y="1664567"/>
                    </a:moveTo>
                    <a:cubicBezTo>
                      <a:pt x="21" y="1730195"/>
                      <a:pt x="53289" y="1783467"/>
                      <a:pt x="118917" y="1783467"/>
                    </a:cubicBezTo>
                    <a:lnTo>
                      <a:pt x="1545705" y="1783467"/>
                    </a:lnTo>
                    <a:cubicBezTo>
                      <a:pt x="1611316" y="1783467"/>
                      <a:pt x="1664593" y="1730195"/>
                      <a:pt x="1664593" y="1664567"/>
                    </a:cubicBezTo>
                    <a:cubicBezTo>
                      <a:pt x="1664593" y="1338788"/>
                      <a:pt x="1475962" y="1056889"/>
                      <a:pt x="1202598" y="920331"/>
                    </a:cubicBezTo>
                    <a:cubicBezTo>
                      <a:pt x="1303897" y="822900"/>
                      <a:pt x="1367331" y="686338"/>
                      <a:pt x="1367331" y="535040"/>
                    </a:cubicBezTo>
                    <a:cubicBezTo>
                      <a:pt x="1367331" y="240049"/>
                      <a:pt x="1127334" y="0"/>
                      <a:pt x="832292" y="0"/>
                    </a:cubicBezTo>
                    <a:cubicBezTo>
                      <a:pt x="537254" y="0"/>
                      <a:pt x="297252" y="240049"/>
                      <a:pt x="297252" y="535040"/>
                    </a:cubicBezTo>
                    <a:cubicBezTo>
                      <a:pt x="297252" y="686338"/>
                      <a:pt x="360692" y="822896"/>
                      <a:pt x="461990" y="920331"/>
                    </a:cubicBezTo>
                    <a:cubicBezTo>
                      <a:pt x="188648" y="1056889"/>
                      <a:pt x="0" y="1338788"/>
                      <a:pt x="0" y="1664567"/>
                    </a:cubicBezTo>
                    <a:lnTo>
                      <a:pt x="21" y="1664567"/>
                    </a:lnTo>
                    <a:close/>
                    <a:moveTo>
                      <a:pt x="535061" y="535040"/>
                    </a:moveTo>
                    <a:cubicBezTo>
                      <a:pt x="535061" y="371137"/>
                      <a:pt x="668398" y="237796"/>
                      <a:pt x="832305" y="237796"/>
                    </a:cubicBezTo>
                    <a:cubicBezTo>
                      <a:pt x="996207" y="237796"/>
                      <a:pt x="1129549" y="371137"/>
                      <a:pt x="1129549" y="535040"/>
                    </a:cubicBezTo>
                    <a:cubicBezTo>
                      <a:pt x="1129549" y="698946"/>
                      <a:pt x="996207" y="832283"/>
                      <a:pt x="832305" y="832283"/>
                    </a:cubicBezTo>
                    <a:cubicBezTo>
                      <a:pt x="668398" y="832283"/>
                      <a:pt x="535061" y="698946"/>
                      <a:pt x="535061" y="535040"/>
                    </a:cubicBezTo>
                    <a:close/>
                    <a:moveTo>
                      <a:pt x="832305" y="1070079"/>
                    </a:moveTo>
                    <a:cubicBezTo>
                      <a:pt x="1119381" y="1070079"/>
                      <a:pt x="1359606" y="1274646"/>
                      <a:pt x="1414839" y="1545671"/>
                    </a:cubicBezTo>
                    <a:lnTo>
                      <a:pt x="249766" y="1545671"/>
                    </a:lnTo>
                    <a:cubicBezTo>
                      <a:pt x="304995" y="1274646"/>
                      <a:pt x="545232" y="1070079"/>
                      <a:pt x="832305" y="107007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1" name="Google Shape;611;g1eda3e7cca9_0_440"/>
              <p:cNvSpPr/>
              <p:nvPr/>
            </p:nvSpPr>
            <p:spPr>
              <a:xfrm>
                <a:off x="-451648" y="404195"/>
                <a:ext cx="2140169" cy="1070096"/>
              </a:xfrm>
              <a:custGeom>
                <a:rect b="b" l="l" r="r" t="t"/>
                <a:pathLst>
                  <a:path extrusionOk="0" h="1070096" w="2140169">
                    <a:moveTo>
                      <a:pt x="237783" y="1070096"/>
                    </a:moveTo>
                    <a:lnTo>
                      <a:pt x="1664558" y="1070096"/>
                    </a:lnTo>
                    <a:cubicBezTo>
                      <a:pt x="1795702" y="1070096"/>
                      <a:pt x="1902354" y="963445"/>
                      <a:pt x="1902354" y="832301"/>
                    </a:cubicBezTo>
                    <a:lnTo>
                      <a:pt x="1902354" y="457883"/>
                    </a:lnTo>
                    <a:lnTo>
                      <a:pt x="2114116" y="193213"/>
                    </a:lnTo>
                    <a:cubicBezTo>
                      <a:pt x="2142651" y="157478"/>
                      <a:pt x="2148236" y="108617"/>
                      <a:pt x="2128445" y="67414"/>
                    </a:cubicBezTo>
                    <a:cubicBezTo>
                      <a:pt x="2108651" y="26223"/>
                      <a:pt x="2066976" y="0"/>
                      <a:pt x="2021263" y="0"/>
                    </a:cubicBezTo>
                    <a:lnTo>
                      <a:pt x="237796" y="0"/>
                    </a:lnTo>
                    <a:cubicBezTo>
                      <a:pt x="106652" y="0"/>
                      <a:pt x="0" y="106652"/>
                      <a:pt x="0" y="237796"/>
                    </a:cubicBezTo>
                    <a:lnTo>
                      <a:pt x="0" y="832283"/>
                    </a:lnTo>
                    <a:cubicBezTo>
                      <a:pt x="0" y="963432"/>
                      <a:pt x="106652" y="1070079"/>
                      <a:pt x="237796" y="1070079"/>
                    </a:cubicBezTo>
                    <a:lnTo>
                      <a:pt x="237783" y="1070096"/>
                    </a:lnTo>
                    <a:close/>
                    <a:moveTo>
                      <a:pt x="237783" y="237813"/>
                    </a:moveTo>
                    <a:lnTo>
                      <a:pt x="1773878" y="237813"/>
                    </a:lnTo>
                    <a:lnTo>
                      <a:pt x="1690653" y="341848"/>
                    </a:lnTo>
                    <a:cubicBezTo>
                      <a:pt x="1673770" y="362949"/>
                      <a:pt x="1664618" y="389107"/>
                      <a:pt x="1664618" y="416157"/>
                    </a:cubicBezTo>
                    <a:lnTo>
                      <a:pt x="1664618" y="832301"/>
                    </a:lnTo>
                    <a:lnTo>
                      <a:pt x="237783" y="832301"/>
                    </a:lnTo>
                    <a:lnTo>
                      <a:pt x="237783" y="237813"/>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2" name="Google Shape;612;g1eda3e7cca9_0_440"/>
              <p:cNvSpPr/>
              <p:nvPr/>
            </p:nvSpPr>
            <p:spPr>
              <a:xfrm>
                <a:off x="797648" y="820356"/>
                <a:ext cx="238095" cy="237791"/>
              </a:xfrm>
              <a:custGeom>
                <a:rect b="b" l="l" r="r" t="t"/>
                <a:pathLst>
                  <a:path extrusionOk="0" h="237791" w="238095">
                    <a:moveTo>
                      <a:pt x="119196" y="0"/>
                    </a:moveTo>
                    <a:lnTo>
                      <a:pt x="118600" y="0"/>
                    </a:lnTo>
                    <a:cubicBezTo>
                      <a:pt x="52973" y="0"/>
                      <a:pt x="0" y="53268"/>
                      <a:pt x="0" y="118896"/>
                    </a:cubicBezTo>
                    <a:cubicBezTo>
                      <a:pt x="0" y="184524"/>
                      <a:pt x="53504" y="237792"/>
                      <a:pt x="119196" y="237792"/>
                    </a:cubicBezTo>
                    <a:cubicBezTo>
                      <a:pt x="184888" y="237792"/>
                      <a:pt x="238096" y="184524"/>
                      <a:pt x="238096" y="118896"/>
                    </a:cubicBezTo>
                    <a:cubicBezTo>
                      <a:pt x="238096" y="53268"/>
                      <a:pt x="184823" y="0"/>
                      <a:pt x="119196"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3" name="Google Shape;613;g1eda3e7cca9_0_440"/>
              <p:cNvSpPr/>
              <p:nvPr/>
            </p:nvSpPr>
            <p:spPr>
              <a:xfrm>
                <a:off x="381525" y="820356"/>
                <a:ext cx="238095" cy="237791"/>
              </a:xfrm>
              <a:custGeom>
                <a:rect b="b" l="l" r="r" t="t"/>
                <a:pathLst>
                  <a:path extrusionOk="0" h="237791" w="238095">
                    <a:moveTo>
                      <a:pt x="119196" y="0"/>
                    </a:moveTo>
                    <a:lnTo>
                      <a:pt x="118600" y="0"/>
                    </a:lnTo>
                    <a:cubicBezTo>
                      <a:pt x="52973" y="0"/>
                      <a:pt x="0" y="53268"/>
                      <a:pt x="0" y="118896"/>
                    </a:cubicBezTo>
                    <a:cubicBezTo>
                      <a:pt x="0" y="184524"/>
                      <a:pt x="53504" y="237792"/>
                      <a:pt x="119196" y="237792"/>
                    </a:cubicBezTo>
                    <a:cubicBezTo>
                      <a:pt x="184888" y="237792"/>
                      <a:pt x="238096" y="184524"/>
                      <a:pt x="238096" y="118896"/>
                    </a:cubicBezTo>
                    <a:cubicBezTo>
                      <a:pt x="238096" y="53268"/>
                      <a:pt x="184823" y="0"/>
                      <a:pt x="119196"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4" name="Google Shape;614;g1eda3e7cca9_0_440"/>
              <p:cNvSpPr/>
              <p:nvPr/>
            </p:nvSpPr>
            <p:spPr>
              <a:xfrm>
                <a:off x="-34630" y="820356"/>
                <a:ext cx="238095" cy="237791"/>
              </a:xfrm>
              <a:custGeom>
                <a:rect b="b" l="l" r="r" t="t"/>
                <a:pathLst>
                  <a:path extrusionOk="0" h="237791" w="238095">
                    <a:moveTo>
                      <a:pt x="119196" y="0"/>
                    </a:moveTo>
                    <a:lnTo>
                      <a:pt x="118600" y="0"/>
                    </a:lnTo>
                    <a:cubicBezTo>
                      <a:pt x="52973" y="0"/>
                      <a:pt x="0" y="53268"/>
                      <a:pt x="0" y="118896"/>
                    </a:cubicBezTo>
                    <a:cubicBezTo>
                      <a:pt x="0" y="184524"/>
                      <a:pt x="53504" y="237792"/>
                      <a:pt x="119196" y="237792"/>
                    </a:cubicBezTo>
                    <a:cubicBezTo>
                      <a:pt x="184888" y="237792"/>
                      <a:pt x="238096" y="184524"/>
                      <a:pt x="238096" y="118896"/>
                    </a:cubicBezTo>
                    <a:cubicBezTo>
                      <a:pt x="238096" y="53268"/>
                      <a:pt x="184823" y="0"/>
                      <a:pt x="119196"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8" name="Shape 618"/>
        <p:cNvGrpSpPr/>
        <p:nvPr/>
      </p:nvGrpSpPr>
      <p:grpSpPr>
        <a:xfrm>
          <a:off x="0" y="0"/>
          <a:ext cx="0" cy="0"/>
          <a:chOff x="0" y="0"/>
          <a:chExt cx="0" cy="0"/>
        </a:xfrm>
      </p:grpSpPr>
      <p:sp>
        <p:nvSpPr>
          <p:cNvPr id="619" name="Google Shape;619;g2216065e623_0_46"/>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i="0" lang="en-US" sz="700" u="none" cap="none" strike="noStrike">
                <a:solidFill>
                  <a:schemeClr val="accent1"/>
                </a:solidFill>
                <a:latin typeface="Arial"/>
                <a:ea typeface="Arial"/>
                <a:cs typeface="Arial"/>
                <a:sym typeface="Arial"/>
              </a:rPr>
              <a:t>EXERCISES</a:t>
            </a:r>
            <a:endParaRPr b="0" i="0" sz="100" u="none" cap="none" strike="noStrike">
              <a:solidFill>
                <a:srgbClr val="1B4036"/>
              </a:solidFill>
              <a:latin typeface="Arial"/>
              <a:ea typeface="Arial"/>
              <a:cs typeface="Arial"/>
              <a:sym typeface="Arial"/>
            </a:endParaRPr>
          </a:p>
        </p:txBody>
      </p:sp>
      <p:sp>
        <p:nvSpPr>
          <p:cNvPr id="620" name="Google Shape;620;g2216065e623_0_46"/>
          <p:cNvSpPr txBox="1"/>
          <p:nvPr/>
        </p:nvSpPr>
        <p:spPr>
          <a:xfrm>
            <a:off x="250825" y="268313"/>
            <a:ext cx="2730900" cy="1401600"/>
          </a:xfrm>
          <a:prstGeom prst="rect">
            <a:avLst/>
          </a:prstGeom>
          <a:noFill/>
          <a:ln>
            <a:noFill/>
          </a:ln>
        </p:spPr>
        <p:txBody>
          <a:bodyPr anchorCtr="0" anchor="b"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Self-Awareness</a:t>
            </a:r>
            <a:endParaRPr b="1" sz="2200">
              <a:solidFill>
                <a:schemeClr val="dk2"/>
              </a:solidFill>
            </a:endParaRPr>
          </a:p>
        </p:txBody>
      </p:sp>
      <p:sp>
        <p:nvSpPr>
          <p:cNvPr id="621" name="Google Shape;621;g2216065e623_0_46"/>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22" name="Google Shape;622;g2216065e623_0_46"/>
          <p:cNvSpPr txBox="1"/>
          <p:nvPr/>
        </p:nvSpPr>
        <p:spPr>
          <a:xfrm>
            <a:off x="242327" y="1806574"/>
            <a:ext cx="24936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g2216065e623_0_46"/>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rgbClr val="D8D8D8"/>
              </a:buClr>
              <a:buSzPts val="1100"/>
              <a:buFont typeface="Arial"/>
              <a:buAutoNum type="arabicPeriod"/>
            </a:pPr>
            <a:r>
              <a:rPr lang="en-US" sz="1100">
                <a:solidFill>
                  <a:srgbClr val="D8D8D8"/>
                </a:solidFill>
              </a:rPr>
              <a:t>Assumption &amp; Perception</a:t>
            </a:r>
            <a:endParaRPr b="0" i="0" sz="1400" u="none" cap="none" strike="noStrike">
              <a:solidFill>
                <a:srgbClr val="D8D8D8"/>
              </a:solidFill>
              <a:latin typeface="Arial"/>
              <a:ea typeface="Arial"/>
              <a:cs typeface="Arial"/>
              <a:sym typeface="Arial"/>
            </a:endParaRPr>
          </a:p>
          <a:p>
            <a:pPr indent="-228600" lvl="0" marL="228600" marR="0" rtl="0" algn="l">
              <a:lnSpc>
                <a:spcPct val="100000"/>
              </a:lnSpc>
              <a:spcBef>
                <a:spcPts val="1200"/>
              </a:spcBef>
              <a:spcAft>
                <a:spcPts val="0"/>
              </a:spcAft>
              <a:buClr>
                <a:schemeClr val="dk1"/>
              </a:buClr>
              <a:buSzPts val="1100"/>
              <a:buFont typeface="Arial"/>
              <a:buAutoNum type="arabicPeriod"/>
            </a:pPr>
            <a:r>
              <a:rPr lang="en-US" sz="1100">
                <a:solidFill>
                  <a:schemeClr val="dk1"/>
                </a:solidFill>
              </a:rPr>
              <a:t>Self Awareness</a:t>
            </a:r>
            <a:endParaRPr sz="1100">
              <a:solidFill>
                <a:schemeClr val="dk1"/>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Social Location &amp; Identity</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Critical Consciousness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Page</a:t>
            </a:r>
            <a:endParaRPr sz="1100">
              <a:solidFill>
                <a:srgbClr val="D8D8D8"/>
              </a:solidFill>
            </a:endParaRPr>
          </a:p>
        </p:txBody>
      </p:sp>
      <p:sp>
        <p:nvSpPr>
          <p:cNvPr id="624" name="Google Shape;624;g2216065e623_0_46"/>
          <p:cNvSpPr txBox="1"/>
          <p:nvPr/>
        </p:nvSpPr>
        <p:spPr>
          <a:xfrm>
            <a:off x="3434550" y="800425"/>
            <a:ext cx="4896000" cy="3478800"/>
          </a:xfrm>
          <a:prstGeom prst="rect">
            <a:avLst/>
          </a:prstGeom>
          <a:noFill/>
          <a:ln>
            <a:noFill/>
          </a:ln>
        </p:spPr>
        <p:txBody>
          <a:bodyPr anchorCtr="0" anchor="ctr" bIns="91425" lIns="0" spcFirstLastPara="1" rIns="91425" wrap="square" tIns="91425">
            <a:noAutofit/>
          </a:bodyPr>
          <a:lstStyle/>
          <a:p>
            <a:pPr indent="0" lvl="0" marL="457200" rtl="0" algn="l">
              <a:lnSpc>
                <a:spcPct val="125000"/>
              </a:lnSpc>
              <a:spcBef>
                <a:spcPts val="0"/>
              </a:spcBef>
              <a:spcAft>
                <a:spcPts val="0"/>
              </a:spcAft>
              <a:buNone/>
            </a:pPr>
            <a:r>
              <a:rPr b="1" lang="en-US" sz="1300"/>
              <a:t>How do we define our identities?</a:t>
            </a:r>
            <a:endParaRPr b="1" sz="1300"/>
          </a:p>
          <a:p>
            <a:pPr indent="-311150" lvl="1" marL="914400" rtl="0" algn="l">
              <a:lnSpc>
                <a:spcPct val="125000"/>
              </a:lnSpc>
              <a:spcBef>
                <a:spcPts val="0"/>
              </a:spcBef>
              <a:spcAft>
                <a:spcPts val="0"/>
              </a:spcAft>
              <a:buSzPts val="1300"/>
              <a:buChar char="-"/>
            </a:pPr>
            <a:r>
              <a:rPr lang="en-US" sz="1300"/>
              <a:t>By experiences and values?</a:t>
            </a:r>
            <a:endParaRPr sz="1300"/>
          </a:p>
          <a:p>
            <a:pPr indent="-311150" lvl="1" marL="914400" rtl="0" algn="l">
              <a:lnSpc>
                <a:spcPct val="125000"/>
              </a:lnSpc>
              <a:spcBef>
                <a:spcPts val="0"/>
              </a:spcBef>
              <a:spcAft>
                <a:spcPts val="0"/>
              </a:spcAft>
              <a:buSzPts val="1300"/>
              <a:buChar char="-"/>
            </a:pPr>
            <a:r>
              <a:rPr lang="en-US" sz="1300"/>
              <a:t>By how others define us?</a:t>
            </a:r>
            <a:endParaRPr sz="1300"/>
          </a:p>
          <a:p>
            <a:pPr indent="-311150" lvl="1" marL="914400" rtl="0" algn="l">
              <a:lnSpc>
                <a:spcPct val="125000"/>
              </a:lnSpc>
              <a:spcBef>
                <a:spcPts val="0"/>
              </a:spcBef>
              <a:spcAft>
                <a:spcPts val="0"/>
              </a:spcAft>
              <a:buSzPts val="1300"/>
              <a:buChar char="-"/>
            </a:pPr>
            <a:r>
              <a:rPr lang="en-US" sz="1300"/>
              <a:t>In different contexts?</a:t>
            </a:r>
            <a:endParaRPr sz="1300"/>
          </a:p>
          <a:p>
            <a:pPr indent="0" lvl="0" marL="0" rtl="0" algn="l">
              <a:lnSpc>
                <a:spcPct val="125000"/>
              </a:lnSpc>
              <a:spcBef>
                <a:spcPts val="0"/>
              </a:spcBef>
              <a:spcAft>
                <a:spcPts val="0"/>
              </a:spcAft>
              <a:buNone/>
            </a:pPr>
            <a:r>
              <a:t/>
            </a:r>
            <a:endParaRPr sz="1300"/>
          </a:p>
          <a:p>
            <a:pPr indent="0" lvl="0" marL="457200" rtl="0" algn="l">
              <a:lnSpc>
                <a:spcPct val="125000"/>
              </a:lnSpc>
              <a:spcBef>
                <a:spcPts val="0"/>
              </a:spcBef>
              <a:spcAft>
                <a:spcPts val="0"/>
              </a:spcAft>
              <a:buNone/>
            </a:pPr>
            <a:r>
              <a:rPr b="1" lang="en-US" sz="1300"/>
              <a:t>How does that affect your views of the world?</a:t>
            </a:r>
            <a:endParaRPr b="1" sz="1300"/>
          </a:p>
          <a:p>
            <a:pPr indent="-311150" lvl="1" marL="914400" rtl="0" algn="l">
              <a:lnSpc>
                <a:spcPct val="125000"/>
              </a:lnSpc>
              <a:spcBef>
                <a:spcPts val="0"/>
              </a:spcBef>
              <a:spcAft>
                <a:spcPts val="0"/>
              </a:spcAft>
              <a:buSzPts val="1300"/>
              <a:buChar char="-"/>
            </a:pPr>
            <a:r>
              <a:rPr lang="en-US" sz="1300"/>
              <a:t>Throughout life?</a:t>
            </a:r>
            <a:endParaRPr sz="1300"/>
          </a:p>
          <a:p>
            <a:pPr indent="-311150" lvl="1" marL="914400" rtl="0" algn="l">
              <a:lnSpc>
                <a:spcPct val="125000"/>
              </a:lnSpc>
              <a:spcBef>
                <a:spcPts val="0"/>
              </a:spcBef>
              <a:spcAft>
                <a:spcPts val="0"/>
              </a:spcAft>
              <a:buSzPts val="1300"/>
              <a:buChar char="-"/>
            </a:pPr>
            <a:r>
              <a:rPr lang="en-US" sz="1300"/>
              <a:t>Within the museum [data]?</a:t>
            </a:r>
            <a:endParaRPr sz="1300"/>
          </a:p>
          <a:p>
            <a:pPr indent="-311150" lvl="1" marL="914400" rtl="0" algn="l">
              <a:lnSpc>
                <a:spcPct val="125000"/>
              </a:lnSpc>
              <a:spcBef>
                <a:spcPts val="0"/>
              </a:spcBef>
              <a:spcAft>
                <a:spcPts val="0"/>
              </a:spcAft>
              <a:buSzPts val="1300"/>
              <a:buChar char="-"/>
            </a:pPr>
            <a:r>
              <a:rPr lang="en-US" sz="1300"/>
              <a:t>In different communities/contexts (society, science)</a:t>
            </a:r>
            <a:endParaRPr sz="1300"/>
          </a:p>
          <a:p>
            <a:pPr indent="0" lvl="0" marL="0" rtl="0" algn="l">
              <a:lnSpc>
                <a:spcPct val="125000"/>
              </a:lnSpc>
              <a:spcBef>
                <a:spcPts val="0"/>
              </a:spcBef>
              <a:spcAft>
                <a:spcPts val="0"/>
              </a:spcAft>
              <a:buNone/>
            </a:pPr>
            <a:r>
              <a:t/>
            </a:r>
            <a:endParaRPr sz="1300"/>
          </a:p>
          <a:p>
            <a:pPr indent="0" lvl="0" marL="0" rtl="0" algn="l">
              <a:lnSpc>
                <a:spcPct val="125000"/>
              </a:lnSpc>
              <a:spcBef>
                <a:spcPts val="0"/>
              </a:spcBef>
              <a:spcAft>
                <a:spcPts val="0"/>
              </a:spcAft>
              <a:buNone/>
            </a:pPr>
            <a:r>
              <a:t/>
            </a:r>
            <a:endParaRPr sz="13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8" name="Shape 628"/>
        <p:cNvGrpSpPr/>
        <p:nvPr/>
      </p:nvGrpSpPr>
      <p:grpSpPr>
        <a:xfrm>
          <a:off x="0" y="0"/>
          <a:ext cx="0" cy="0"/>
          <a:chOff x="0" y="0"/>
          <a:chExt cx="0" cy="0"/>
        </a:xfrm>
      </p:grpSpPr>
      <p:sp>
        <p:nvSpPr>
          <p:cNvPr id="629" name="Google Shape;629;g20a263bbca4_0_0"/>
          <p:cNvSpPr txBox="1"/>
          <p:nvPr/>
        </p:nvSpPr>
        <p:spPr>
          <a:xfrm>
            <a:off x="6056787" y="268291"/>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i="0" lang="en-US" sz="700" u="none" cap="none" strike="noStrike">
                <a:solidFill>
                  <a:schemeClr val="accent1"/>
                </a:solidFill>
                <a:latin typeface="Arial"/>
                <a:ea typeface="Arial"/>
                <a:cs typeface="Arial"/>
                <a:sym typeface="Arial"/>
              </a:rPr>
              <a:t>EXERCISES</a:t>
            </a:r>
            <a:endParaRPr b="1" i="0" sz="100" u="none" cap="none" strike="noStrike">
              <a:solidFill>
                <a:schemeClr val="accent1"/>
              </a:solidFill>
              <a:latin typeface="Arial"/>
              <a:ea typeface="Arial"/>
              <a:cs typeface="Arial"/>
              <a:sym typeface="Arial"/>
            </a:endParaRPr>
          </a:p>
        </p:txBody>
      </p:sp>
      <p:sp>
        <p:nvSpPr>
          <p:cNvPr id="630" name="Google Shape;630;g20a263bbca4_0_0"/>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i="0" lang="en-US" sz="2200" u="none" cap="none" strike="noStrike">
                <a:solidFill>
                  <a:schemeClr val="dk1"/>
                </a:solidFill>
                <a:latin typeface="Arial"/>
                <a:ea typeface="Arial"/>
                <a:cs typeface="Arial"/>
                <a:sym typeface="Arial"/>
              </a:rPr>
              <a:t>Exercise</a:t>
            </a:r>
            <a:endParaRPr b="1" i="0" sz="2200" u="none" cap="none" strike="noStrike">
              <a:solidFill>
                <a:schemeClr val="dk2"/>
              </a:solidFill>
              <a:latin typeface="Arial"/>
              <a:ea typeface="Arial"/>
              <a:cs typeface="Arial"/>
              <a:sym typeface="Arial"/>
            </a:endParaRPr>
          </a:p>
        </p:txBody>
      </p:sp>
      <p:sp>
        <p:nvSpPr>
          <p:cNvPr id="631" name="Google Shape;631;g20a263bbca4_0_0"/>
          <p:cNvSpPr txBox="1"/>
          <p:nvPr/>
        </p:nvSpPr>
        <p:spPr>
          <a:xfrm>
            <a:off x="250826" y="800734"/>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How can </a:t>
            </a:r>
            <a:r>
              <a:rPr b="1" lang="en-US">
                <a:solidFill>
                  <a:srgbClr val="7F7F7F"/>
                </a:solidFill>
              </a:rPr>
              <a:t>identity</a:t>
            </a:r>
            <a:r>
              <a:rPr lang="en-US">
                <a:solidFill>
                  <a:srgbClr val="7F7F7F"/>
                </a:solidFill>
              </a:rPr>
              <a:t> affect the way </a:t>
            </a:r>
            <a:r>
              <a:rPr lang="en-US">
                <a:solidFill>
                  <a:srgbClr val="7F7F7F"/>
                </a:solidFill>
              </a:rPr>
              <a:t>we</a:t>
            </a:r>
            <a:r>
              <a:rPr lang="en-US">
                <a:solidFill>
                  <a:srgbClr val="7F7F7F"/>
                </a:solidFill>
              </a:rPr>
              <a:t> look at the world?</a:t>
            </a:r>
            <a:endParaRPr b="0" i="0" sz="1400" u="none" cap="none" strike="noStrike">
              <a:solidFill>
                <a:srgbClr val="7F7F7F"/>
              </a:solidFill>
              <a:latin typeface="Arial"/>
              <a:ea typeface="Arial"/>
              <a:cs typeface="Arial"/>
              <a:sym typeface="Arial"/>
            </a:endParaRPr>
          </a:p>
        </p:txBody>
      </p:sp>
      <p:sp>
        <p:nvSpPr>
          <p:cNvPr id="632" name="Google Shape;632;g20a263bbca4_0_0"/>
          <p:cNvSpPr txBox="1"/>
          <p:nvPr/>
        </p:nvSpPr>
        <p:spPr>
          <a:xfrm>
            <a:off x="570139" y="1514954"/>
            <a:ext cx="3402000" cy="2338500"/>
          </a:xfrm>
          <a:prstGeom prst="rect">
            <a:avLst/>
          </a:prstGeom>
          <a:noFill/>
          <a:ln>
            <a:noFill/>
          </a:ln>
        </p:spPr>
        <p:txBody>
          <a:bodyPr anchorCtr="0" anchor="t" bIns="91425" lIns="0" spcFirstLastPara="1" rIns="91425" wrap="square" tIns="91425">
            <a:noAutofit/>
          </a:bodyPr>
          <a:lstStyle/>
          <a:p>
            <a:pPr indent="-180340" lvl="0" marL="182880" marR="0" rtl="0" algn="l">
              <a:lnSpc>
                <a:spcPct val="100000"/>
              </a:lnSpc>
              <a:spcBef>
                <a:spcPts val="1200"/>
              </a:spcBef>
              <a:spcAft>
                <a:spcPts val="0"/>
              </a:spcAft>
              <a:buClr>
                <a:schemeClr val="dk1"/>
              </a:buClr>
              <a:buSzPts val="1400"/>
              <a:buChar char="●"/>
            </a:pPr>
            <a:r>
              <a:rPr lang="en-US">
                <a:solidFill>
                  <a:schemeClr val="dk1"/>
                </a:solidFill>
              </a:rPr>
              <a:t>Specifically w</a:t>
            </a:r>
            <a:r>
              <a:rPr lang="en-US">
                <a:solidFill>
                  <a:schemeClr val="dk1"/>
                </a:solidFill>
              </a:rPr>
              <a:t>ithin the museum [data]?</a:t>
            </a:r>
            <a:endParaRPr>
              <a:solidFill>
                <a:schemeClr val="dk1"/>
              </a:solidFill>
            </a:endParaRPr>
          </a:p>
          <a:p>
            <a:pPr indent="0" lvl="0" marL="457200" marR="0" rtl="0" algn="l">
              <a:lnSpc>
                <a:spcPct val="100000"/>
              </a:lnSpc>
              <a:spcBef>
                <a:spcPts val="1200"/>
              </a:spcBef>
              <a:spcAft>
                <a:spcPts val="0"/>
              </a:spcAft>
              <a:buNone/>
            </a:pPr>
            <a:r>
              <a:rPr lang="en-US">
                <a:solidFill>
                  <a:schemeClr val="dk1"/>
                </a:solidFill>
              </a:rPr>
              <a:t>&amp;</a:t>
            </a:r>
            <a:endParaRPr>
              <a:solidFill>
                <a:schemeClr val="dk1"/>
              </a:solidFill>
            </a:endParaRPr>
          </a:p>
          <a:p>
            <a:pPr indent="-180340" lvl="0" marL="182880" marR="0" rtl="0" algn="l">
              <a:lnSpc>
                <a:spcPct val="100000"/>
              </a:lnSpc>
              <a:spcBef>
                <a:spcPts val="1200"/>
              </a:spcBef>
              <a:spcAft>
                <a:spcPts val="0"/>
              </a:spcAft>
              <a:buClr>
                <a:schemeClr val="dk1"/>
              </a:buClr>
              <a:buSzPts val="1400"/>
              <a:buChar char="●"/>
            </a:pPr>
            <a:r>
              <a:rPr lang="en-US">
                <a:solidFill>
                  <a:schemeClr val="dk1"/>
                </a:solidFill>
              </a:rPr>
              <a:t>Broadly throughout life?</a:t>
            </a:r>
            <a:endParaRPr>
              <a:solidFill>
                <a:schemeClr val="dk1"/>
              </a:solidFill>
            </a:endParaRPr>
          </a:p>
        </p:txBody>
      </p:sp>
      <p:grpSp>
        <p:nvGrpSpPr>
          <p:cNvPr id="633" name="Google Shape;633;g20a263bbca4_0_0"/>
          <p:cNvGrpSpPr/>
          <p:nvPr/>
        </p:nvGrpSpPr>
        <p:grpSpPr>
          <a:xfrm>
            <a:off x="8206867" y="437554"/>
            <a:ext cx="658200" cy="658200"/>
            <a:chOff x="1905633" y="4094954"/>
            <a:chExt cx="658200" cy="658200"/>
          </a:xfrm>
        </p:grpSpPr>
        <p:sp>
          <p:nvSpPr>
            <p:cNvPr id="634" name="Google Shape;634;g20a263bbca4_0_0"/>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35" name="Google Shape;635;g20a263bbca4_0_0"/>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9" name="Shape 639"/>
        <p:cNvGrpSpPr/>
        <p:nvPr/>
      </p:nvGrpSpPr>
      <p:grpSpPr>
        <a:xfrm>
          <a:off x="0" y="0"/>
          <a:ext cx="0" cy="0"/>
          <a:chOff x="0" y="0"/>
          <a:chExt cx="0" cy="0"/>
        </a:xfrm>
      </p:grpSpPr>
      <p:sp>
        <p:nvSpPr>
          <p:cNvPr id="640" name="Google Shape;640;g2d1c3f3aafc_0_209"/>
          <p:cNvSpPr txBox="1"/>
          <p:nvPr/>
        </p:nvSpPr>
        <p:spPr>
          <a:xfrm>
            <a:off x="3946525" y="800425"/>
            <a:ext cx="4814700" cy="34788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None/>
            </a:pPr>
            <a:r>
              <a:rPr b="1" lang="en-US" sz="1300"/>
              <a:t>How do you examine your own perspective?  </a:t>
            </a:r>
            <a:endParaRPr b="1" sz="1300"/>
          </a:p>
          <a:p>
            <a:pPr indent="0" lvl="0" marL="0" rtl="0" algn="l">
              <a:lnSpc>
                <a:spcPct val="115000"/>
              </a:lnSpc>
              <a:spcBef>
                <a:spcPts val="0"/>
              </a:spcBef>
              <a:spcAft>
                <a:spcPts val="0"/>
              </a:spcAft>
              <a:buNone/>
            </a:pPr>
            <a:r>
              <a:t/>
            </a:r>
            <a:endParaRPr b="1" sz="1300"/>
          </a:p>
          <a:p>
            <a:pPr indent="0" lvl="0" marL="0" rtl="0" algn="l">
              <a:lnSpc>
                <a:spcPct val="115000"/>
              </a:lnSpc>
              <a:spcBef>
                <a:spcPts val="0"/>
              </a:spcBef>
              <a:spcAft>
                <a:spcPts val="0"/>
              </a:spcAft>
              <a:buNone/>
            </a:pPr>
            <a:r>
              <a:rPr lang="en-US" sz="1300"/>
              <a:t>…And perspectives of people around you?</a:t>
            </a:r>
            <a:endParaRPr sz="1300"/>
          </a:p>
          <a:p>
            <a:pPr indent="0" lvl="0" marL="0" rtl="0" algn="l">
              <a:lnSpc>
                <a:spcPct val="115000"/>
              </a:lnSpc>
              <a:spcBef>
                <a:spcPts val="0"/>
              </a:spcBef>
              <a:spcAft>
                <a:spcPts val="0"/>
              </a:spcAft>
              <a:buNone/>
            </a:pPr>
            <a:r>
              <a:t/>
            </a:r>
            <a:endParaRPr sz="1300"/>
          </a:p>
          <a:p>
            <a:pPr indent="0" lvl="0" marL="0" rtl="0" algn="l">
              <a:lnSpc>
                <a:spcPct val="115000"/>
              </a:lnSpc>
              <a:spcBef>
                <a:spcPts val="0"/>
              </a:spcBef>
              <a:spcAft>
                <a:spcPts val="0"/>
              </a:spcAft>
              <a:buNone/>
            </a:pPr>
            <a:r>
              <a:t/>
            </a:r>
            <a:endParaRPr sz="1300"/>
          </a:p>
          <a:p>
            <a:pPr indent="0" lvl="0" marL="0" rtl="0" algn="l">
              <a:lnSpc>
                <a:spcPct val="115000"/>
              </a:lnSpc>
              <a:spcBef>
                <a:spcPts val="0"/>
              </a:spcBef>
              <a:spcAft>
                <a:spcPts val="0"/>
              </a:spcAft>
              <a:buNone/>
            </a:pPr>
            <a:r>
              <a:rPr b="1" lang="en-US" sz="1300"/>
              <a:t>What are your assumptions?</a:t>
            </a:r>
            <a:endParaRPr b="1" sz="1300"/>
          </a:p>
          <a:p>
            <a:pPr indent="0" lvl="0" marL="0" rtl="0" algn="l">
              <a:lnSpc>
                <a:spcPct val="115000"/>
              </a:lnSpc>
              <a:spcBef>
                <a:spcPts val="0"/>
              </a:spcBef>
              <a:spcAft>
                <a:spcPts val="0"/>
              </a:spcAft>
              <a:buNone/>
            </a:pPr>
            <a:r>
              <a:t/>
            </a:r>
            <a:endParaRPr sz="1300"/>
          </a:p>
          <a:p>
            <a:pPr indent="-311150" lvl="0" marL="457200" rtl="0" algn="l">
              <a:lnSpc>
                <a:spcPct val="115000"/>
              </a:lnSpc>
              <a:spcBef>
                <a:spcPts val="0"/>
              </a:spcBef>
              <a:spcAft>
                <a:spcPts val="0"/>
              </a:spcAft>
              <a:buSzPts val="1300"/>
              <a:buChar char="-"/>
            </a:pPr>
            <a:r>
              <a:rPr lang="en-US" sz="1300"/>
              <a:t>How do you change or reinforce them?</a:t>
            </a:r>
            <a:endParaRPr sz="1300"/>
          </a:p>
          <a:p>
            <a:pPr indent="0" lvl="0" marL="0" rtl="0" algn="l">
              <a:lnSpc>
                <a:spcPct val="115000"/>
              </a:lnSpc>
              <a:spcBef>
                <a:spcPts val="0"/>
              </a:spcBef>
              <a:spcAft>
                <a:spcPts val="0"/>
              </a:spcAft>
              <a:buNone/>
            </a:pPr>
            <a:r>
              <a:t/>
            </a:r>
            <a:endParaRPr sz="1300"/>
          </a:p>
          <a:p>
            <a:pPr indent="-311150" lvl="0" marL="457200" rtl="0" algn="l">
              <a:lnSpc>
                <a:spcPct val="115000"/>
              </a:lnSpc>
              <a:spcBef>
                <a:spcPts val="0"/>
              </a:spcBef>
              <a:spcAft>
                <a:spcPts val="0"/>
              </a:spcAft>
              <a:buSzPts val="1300"/>
              <a:buChar char="-"/>
            </a:pPr>
            <a:r>
              <a:rPr lang="en-US" sz="1300"/>
              <a:t>Do you notice them or does someone or something else bring them to your attention?</a:t>
            </a:r>
            <a:endParaRPr sz="1300"/>
          </a:p>
        </p:txBody>
      </p:sp>
      <p:sp>
        <p:nvSpPr>
          <p:cNvPr id="641" name="Google Shape;641;g2d1c3f3aafc_0_209"/>
          <p:cNvSpPr txBox="1"/>
          <p:nvPr/>
        </p:nvSpPr>
        <p:spPr>
          <a:xfrm>
            <a:off x="250825" y="268313"/>
            <a:ext cx="2730900" cy="1401600"/>
          </a:xfrm>
          <a:prstGeom prst="rect">
            <a:avLst/>
          </a:prstGeom>
          <a:noFill/>
          <a:ln>
            <a:noFill/>
          </a:ln>
        </p:spPr>
        <p:txBody>
          <a:bodyPr anchorCtr="0" anchor="b"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Assumptions</a:t>
            </a:r>
            <a:endParaRPr b="1" sz="2200">
              <a:solidFill>
                <a:schemeClr val="dk2"/>
              </a:solidFill>
            </a:endParaRPr>
          </a:p>
        </p:txBody>
      </p:sp>
      <p:sp>
        <p:nvSpPr>
          <p:cNvPr id="642" name="Google Shape;642;g2d1c3f3aafc_0_209"/>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43" name="Google Shape;643;g2d1c3f3aafc_0_209"/>
          <p:cNvSpPr txBox="1"/>
          <p:nvPr/>
        </p:nvSpPr>
        <p:spPr>
          <a:xfrm>
            <a:off x="242327" y="1806574"/>
            <a:ext cx="24936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b="0" i="0" lang="en-US" sz="1400" u="none" cap="none" strike="noStrike">
                <a:solidFill>
                  <a:srgbClr val="7F7F7F"/>
                </a:solidFill>
                <a:latin typeface="Arial"/>
                <a:ea typeface="Arial"/>
                <a:cs typeface="Arial"/>
                <a:sym typeface="Arial"/>
              </a:rPr>
              <a:t>“</a:t>
            </a:r>
            <a:r>
              <a:rPr lang="en-US">
                <a:solidFill>
                  <a:srgbClr val="7F7F7F"/>
                </a:solidFill>
              </a:rPr>
              <a:t>Perspective</a:t>
            </a:r>
            <a:r>
              <a:rPr b="0" i="0" lang="en-US" sz="1400" u="none" cap="none" strike="noStrike">
                <a:solidFill>
                  <a:srgbClr val="7F7F7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644" name="Google Shape;644;g2d1c3f3aafc_0_209"/>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chemeClr val="dk1"/>
              </a:buClr>
              <a:buSzPts val="1100"/>
              <a:buFont typeface="Arial"/>
              <a:buAutoNum type="arabicPeriod"/>
            </a:pPr>
            <a:r>
              <a:rPr lang="en-US" sz="1100">
                <a:solidFill>
                  <a:schemeClr val="dk1"/>
                </a:solidFill>
              </a:rPr>
              <a:t>Assumption &amp; Perception</a:t>
            </a:r>
            <a:endParaRPr b="0" i="0" sz="1400" u="none" cap="none" strike="noStrike">
              <a:solidFill>
                <a:schemeClr val="dk1"/>
              </a:solidFill>
              <a:latin typeface="Arial"/>
              <a:ea typeface="Arial"/>
              <a:cs typeface="Arial"/>
              <a:sym typeface="Aria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Self Awareness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Social Location &amp; Identity</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Critical Consciousness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Page</a:t>
            </a:r>
            <a:endParaRPr sz="1100">
              <a:solidFill>
                <a:srgbClr val="D8D8D8"/>
              </a:solidFill>
            </a:endParaRPr>
          </a:p>
        </p:txBody>
      </p:sp>
      <p:grpSp>
        <p:nvGrpSpPr>
          <p:cNvPr id="645" name="Google Shape;645;g2d1c3f3aafc_0_209"/>
          <p:cNvGrpSpPr/>
          <p:nvPr/>
        </p:nvGrpSpPr>
        <p:grpSpPr>
          <a:xfrm>
            <a:off x="8234978" y="402754"/>
            <a:ext cx="658200" cy="658200"/>
            <a:chOff x="6589627" y="4094929"/>
            <a:chExt cx="658200" cy="658200"/>
          </a:xfrm>
        </p:grpSpPr>
        <p:sp>
          <p:nvSpPr>
            <p:cNvPr id="646" name="Google Shape;646;g2d1c3f3aafc_0_209"/>
            <p:cNvSpPr/>
            <p:nvPr/>
          </p:nvSpPr>
          <p:spPr>
            <a:xfrm>
              <a:off x="6589627" y="4094929"/>
              <a:ext cx="658200" cy="658200"/>
            </a:xfrm>
            <a:prstGeom prst="ellipse">
              <a:avLst/>
            </a:prstGeom>
            <a:solidFill>
              <a:srgbClr val="D5DD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47" name="Google Shape;647;g2d1c3f3aafc_0_209"/>
            <p:cNvSpPr/>
            <p:nvPr/>
          </p:nvSpPr>
          <p:spPr>
            <a:xfrm>
              <a:off x="6738780" y="4244082"/>
              <a:ext cx="358662" cy="358662"/>
            </a:xfrm>
            <a:custGeom>
              <a:rect b="b" l="l" r="r" t="t"/>
              <a:pathLst>
                <a:path extrusionOk="0" h="3877426" w="3877428">
                  <a:moveTo>
                    <a:pt x="59" y="2302954"/>
                  </a:moveTo>
                  <a:cubicBezTo>
                    <a:pt x="247" y="2308911"/>
                    <a:pt x="877" y="2314839"/>
                    <a:pt x="1952" y="2320693"/>
                  </a:cubicBezTo>
                  <a:lnTo>
                    <a:pt x="1952" y="3754856"/>
                  </a:lnTo>
                  <a:cubicBezTo>
                    <a:pt x="2076" y="3786804"/>
                    <a:pt x="14830" y="3817426"/>
                    <a:pt x="37425" y="3839995"/>
                  </a:cubicBezTo>
                  <a:cubicBezTo>
                    <a:pt x="60016" y="3862608"/>
                    <a:pt x="90625" y="3875370"/>
                    <a:pt x="122578" y="3875499"/>
                  </a:cubicBezTo>
                  <a:lnTo>
                    <a:pt x="1553888" y="3875499"/>
                  </a:lnTo>
                  <a:cubicBezTo>
                    <a:pt x="1568119" y="3878069"/>
                    <a:pt x="1582702" y="3878069"/>
                    <a:pt x="1596933" y="3875499"/>
                  </a:cubicBezTo>
                  <a:lnTo>
                    <a:pt x="3029893" y="3875499"/>
                  </a:lnTo>
                  <a:cubicBezTo>
                    <a:pt x="3061850" y="3875370"/>
                    <a:pt x="3092454" y="3862608"/>
                    <a:pt x="3115045" y="3839995"/>
                  </a:cubicBezTo>
                  <a:cubicBezTo>
                    <a:pt x="3137641" y="3817426"/>
                    <a:pt x="3150395" y="3786804"/>
                    <a:pt x="3150519" y="3754856"/>
                  </a:cubicBezTo>
                  <a:lnTo>
                    <a:pt x="3150519" y="2301087"/>
                  </a:lnTo>
                  <a:cubicBezTo>
                    <a:pt x="3150647" y="2268971"/>
                    <a:pt x="3138005" y="2238110"/>
                    <a:pt x="3115388" y="2215313"/>
                  </a:cubicBezTo>
                  <a:cubicBezTo>
                    <a:pt x="3092754" y="2192517"/>
                    <a:pt x="3062013" y="2179638"/>
                    <a:pt x="3029889" y="2179497"/>
                  </a:cubicBezTo>
                  <a:lnTo>
                    <a:pt x="2661591" y="2179497"/>
                  </a:lnTo>
                  <a:cubicBezTo>
                    <a:pt x="2661578" y="2158521"/>
                    <a:pt x="2664250" y="2137638"/>
                    <a:pt x="2660644" y="2117052"/>
                  </a:cubicBezTo>
                  <a:cubicBezTo>
                    <a:pt x="2653492" y="2076190"/>
                    <a:pt x="2639625" y="2036537"/>
                    <a:pt x="2618773" y="1999967"/>
                  </a:cubicBezTo>
                  <a:cubicBezTo>
                    <a:pt x="2597933" y="1963393"/>
                    <a:pt x="2570079" y="1929774"/>
                    <a:pt x="2536459" y="1901564"/>
                  </a:cubicBezTo>
                  <a:cubicBezTo>
                    <a:pt x="2502849" y="1873371"/>
                    <a:pt x="2465140" y="1852125"/>
                    <a:pt x="2425517" y="1837932"/>
                  </a:cubicBezTo>
                  <a:cubicBezTo>
                    <a:pt x="2385902" y="1823752"/>
                    <a:pt x="2344677" y="1816651"/>
                    <a:pt x="2303233" y="1816651"/>
                  </a:cubicBezTo>
                  <a:cubicBezTo>
                    <a:pt x="2261781" y="1816651"/>
                    <a:pt x="2220325" y="1823752"/>
                    <a:pt x="2180701" y="1837932"/>
                  </a:cubicBezTo>
                  <a:cubicBezTo>
                    <a:pt x="2141087" y="1852125"/>
                    <a:pt x="2103382" y="1873371"/>
                    <a:pt x="2069771" y="1901564"/>
                  </a:cubicBezTo>
                  <a:cubicBezTo>
                    <a:pt x="2036152" y="1929774"/>
                    <a:pt x="2008298" y="1963406"/>
                    <a:pt x="1987445" y="1999967"/>
                  </a:cubicBezTo>
                  <a:cubicBezTo>
                    <a:pt x="1966602" y="2036537"/>
                    <a:pt x="1952751" y="2076199"/>
                    <a:pt x="1945586" y="2117052"/>
                  </a:cubicBezTo>
                  <a:cubicBezTo>
                    <a:pt x="1941963" y="2137630"/>
                    <a:pt x="1945612" y="2158533"/>
                    <a:pt x="1945586" y="2179497"/>
                  </a:cubicBezTo>
                  <a:lnTo>
                    <a:pt x="1697915" y="2179497"/>
                  </a:lnTo>
                  <a:lnTo>
                    <a:pt x="1697915" y="1785199"/>
                  </a:lnTo>
                  <a:cubicBezTo>
                    <a:pt x="1698030" y="1756715"/>
                    <a:pt x="1688090" y="1729087"/>
                    <a:pt x="1669846" y="1707199"/>
                  </a:cubicBezTo>
                  <a:cubicBezTo>
                    <a:pt x="1651606" y="1685314"/>
                    <a:pt x="1626223" y="1670552"/>
                    <a:pt x="1598180" y="1665533"/>
                  </a:cubicBezTo>
                  <a:cubicBezTo>
                    <a:pt x="1570137" y="1660500"/>
                    <a:pt x="1541207" y="1665520"/>
                    <a:pt x="1516492" y="1679712"/>
                  </a:cubicBezTo>
                  <a:cubicBezTo>
                    <a:pt x="1503588" y="1687053"/>
                    <a:pt x="1489888" y="1691837"/>
                    <a:pt x="1476050" y="1694132"/>
                  </a:cubicBezTo>
                  <a:cubicBezTo>
                    <a:pt x="1462196" y="1696441"/>
                    <a:pt x="1447943" y="1696591"/>
                    <a:pt x="1434179" y="1694132"/>
                  </a:cubicBezTo>
                  <a:cubicBezTo>
                    <a:pt x="1420414" y="1691683"/>
                    <a:pt x="1407069" y="1686650"/>
                    <a:pt x="1394919" y="1679712"/>
                  </a:cubicBezTo>
                  <a:cubicBezTo>
                    <a:pt x="1382761" y="1672775"/>
                    <a:pt x="1372084" y="1663438"/>
                    <a:pt x="1362512" y="1652033"/>
                  </a:cubicBezTo>
                  <a:cubicBezTo>
                    <a:pt x="1352936" y="1640629"/>
                    <a:pt x="1345921" y="1628505"/>
                    <a:pt x="1341227" y="1615369"/>
                  </a:cubicBezTo>
                  <a:cubicBezTo>
                    <a:pt x="1336525" y="1602226"/>
                    <a:pt x="1333887" y="1588097"/>
                    <a:pt x="1333887" y="1574209"/>
                  </a:cubicBezTo>
                  <a:cubicBezTo>
                    <a:pt x="1333887" y="1560320"/>
                    <a:pt x="1336525" y="1546427"/>
                    <a:pt x="1341227" y="1533283"/>
                  </a:cubicBezTo>
                  <a:cubicBezTo>
                    <a:pt x="1345921" y="1520148"/>
                    <a:pt x="1352936" y="1508037"/>
                    <a:pt x="1362512" y="1496619"/>
                  </a:cubicBezTo>
                  <a:cubicBezTo>
                    <a:pt x="1372088" y="1485215"/>
                    <a:pt x="1382782" y="1475870"/>
                    <a:pt x="1394919" y="1468940"/>
                  </a:cubicBezTo>
                  <a:cubicBezTo>
                    <a:pt x="1407044" y="1462028"/>
                    <a:pt x="1420491" y="1457891"/>
                    <a:pt x="1434179" y="1455467"/>
                  </a:cubicBezTo>
                  <a:cubicBezTo>
                    <a:pt x="1447879" y="1453047"/>
                    <a:pt x="1462273" y="1453120"/>
                    <a:pt x="1476050" y="1455467"/>
                  </a:cubicBezTo>
                  <a:cubicBezTo>
                    <a:pt x="1489828" y="1457814"/>
                    <a:pt x="1502654" y="1462229"/>
                    <a:pt x="1515550" y="1469660"/>
                  </a:cubicBezTo>
                  <a:cubicBezTo>
                    <a:pt x="1540299" y="1484170"/>
                    <a:pt x="1569392" y="1489416"/>
                    <a:pt x="1597636" y="1484482"/>
                  </a:cubicBezTo>
                  <a:cubicBezTo>
                    <a:pt x="1625897" y="1479553"/>
                    <a:pt x="1651482" y="1464752"/>
                    <a:pt x="1669846" y="1442713"/>
                  </a:cubicBezTo>
                  <a:cubicBezTo>
                    <a:pt x="1688215" y="1420675"/>
                    <a:pt x="1698155" y="1392846"/>
                    <a:pt x="1697915" y="1364156"/>
                  </a:cubicBezTo>
                  <a:lnTo>
                    <a:pt x="1697915" y="847553"/>
                  </a:lnTo>
                  <a:cubicBezTo>
                    <a:pt x="1697790" y="815437"/>
                    <a:pt x="1684908" y="784692"/>
                    <a:pt x="1662111" y="762058"/>
                  </a:cubicBezTo>
                  <a:cubicBezTo>
                    <a:pt x="1639315" y="739441"/>
                    <a:pt x="1608462" y="726799"/>
                    <a:pt x="1576338" y="726923"/>
                  </a:cubicBezTo>
                  <a:lnTo>
                    <a:pt x="122548" y="726923"/>
                  </a:lnTo>
                  <a:cubicBezTo>
                    <a:pt x="90595" y="727052"/>
                    <a:pt x="59991" y="739805"/>
                    <a:pt x="37395" y="762396"/>
                  </a:cubicBezTo>
                  <a:cubicBezTo>
                    <a:pt x="14800" y="784992"/>
                    <a:pt x="2046" y="815600"/>
                    <a:pt x="1922" y="847553"/>
                  </a:cubicBezTo>
                  <a:lnTo>
                    <a:pt x="1922" y="2278864"/>
                  </a:lnTo>
                  <a:cubicBezTo>
                    <a:pt x="483" y="2286825"/>
                    <a:pt x="-147" y="2294911"/>
                    <a:pt x="29" y="2302997"/>
                  </a:cubicBezTo>
                  <a:lnTo>
                    <a:pt x="59" y="2302954"/>
                  </a:lnTo>
                  <a:close/>
                  <a:moveTo>
                    <a:pt x="244167" y="3633245"/>
                  </a:moveTo>
                  <a:lnTo>
                    <a:pt x="244167" y="2421674"/>
                  </a:lnTo>
                  <a:lnTo>
                    <a:pt x="523993" y="2421674"/>
                  </a:lnTo>
                  <a:cubicBezTo>
                    <a:pt x="523993" y="2442929"/>
                    <a:pt x="520323" y="2464467"/>
                    <a:pt x="523993" y="2485306"/>
                  </a:cubicBezTo>
                  <a:cubicBezTo>
                    <a:pt x="531197" y="2526129"/>
                    <a:pt x="546199" y="2565846"/>
                    <a:pt x="567051" y="2602391"/>
                  </a:cubicBezTo>
                  <a:cubicBezTo>
                    <a:pt x="587891" y="2638948"/>
                    <a:pt x="614799" y="2672597"/>
                    <a:pt x="648418" y="2700794"/>
                  </a:cubicBezTo>
                  <a:cubicBezTo>
                    <a:pt x="682029" y="2728999"/>
                    <a:pt x="720444" y="2750006"/>
                    <a:pt x="760067" y="2764186"/>
                  </a:cubicBezTo>
                  <a:cubicBezTo>
                    <a:pt x="799678" y="2778379"/>
                    <a:pt x="841143" y="2785719"/>
                    <a:pt x="882591" y="2785719"/>
                  </a:cubicBezTo>
                  <a:cubicBezTo>
                    <a:pt x="924043" y="2785719"/>
                    <a:pt x="965499" y="2778379"/>
                    <a:pt x="1005122" y="2764186"/>
                  </a:cubicBezTo>
                  <a:cubicBezTo>
                    <a:pt x="1044737" y="2750006"/>
                    <a:pt x="1082202" y="2728999"/>
                    <a:pt x="1115821" y="2700794"/>
                  </a:cubicBezTo>
                  <a:cubicBezTo>
                    <a:pt x="1149427" y="2672597"/>
                    <a:pt x="1177282" y="2638952"/>
                    <a:pt x="1198139" y="2602391"/>
                  </a:cubicBezTo>
                  <a:cubicBezTo>
                    <a:pt x="1218978" y="2565846"/>
                    <a:pt x="1233047" y="2526129"/>
                    <a:pt x="1240233" y="2485306"/>
                  </a:cubicBezTo>
                  <a:cubicBezTo>
                    <a:pt x="1243921" y="2464454"/>
                    <a:pt x="1240246" y="2442942"/>
                    <a:pt x="1240233" y="2421674"/>
                  </a:cubicBezTo>
                  <a:lnTo>
                    <a:pt x="1455721" y="2421674"/>
                  </a:lnTo>
                  <a:lnTo>
                    <a:pt x="1455721" y="2818846"/>
                  </a:lnTo>
                  <a:cubicBezTo>
                    <a:pt x="1455708" y="2847420"/>
                    <a:pt x="1465802" y="2875073"/>
                    <a:pt x="1484209" y="2896936"/>
                  </a:cubicBezTo>
                  <a:cubicBezTo>
                    <a:pt x="1502612" y="2918786"/>
                    <a:pt x="1528158" y="2933433"/>
                    <a:pt x="1556316" y="2938277"/>
                  </a:cubicBezTo>
                  <a:cubicBezTo>
                    <a:pt x="1584488" y="2943112"/>
                    <a:pt x="1613452" y="2937849"/>
                    <a:pt x="1638103" y="2923390"/>
                  </a:cubicBezTo>
                  <a:cubicBezTo>
                    <a:pt x="1650994" y="2915797"/>
                    <a:pt x="1663726" y="2911382"/>
                    <a:pt x="1677362" y="2908958"/>
                  </a:cubicBezTo>
                  <a:cubicBezTo>
                    <a:pt x="1690998" y="2906551"/>
                    <a:pt x="1704964" y="2906615"/>
                    <a:pt x="1718523" y="2908958"/>
                  </a:cubicBezTo>
                  <a:cubicBezTo>
                    <a:pt x="1732086" y="2911317"/>
                    <a:pt x="1745714" y="2915570"/>
                    <a:pt x="1757782" y="2922444"/>
                  </a:cubicBezTo>
                  <a:cubicBezTo>
                    <a:pt x="1769855" y="2929322"/>
                    <a:pt x="1780378" y="2938718"/>
                    <a:pt x="1789954" y="2950123"/>
                  </a:cubicBezTo>
                  <a:cubicBezTo>
                    <a:pt x="1799530" y="2961528"/>
                    <a:pt x="1806781" y="2973652"/>
                    <a:pt x="1811474" y="2986787"/>
                  </a:cubicBezTo>
                  <a:cubicBezTo>
                    <a:pt x="1816181" y="2999931"/>
                    <a:pt x="1818579" y="3014059"/>
                    <a:pt x="1818579" y="3027952"/>
                  </a:cubicBezTo>
                  <a:cubicBezTo>
                    <a:pt x="1818579" y="3041841"/>
                    <a:pt x="1816181" y="3055023"/>
                    <a:pt x="1811474" y="3068154"/>
                  </a:cubicBezTo>
                  <a:cubicBezTo>
                    <a:pt x="1806781" y="3081301"/>
                    <a:pt x="1799530" y="3094359"/>
                    <a:pt x="1789954" y="3105764"/>
                  </a:cubicBezTo>
                  <a:cubicBezTo>
                    <a:pt x="1780378" y="3117182"/>
                    <a:pt x="1769894" y="3125593"/>
                    <a:pt x="1757782" y="3132497"/>
                  </a:cubicBezTo>
                  <a:cubicBezTo>
                    <a:pt x="1745684" y="3139396"/>
                    <a:pt x="1732163" y="3144531"/>
                    <a:pt x="1718523" y="3146929"/>
                  </a:cubicBezTo>
                  <a:cubicBezTo>
                    <a:pt x="1704874" y="3149323"/>
                    <a:pt x="1691088" y="3149297"/>
                    <a:pt x="1677362" y="3146929"/>
                  </a:cubicBezTo>
                  <a:cubicBezTo>
                    <a:pt x="1663649" y="3144556"/>
                    <a:pt x="1650047" y="3139991"/>
                    <a:pt x="1637156" y="3132497"/>
                  </a:cubicBezTo>
                  <a:cubicBezTo>
                    <a:pt x="1599751" y="3111023"/>
                    <a:pt x="1553743" y="3111062"/>
                    <a:pt x="1516376" y="3132595"/>
                  </a:cubicBezTo>
                  <a:cubicBezTo>
                    <a:pt x="1478997" y="3154133"/>
                    <a:pt x="1455896" y="3193919"/>
                    <a:pt x="1455721" y="3237054"/>
                  </a:cubicBezTo>
                  <a:lnTo>
                    <a:pt x="1455721" y="3633258"/>
                  </a:lnTo>
                  <a:lnTo>
                    <a:pt x="244167" y="3633245"/>
                  </a:lnTo>
                  <a:close/>
                  <a:moveTo>
                    <a:pt x="244167" y="2179454"/>
                  </a:moveTo>
                  <a:lnTo>
                    <a:pt x="244167" y="969079"/>
                  </a:lnTo>
                  <a:lnTo>
                    <a:pt x="1455708" y="969079"/>
                  </a:lnTo>
                  <a:lnTo>
                    <a:pt x="1455708" y="1215787"/>
                  </a:lnTo>
                  <a:cubicBezTo>
                    <a:pt x="1434466" y="1215800"/>
                    <a:pt x="1412928" y="1213050"/>
                    <a:pt x="1392089" y="1216733"/>
                  </a:cubicBezTo>
                  <a:cubicBezTo>
                    <a:pt x="1351279" y="1223950"/>
                    <a:pt x="1311540" y="1237753"/>
                    <a:pt x="1275004" y="1258605"/>
                  </a:cubicBezTo>
                  <a:cubicBezTo>
                    <a:pt x="1238447" y="1279449"/>
                    <a:pt x="1204798" y="1307303"/>
                    <a:pt x="1176588" y="1340922"/>
                  </a:cubicBezTo>
                  <a:cubicBezTo>
                    <a:pt x="1148395" y="1374529"/>
                    <a:pt x="1127389" y="1412238"/>
                    <a:pt x="1113196" y="1451852"/>
                  </a:cubicBezTo>
                  <a:cubicBezTo>
                    <a:pt x="1099016" y="1491476"/>
                    <a:pt x="1091676" y="1532701"/>
                    <a:pt x="1091676" y="1574145"/>
                  </a:cubicBezTo>
                  <a:cubicBezTo>
                    <a:pt x="1091676" y="1615601"/>
                    <a:pt x="1099016" y="1657053"/>
                    <a:pt x="1113196" y="1696676"/>
                  </a:cubicBezTo>
                  <a:cubicBezTo>
                    <a:pt x="1127389" y="1736291"/>
                    <a:pt x="1148391" y="1773996"/>
                    <a:pt x="1176588" y="1807606"/>
                  </a:cubicBezTo>
                  <a:cubicBezTo>
                    <a:pt x="1204798" y="1841225"/>
                    <a:pt x="1238482" y="1869080"/>
                    <a:pt x="1275004" y="1889924"/>
                  </a:cubicBezTo>
                  <a:cubicBezTo>
                    <a:pt x="1311514" y="1910776"/>
                    <a:pt x="1351356" y="1924540"/>
                    <a:pt x="1392089" y="1931791"/>
                  </a:cubicBezTo>
                  <a:cubicBezTo>
                    <a:pt x="1412894" y="1935500"/>
                    <a:pt x="1434504" y="1932690"/>
                    <a:pt x="1455708" y="1932737"/>
                  </a:cubicBezTo>
                  <a:lnTo>
                    <a:pt x="1455708" y="2179450"/>
                  </a:lnTo>
                  <a:lnTo>
                    <a:pt x="1091671" y="2179450"/>
                  </a:lnTo>
                  <a:cubicBezTo>
                    <a:pt x="1063097" y="2179437"/>
                    <a:pt x="1035444" y="2189527"/>
                    <a:pt x="1013581" y="2207934"/>
                  </a:cubicBezTo>
                  <a:cubicBezTo>
                    <a:pt x="991731" y="2226341"/>
                    <a:pt x="977084" y="2251887"/>
                    <a:pt x="972240" y="2280046"/>
                  </a:cubicBezTo>
                  <a:cubicBezTo>
                    <a:pt x="967405" y="2308217"/>
                    <a:pt x="972668" y="2337177"/>
                    <a:pt x="987127" y="2361832"/>
                  </a:cubicBezTo>
                  <a:cubicBezTo>
                    <a:pt x="994570" y="2374723"/>
                    <a:pt x="999200" y="2388286"/>
                    <a:pt x="1001546" y="2402034"/>
                  </a:cubicBezTo>
                  <a:cubicBezTo>
                    <a:pt x="1003902" y="2415798"/>
                    <a:pt x="1003966" y="2429524"/>
                    <a:pt x="1001546" y="2443199"/>
                  </a:cubicBezTo>
                  <a:cubicBezTo>
                    <a:pt x="999135" y="2456874"/>
                    <a:pt x="994039" y="2470334"/>
                    <a:pt x="987127" y="2482458"/>
                  </a:cubicBezTo>
                  <a:cubicBezTo>
                    <a:pt x="980210" y="2494583"/>
                    <a:pt x="971799" y="2505294"/>
                    <a:pt x="960394" y="2514865"/>
                  </a:cubicBezTo>
                  <a:cubicBezTo>
                    <a:pt x="948989" y="2524442"/>
                    <a:pt x="935919" y="2531457"/>
                    <a:pt x="922784" y="2536150"/>
                  </a:cubicBezTo>
                  <a:cubicBezTo>
                    <a:pt x="909640" y="2540853"/>
                    <a:pt x="896458" y="2543491"/>
                    <a:pt x="882565" y="2543491"/>
                  </a:cubicBezTo>
                  <a:cubicBezTo>
                    <a:pt x="868676" y="2543491"/>
                    <a:pt x="854548" y="2540853"/>
                    <a:pt x="841417" y="2536150"/>
                  </a:cubicBezTo>
                  <a:cubicBezTo>
                    <a:pt x="828269" y="2531457"/>
                    <a:pt x="815211" y="2524442"/>
                    <a:pt x="803798" y="2514865"/>
                  </a:cubicBezTo>
                  <a:cubicBezTo>
                    <a:pt x="792393" y="2505294"/>
                    <a:pt x="783991" y="2494583"/>
                    <a:pt x="777078" y="2482458"/>
                  </a:cubicBezTo>
                  <a:cubicBezTo>
                    <a:pt x="770166" y="2470334"/>
                    <a:pt x="765057" y="2456874"/>
                    <a:pt x="762646" y="2443199"/>
                  </a:cubicBezTo>
                  <a:cubicBezTo>
                    <a:pt x="760235" y="2429524"/>
                    <a:pt x="760299" y="2415798"/>
                    <a:pt x="762646" y="2402034"/>
                  </a:cubicBezTo>
                  <a:cubicBezTo>
                    <a:pt x="764993" y="2388286"/>
                    <a:pt x="769622" y="2374723"/>
                    <a:pt x="777078" y="2361832"/>
                  </a:cubicBezTo>
                  <a:cubicBezTo>
                    <a:pt x="791524" y="2337181"/>
                    <a:pt x="796796" y="2308213"/>
                    <a:pt x="791952" y="2280046"/>
                  </a:cubicBezTo>
                  <a:cubicBezTo>
                    <a:pt x="787108" y="2251887"/>
                    <a:pt x="772462" y="2226341"/>
                    <a:pt x="750611" y="2207934"/>
                  </a:cubicBezTo>
                  <a:cubicBezTo>
                    <a:pt x="728761" y="2189527"/>
                    <a:pt x="701095" y="2179437"/>
                    <a:pt x="672521" y="2179450"/>
                  </a:cubicBezTo>
                  <a:lnTo>
                    <a:pt x="244167" y="2179454"/>
                  </a:lnTo>
                  <a:close/>
                  <a:moveTo>
                    <a:pt x="1697928" y="3633245"/>
                  </a:moveTo>
                  <a:lnTo>
                    <a:pt x="1697928" y="3385590"/>
                  </a:lnTo>
                  <a:cubicBezTo>
                    <a:pt x="1718904" y="3385564"/>
                    <a:pt x="1739812" y="3389196"/>
                    <a:pt x="1760373" y="3385590"/>
                  </a:cubicBezTo>
                  <a:cubicBezTo>
                    <a:pt x="1801234" y="3378412"/>
                    <a:pt x="1840901" y="3364331"/>
                    <a:pt x="1877470" y="3343478"/>
                  </a:cubicBezTo>
                  <a:cubicBezTo>
                    <a:pt x="1914027" y="3322639"/>
                    <a:pt x="1947664" y="3294784"/>
                    <a:pt x="1975874" y="3261165"/>
                  </a:cubicBezTo>
                  <a:cubicBezTo>
                    <a:pt x="2004066" y="3227559"/>
                    <a:pt x="2025313" y="3190086"/>
                    <a:pt x="2039506" y="3150462"/>
                  </a:cubicBezTo>
                  <a:cubicBezTo>
                    <a:pt x="2053686" y="3110852"/>
                    <a:pt x="2060786" y="3069387"/>
                    <a:pt x="2060786" y="3027939"/>
                  </a:cubicBezTo>
                  <a:cubicBezTo>
                    <a:pt x="2060786" y="2986487"/>
                    <a:pt x="2053686" y="2945031"/>
                    <a:pt x="2039506" y="2905407"/>
                  </a:cubicBezTo>
                  <a:cubicBezTo>
                    <a:pt x="2025313" y="2865792"/>
                    <a:pt x="2004066" y="2828328"/>
                    <a:pt x="1975874" y="2794709"/>
                  </a:cubicBezTo>
                  <a:cubicBezTo>
                    <a:pt x="1947664" y="2761102"/>
                    <a:pt x="1914066" y="2733248"/>
                    <a:pt x="1877470" y="2712391"/>
                  </a:cubicBezTo>
                  <a:cubicBezTo>
                    <a:pt x="1840862" y="2691552"/>
                    <a:pt x="1801311" y="2677397"/>
                    <a:pt x="1760373" y="2670297"/>
                  </a:cubicBezTo>
                  <a:cubicBezTo>
                    <a:pt x="1739911" y="2666738"/>
                    <a:pt x="1718806" y="2670284"/>
                    <a:pt x="1697928" y="2670297"/>
                  </a:cubicBezTo>
                  <a:lnTo>
                    <a:pt x="1697928" y="2421683"/>
                  </a:lnTo>
                  <a:lnTo>
                    <a:pt x="2093904" y="2421683"/>
                  </a:lnTo>
                  <a:cubicBezTo>
                    <a:pt x="2137035" y="2421520"/>
                    <a:pt x="2176826" y="2398419"/>
                    <a:pt x="2198359" y="2361040"/>
                  </a:cubicBezTo>
                  <a:cubicBezTo>
                    <a:pt x="2219896" y="2323674"/>
                    <a:pt x="2219935" y="2277669"/>
                    <a:pt x="2198449" y="2240264"/>
                  </a:cubicBezTo>
                  <a:cubicBezTo>
                    <a:pt x="2190967" y="2227369"/>
                    <a:pt x="2186629" y="2213772"/>
                    <a:pt x="2184256" y="2200058"/>
                  </a:cubicBezTo>
                  <a:cubicBezTo>
                    <a:pt x="2181896" y="2186332"/>
                    <a:pt x="2181871" y="2172542"/>
                    <a:pt x="2184256" y="2158893"/>
                  </a:cubicBezTo>
                  <a:cubicBezTo>
                    <a:pt x="2186654" y="2145257"/>
                    <a:pt x="2191549" y="2131732"/>
                    <a:pt x="2198449" y="2119634"/>
                  </a:cubicBezTo>
                  <a:cubicBezTo>
                    <a:pt x="2205361" y="2107522"/>
                    <a:pt x="2214016" y="2097038"/>
                    <a:pt x="2225421" y="2087467"/>
                  </a:cubicBezTo>
                  <a:cubicBezTo>
                    <a:pt x="2236826" y="2077890"/>
                    <a:pt x="2248950" y="2070636"/>
                    <a:pt x="2262081" y="2065929"/>
                  </a:cubicBezTo>
                  <a:cubicBezTo>
                    <a:pt x="2275229" y="2061239"/>
                    <a:pt x="2289357" y="2058841"/>
                    <a:pt x="2303246" y="2058841"/>
                  </a:cubicBezTo>
                  <a:cubicBezTo>
                    <a:pt x="2317135" y="2058841"/>
                    <a:pt x="2331028" y="2061239"/>
                    <a:pt x="2344159" y="2065929"/>
                  </a:cubicBezTo>
                  <a:cubicBezTo>
                    <a:pt x="2357306" y="2070636"/>
                    <a:pt x="2369413" y="2077890"/>
                    <a:pt x="2380831" y="2087467"/>
                  </a:cubicBezTo>
                  <a:cubicBezTo>
                    <a:pt x="2392236" y="2097038"/>
                    <a:pt x="2401606" y="2107535"/>
                    <a:pt x="2408497" y="2119634"/>
                  </a:cubicBezTo>
                  <a:cubicBezTo>
                    <a:pt x="2415397" y="2131732"/>
                    <a:pt x="2420544" y="2145270"/>
                    <a:pt x="2422930" y="2158893"/>
                  </a:cubicBezTo>
                  <a:cubicBezTo>
                    <a:pt x="2425315" y="2172516"/>
                    <a:pt x="2425315" y="2186345"/>
                    <a:pt x="2422930" y="2200058"/>
                  </a:cubicBezTo>
                  <a:cubicBezTo>
                    <a:pt x="2420557" y="2213759"/>
                    <a:pt x="2415311" y="2227369"/>
                    <a:pt x="2407790" y="2240264"/>
                  </a:cubicBezTo>
                  <a:cubicBezTo>
                    <a:pt x="2386317" y="2277669"/>
                    <a:pt x="2386356" y="2323674"/>
                    <a:pt x="2407893" y="2361040"/>
                  </a:cubicBezTo>
                  <a:cubicBezTo>
                    <a:pt x="2429427" y="2398419"/>
                    <a:pt x="2469213" y="2421520"/>
                    <a:pt x="2512348" y="2421683"/>
                  </a:cubicBezTo>
                  <a:lnTo>
                    <a:pt x="2908325" y="2421683"/>
                  </a:lnTo>
                  <a:lnTo>
                    <a:pt x="2908325" y="3633253"/>
                  </a:lnTo>
                  <a:lnTo>
                    <a:pt x="1697928" y="3633245"/>
                  </a:lnTo>
                  <a:close/>
                  <a:moveTo>
                    <a:pt x="1818566" y="847519"/>
                  </a:moveTo>
                  <a:cubicBezTo>
                    <a:pt x="1818566" y="888971"/>
                    <a:pt x="1825907" y="930427"/>
                    <a:pt x="1840087" y="970051"/>
                  </a:cubicBezTo>
                  <a:cubicBezTo>
                    <a:pt x="1854280" y="1009666"/>
                    <a:pt x="1875273" y="1047131"/>
                    <a:pt x="1903483" y="1080750"/>
                  </a:cubicBezTo>
                  <a:cubicBezTo>
                    <a:pt x="1931689" y="1114356"/>
                    <a:pt x="1965385" y="1142210"/>
                    <a:pt x="2001882" y="1163067"/>
                  </a:cubicBezTo>
                  <a:cubicBezTo>
                    <a:pt x="2038392" y="1183906"/>
                    <a:pt x="2077334" y="1197872"/>
                    <a:pt x="2118020" y="1205161"/>
                  </a:cubicBezTo>
                  <a:cubicBezTo>
                    <a:pt x="2138825" y="1208896"/>
                    <a:pt x="2160235" y="1205795"/>
                    <a:pt x="2181417" y="1205868"/>
                  </a:cubicBezTo>
                  <a:lnTo>
                    <a:pt x="2181417" y="1574170"/>
                  </a:lnTo>
                  <a:cubicBezTo>
                    <a:pt x="2181237" y="1606539"/>
                    <a:pt x="2194003" y="1637622"/>
                    <a:pt x="2216890" y="1660522"/>
                  </a:cubicBezTo>
                  <a:cubicBezTo>
                    <a:pt x="2239785" y="1683404"/>
                    <a:pt x="2270869" y="1696171"/>
                    <a:pt x="2303242" y="1695982"/>
                  </a:cubicBezTo>
                  <a:lnTo>
                    <a:pt x="2819844" y="1695982"/>
                  </a:lnTo>
                  <a:cubicBezTo>
                    <a:pt x="2863052" y="1695867"/>
                    <a:pt x="2902916" y="1672732"/>
                    <a:pt x="2924466" y="1635288"/>
                  </a:cubicBezTo>
                  <a:cubicBezTo>
                    <a:pt x="2946012" y="1597832"/>
                    <a:pt x="2945987" y="1551750"/>
                    <a:pt x="2924389" y="1514320"/>
                  </a:cubicBezTo>
                  <a:cubicBezTo>
                    <a:pt x="2916971" y="1501425"/>
                    <a:pt x="2912543" y="1487891"/>
                    <a:pt x="2910196" y="1474114"/>
                  </a:cubicBezTo>
                  <a:cubicBezTo>
                    <a:pt x="2907849" y="1460336"/>
                    <a:pt x="2907772" y="1445942"/>
                    <a:pt x="2910196" y="1432242"/>
                  </a:cubicBezTo>
                  <a:cubicBezTo>
                    <a:pt x="2912620" y="1418555"/>
                    <a:pt x="2917477" y="1404867"/>
                    <a:pt x="2924389" y="1392747"/>
                  </a:cubicBezTo>
                  <a:cubicBezTo>
                    <a:pt x="2931314" y="1380623"/>
                    <a:pt x="2940663" y="1370152"/>
                    <a:pt x="2952068" y="1360576"/>
                  </a:cubicBezTo>
                  <a:cubicBezTo>
                    <a:pt x="2963473" y="1351000"/>
                    <a:pt x="2975597" y="1343758"/>
                    <a:pt x="2988728" y="1339055"/>
                  </a:cubicBezTo>
                  <a:cubicBezTo>
                    <a:pt x="3001875" y="1334348"/>
                    <a:pt x="3016004" y="1331950"/>
                    <a:pt x="3029893" y="1331950"/>
                  </a:cubicBezTo>
                  <a:cubicBezTo>
                    <a:pt x="3043781" y="1331950"/>
                    <a:pt x="3056968" y="1334348"/>
                    <a:pt x="3070099" y="1339055"/>
                  </a:cubicBezTo>
                  <a:cubicBezTo>
                    <a:pt x="3083242" y="1343758"/>
                    <a:pt x="3096300" y="1351000"/>
                    <a:pt x="3107705" y="1360576"/>
                  </a:cubicBezTo>
                  <a:cubicBezTo>
                    <a:pt x="3119122" y="1370152"/>
                    <a:pt x="3127499" y="1381544"/>
                    <a:pt x="3134437" y="1393694"/>
                  </a:cubicBezTo>
                  <a:cubicBezTo>
                    <a:pt x="3141375" y="1405852"/>
                    <a:pt x="3146425" y="1418482"/>
                    <a:pt x="3148870" y="1432246"/>
                  </a:cubicBezTo>
                  <a:cubicBezTo>
                    <a:pt x="3151320" y="1446011"/>
                    <a:pt x="3152125" y="1460264"/>
                    <a:pt x="3149816" y="1474118"/>
                  </a:cubicBezTo>
                  <a:cubicBezTo>
                    <a:pt x="3147508" y="1487955"/>
                    <a:pt x="3142728" y="1501429"/>
                    <a:pt x="3135384" y="1514324"/>
                  </a:cubicBezTo>
                  <a:cubicBezTo>
                    <a:pt x="3113786" y="1551755"/>
                    <a:pt x="3113761" y="1597836"/>
                    <a:pt x="3135311" y="1635292"/>
                  </a:cubicBezTo>
                  <a:cubicBezTo>
                    <a:pt x="3156870" y="1672736"/>
                    <a:pt x="3196733" y="1695871"/>
                    <a:pt x="3239941" y="1695987"/>
                  </a:cubicBezTo>
                  <a:lnTo>
                    <a:pt x="3755842" y="1695987"/>
                  </a:lnTo>
                  <a:cubicBezTo>
                    <a:pt x="3788176" y="1696111"/>
                    <a:pt x="3819182" y="1683306"/>
                    <a:pt x="3842052" y="1660436"/>
                  </a:cubicBezTo>
                  <a:cubicBezTo>
                    <a:pt x="3864879" y="1637550"/>
                    <a:pt x="3877598" y="1606492"/>
                    <a:pt x="3877426" y="1574170"/>
                  </a:cubicBezTo>
                  <a:lnTo>
                    <a:pt x="3877426" y="121575"/>
                  </a:lnTo>
                  <a:cubicBezTo>
                    <a:pt x="3877555" y="89292"/>
                    <a:pt x="3864793" y="58294"/>
                    <a:pt x="3841923" y="35476"/>
                  </a:cubicBezTo>
                  <a:cubicBezTo>
                    <a:pt x="3819139" y="12640"/>
                    <a:pt x="3788133" y="-126"/>
                    <a:pt x="3755842" y="2"/>
                  </a:cubicBezTo>
                  <a:lnTo>
                    <a:pt x="2303238" y="2"/>
                  </a:lnTo>
                  <a:cubicBezTo>
                    <a:pt x="2270916" y="-186"/>
                    <a:pt x="2239858" y="12555"/>
                    <a:pt x="2216971" y="35386"/>
                  </a:cubicBezTo>
                  <a:cubicBezTo>
                    <a:pt x="2194102" y="58221"/>
                    <a:pt x="2181292" y="89257"/>
                    <a:pt x="2181408" y="121579"/>
                  </a:cubicBezTo>
                  <a:lnTo>
                    <a:pt x="2181408" y="488943"/>
                  </a:lnTo>
                  <a:cubicBezTo>
                    <a:pt x="2160354" y="489029"/>
                    <a:pt x="2139622" y="486202"/>
                    <a:pt x="2118975" y="489889"/>
                  </a:cubicBezTo>
                  <a:cubicBezTo>
                    <a:pt x="2078238" y="497153"/>
                    <a:pt x="2038401" y="511144"/>
                    <a:pt x="2001878" y="531997"/>
                  </a:cubicBezTo>
                  <a:cubicBezTo>
                    <a:pt x="1965364" y="552841"/>
                    <a:pt x="1931685" y="580468"/>
                    <a:pt x="1903475" y="614074"/>
                  </a:cubicBezTo>
                  <a:cubicBezTo>
                    <a:pt x="1875278" y="647680"/>
                    <a:pt x="1854275" y="685390"/>
                    <a:pt x="1840083" y="725017"/>
                  </a:cubicBezTo>
                  <a:cubicBezTo>
                    <a:pt x="1825903" y="764632"/>
                    <a:pt x="1818558" y="806093"/>
                    <a:pt x="1818558" y="847540"/>
                  </a:cubicBezTo>
                  <a:lnTo>
                    <a:pt x="1818566" y="847519"/>
                  </a:lnTo>
                  <a:close/>
                  <a:moveTo>
                    <a:pt x="2060782" y="847519"/>
                  </a:moveTo>
                  <a:cubicBezTo>
                    <a:pt x="2060782" y="833626"/>
                    <a:pt x="2063180" y="819497"/>
                    <a:pt x="2067887" y="806367"/>
                  </a:cubicBezTo>
                  <a:cubicBezTo>
                    <a:pt x="2072581" y="793223"/>
                    <a:pt x="2079831" y="781112"/>
                    <a:pt x="2089407" y="769694"/>
                  </a:cubicBezTo>
                  <a:cubicBezTo>
                    <a:pt x="2098984" y="758289"/>
                    <a:pt x="2109416" y="748966"/>
                    <a:pt x="2121579" y="742028"/>
                  </a:cubicBezTo>
                  <a:cubicBezTo>
                    <a:pt x="2133738" y="735077"/>
                    <a:pt x="2147314" y="730058"/>
                    <a:pt x="2161074" y="727595"/>
                  </a:cubicBezTo>
                  <a:cubicBezTo>
                    <a:pt x="2174838" y="725137"/>
                    <a:pt x="2189095" y="725287"/>
                    <a:pt x="2202946" y="727595"/>
                  </a:cubicBezTo>
                  <a:cubicBezTo>
                    <a:pt x="2216800" y="729904"/>
                    <a:pt x="2230248" y="734700"/>
                    <a:pt x="2243151" y="742028"/>
                  </a:cubicBezTo>
                  <a:cubicBezTo>
                    <a:pt x="2280655" y="763223"/>
                    <a:pt x="2326604" y="762906"/>
                    <a:pt x="2363816" y="741184"/>
                  </a:cubicBezTo>
                  <a:cubicBezTo>
                    <a:pt x="2401024" y="719458"/>
                    <a:pt x="2423893" y="679608"/>
                    <a:pt x="2423868" y="636524"/>
                  </a:cubicBezTo>
                  <a:lnTo>
                    <a:pt x="2423868" y="242231"/>
                  </a:lnTo>
                  <a:lnTo>
                    <a:pt x="3635181" y="242231"/>
                  </a:lnTo>
                  <a:lnTo>
                    <a:pt x="3635181" y="1453544"/>
                  </a:lnTo>
                  <a:lnTo>
                    <a:pt x="3388473" y="1453544"/>
                  </a:lnTo>
                  <a:cubicBezTo>
                    <a:pt x="3388409" y="1432336"/>
                    <a:pt x="3391235" y="1410949"/>
                    <a:pt x="3387527" y="1390148"/>
                  </a:cubicBezTo>
                  <a:cubicBezTo>
                    <a:pt x="3380259" y="1349415"/>
                    <a:pt x="3366272" y="1309573"/>
                    <a:pt x="3345415" y="1273051"/>
                  </a:cubicBezTo>
                  <a:cubicBezTo>
                    <a:pt x="3324563" y="1236541"/>
                    <a:pt x="3296948" y="1202862"/>
                    <a:pt x="3263342" y="1174652"/>
                  </a:cubicBezTo>
                  <a:cubicBezTo>
                    <a:pt x="3229731" y="1146454"/>
                    <a:pt x="3192027" y="1125452"/>
                    <a:pt x="3152399" y="1111255"/>
                  </a:cubicBezTo>
                  <a:cubicBezTo>
                    <a:pt x="3112784" y="1097075"/>
                    <a:pt x="3071319" y="1089735"/>
                    <a:pt x="3029876" y="1089735"/>
                  </a:cubicBezTo>
                  <a:cubicBezTo>
                    <a:pt x="2988419" y="1089735"/>
                    <a:pt x="2946967" y="1097075"/>
                    <a:pt x="2907340" y="1111255"/>
                  </a:cubicBezTo>
                  <a:cubicBezTo>
                    <a:pt x="2867729" y="1125448"/>
                    <a:pt x="2829313" y="1146454"/>
                    <a:pt x="2795694" y="1174652"/>
                  </a:cubicBezTo>
                  <a:cubicBezTo>
                    <a:pt x="2762088" y="1202857"/>
                    <a:pt x="2735180" y="1236502"/>
                    <a:pt x="2714328" y="1273051"/>
                  </a:cubicBezTo>
                  <a:cubicBezTo>
                    <a:pt x="2693484" y="1309599"/>
                    <a:pt x="2678726" y="1349338"/>
                    <a:pt x="2671509" y="1390148"/>
                  </a:cubicBezTo>
                  <a:cubicBezTo>
                    <a:pt x="2667826" y="1410991"/>
                    <a:pt x="2671522" y="1432298"/>
                    <a:pt x="2671509" y="1453544"/>
                  </a:cubicBezTo>
                  <a:lnTo>
                    <a:pt x="2423851" y="1453544"/>
                  </a:lnTo>
                  <a:lnTo>
                    <a:pt x="2423851" y="1058501"/>
                  </a:lnTo>
                  <a:cubicBezTo>
                    <a:pt x="2423876" y="1015417"/>
                    <a:pt x="2401007" y="975567"/>
                    <a:pt x="2363803" y="953858"/>
                  </a:cubicBezTo>
                  <a:cubicBezTo>
                    <a:pt x="2326587" y="932132"/>
                    <a:pt x="2280642" y="931806"/>
                    <a:pt x="2243134" y="953010"/>
                  </a:cubicBezTo>
                  <a:cubicBezTo>
                    <a:pt x="2230231" y="960303"/>
                    <a:pt x="2216809" y="964920"/>
                    <a:pt x="2202933" y="967203"/>
                  </a:cubicBezTo>
                  <a:cubicBezTo>
                    <a:pt x="2189040" y="969490"/>
                    <a:pt x="2174847" y="969678"/>
                    <a:pt x="2161061" y="967203"/>
                  </a:cubicBezTo>
                  <a:cubicBezTo>
                    <a:pt x="2147258" y="964732"/>
                    <a:pt x="2133733" y="959965"/>
                    <a:pt x="2121562" y="953010"/>
                  </a:cubicBezTo>
                  <a:cubicBezTo>
                    <a:pt x="2109391" y="946059"/>
                    <a:pt x="2098966" y="936736"/>
                    <a:pt x="2089395" y="925335"/>
                  </a:cubicBezTo>
                  <a:cubicBezTo>
                    <a:pt x="2079818" y="913931"/>
                    <a:pt x="2072564" y="901806"/>
                    <a:pt x="2067870" y="888671"/>
                  </a:cubicBezTo>
                  <a:cubicBezTo>
                    <a:pt x="2063163" y="875528"/>
                    <a:pt x="2060769" y="861395"/>
                    <a:pt x="2060769" y="847506"/>
                  </a:cubicBezTo>
                  <a:lnTo>
                    <a:pt x="2060782" y="847519"/>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1" name="Shape 651"/>
        <p:cNvGrpSpPr/>
        <p:nvPr/>
      </p:nvGrpSpPr>
      <p:grpSpPr>
        <a:xfrm>
          <a:off x="0" y="0"/>
          <a:ext cx="0" cy="0"/>
          <a:chOff x="0" y="0"/>
          <a:chExt cx="0" cy="0"/>
        </a:xfrm>
      </p:grpSpPr>
      <p:sp>
        <p:nvSpPr>
          <p:cNvPr id="652" name="Google Shape;652;g2d1c3f3aafc_0_220"/>
          <p:cNvSpPr txBox="1"/>
          <p:nvPr/>
        </p:nvSpPr>
        <p:spPr>
          <a:xfrm>
            <a:off x="250825" y="268313"/>
            <a:ext cx="2730900" cy="1401600"/>
          </a:xfrm>
          <a:prstGeom prst="rect">
            <a:avLst/>
          </a:prstGeom>
          <a:noFill/>
          <a:ln>
            <a:noFill/>
          </a:ln>
        </p:spPr>
        <p:txBody>
          <a:bodyPr anchorCtr="0" anchor="b"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Assumptions</a:t>
            </a:r>
            <a:endParaRPr b="1" sz="2200">
              <a:solidFill>
                <a:schemeClr val="dk2"/>
              </a:solidFill>
            </a:endParaRPr>
          </a:p>
        </p:txBody>
      </p:sp>
      <p:sp>
        <p:nvSpPr>
          <p:cNvPr id="653" name="Google Shape;653;g2d1c3f3aafc_0_220"/>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654" name="Google Shape;654;g2d1c3f3aafc_0_220"/>
          <p:cNvSpPr txBox="1"/>
          <p:nvPr/>
        </p:nvSpPr>
        <p:spPr>
          <a:xfrm>
            <a:off x="242327" y="1806574"/>
            <a:ext cx="24936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b="0" i="0" lang="en-US" sz="1400" u="none" cap="none" strike="noStrike">
                <a:solidFill>
                  <a:srgbClr val="7F7F7F"/>
                </a:solidFill>
                <a:latin typeface="Arial"/>
                <a:ea typeface="Arial"/>
                <a:cs typeface="Arial"/>
                <a:sym typeface="Arial"/>
              </a:rPr>
              <a:t>“</a:t>
            </a:r>
            <a:r>
              <a:rPr lang="en-US">
                <a:solidFill>
                  <a:srgbClr val="7F7F7F"/>
                </a:solidFill>
              </a:rPr>
              <a:t>Objectivity</a:t>
            </a:r>
            <a:r>
              <a:rPr b="0" i="0" lang="en-US" sz="1400" u="none" cap="none" strike="noStrike">
                <a:solidFill>
                  <a:srgbClr val="7F7F7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655" name="Google Shape;655;g2d1c3f3aafc_0_220"/>
          <p:cNvSpPr txBox="1"/>
          <p:nvPr/>
        </p:nvSpPr>
        <p:spPr>
          <a:xfrm>
            <a:off x="3434550" y="800425"/>
            <a:ext cx="5532000" cy="3478800"/>
          </a:xfrm>
          <a:prstGeom prst="rect">
            <a:avLst/>
          </a:prstGeom>
          <a:noFill/>
          <a:ln>
            <a:noFill/>
          </a:ln>
        </p:spPr>
        <p:txBody>
          <a:bodyPr anchorCtr="0" anchor="ctr" bIns="91425" lIns="0" spcFirstLastPara="1" rIns="91425" wrap="square" tIns="91425">
            <a:noAutofit/>
          </a:bodyPr>
          <a:lstStyle/>
          <a:p>
            <a:pPr indent="0" lvl="0" marL="457200" rtl="0" algn="l">
              <a:lnSpc>
                <a:spcPct val="125000"/>
              </a:lnSpc>
              <a:spcBef>
                <a:spcPts val="0"/>
              </a:spcBef>
              <a:spcAft>
                <a:spcPts val="0"/>
              </a:spcAft>
              <a:buNone/>
            </a:pPr>
            <a:r>
              <a:rPr b="1" lang="en-US" sz="1300"/>
              <a:t>Is an “objective” point of view possible?</a:t>
            </a:r>
            <a:endParaRPr sz="1300"/>
          </a:p>
          <a:p>
            <a:pPr indent="-311150" lvl="1" marL="914400" rtl="0" algn="l">
              <a:lnSpc>
                <a:spcPct val="125000"/>
              </a:lnSpc>
              <a:spcBef>
                <a:spcPts val="0"/>
              </a:spcBef>
              <a:spcAft>
                <a:spcPts val="0"/>
              </a:spcAft>
              <a:buSzPts val="1300"/>
              <a:buChar char="-"/>
            </a:pPr>
            <a:r>
              <a:rPr lang="en-US" sz="1300"/>
              <a:t>How can you examine your assumptions? </a:t>
            </a:r>
            <a:endParaRPr sz="1300"/>
          </a:p>
          <a:p>
            <a:pPr indent="-311150" lvl="1" marL="914400" rtl="0" algn="l">
              <a:lnSpc>
                <a:spcPct val="125000"/>
              </a:lnSpc>
              <a:spcBef>
                <a:spcPts val="0"/>
              </a:spcBef>
              <a:spcAft>
                <a:spcPts val="0"/>
              </a:spcAft>
              <a:buSzPts val="1300"/>
              <a:buChar char="-"/>
            </a:pPr>
            <a:r>
              <a:rPr lang="en-US" sz="1300"/>
              <a:t>Or your confidence?</a:t>
            </a:r>
            <a:endParaRPr sz="1300"/>
          </a:p>
          <a:p>
            <a:pPr indent="0" lvl="0" marL="457200" rtl="0" algn="l">
              <a:lnSpc>
                <a:spcPct val="125000"/>
              </a:lnSpc>
              <a:spcBef>
                <a:spcPts val="0"/>
              </a:spcBef>
              <a:spcAft>
                <a:spcPts val="0"/>
              </a:spcAft>
              <a:buNone/>
            </a:pPr>
            <a:r>
              <a:t/>
            </a:r>
            <a:endParaRPr sz="1300"/>
          </a:p>
          <a:p>
            <a:pPr indent="0" lvl="0" marL="457200" rtl="0" algn="l">
              <a:lnSpc>
                <a:spcPct val="125000"/>
              </a:lnSpc>
              <a:spcBef>
                <a:spcPts val="0"/>
              </a:spcBef>
              <a:spcAft>
                <a:spcPts val="0"/>
              </a:spcAft>
              <a:buNone/>
            </a:pPr>
            <a:r>
              <a:rPr b="1" lang="en-US" sz="1300"/>
              <a:t>What is “neutrality”?</a:t>
            </a:r>
            <a:endParaRPr b="1" sz="1300"/>
          </a:p>
          <a:p>
            <a:pPr indent="-311150" lvl="1" marL="914400" rtl="0" algn="l">
              <a:lnSpc>
                <a:spcPct val="125000"/>
              </a:lnSpc>
              <a:spcBef>
                <a:spcPts val="0"/>
              </a:spcBef>
              <a:spcAft>
                <a:spcPts val="0"/>
              </a:spcAft>
              <a:buSzPts val="1300"/>
              <a:buChar char="-"/>
            </a:pPr>
            <a:r>
              <a:rPr lang="en-US" sz="1300"/>
              <a:t>What can be embedded in ‘how’ something is expressed?</a:t>
            </a:r>
            <a:endParaRPr sz="1300"/>
          </a:p>
          <a:p>
            <a:pPr indent="-311150" lvl="1" marL="914400" rtl="0" algn="l">
              <a:lnSpc>
                <a:spcPct val="125000"/>
              </a:lnSpc>
              <a:spcBef>
                <a:spcPts val="0"/>
              </a:spcBef>
              <a:spcAft>
                <a:spcPts val="0"/>
              </a:spcAft>
              <a:buSzPts val="1300"/>
              <a:buChar char="-"/>
            </a:pPr>
            <a:r>
              <a:rPr lang="en-US" sz="1300"/>
              <a:t>When or Why do we trust something as true?  </a:t>
            </a:r>
            <a:br>
              <a:rPr lang="en-US" sz="1300"/>
            </a:br>
            <a:endParaRPr sz="1300"/>
          </a:p>
          <a:p>
            <a:pPr indent="0" lvl="0" marL="457200" rtl="0" algn="l">
              <a:lnSpc>
                <a:spcPct val="125000"/>
              </a:lnSpc>
              <a:spcBef>
                <a:spcPts val="0"/>
              </a:spcBef>
              <a:spcAft>
                <a:spcPts val="0"/>
              </a:spcAft>
              <a:buNone/>
            </a:pPr>
            <a:r>
              <a:rPr b="1" lang="en-US" sz="1300"/>
              <a:t>Is there objectivity or neutrality in science?</a:t>
            </a:r>
            <a:endParaRPr sz="1300"/>
          </a:p>
          <a:p>
            <a:pPr indent="-311150" lvl="1" marL="914400" rtl="0" algn="l">
              <a:lnSpc>
                <a:spcPct val="125000"/>
              </a:lnSpc>
              <a:spcBef>
                <a:spcPts val="0"/>
              </a:spcBef>
              <a:spcAft>
                <a:spcPts val="0"/>
              </a:spcAft>
              <a:buSzPts val="1300"/>
              <a:buChar char="-"/>
            </a:pPr>
            <a:r>
              <a:rPr lang="en-US" sz="1300"/>
              <a:t>What assumptions do individuals bring to the data they see?</a:t>
            </a:r>
            <a:endParaRPr sz="1300"/>
          </a:p>
        </p:txBody>
      </p:sp>
      <p:sp>
        <p:nvSpPr>
          <p:cNvPr id="656" name="Google Shape;656;g2d1c3f3aafc_0_220"/>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chemeClr val="dk1"/>
              </a:buClr>
              <a:buSzPts val="1100"/>
              <a:buFont typeface="Arial"/>
              <a:buAutoNum type="arabicPeriod"/>
            </a:pPr>
            <a:r>
              <a:rPr lang="en-US" sz="1100">
                <a:solidFill>
                  <a:schemeClr val="dk1"/>
                </a:solidFill>
              </a:rPr>
              <a:t>Assumption &amp; Perception</a:t>
            </a:r>
            <a:endParaRPr b="0" i="0" sz="1400" u="none" cap="none" strike="noStrike">
              <a:solidFill>
                <a:schemeClr val="dk1"/>
              </a:solidFill>
              <a:latin typeface="Arial"/>
              <a:ea typeface="Arial"/>
              <a:cs typeface="Arial"/>
              <a:sym typeface="Aria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Self Awareness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Social Location &amp; Identity</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Critical Consciousness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Page</a:t>
            </a:r>
            <a:endParaRPr sz="1100">
              <a:solidFill>
                <a:srgbClr val="D8D8D8"/>
              </a:solidFill>
            </a:endParaRPr>
          </a:p>
        </p:txBody>
      </p:sp>
      <p:grpSp>
        <p:nvGrpSpPr>
          <p:cNvPr id="657" name="Google Shape;657;g2d1c3f3aafc_0_220"/>
          <p:cNvGrpSpPr/>
          <p:nvPr/>
        </p:nvGrpSpPr>
        <p:grpSpPr>
          <a:xfrm>
            <a:off x="8234965" y="478951"/>
            <a:ext cx="658200" cy="658200"/>
            <a:chOff x="4424862" y="4095026"/>
            <a:chExt cx="658200" cy="658200"/>
          </a:xfrm>
        </p:grpSpPr>
        <p:sp>
          <p:nvSpPr>
            <p:cNvPr id="658" name="Google Shape;658;g2d1c3f3aafc_0_220"/>
            <p:cNvSpPr/>
            <p:nvPr/>
          </p:nvSpPr>
          <p:spPr>
            <a:xfrm>
              <a:off x="4424862" y="4095026"/>
              <a:ext cx="658200" cy="658200"/>
            </a:xfrm>
            <a:prstGeom prst="ellipse">
              <a:avLst/>
            </a:prstGeom>
            <a:solidFill>
              <a:srgbClr val="D5DDDD"/>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59" name="Google Shape;659;g2d1c3f3aafc_0_220"/>
            <p:cNvSpPr/>
            <p:nvPr/>
          </p:nvSpPr>
          <p:spPr>
            <a:xfrm>
              <a:off x="4573989" y="4244082"/>
              <a:ext cx="357103" cy="357101"/>
            </a:xfrm>
            <a:custGeom>
              <a:rect b="b" l="l" r="r" t="t"/>
              <a:pathLst>
                <a:path extrusionOk="0" h="3967792" w="3967809">
                  <a:moveTo>
                    <a:pt x="3768237" y="3342650"/>
                  </a:moveTo>
                  <a:cubicBezTo>
                    <a:pt x="3898945" y="3132769"/>
                    <a:pt x="3967810" y="2893281"/>
                    <a:pt x="3967810" y="2645198"/>
                  </a:cubicBezTo>
                  <a:cubicBezTo>
                    <a:pt x="3967810" y="1915969"/>
                    <a:pt x="3374427" y="1322599"/>
                    <a:pt x="2645198" y="1322599"/>
                  </a:cubicBezTo>
                  <a:cubicBezTo>
                    <a:pt x="2645198" y="593370"/>
                    <a:pt x="2051897" y="0"/>
                    <a:pt x="1322599" y="0"/>
                  </a:cubicBezTo>
                  <a:cubicBezTo>
                    <a:pt x="593301" y="0"/>
                    <a:pt x="0" y="593370"/>
                    <a:pt x="0" y="1322599"/>
                  </a:cubicBezTo>
                  <a:cubicBezTo>
                    <a:pt x="0" y="1571110"/>
                    <a:pt x="68716" y="1810692"/>
                    <a:pt x="199487" y="2019944"/>
                  </a:cubicBezTo>
                  <a:lnTo>
                    <a:pt x="10660" y="2460880"/>
                  </a:lnTo>
                  <a:cubicBezTo>
                    <a:pt x="-10582" y="2510602"/>
                    <a:pt x="523" y="2568221"/>
                    <a:pt x="38754" y="2606448"/>
                  </a:cubicBezTo>
                  <a:cubicBezTo>
                    <a:pt x="64060" y="2631755"/>
                    <a:pt x="97898" y="2645190"/>
                    <a:pt x="132258" y="2645190"/>
                  </a:cubicBezTo>
                  <a:cubicBezTo>
                    <a:pt x="149825" y="2645190"/>
                    <a:pt x="167513" y="2641703"/>
                    <a:pt x="184310" y="2634470"/>
                  </a:cubicBezTo>
                  <a:lnTo>
                    <a:pt x="625246" y="2445762"/>
                  </a:lnTo>
                  <a:cubicBezTo>
                    <a:pt x="834613" y="2576478"/>
                    <a:pt x="1074225" y="2645190"/>
                    <a:pt x="1322590" y="2645190"/>
                  </a:cubicBezTo>
                  <a:cubicBezTo>
                    <a:pt x="1322590" y="3374415"/>
                    <a:pt x="1915892" y="3967793"/>
                    <a:pt x="2645189" y="3967793"/>
                  </a:cubicBezTo>
                  <a:cubicBezTo>
                    <a:pt x="2893302" y="3967793"/>
                    <a:pt x="3132790" y="3898927"/>
                    <a:pt x="3342641" y="3768220"/>
                  </a:cubicBezTo>
                  <a:lnTo>
                    <a:pt x="3783483" y="3957086"/>
                  </a:lnTo>
                  <a:cubicBezTo>
                    <a:pt x="3800271" y="3964281"/>
                    <a:pt x="3817959" y="3967793"/>
                    <a:pt x="3835518" y="3967793"/>
                  </a:cubicBezTo>
                  <a:cubicBezTo>
                    <a:pt x="3869865" y="3967793"/>
                    <a:pt x="3903698" y="3954345"/>
                    <a:pt x="3929051" y="3929035"/>
                  </a:cubicBezTo>
                  <a:cubicBezTo>
                    <a:pt x="3967253" y="3890790"/>
                    <a:pt x="3978388" y="3833188"/>
                    <a:pt x="3957060" y="3783466"/>
                  </a:cubicBezTo>
                  <a:lnTo>
                    <a:pt x="3768237" y="3342650"/>
                  </a:lnTo>
                  <a:close/>
                  <a:moveTo>
                    <a:pt x="1322603" y="2380678"/>
                  </a:moveTo>
                  <a:cubicBezTo>
                    <a:pt x="1103934" y="2380678"/>
                    <a:pt x="893873" y="2314027"/>
                    <a:pt x="715019" y="2187962"/>
                  </a:cubicBezTo>
                  <a:cubicBezTo>
                    <a:pt x="677503" y="2161358"/>
                    <a:pt x="629066" y="2156317"/>
                    <a:pt x="586770" y="2174531"/>
                  </a:cubicBezTo>
                  <a:lnTo>
                    <a:pt x="383861" y="2261324"/>
                  </a:lnTo>
                  <a:lnTo>
                    <a:pt x="470782" y="2058419"/>
                  </a:lnTo>
                  <a:cubicBezTo>
                    <a:pt x="488872" y="2016175"/>
                    <a:pt x="483707" y="1967614"/>
                    <a:pt x="457228" y="1930166"/>
                  </a:cubicBezTo>
                  <a:cubicBezTo>
                    <a:pt x="331167" y="1751407"/>
                    <a:pt x="264511" y="1541393"/>
                    <a:pt x="264511" y="1322582"/>
                  </a:cubicBezTo>
                  <a:cubicBezTo>
                    <a:pt x="264511" y="739157"/>
                    <a:pt x="739165" y="264503"/>
                    <a:pt x="1322590" y="264503"/>
                  </a:cubicBezTo>
                  <a:cubicBezTo>
                    <a:pt x="1906016" y="264503"/>
                    <a:pt x="2380670" y="739157"/>
                    <a:pt x="2380670" y="1322582"/>
                  </a:cubicBezTo>
                  <a:cubicBezTo>
                    <a:pt x="2380670" y="1332008"/>
                    <a:pt x="2380147" y="1340411"/>
                    <a:pt x="2379899" y="1349323"/>
                  </a:cubicBezTo>
                  <a:cubicBezTo>
                    <a:pt x="1863065" y="1455105"/>
                    <a:pt x="1455032" y="1863129"/>
                    <a:pt x="1349400" y="2379895"/>
                  </a:cubicBezTo>
                  <a:cubicBezTo>
                    <a:pt x="1340351" y="2380156"/>
                    <a:pt x="1332081" y="2380666"/>
                    <a:pt x="1322590" y="2380666"/>
                  </a:cubicBezTo>
                  <a:lnTo>
                    <a:pt x="1322603" y="2380678"/>
                  </a:lnTo>
                  <a:close/>
                  <a:moveTo>
                    <a:pt x="3497028" y="3381164"/>
                  </a:moveTo>
                  <a:lnTo>
                    <a:pt x="3583825" y="3583812"/>
                  </a:lnTo>
                  <a:lnTo>
                    <a:pt x="3381177" y="3497015"/>
                  </a:lnTo>
                  <a:cubicBezTo>
                    <a:pt x="3339198" y="3478676"/>
                    <a:pt x="3290508" y="3483846"/>
                    <a:pt x="3253048" y="3510450"/>
                  </a:cubicBezTo>
                  <a:cubicBezTo>
                    <a:pt x="3073646" y="3636647"/>
                    <a:pt x="2863499" y="3703294"/>
                    <a:pt x="2645220" y="3703294"/>
                  </a:cubicBezTo>
                  <a:cubicBezTo>
                    <a:pt x="2061794" y="3703294"/>
                    <a:pt x="1587140" y="3228632"/>
                    <a:pt x="1587140" y="2645207"/>
                  </a:cubicBezTo>
                  <a:cubicBezTo>
                    <a:pt x="1587140" y="2061781"/>
                    <a:pt x="2061794" y="1587127"/>
                    <a:pt x="2645220" y="1587127"/>
                  </a:cubicBezTo>
                  <a:cubicBezTo>
                    <a:pt x="3228645" y="1587127"/>
                    <a:pt x="3703312" y="2061781"/>
                    <a:pt x="3703312" y="2645207"/>
                  </a:cubicBezTo>
                  <a:cubicBezTo>
                    <a:pt x="3703312" y="2863495"/>
                    <a:pt x="3636647" y="3073625"/>
                    <a:pt x="3510458" y="3253039"/>
                  </a:cubicBezTo>
                  <a:cubicBezTo>
                    <a:pt x="3483978" y="3290500"/>
                    <a:pt x="3478955" y="3339061"/>
                    <a:pt x="3497028" y="3381164"/>
                  </a:cubicBezTo>
                  <a:close/>
                  <a:moveTo>
                    <a:pt x="1719385" y="991950"/>
                  </a:moveTo>
                  <a:cubicBezTo>
                    <a:pt x="1719385" y="809581"/>
                    <a:pt x="1571046" y="661297"/>
                    <a:pt x="1388737" y="661297"/>
                  </a:cubicBezTo>
                  <a:lnTo>
                    <a:pt x="1256474" y="661297"/>
                  </a:lnTo>
                  <a:cubicBezTo>
                    <a:pt x="1074165" y="661297"/>
                    <a:pt x="925826" y="809581"/>
                    <a:pt x="925826" y="991950"/>
                  </a:cubicBezTo>
                  <a:lnTo>
                    <a:pt x="925826" y="1587119"/>
                  </a:lnTo>
                  <a:cubicBezTo>
                    <a:pt x="925826" y="1660220"/>
                    <a:pt x="985038" y="1719381"/>
                    <a:pt x="1058084" y="1719381"/>
                  </a:cubicBezTo>
                  <a:cubicBezTo>
                    <a:pt x="1131133" y="1719381"/>
                    <a:pt x="1190346" y="1660220"/>
                    <a:pt x="1190346" y="1587119"/>
                  </a:cubicBezTo>
                  <a:lnTo>
                    <a:pt x="1190346" y="1454861"/>
                  </a:lnTo>
                  <a:lnTo>
                    <a:pt x="1454865" y="1454861"/>
                  </a:lnTo>
                  <a:lnTo>
                    <a:pt x="1454865" y="1587119"/>
                  </a:lnTo>
                  <a:cubicBezTo>
                    <a:pt x="1454865" y="1660220"/>
                    <a:pt x="1514078" y="1719381"/>
                    <a:pt x="1587123" y="1719381"/>
                  </a:cubicBezTo>
                  <a:cubicBezTo>
                    <a:pt x="1660173" y="1719381"/>
                    <a:pt x="1719385" y="1660220"/>
                    <a:pt x="1719385" y="1587119"/>
                  </a:cubicBezTo>
                  <a:lnTo>
                    <a:pt x="1719385" y="991950"/>
                  </a:lnTo>
                  <a:close/>
                  <a:moveTo>
                    <a:pt x="1190346" y="1190341"/>
                  </a:moveTo>
                  <a:lnTo>
                    <a:pt x="1190346" y="991950"/>
                  </a:lnTo>
                  <a:cubicBezTo>
                    <a:pt x="1190346" y="956044"/>
                    <a:pt x="1220628" y="925817"/>
                    <a:pt x="1256474" y="925817"/>
                  </a:cubicBezTo>
                  <a:lnTo>
                    <a:pt x="1388737" y="925817"/>
                  </a:lnTo>
                  <a:cubicBezTo>
                    <a:pt x="1424583" y="925817"/>
                    <a:pt x="1454865" y="956044"/>
                    <a:pt x="1454865" y="991950"/>
                  </a:cubicBezTo>
                  <a:lnTo>
                    <a:pt x="1454865" y="1190341"/>
                  </a:lnTo>
                  <a:lnTo>
                    <a:pt x="1190346" y="1190341"/>
                  </a:lnTo>
                  <a:close/>
                  <a:moveTo>
                    <a:pt x="3174242" y="2248421"/>
                  </a:moveTo>
                  <a:cubicBezTo>
                    <a:pt x="3174242" y="2321522"/>
                    <a:pt x="3115085" y="2380678"/>
                    <a:pt x="3041984" y="2380678"/>
                  </a:cubicBezTo>
                  <a:lnTo>
                    <a:pt x="2248425" y="2380678"/>
                  </a:lnTo>
                  <a:cubicBezTo>
                    <a:pt x="2175324" y="2380678"/>
                    <a:pt x="2116163" y="2321522"/>
                    <a:pt x="2116163" y="2248421"/>
                  </a:cubicBezTo>
                  <a:cubicBezTo>
                    <a:pt x="2116163" y="2175315"/>
                    <a:pt x="2175324" y="2116158"/>
                    <a:pt x="2248425" y="2116158"/>
                  </a:cubicBezTo>
                  <a:lnTo>
                    <a:pt x="2512945" y="2116158"/>
                  </a:lnTo>
                  <a:cubicBezTo>
                    <a:pt x="2512945" y="2043057"/>
                    <a:pt x="2572101" y="1983901"/>
                    <a:pt x="2645203" y="1983901"/>
                  </a:cubicBezTo>
                  <a:cubicBezTo>
                    <a:pt x="2718308" y="1983901"/>
                    <a:pt x="2777465" y="2043057"/>
                    <a:pt x="2777465" y="2116158"/>
                  </a:cubicBezTo>
                  <a:lnTo>
                    <a:pt x="3041984" y="2116158"/>
                  </a:lnTo>
                  <a:cubicBezTo>
                    <a:pt x="3115085" y="2116158"/>
                    <a:pt x="3174242" y="2175315"/>
                    <a:pt x="3174242" y="2248421"/>
                  </a:cubicBezTo>
                  <a:close/>
                  <a:moveTo>
                    <a:pt x="3027256" y="3233913"/>
                  </a:moveTo>
                  <a:cubicBezTo>
                    <a:pt x="3003877" y="3279900"/>
                    <a:pt x="2957641" y="3306504"/>
                    <a:pt x="2909337" y="3306504"/>
                  </a:cubicBezTo>
                  <a:cubicBezTo>
                    <a:pt x="2889581" y="3306504"/>
                    <a:pt x="2869551" y="3301986"/>
                    <a:pt x="2850565" y="3292551"/>
                  </a:cubicBezTo>
                  <a:cubicBezTo>
                    <a:pt x="2843717" y="3289189"/>
                    <a:pt x="2749563" y="3239206"/>
                    <a:pt x="2619879" y="3124246"/>
                  </a:cubicBezTo>
                  <a:cubicBezTo>
                    <a:pt x="2444734" y="3246559"/>
                    <a:pt x="2300596" y="3296294"/>
                    <a:pt x="2290267" y="3299643"/>
                  </a:cubicBezTo>
                  <a:cubicBezTo>
                    <a:pt x="2276322" y="3304311"/>
                    <a:pt x="2262241" y="3306504"/>
                    <a:pt x="2248425" y="3306504"/>
                  </a:cubicBezTo>
                  <a:cubicBezTo>
                    <a:pt x="2193011" y="3306504"/>
                    <a:pt x="2141474" y="3271493"/>
                    <a:pt x="2123011" y="3216084"/>
                  </a:cubicBezTo>
                  <a:cubicBezTo>
                    <a:pt x="2099824" y="3146730"/>
                    <a:pt x="2137353" y="3071809"/>
                    <a:pt x="2206583" y="3048815"/>
                  </a:cubicBezTo>
                  <a:cubicBezTo>
                    <a:pt x="2208262" y="3048168"/>
                    <a:pt x="2306160" y="3013560"/>
                    <a:pt x="2432486" y="2931144"/>
                  </a:cubicBezTo>
                  <a:cubicBezTo>
                    <a:pt x="2379522" y="2869024"/>
                    <a:pt x="2325282" y="2800428"/>
                    <a:pt x="2270643" y="2718552"/>
                  </a:cubicBezTo>
                  <a:cubicBezTo>
                    <a:pt x="2230086" y="2657712"/>
                    <a:pt x="2246493" y="2575699"/>
                    <a:pt x="2307333" y="2535137"/>
                  </a:cubicBezTo>
                  <a:cubicBezTo>
                    <a:pt x="2368169" y="2494581"/>
                    <a:pt x="2450310" y="2511112"/>
                    <a:pt x="2490748" y="2571827"/>
                  </a:cubicBezTo>
                  <a:cubicBezTo>
                    <a:pt x="2540868" y="2646993"/>
                    <a:pt x="2590590" y="2709897"/>
                    <a:pt x="2638508" y="2765576"/>
                  </a:cubicBezTo>
                  <a:cubicBezTo>
                    <a:pt x="2694569" y="2710423"/>
                    <a:pt x="2749974" y="2646483"/>
                    <a:pt x="2799700" y="2571827"/>
                  </a:cubicBezTo>
                  <a:cubicBezTo>
                    <a:pt x="2840120" y="2511124"/>
                    <a:pt x="2922151" y="2494593"/>
                    <a:pt x="2983115" y="2535137"/>
                  </a:cubicBezTo>
                  <a:cubicBezTo>
                    <a:pt x="3043954" y="2575699"/>
                    <a:pt x="3060344" y="2657712"/>
                    <a:pt x="3019800" y="2718552"/>
                  </a:cubicBezTo>
                  <a:cubicBezTo>
                    <a:pt x="2959483" y="2809096"/>
                    <a:pt x="2892831" y="2886330"/>
                    <a:pt x="2825281" y="2952986"/>
                  </a:cubicBezTo>
                  <a:cubicBezTo>
                    <a:pt x="2910921" y="3024926"/>
                    <a:pt x="2968524" y="3055663"/>
                    <a:pt x="2969680" y="3056314"/>
                  </a:cubicBezTo>
                  <a:cubicBezTo>
                    <a:pt x="3034237" y="3089638"/>
                    <a:pt x="3060194" y="3169081"/>
                    <a:pt x="3027252" y="3233913"/>
                  </a:cubicBezTo>
                  <a:lnTo>
                    <a:pt x="3027256" y="3233913"/>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3" name="Shape 663"/>
        <p:cNvGrpSpPr/>
        <p:nvPr/>
      </p:nvGrpSpPr>
      <p:grpSpPr>
        <a:xfrm>
          <a:off x="0" y="0"/>
          <a:ext cx="0" cy="0"/>
          <a:chOff x="0" y="0"/>
          <a:chExt cx="0" cy="0"/>
        </a:xfrm>
      </p:grpSpPr>
      <p:sp>
        <p:nvSpPr>
          <p:cNvPr id="664" name="Google Shape;664;g20a263bbca4_0_146"/>
          <p:cNvSpPr txBox="1"/>
          <p:nvPr/>
        </p:nvSpPr>
        <p:spPr>
          <a:xfrm>
            <a:off x="250826" y="827426"/>
            <a:ext cx="2160600" cy="1023600"/>
          </a:xfrm>
          <a:prstGeom prst="rect">
            <a:avLst/>
          </a:prstGeom>
          <a:noFill/>
          <a:ln>
            <a:noFill/>
          </a:ln>
        </p:spPr>
        <p:txBody>
          <a:bodyPr anchorCtr="0" anchor="b" bIns="91425" lIns="0" spcFirstLastPara="1" rIns="91425" wrap="square" tIns="91425">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Exercise</a:t>
            </a:r>
            <a:endParaRPr b="0" i="0" sz="2200" u="none" cap="none" strike="noStrike">
              <a:solidFill>
                <a:schemeClr val="dk2"/>
              </a:solidFill>
              <a:latin typeface="Arial"/>
              <a:ea typeface="Arial"/>
              <a:cs typeface="Arial"/>
              <a:sym typeface="Arial"/>
            </a:endParaRPr>
          </a:p>
        </p:txBody>
      </p:sp>
      <p:sp>
        <p:nvSpPr>
          <p:cNvPr id="665" name="Google Shape;665;g20a263bbca4_0_146"/>
          <p:cNvSpPr txBox="1"/>
          <p:nvPr/>
        </p:nvSpPr>
        <p:spPr>
          <a:xfrm>
            <a:off x="250825" y="1851023"/>
            <a:ext cx="2460000" cy="1438800"/>
          </a:xfrm>
          <a:prstGeom prst="rect">
            <a:avLst/>
          </a:prstGeom>
          <a:noFill/>
          <a:ln>
            <a:noFill/>
          </a:ln>
        </p:spPr>
        <p:txBody>
          <a:bodyPr anchorCtr="0" anchor="t" bIns="91425" lIns="0" spcFirstLastPara="1" rIns="91425" wrap="square" tIns="91425">
            <a:noAutofit/>
          </a:bodyPr>
          <a:lstStyle/>
          <a:p>
            <a:pPr indent="0" lvl="0" marL="0" marR="0" rtl="0" algn="l">
              <a:lnSpc>
                <a:spcPct val="100000"/>
              </a:lnSpc>
              <a:spcBef>
                <a:spcPts val="0"/>
              </a:spcBef>
              <a:spcAft>
                <a:spcPts val="0"/>
              </a:spcAft>
              <a:buClr>
                <a:schemeClr val="dk1"/>
              </a:buClr>
              <a:buSzPts val="2000"/>
              <a:buFont typeface="Arial"/>
              <a:buNone/>
            </a:pPr>
            <a:r>
              <a:rPr lang="en-US">
                <a:solidFill>
                  <a:schemeClr val="dk1"/>
                </a:solidFill>
              </a:rPr>
              <a:t>What or </a:t>
            </a:r>
            <a:r>
              <a:rPr lang="en-US">
                <a:solidFill>
                  <a:schemeClr val="dk1"/>
                </a:solidFill>
              </a:rPr>
              <a:t>Who do you see?</a:t>
            </a:r>
            <a:endParaRPr>
              <a:solidFill>
                <a:schemeClr val="dk1"/>
              </a:solidFill>
            </a:endParaRPr>
          </a:p>
          <a:p>
            <a:pPr indent="0" lvl="0" marL="0" marR="0" rtl="0" algn="l">
              <a:lnSpc>
                <a:spcPct val="100000"/>
              </a:lnSpc>
              <a:spcBef>
                <a:spcPts val="0"/>
              </a:spcBef>
              <a:spcAft>
                <a:spcPts val="0"/>
              </a:spcAft>
              <a:buClr>
                <a:schemeClr val="dk1"/>
              </a:buClr>
              <a:buSzPts val="2000"/>
              <a:buFont typeface="Arial"/>
              <a:buNone/>
            </a:pPr>
            <a:r>
              <a:t/>
            </a:r>
            <a:endParaRPr>
              <a:solidFill>
                <a:schemeClr val="dk1"/>
              </a:solidFill>
            </a:endParaRPr>
          </a:p>
          <a:p>
            <a:pPr indent="0" lvl="0" marL="0" marR="0" rtl="0" algn="l">
              <a:lnSpc>
                <a:spcPct val="100000"/>
              </a:lnSpc>
              <a:spcBef>
                <a:spcPts val="0"/>
              </a:spcBef>
              <a:spcAft>
                <a:spcPts val="0"/>
              </a:spcAft>
              <a:buClr>
                <a:schemeClr val="dk1"/>
              </a:buClr>
              <a:buSzPts val="2000"/>
              <a:buFont typeface="Arial"/>
              <a:buNone/>
            </a:pPr>
            <a:r>
              <a:rPr lang="en-US">
                <a:solidFill>
                  <a:schemeClr val="dk1"/>
                </a:solidFill>
              </a:rPr>
              <a:t>Why do you think that?</a:t>
            </a:r>
            <a:endParaRPr>
              <a:solidFill>
                <a:schemeClr val="dk1"/>
              </a:solidFill>
            </a:endParaRPr>
          </a:p>
        </p:txBody>
      </p:sp>
      <p:sp>
        <p:nvSpPr>
          <p:cNvPr id="666" name="Google Shape;666;g20a263bbca4_0_146"/>
          <p:cNvSpPr txBox="1"/>
          <p:nvPr/>
        </p:nvSpPr>
        <p:spPr>
          <a:xfrm>
            <a:off x="250825" y="2895600"/>
            <a:ext cx="2160600" cy="2061600"/>
          </a:xfrm>
          <a:prstGeom prst="rect">
            <a:avLst/>
          </a:prstGeom>
          <a:noFill/>
          <a:ln>
            <a:noFill/>
          </a:ln>
        </p:spPr>
        <p:txBody>
          <a:bodyPr anchorCtr="0" anchor="t" bIns="91425" lIns="0" spcFirstLastPara="1" rIns="91425" wrap="square" tIns="91425">
            <a:normAutofit/>
          </a:bodyPr>
          <a:lstStyle/>
          <a:p>
            <a:pPr indent="0" lvl="0" marL="457200" marR="0" rtl="0" algn="l">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p:txBody>
      </p:sp>
      <p:sp>
        <p:nvSpPr>
          <p:cNvPr id="667" name="Google Shape;667;g20a263bbca4_0_146"/>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lang="en-US" sz="700">
                <a:solidFill>
                  <a:schemeClr val="accent1"/>
                </a:solidFill>
              </a:rPr>
              <a:t>EXERCISES</a:t>
            </a:r>
            <a:endParaRPr b="1" i="0" sz="100" u="none" cap="none" strike="noStrike">
              <a:solidFill>
                <a:schemeClr val="accent1"/>
              </a:solidFill>
              <a:latin typeface="Arial"/>
              <a:ea typeface="Arial"/>
              <a:cs typeface="Arial"/>
              <a:sym typeface="Arial"/>
            </a:endParaRPr>
          </a:p>
        </p:txBody>
      </p:sp>
      <p:sp>
        <p:nvSpPr>
          <p:cNvPr id="668" name="Google Shape;668;g20a263bbca4_0_146"/>
          <p:cNvSpPr txBox="1"/>
          <p:nvPr/>
        </p:nvSpPr>
        <p:spPr>
          <a:xfrm>
            <a:off x="3492500" y="4157450"/>
            <a:ext cx="492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Full size:  </a:t>
            </a:r>
            <a:endParaRPr sz="1000"/>
          </a:p>
        </p:txBody>
      </p:sp>
      <p:sp>
        <p:nvSpPr>
          <p:cNvPr id="669" name="Google Shape;669;g20a263bbca4_0_146"/>
          <p:cNvSpPr txBox="1"/>
          <p:nvPr/>
        </p:nvSpPr>
        <p:spPr>
          <a:xfrm>
            <a:off x="3579588" y="554200"/>
            <a:ext cx="5259600" cy="3603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US" sz="4400">
                <a:solidFill>
                  <a:schemeClr val="lt1"/>
                </a:solidFill>
              </a:rPr>
              <a:t>PLACEHOLDER</a:t>
            </a:r>
            <a:endParaRPr i="1" sz="4400">
              <a:solidFill>
                <a:schemeClr val="lt1"/>
              </a:solidFill>
            </a:endParaRPr>
          </a:p>
        </p:txBody>
      </p:sp>
      <p:grpSp>
        <p:nvGrpSpPr>
          <p:cNvPr id="670" name="Google Shape;670;g20a263bbca4_0_146"/>
          <p:cNvGrpSpPr/>
          <p:nvPr/>
        </p:nvGrpSpPr>
        <p:grpSpPr>
          <a:xfrm>
            <a:off x="8206867" y="437554"/>
            <a:ext cx="658200" cy="658200"/>
            <a:chOff x="1905633" y="4094954"/>
            <a:chExt cx="658200" cy="658200"/>
          </a:xfrm>
        </p:grpSpPr>
        <p:sp>
          <p:nvSpPr>
            <p:cNvPr id="671" name="Google Shape;671;g20a263bbca4_0_146"/>
            <p:cNvSpPr/>
            <p:nvPr/>
          </p:nvSpPr>
          <p:spPr>
            <a:xfrm>
              <a:off x="1905633" y="4094954"/>
              <a:ext cx="658200" cy="658200"/>
            </a:xfrm>
            <a:prstGeom prst="ellipse">
              <a:avLst/>
            </a:prstGeom>
            <a:solidFill>
              <a:srgbClr val="F4A56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72" name="Google Shape;672;g20a263bbca4_0_146"/>
            <p:cNvSpPr/>
            <p:nvPr/>
          </p:nvSpPr>
          <p:spPr>
            <a:xfrm>
              <a:off x="2072761" y="4262082"/>
              <a:ext cx="319684" cy="319683"/>
            </a:xfrm>
            <a:custGeom>
              <a:rect b="b" l="l" r="r" t="t"/>
              <a:pathLst>
                <a:path extrusionOk="0" h="3874944" w="3874961">
                  <a:moveTo>
                    <a:pt x="1041569" y="1975106"/>
                  </a:moveTo>
                  <a:lnTo>
                    <a:pt x="602398" y="2414278"/>
                  </a:lnTo>
                  <a:cubicBezTo>
                    <a:pt x="596479" y="2420055"/>
                    <a:pt x="591121" y="2426437"/>
                    <a:pt x="586397" y="2433396"/>
                  </a:cubicBezTo>
                  <a:lnTo>
                    <a:pt x="585648" y="2434501"/>
                  </a:lnTo>
                  <a:cubicBezTo>
                    <a:pt x="579057" y="2444437"/>
                    <a:pt x="574042" y="2455118"/>
                    <a:pt x="570607" y="2466171"/>
                  </a:cubicBezTo>
                  <a:lnTo>
                    <a:pt x="192472" y="3600448"/>
                  </a:lnTo>
                  <a:cubicBezTo>
                    <a:pt x="177590" y="3645116"/>
                    <a:pt x="189209" y="3694354"/>
                    <a:pt x="222498" y="3727631"/>
                  </a:cubicBezTo>
                  <a:cubicBezTo>
                    <a:pt x="255787" y="3760950"/>
                    <a:pt x="305025" y="3772556"/>
                    <a:pt x="349698" y="3757652"/>
                  </a:cubicBezTo>
                  <a:lnTo>
                    <a:pt x="1483970" y="3379534"/>
                  </a:lnTo>
                  <a:cubicBezTo>
                    <a:pt x="1495024" y="3376100"/>
                    <a:pt x="1505709" y="3371085"/>
                    <a:pt x="1515641" y="3364494"/>
                  </a:cubicBezTo>
                  <a:lnTo>
                    <a:pt x="1516746" y="3363744"/>
                  </a:lnTo>
                  <a:cubicBezTo>
                    <a:pt x="1523705" y="3359020"/>
                    <a:pt x="1530103" y="3353654"/>
                    <a:pt x="1535864" y="3347744"/>
                  </a:cubicBezTo>
                  <a:lnTo>
                    <a:pt x="1975035" y="2908572"/>
                  </a:lnTo>
                  <a:lnTo>
                    <a:pt x="2905020" y="3838552"/>
                  </a:lnTo>
                  <a:cubicBezTo>
                    <a:pt x="2953555" y="3887075"/>
                    <a:pt x="3032241" y="3887075"/>
                    <a:pt x="3080794" y="3838552"/>
                  </a:cubicBezTo>
                  <a:lnTo>
                    <a:pt x="3838558" y="3080835"/>
                  </a:lnTo>
                  <a:cubicBezTo>
                    <a:pt x="3861856" y="3057515"/>
                    <a:pt x="3874961" y="3025896"/>
                    <a:pt x="3874961" y="2992937"/>
                  </a:cubicBezTo>
                  <a:cubicBezTo>
                    <a:pt x="3874961" y="2959977"/>
                    <a:pt x="3861856" y="2928358"/>
                    <a:pt x="3838558" y="2905043"/>
                  </a:cubicBezTo>
                  <a:lnTo>
                    <a:pt x="2908536" y="1975029"/>
                  </a:lnTo>
                  <a:cubicBezTo>
                    <a:pt x="3180083" y="1703477"/>
                    <a:pt x="3443233" y="1440294"/>
                    <a:pt x="3645743" y="1237753"/>
                  </a:cubicBezTo>
                  <a:lnTo>
                    <a:pt x="3645718" y="1237778"/>
                  </a:lnTo>
                  <a:cubicBezTo>
                    <a:pt x="3769565" y="1114043"/>
                    <a:pt x="3839072" y="946111"/>
                    <a:pt x="3839072" y="771086"/>
                  </a:cubicBezTo>
                  <a:cubicBezTo>
                    <a:pt x="3839072" y="596036"/>
                    <a:pt x="3769522" y="428116"/>
                    <a:pt x="3645718" y="304364"/>
                  </a:cubicBezTo>
                  <a:lnTo>
                    <a:pt x="3652048" y="319653"/>
                  </a:lnTo>
                  <a:cubicBezTo>
                    <a:pt x="3637559" y="299983"/>
                    <a:pt x="3623229" y="286522"/>
                    <a:pt x="3623229" y="286522"/>
                  </a:cubicBezTo>
                  <a:cubicBezTo>
                    <a:pt x="3623229" y="286522"/>
                    <a:pt x="3635362" y="294706"/>
                    <a:pt x="3643572" y="302282"/>
                  </a:cubicBezTo>
                  <a:cubicBezTo>
                    <a:pt x="3521876" y="180453"/>
                    <a:pt x="3353964" y="110928"/>
                    <a:pt x="3178936" y="110928"/>
                  </a:cubicBezTo>
                  <a:cubicBezTo>
                    <a:pt x="3003894" y="110928"/>
                    <a:pt x="2835966" y="180470"/>
                    <a:pt x="2712243" y="304295"/>
                  </a:cubicBezTo>
                  <a:lnTo>
                    <a:pt x="1975035" y="1041503"/>
                  </a:lnTo>
                  <a:lnTo>
                    <a:pt x="969937" y="36405"/>
                  </a:lnTo>
                  <a:cubicBezTo>
                    <a:pt x="921402" y="-12135"/>
                    <a:pt x="842690" y="-12135"/>
                    <a:pt x="794163" y="36405"/>
                  </a:cubicBezTo>
                  <a:lnTo>
                    <a:pt x="36407" y="794161"/>
                  </a:lnTo>
                  <a:cubicBezTo>
                    <a:pt x="13092" y="817463"/>
                    <a:pt x="0" y="849082"/>
                    <a:pt x="0" y="882042"/>
                  </a:cubicBezTo>
                  <a:cubicBezTo>
                    <a:pt x="0" y="915001"/>
                    <a:pt x="13092" y="946620"/>
                    <a:pt x="36407" y="969935"/>
                  </a:cubicBezTo>
                  <a:lnTo>
                    <a:pt x="1041535" y="1974999"/>
                  </a:lnTo>
                  <a:lnTo>
                    <a:pt x="1041569" y="1975106"/>
                  </a:lnTo>
                  <a:close/>
                  <a:moveTo>
                    <a:pt x="2329106" y="2554570"/>
                  </a:moveTo>
                  <a:lnTo>
                    <a:pt x="2150831" y="2732820"/>
                  </a:lnTo>
                  <a:lnTo>
                    <a:pt x="2484011" y="3065991"/>
                  </a:lnTo>
                  <a:lnTo>
                    <a:pt x="2774972" y="2775030"/>
                  </a:lnTo>
                  <a:cubicBezTo>
                    <a:pt x="2823469" y="2726503"/>
                    <a:pt x="2902244" y="2726503"/>
                    <a:pt x="2950746" y="2775030"/>
                  </a:cubicBezTo>
                  <a:cubicBezTo>
                    <a:pt x="2999247" y="2823527"/>
                    <a:pt x="2999247" y="2902307"/>
                    <a:pt x="2950746" y="2950808"/>
                  </a:cubicBezTo>
                  <a:lnTo>
                    <a:pt x="2659789" y="3241765"/>
                  </a:lnTo>
                  <a:lnTo>
                    <a:pt x="2992943" y="3574919"/>
                  </a:lnTo>
                  <a:lnTo>
                    <a:pt x="3574904" y="2992997"/>
                  </a:lnTo>
                  <a:lnTo>
                    <a:pt x="2732804" y="2150863"/>
                  </a:lnTo>
                  <a:lnTo>
                    <a:pt x="2329102" y="2554566"/>
                  </a:lnTo>
                  <a:lnTo>
                    <a:pt x="2329106" y="2554570"/>
                  </a:lnTo>
                  <a:close/>
                  <a:moveTo>
                    <a:pt x="506937" y="3443222"/>
                  </a:moveTo>
                  <a:lnTo>
                    <a:pt x="1216894" y="3206540"/>
                  </a:lnTo>
                  <a:lnTo>
                    <a:pt x="743602" y="2733244"/>
                  </a:lnTo>
                  <a:lnTo>
                    <a:pt x="506920" y="3443201"/>
                  </a:lnTo>
                  <a:lnTo>
                    <a:pt x="506937" y="3443222"/>
                  </a:lnTo>
                  <a:close/>
                  <a:moveTo>
                    <a:pt x="3244671" y="1287415"/>
                  </a:moveTo>
                  <a:lnTo>
                    <a:pt x="2662748" y="705488"/>
                  </a:lnTo>
                  <a:lnTo>
                    <a:pt x="865097" y="2503135"/>
                  </a:lnTo>
                  <a:lnTo>
                    <a:pt x="1447024" y="3085062"/>
                  </a:lnTo>
                  <a:cubicBezTo>
                    <a:pt x="1645248" y="2886851"/>
                    <a:pt x="2148561" y="2383524"/>
                    <a:pt x="2643481" y="1888605"/>
                  </a:cubicBezTo>
                  <a:cubicBezTo>
                    <a:pt x="2643939" y="1888133"/>
                    <a:pt x="2644401" y="1887632"/>
                    <a:pt x="2644885" y="1887170"/>
                  </a:cubicBezTo>
                  <a:cubicBezTo>
                    <a:pt x="2645361" y="1886699"/>
                    <a:pt x="2645849" y="1886211"/>
                    <a:pt x="2646333" y="1885748"/>
                  </a:cubicBezTo>
                  <a:lnTo>
                    <a:pt x="2948926" y="1583159"/>
                  </a:lnTo>
                  <a:lnTo>
                    <a:pt x="3244675" y="1287385"/>
                  </a:lnTo>
                  <a:lnTo>
                    <a:pt x="3244671" y="1287415"/>
                  </a:lnTo>
                  <a:close/>
                  <a:moveTo>
                    <a:pt x="1799326" y="1217376"/>
                  </a:moveTo>
                  <a:lnTo>
                    <a:pt x="882108" y="300158"/>
                  </a:lnTo>
                  <a:lnTo>
                    <a:pt x="300117" y="882153"/>
                  </a:lnTo>
                  <a:lnTo>
                    <a:pt x="481420" y="1063439"/>
                  </a:lnTo>
                  <a:lnTo>
                    <a:pt x="772403" y="772452"/>
                  </a:lnTo>
                  <a:cubicBezTo>
                    <a:pt x="820904" y="723955"/>
                    <a:pt x="899680" y="723955"/>
                    <a:pt x="948181" y="772452"/>
                  </a:cubicBezTo>
                  <a:cubicBezTo>
                    <a:pt x="996683" y="820949"/>
                    <a:pt x="996678" y="899729"/>
                    <a:pt x="948181" y="948231"/>
                  </a:cubicBezTo>
                  <a:lnTo>
                    <a:pt x="657195" y="1239213"/>
                  </a:lnTo>
                  <a:lnTo>
                    <a:pt x="860271" y="1442281"/>
                  </a:lnTo>
                  <a:lnTo>
                    <a:pt x="1151257" y="1151307"/>
                  </a:lnTo>
                  <a:cubicBezTo>
                    <a:pt x="1199755" y="1102810"/>
                    <a:pt x="1278534" y="1102810"/>
                    <a:pt x="1327036" y="1151307"/>
                  </a:cubicBezTo>
                  <a:cubicBezTo>
                    <a:pt x="1375533" y="1199804"/>
                    <a:pt x="1375533" y="1278580"/>
                    <a:pt x="1327036" y="1327085"/>
                  </a:cubicBezTo>
                  <a:lnTo>
                    <a:pt x="1036062" y="1618055"/>
                  </a:lnTo>
                  <a:lnTo>
                    <a:pt x="1217365" y="1799341"/>
                  </a:lnTo>
                  <a:lnTo>
                    <a:pt x="1799321" y="1217384"/>
                  </a:lnTo>
                  <a:lnTo>
                    <a:pt x="1799326" y="1217376"/>
                  </a:lnTo>
                  <a:close/>
                  <a:moveTo>
                    <a:pt x="3420466" y="1111636"/>
                  </a:moveTo>
                  <a:lnTo>
                    <a:pt x="2838544" y="529714"/>
                  </a:lnTo>
                  <a:lnTo>
                    <a:pt x="2888150" y="480108"/>
                  </a:lnTo>
                  <a:cubicBezTo>
                    <a:pt x="2965281" y="402934"/>
                    <a:pt x="3069924" y="359619"/>
                    <a:pt x="3179017" y="359619"/>
                  </a:cubicBezTo>
                  <a:cubicBezTo>
                    <a:pt x="3288123" y="359619"/>
                    <a:pt x="3392765" y="402934"/>
                    <a:pt x="3469897" y="480108"/>
                  </a:cubicBezTo>
                  <a:lnTo>
                    <a:pt x="3470081" y="480292"/>
                  </a:lnTo>
                  <a:cubicBezTo>
                    <a:pt x="3547250" y="557419"/>
                    <a:pt x="3590566" y="662066"/>
                    <a:pt x="3590566" y="771167"/>
                  </a:cubicBezTo>
                  <a:cubicBezTo>
                    <a:pt x="3590566" y="880260"/>
                    <a:pt x="3547255" y="984903"/>
                    <a:pt x="3470081" y="1062034"/>
                  </a:cubicBezTo>
                  <a:lnTo>
                    <a:pt x="3420466" y="1111636"/>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22ee7476780_0_0"/>
          <p:cNvSpPr/>
          <p:nvPr/>
        </p:nvSpPr>
        <p:spPr>
          <a:xfrm>
            <a:off x="914400" y="1841105"/>
            <a:ext cx="7315200" cy="26388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22ee7476780_0_0"/>
          <p:cNvSpPr txBox="1"/>
          <p:nvPr/>
        </p:nvSpPr>
        <p:spPr>
          <a:xfrm>
            <a:off x="2286000" y="2192075"/>
            <a:ext cx="5486400" cy="1945500"/>
          </a:xfrm>
          <a:prstGeom prst="rect">
            <a:avLst/>
          </a:prstGeom>
          <a:noFill/>
          <a:ln>
            <a:noFill/>
          </a:ln>
        </p:spPr>
        <p:txBody>
          <a:bodyPr anchorCtr="0" anchor="t" bIns="0" lIns="91425" spcFirstLastPara="1" rIns="91425" wrap="square" tIns="0">
            <a:spAutoFit/>
          </a:bodyPr>
          <a:lstStyle/>
          <a:p>
            <a:pPr indent="0" lvl="0" marL="0" marR="0" rtl="0" algn="l">
              <a:lnSpc>
                <a:spcPct val="115000"/>
              </a:lnSpc>
              <a:spcBef>
                <a:spcPts val="0"/>
              </a:spcBef>
              <a:spcAft>
                <a:spcPts val="0"/>
              </a:spcAft>
              <a:buClr>
                <a:srgbClr val="000000"/>
              </a:buClr>
              <a:buSzPts val="1200"/>
              <a:buFont typeface="Arial"/>
              <a:buNone/>
            </a:pPr>
            <a:r>
              <a:rPr b="0" i="0" lang="en-US" sz="1600" u="none" cap="none" strike="noStrike">
                <a:solidFill>
                  <a:srgbClr val="000000"/>
                </a:solidFill>
                <a:latin typeface="Arial"/>
                <a:ea typeface="Arial"/>
                <a:cs typeface="Arial"/>
                <a:sym typeface="Arial"/>
              </a:rPr>
              <a:t>It is presumed that all issues of copyright and access around the specimens, items and researcher’s archives have been taken care of. You should know whether or not your institution has clear title to what it has in its possession and if there is doubt that should be investigated before sharing or making data/information available.</a:t>
            </a:r>
            <a:endParaRPr b="0" i="0" sz="1600" u="none" cap="none" strike="noStrike">
              <a:solidFill>
                <a:srgbClr val="000000"/>
              </a:solidFill>
              <a:latin typeface="Arial"/>
              <a:ea typeface="Arial"/>
              <a:cs typeface="Arial"/>
              <a:sym typeface="Arial"/>
            </a:endParaRPr>
          </a:p>
        </p:txBody>
      </p:sp>
      <p:sp>
        <p:nvSpPr>
          <p:cNvPr id="178" name="Google Shape;178;g22ee7476780_0_0"/>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First an assumption…</a:t>
            </a:r>
            <a:endParaRPr b="1" i="0" sz="2200" u="none" cap="none" strike="noStrike">
              <a:solidFill>
                <a:schemeClr val="dk2"/>
              </a:solidFill>
              <a:latin typeface="Arial"/>
              <a:ea typeface="Arial"/>
              <a:cs typeface="Arial"/>
              <a:sym typeface="Arial"/>
            </a:endParaRPr>
          </a:p>
        </p:txBody>
      </p:sp>
      <p:sp>
        <p:nvSpPr>
          <p:cNvPr id="179" name="Google Shape;179;g22ee7476780_0_0"/>
          <p:cNvSpPr txBox="1"/>
          <p:nvPr/>
        </p:nvSpPr>
        <p:spPr>
          <a:xfrm>
            <a:off x="6920200" y="268300"/>
            <a:ext cx="1944900" cy="1467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chemeClr val="dk1"/>
              </a:buClr>
              <a:buSzPts val="4400"/>
              <a:buFont typeface="Arial"/>
              <a:buNone/>
            </a:pPr>
            <a:r>
              <a:rPr b="1" i="0" lang="en-US" sz="700" u="none" cap="none" strike="noStrike">
                <a:solidFill>
                  <a:schemeClr val="accent1"/>
                </a:solidFill>
                <a:latin typeface="Arial"/>
                <a:ea typeface="Arial"/>
                <a:cs typeface="Arial"/>
                <a:sym typeface="Arial"/>
              </a:rPr>
              <a:t>PREAMBLE</a:t>
            </a:r>
            <a:endParaRPr b="1" i="0" sz="100" u="none" cap="none" strike="noStrike">
              <a:solidFill>
                <a:schemeClr val="accent1"/>
              </a:solidFill>
              <a:latin typeface="Arial"/>
              <a:ea typeface="Arial"/>
              <a:cs typeface="Arial"/>
              <a:sym typeface="Arial"/>
            </a:endParaRPr>
          </a:p>
        </p:txBody>
      </p:sp>
      <p:sp>
        <p:nvSpPr>
          <p:cNvPr id="180" name="Google Shape;180;g22ee7476780_0_0"/>
          <p:cNvSpPr txBox="1"/>
          <p:nvPr/>
        </p:nvSpPr>
        <p:spPr>
          <a:xfrm>
            <a:off x="251601" y="808009"/>
            <a:ext cx="64818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If you take away only one thing? It’s this.</a:t>
            </a:r>
            <a:endParaRPr b="0" i="0" sz="1050" u="none" cap="none" strike="noStrike">
              <a:solidFill>
                <a:srgbClr val="7F7F7F"/>
              </a:solidFill>
              <a:latin typeface="Arial"/>
              <a:ea typeface="Arial"/>
              <a:cs typeface="Arial"/>
              <a:sym typeface="Arial"/>
            </a:endParaRPr>
          </a:p>
        </p:txBody>
      </p:sp>
      <p:grpSp>
        <p:nvGrpSpPr>
          <p:cNvPr id="181" name="Google Shape;181;g22ee7476780_0_0"/>
          <p:cNvGrpSpPr/>
          <p:nvPr/>
        </p:nvGrpSpPr>
        <p:grpSpPr>
          <a:xfrm>
            <a:off x="1371600" y="2522125"/>
            <a:ext cx="352425" cy="466725"/>
            <a:chOff x="7613240" y="2136371"/>
            <a:chExt cx="352425" cy="466725"/>
          </a:xfrm>
        </p:grpSpPr>
        <p:sp>
          <p:nvSpPr>
            <p:cNvPr id="182" name="Google Shape;182;g22ee7476780_0_0"/>
            <p:cNvSpPr/>
            <p:nvPr/>
          </p:nvSpPr>
          <p:spPr>
            <a:xfrm>
              <a:off x="7613240" y="2136371"/>
              <a:ext cx="352425" cy="466725"/>
            </a:xfrm>
            <a:custGeom>
              <a:rect b="b" l="l" r="r" t="t"/>
              <a:pathLst>
                <a:path extrusionOk="0" h="466725" w="352425">
                  <a:moveTo>
                    <a:pt x="352139" y="106680"/>
                  </a:moveTo>
                  <a:cubicBezTo>
                    <a:pt x="351882" y="105461"/>
                    <a:pt x="351462" y="104282"/>
                    <a:pt x="350891" y="103175"/>
                  </a:cubicBezTo>
                  <a:cubicBezTo>
                    <a:pt x="350768" y="102918"/>
                    <a:pt x="350634" y="102680"/>
                    <a:pt x="350491" y="102432"/>
                  </a:cubicBezTo>
                  <a:cubicBezTo>
                    <a:pt x="349873" y="101320"/>
                    <a:pt x="349114" y="100293"/>
                    <a:pt x="348234" y="99374"/>
                  </a:cubicBezTo>
                  <a:lnTo>
                    <a:pt x="252984" y="4124"/>
                  </a:lnTo>
                  <a:cubicBezTo>
                    <a:pt x="252072" y="3251"/>
                    <a:pt x="251047" y="2504"/>
                    <a:pt x="249936" y="1905"/>
                  </a:cubicBezTo>
                  <a:cubicBezTo>
                    <a:pt x="249688" y="1762"/>
                    <a:pt x="249460" y="1629"/>
                    <a:pt x="249212" y="1505"/>
                  </a:cubicBezTo>
                  <a:cubicBezTo>
                    <a:pt x="248098" y="935"/>
                    <a:pt x="246913" y="515"/>
                    <a:pt x="245688" y="257"/>
                  </a:cubicBezTo>
                  <a:lnTo>
                    <a:pt x="245574" y="257"/>
                  </a:lnTo>
                  <a:cubicBezTo>
                    <a:pt x="244688" y="90"/>
                    <a:pt x="243789" y="3"/>
                    <a:pt x="242888" y="0"/>
                  </a:cubicBezTo>
                  <a:lnTo>
                    <a:pt x="14288" y="0"/>
                  </a:lnTo>
                  <a:cubicBezTo>
                    <a:pt x="6397" y="0"/>
                    <a:pt x="0" y="6397"/>
                    <a:pt x="0" y="14288"/>
                  </a:cubicBezTo>
                  <a:lnTo>
                    <a:pt x="0" y="452438"/>
                  </a:lnTo>
                  <a:cubicBezTo>
                    <a:pt x="0" y="460328"/>
                    <a:pt x="6397" y="466725"/>
                    <a:pt x="14288" y="466725"/>
                  </a:cubicBezTo>
                  <a:lnTo>
                    <a:pt x="338138" y="466725"/>
                  </a:lnTo>
                  <a:cubicBezTo>
                    <a:pt x="346028" y="466725"/>
                    <a:pt x="352425" y="460328"/>
                    <a:pt x="352425" y="452438"/>
                  </a:cubicBezTo>
                  <a:lnTo>
                    <a:pt x="352425" y="109538"/>
                  </a:lnTo>
                  <a:cubicBezTo>
                    <a:pt x="352418" y="108636"/>
                    <a:pt x="352329" y="107737"/>
                    <a:pt x="352158" y="106851"/>
                  </a:cubicBezTo>
                  <a:close/>
                  <a:moveTo>
                    <a:pt x="257175" y="48778"/>
                  </a:moveTo>
                  <a:lnTo>
                    <a:pt x="303648" y="95250"/>
                  </a:lnTo>
                  <a:lnTo>
                    <a:pt x="257175" y="95250"/>
                  </a:lnTo>
                  <a:close/>
                  <a:moveTo>
                    <a:pt x="28575" y="438150"/>
                  </a:moveTo>
                  <a:lnTo>
                    <a:pt x="28575" y="28575"/>
                  </a:lnTo>
                  <a:lnTo>
                    <a:pt x="228600" y="28575"/>
                  </a:lnTo>
                  <a:lnTo>
                    <a:pt x="228600" y="109538"/>
                  </a:lnTo>
                  <a:cubicBezTo>
                    <a:pt x="228600" y="117428"/>
                    <a:pt x="234997" y="123825"/>
                    <a:pt x="242888" y="123825"/>
                  </a:cubicBezTo>
                  <a:lnTo>
                    <a:pt x="323850" y="123825"/>
                  </a:lnTo>
                  <a:lnTo>
                    <a:pt x="323850" y="438150"/>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g22ee7476780_0_0"/>
            <p:cNvSpPr/>
            <p:nvPr/>
          </p:nvSpPr>
          <p:spPr>
            <a:xfrm>
              <a:off x="7703728" y="2269721"/>
              <a:ext cx="171450" cy="238125"/>
            </a:xfrm>
            <a:custGeom>
              <a:rect b="b" l="l" r="r" t="t"/>
              <a:pathLst>
                <a:path extrusionOk="0" h="238125" w="171450">
                  <a:moveTo>
                    <a:pt x="157163" y="95250"/>
                  </a:moveTo>
                  <a:lnTo>
                    <a:pt x="145599" y="95250"/>
                  </a:lnTo>
                  <a:lnTo>
                    <a:pt x="145599" y="55112"/>
                  </a:lnTo>
                  <a:cubicBezTo>
                    <a:pt x="145599" y="24674"/>
                    <a:pt x="120925" y="0"/>
                    <a:pt x="90488" y="0"/>
                  </a:cubicBezTo>
                  <a:cubicBezTo>
                    <a:pt x="60050" y="0"/>
                    <a:pt x="35376" y="24674"/>
                    <a:pt x="35376" y="55112"/>
                  </a:cubicBezTo>
                  <a:cubicBezTo>
                    <a:pt x="35376" y="63002"/>
                    <a:pt x="41773" y="69399"/>
                    <a:pt x="49663" y="69399"/>
                  </a:cubicBezTo>
                  <a:cubicBezTo>
                    <a:pt x="57554" y="69399"/>
                    <a:pt x="63951" y="63002"/>
                    <a:pt x="63951" y="55112"/>
                  </a:cubicBezTo>
                  <a:cubicBezTo>
                    <a:pt x="63951" y="40456"/>
                    <a:pt x="75832" y="28575"/>
                    <a:pt x="90488" y="28575"/>
                  </a:cubicBezTo>
                  <a:cubicBezTo>
                    <a:pt x="105143" y="28575"/>
                    <a:pt x="117024" y="40456"/>
                    <a:pt x="117024" y="55112"/>
                  </a:cubicBezTo>
                  <a:lnTo>
                    <a:pt x="117024" y="95250"/>
                  </a:lnTo>
                  <a:lnTo>
                    <a:pt x="14288" y="95250"/>
                  </a:lnTo>
                  <a:cubicBezTo>
                    <a:pt x="6397" y="95250"/>
                    <a:pt x="0" y="101647"/>
                    <a:pt x="0" y="109538"/>
                  </a:cubicBezTo>
                  <a:lnTo>
                    <a:pt x="0" y="223838"/>
                  </a:lnTo>
                  <a:cubicBezTo>
                    <a:pt x="0" y="231728"/>
                    <a:pt x="6397" y="238125"/>
                    <a:pt x="14288" y="238125"/>
                  </a:cubicBezTo>
                  <a:lnTo>
                    <a:pt x="157163" y="238125"/>
                  </a:lnTo>
                  <a:cubicBezTo>
                    <a:pt x="165053" y="238125"/>
                    <a:pt x="171450" y="231728"/>
                    <a:pt x="171450" y="223838"/>
                  </a:cubicBezTo>
                  <a:lnTo>
                    <a:pt x="171450" y="109538"/>
                  </a:lnTo>
                  <a:cubicBezTo>
                    <a:pt x="171450" y="101647"/>
                    <a:pt x="165053" y="95250"/>
                    <a:pt x="157163" y="95250"/>
                  </a:cubicBezTo>
                  <a:close/>
                  <a:moveTo>
                    <a:pt x="142875" y="209550"/>
                  </a:moveTo>
                  <a:lnTo>
                    <a:pt x="28575" y="209550"/>
                  </a:lnTo>
                  <a:lnTo>
                    <a:pt x="28575" y="123825"/>
                  </a:lnTo>
                  <a:lnTo>
                    <a:pt x="142875" y="123825"/>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87" name="Shape 187"/>
        <p:cNvGrpSpPr/>
        <p:nvPr/>
      </p:nvGrpSpPr>
      <p:grpSpPr>
        <a:xfrm>
          <a:off x="0" y="0"/>
          <a:ext cx="0" cy="0"/>
          <a:chOff x="0" y="0"/>
          <a:chExt cx="0" cy="0"/>
        </a:xfrm>
      </p:grpSpPr>
      <p:sp>
        <p:nvSpPr>
          <p:cNvPr id="188" name="Google Shape;188;g135e875e80f_1_24"/>
          <p:cNvSpPr txBox="1"/>
          <p:nvPr>
            <p:ph type="ctrTitle"/>
          </p:nvPr>
        </p:nvSpPr>
        <p:spPr>
          <a:xfrm>
            <a:off x="479425" y="1104900"/>
            <a:ext cx="8214300" cy="1790700"/>
          </a:xfrm>
          <a:prstGeom prst="rect">
            <a:avLst/>
          </a:prstGeom>
          <a:noFill/>
          <a:ln>
            <a:noFill/>
          </a:ln>
        </p:spPr>
        <p:txBody>
          <a:bodyPr anchorCtr="0" anchor="b" bIns="45700" lIns="0" spcFirstLastPara="1" rIns="0" wrap="square" tIns="45700">
            <a:noAutofit/>
          </a:bodyPr>
          <a:lstStyle/>
          <a:p>
            <a:pPr indent="0" lvl="0" marL="0" rtl="0" algn="ctr">
              <a:lnSpc>
                <a:spcPct val="90000"/>
              </a:lnSpc>
              <a:spcBef>
                <a:spcPts val="0"/>
              </a:spcBef>
              <a:spcAft>
                <a:spcPts val="0"/>
              </a:spcAft>
              <a:buSzPts val="4400"/>
              <a:buNone/>
            </a:pPr>
            <a:r>
              <a:rPr lang="en-US"/>
              <a:t>Perception and A</a:t>
            </a:r>
            <a:r>
              <a:rPr lang="en-US"/>
              <a:t>ssumption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20a263bbca4_0_115"/>
          <p:cNvSpPr txBox="1"/>
          <p:nvPr/>
        </p:nvSpPr>
        <p:spPr>
          <a:xfrm>
            <a:off x="250825" y="268300"/>
            <a:ext cx="7303800" cy="539700"/>
          </a:xfrm>
          <a:prstGeom prst="rect">
            <a:avLst/>
          </a:prstGeom>
          <a:noFill/>
          <a:ln>
            <a:noFill/>
          </a:ln>
        </p:spPr>
        <p:txBody>
          <a:bodyPr anchorCtr="0" anchor="t" bIns="91425" lIns="0" spcFirstLastPara="1" rIns="91425" wrap="square" tIns="0">
            <a:noAutofit/>
          </a:bodyPr>
          <a:lstStyle/>
          <a:p>
            <a:pPr indent="0" lvl="0" marL="0" marR="0" rtl="0" algn="l">
              <a:lnSpc>
                <a:spcPct val="90000"/>
              </a:lnSpc>
              <a:spcBef>
                <a:spcPts val="0"/>
              </a:spcBef>
              <a:spcAft>
                <a:spcPts val="0"/>
              </a:spcAft>
              <a:buClr>
                <a:schemeClr val="dk1"/>
              </a:buClr>
              <a:buSzPts val="4400"/>
              <a:buFont typeface="Arial"/>
              <a:buNone/>
            </a:pPr>
            <a:r>
              <a:rPr b="1" lang="en-US" sz="2200">
                <a:solidFill>
                  <a:schemeClr val="dk2"/>
                </a:solidFill>
              </a:rPr>
              <a:t>Perception and </a:t>
            </a:r>
            <a:r>
              <a:rPr b="1" lang="en-US" sz="2200">
                <a:solidFill>
                  <a:schemeClr val="dk2"/>
                </a:solidFill>
              </a:rPr>
              <a:t>Assumption </a:t>
            </a:r>
            <a:endParaRPr b="1" i="0" sz="2200" u="none" cap="none" strike="noStrike">
              <a:solidFill>
                <a:schemeClr val="dk2"/>
              </a:solidFill>
              <a:latin typeface="Arial"/>
              <a:ea typeface="Arial"/>
              <a:cs typeface="Arial"/>
              <a:sym typeface="Arial"/>
            </a:endParaRPr>
          </a:p>
        </p:txBody>
      </p:sp>
      <p:sp>
        <p:nvSpPr>
          <p:cNvPr id="194" name="Google Shape;194;g20a263bbca4_0_115"/>
          <p:cNvSpPr txBox="1"/>
          <p:nvPr/>
        </p:nvSpPr>
        <p:spPr>
          <a:xfrm>
            <a:off x="250825" y="800725"/>
            <a:ext cx="85902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Things </a:t>
            </a:r>
            <a:r>
              <a:rPr lang="en-US">
                <a:solidFill>
                  <a:srgbClr val="7F7F7F"/>
                </a:solidFill>
              </a:rPr>
              <a:t>to consider</a:t>
            </a:r>
            <a:endParaRPr b="0" i="0" sz="1050" u="none" cap="none" strike="noStrike">
              <a:solidFill>
                <a:srgbClr val="7F7F7F"/>
              </a:solidFill>
              <a:latin typeface="Arial"/>
              <a:ea typeface="Arial"/>
              <a:cs typeface="Arial"/>
              <a:sym typeface="Arial"/>
            </a:endParaRPr>
          </a:p>
        </p:txBody>
      </p:sp>
      <p:sp>
        <p:nvSpPr>
          <p:cNvPr id="195" name="Google Shape;195;g20a263bbca4_0_115"/>
          <p:cNvSpPr txBox="1"/>
          <p:nvPr/>
        </p:nvSpPr>
        <p:spPr>
          <a:xfrm>
            <a:off x="1023025" y="1643850"/>
            <a:ext cx="7045800" cy="2836200"/>
          </a:xfrm>
          <a:prstGeom prst="rect">
            <a:avLst/>
          </a:prstGeom>
          <a:noFill/>
          <a:ln>
            <a:noFill/>
          </a:ln>
        </p:spPr>
        <p:txBody>
          <a:bodyPr anchorCtr="0" anchor="t" bIns="91425" lIns="0" spcFirstLastPara="1" rIns="91425" wrap="square" tIns="91425">
            <a:noAutofit/>
          </a:bodyPr>
          <a:lstStyle/>
          <a:p>
            <a:pPr indent="0" lvl="0" marL="0" rtl="0" algn="l">
              <a:spcBef>
                <a:spcPts val="0"/>
              </a:spcBef>
              <a:spcAft>
                <a:spcPts val="0"/>
              </a:spcAft>
              <a:buNone/>
            </a:pPr>
            <a:r>
              <a:rPr lang="en-US" sz="1500">
                <a:solidFill>
                  <a:srgbClr val="3B3B3B"/>
                </a:solidFill>
              </a:rPr>
              <a:t>Perceptions and assumptions are tools that we all use everyday to make our decisions and actions efficient however, they way we create, interpret and use them are NOT obvious or simple.</a:t>
            </a:r>
            <a:endParaRPr sz="1500">
              <a:solidFill>
                <a:srgbClr val="3B3B3B"/>
              </a:solidFill>
            </a:endParaRPr>
          </a:p>
          <a:p>
            <a:pPr indent="0" lvl="0" marL="0" marR="0" rtl="0" algn="l">
              <a:lnSpc>
                <a:spcPct val="100000"/>
              </a:lnSpc>
              <a:spcBef>
                <a:spcPts val="0"/>
              </a:spcBef>
              <a:spcAft>
                <a:spcPts val="0"/>
              </a:spcAft>
              <a:buNone/>
            </a:pPr>
            <a:r>
              <a:t/>
            </a:r>
            <a:endParaRPr sz="1200">
              <a:solidFill>
                <a:schemeClr val="dk1"/>
              </a:solidFill>
            </a:endParaRPr>
          </a:p>
          <a:p>
            <a:pPr indent="-170180" lvl="0" marL="182880" marR="0" rtl="0" algn="l">
              <a:lnSpc>
                <a:spcPct val="100000"/>
              </a:lnSpc>
              <a:spcBef>
                <a:spcPts val="0"/>
              </a:spcBef>
              <a:spcAft>
                <a:spcPts val="0"/>
              </a:spcAft>
              <a:buClr>
                <a:schemeClr val="dk1"/>
              </a:buClr>
              <a:buSzPts val="1200"/>
              <a:buFont typeface="Noto Sans Symbols"/>
              <a:buChar char="●"/>
            </a:pPr>
            <a:r>
              <a:rPr lang="en-US" sz="1200">
                <a:solidFill>
                  <a:schemeClr val="dk1"/>
                </a:solidFill>
              </a:rPr>
              <a:t>What is embedded in the way we </a:t>
            </a:r>
            <a:r>
              <a:rPr b="1" lang="en-US" sz="1200">
                <a:solidFill>
                  <a:schemeClr val="dk1"/>
                </a:solidFill>
              </a:rPr>
              <a:t>perceive </a:t>
            </a:r>
            <a:r>
              <a:rPr lang="en-US" sz="1200">
                <a:solidFill>
                  <a:schemeClr val="dk1"/>
                </a:solidFill>
              </a:rPr>
              <a:t>information</a:t>
            </a:r>
            <a:r>
              <a:rPr lang="en-US" sz="1200">
                <a:solidFill>
                  <a:schemeClr val="dk1"/>
                </a:solidFill>
              </a:rPr>
              <a:t>? </a:t>
            </a:r>
            <a:endParaRPr sz="1200">
              <a:solidFill>
                <a:schemeClr val="dk1"/>
              </a:solidFill>
            </a:endParaRPr>
          </a:p>
          <a:p>
            <a:pPr indent="-167640" lvl="0" marL="182880" marR="0" rtl="0" algn="l">
              <a:lnSpc>
                <a:spcPct val="100000"/>
              </a:lnSpc>
              <a:spcBef>
                <a:spcPts val="1200"/>
              </a:spcBef>
              <a:spcAft>
                <a:spcPts val="0"/>
              </a:spcAft>
              <a:buClr>
                <a:schemeClr val="dk1"/>
              </a:buClr>
              <a:buSzPts val="1200"/>
              <a:buChar char="●"/>
            </a:pPr>
            <a:r>
              <a:rPr lang="en-US" sz="1200">
                <a:solidFill>
                  <a:schemeClr val="dk1"/>
                </a:solidFill>
              </a:rPr>
              <a:t>How do we </a:t>
            </a:r>
            <a:r>
              <a:rPr b="1" lang="en-US" sz="1200">
                <a:solidFill>
                  <a:schemeClr val="dk1"/>
                </a:solidFill>
              </a:rPr>
              <a:t>interpret </a:t>
            </a:r>
            <a:r>
              <a:rPr lang="en-US" sz="1200">
                <a:solidFill>
                  <a:schemeClr val="dk1"/>
                </a:solidFill>
              </a:rPr>
              <a:t>what we perceive?</a:t>
            </a:r>
            <a:endParaRPr sz="1200">
              <a:solidFill>
                <a:schemeClr val="dk1"/>
              </a:solidFill>
            </a:endParaRPr>
          </a:p>
          <a:p>
            <a:pPr indent="-167640" lvl="0" marL="182880" marR="0" rtl="0" algn="l">
              <a:lnSpc>
                <a:spcPct val="100000"/>
              </a:lnSpc>
              <a:spcBef>
                <a:spcPts val="1200"/>
              </a:spcBef>
              <a:spcAft>
                <a:spcPts val="0"/>
              </a:spcAft>
              <a:buClr>
                <a:schemeClr val="dk1"/>
              </a:buClr>
              <a:buSzPts val="1200"/>
              <a:buChar char="●"/>
            </a:pPr>
            <a:r>
              <a:rPr lang="en-US" sz="1200">
                <a:solidFill>
                  <a:schemeClr val="dk1"/>
                </a:solidFill>
              </a:rPr>
              <a:t>Why do we </a:t>
            </a:r>
            <a:r>
              <a:rPr b="1" lang="en-US" sz="1200">
                <a:solidFill>
                  <a:schemeClr val="dk1"/>
                </a:solidFill>
              </a:rPr>
              <a:t>change</a:t>
            </a:r>
            <a:r>
              <a:rPr lang="en-US" sz="1200">
                <a:solidFill>
                  <a:schemeClr val="dk1"/>
                </a:solidFill>
              </a:rPr>
              <a:t> our minds?</a:t>
            </a:r>
            <a:endParaRPr sz="1200">
              <a:solidFill>
                <a:schemeClr val="dk1"/>
              </a:solidFill>
            </a:endParaRPr>
          </a:p>
          <a:p>
            <a:pPr indent="-167640" lvl="0" marL="182880" marR="0" rtl="0" algn="l">
              <a:lnSpc>
                <a:spcPct val="100000"/>
              </a:lnSpc>
              <a:spcBef>
                <a:spcPts val="1200"/>
              </a:spcBef>
              <a:spcAft>
                <a:spcPts val="0"/>
              </a:spcAft>
              <a:buClr>
                <a:schemeClr val="dk1"/>
              </a:buClr>
              <a:buSzPts val="1200"/>
              <a:buChar char="●"/>
            </a:pPr>
            <a:r>
              <a:rPr lang="en-US" sz="1200">
                <a:solidFill>
                  <a:schemeClr val="dk1"/>
                </a:solidFill>
              </a:rPr>
              <a:t>How do you </a:t>
            </a:r>
            <a:r>
              <a:rPr b="1" lang="en-US" sz="1200"/>
              <a:t>interrogate</a:t>
            </a:r>
            <a:r>
              <a:rPr lang="en-US" sz="1200">
                <a:solidFill>
                  <a:schemeClr val="dk1"/>
                </a:solidFill>
              </a:rPr>
              <a:t> your own perspectives?</a:t>
            </a:r>
            <a:endParaRPr sz="1200">
              <a:solidFill>
                <a:schemeClr val="dk1"/>
              </a:solidFill>
            </a:endParaRPr>
          </a:p>
          <a:p>
            <a:pPr indent="-167640" lvl="0" marL="182880" marR="0" rtl="0" algn="l">
              <a:lnSpc>
                <a:spcPct val="100000"/>
              </a:lnSpc>
              <a:spcBef>
                <a:spcPts val="1200"/>
              </a:spcBef>
              <a:spcAft>
                <a:spcPts val="0"/>
              </a:spcAft>
              <a:buClr>
                <a:schemeClr val="dk1"/>
              </a:buClr>
              <a:buSzPts val="1200"/>
              <a:buChar char="●"/>
            </a:pPr>
            <a:r>
              <a:rPr lang="en-US" sz="1200">
                <a:solidFill>
                  <a:schemeClr val="dk1"/>
                </a:solidFill>
              </a:rPr>
              <a:t>What </a:t>
            </a:r>
            <a:r>
              <a:rPr b="1" lang="en-US" sz="1200">
                <a:solidFill>
                  <a:schemeClr val="dk1"/>
                </a:solidFill>
              </a:rPr>
              <a:t>assumptions </a:t>
            </a:r>
            <a:r>
              <a:rPr lang="en-US" sz="1200">
                <a:solidFill>
                  <a:schemeClr val="dk1"/>
                </a:solidFill>
              </a:rPr>
              <a:t>do you bring to the data and information that you encounter?</a:t>
            </a:r>
            <a:endParaRPr sz="1200">
              <a:solidFill>
                <a:schemeClr val="dk1"/>
              </a:solidFill>
            </a:endParaRPr>
          </a:p>
          <a:p>
            <a:pPr indent="-167640" lvl="0" marL="182880" marR="0" rtl="0" algn="l">
              <a:lnSpc>
                <a:spcPct val="100000"/>
              </a:lnSpc>
              <a:spcBef>
                <a:spcPts val="1200"/>
              </a:spcBef>
              <a:spcAft>
                <a:spcPts val="0"/>
              </a:spcAft>
              <a:buClr>
                <a:schemeClr val="dk1"/>
              </a:buClr>
              <a:buSzPts val="1200"/>
              <a:buChar char="●"/>
            </a:pPr>
            <a:r>
              <a:rPr b="1" lang="en-US" sz="1200">
                <a:solidFill>
                  <a:schemeClr val="dk1"/>
                </a:solidFill>
              </a:rPr>
              <a:t>Consider:  </a:t>
            </a:r>
            <a:r>
              <a:rPr lang="en-US" sz="1200">
                <a:solidFill>
                  <a:schemeClr val="dk1"/>
                </a:solidFill>
              </a:rPr>
              <a:t>How do these change over time?</a:t>
            </a:r>
            <a:endParaRPr sz="1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g2d1c3f3aafc_0_252"/>
          <p:cNvSpPr txBox="1"/>
          <p:nvPr/>
        </p:nvSpPr>
        <p:spPr>
          <a:xfrm>
            <a:off x="3946525" y="800425"/>
            <a:ext cx="4814700" cy="3834600"/>
          </a:xfrm>
          <a:prstGeom prst="rect">
            <a:avLst/>
          </a:prstGeom>
          <a:noFill/>
          <a:ln>
            <a:noFill/>
          </a:ln>
        </p:spPr>
        <p:txBody>
          <a:bodyPr anchorCtr="0" anchor="ctr" bIns="91425" lIns="0" spcFirstLastPara="1" rIns="91425" wrap="square" tIns="91425">
            <a:noAutofit/>
          </a:bodyPr>
          <a:lstStyle/>
          <a:p>
            <a:pPr indent="0" lvl="0" marL="0" rtl="0" algn="l">
              <a:lnSpc>
                <a:spcPct val="100000"/>
              </a:lnSpc>
              <a:spcBef>
                <a:spcPts val="0"/>
              </a:spcBef>
              <a:spcAft>
                <a:spcPts val="0"/>
              </a:spcAft>
              <a:buNone/>
            </a:pPr>
            <a:r>
              <a:rPr b="1" lang="en-US" sz="1200"/>
              <a:t>What is </a:t>
            </a:r>
            <a:r>
              <a:rPr b="1" lang="en-US" sz="1200"/>
              <a:t>Perception?</a:t>
            </a:r>
            <a:endParaRPr sz="1200"/>
          </a:p>
          <a:p>
            <a:pPr indent="-304800" lvl="0" marL="457200" rtl="0" algn="l">
              <a:spcBef>
                <a:spcPts val="1000"/>
              </a:spcBef>
              <a:spcAft>
                <a:spcPts val="0"/>
              </a:spcAft>
              <a:buClr>
                <a:srgbClr val="3B3B3B"/>
              </a:buClr>
              <a:buSzPts val="1200"/>
              <a:buChar char="●"/>
            </a:pPr>
            <a:r>
              <a:rPr lang="en-US" sz="1200">
                <a:solidFill>
                  <a:srgbClr val="3B3B3B"/>
                </a:solidFill>
                <a:highlight>
                  <a:srgbClr val="FFFFFF"/>
                </a:highlight>
              </a:rPr>
              <a:t>Perception is fundamentally individual to each person. While some people may share a largely common perception of an event, there will always be some subtle differences. Often, people will have divergent perceptions of what occurred based on their assumptions, expectations, experience and history.</a:t>
            </a:r>
            <a:endParaRPr sz="1200">
              <a:solidFill>
                <a:srgbClr val="212121"/>
              </a:solidFill>
              <a:highlight>
                <a:srgbClr val="FFFFFF"/>
              </a:highlight>
            </a:endParaRPr>
          </a:p>
          <a:p>
            <a:pPr indent="-304800" lvl="0" marL="457200" rtl="0" algn="l">
              <a:lnSpc>
                <a:spcPct val="100000"/>
              </a:lnSpc>
              <a:spcBef>
                <a:spcPts val="1000"/>
              </a:spcBef>
              <a:spcAft>
                <a:spcPts val="0"/>
              </a:spcAft>
              <a:buClr>
                <a:srgbClr val="3B3B3B"/>
              </a:buClr>
              <a:buSzPts val="1200"/>
              <a:buChar char="●"/>
            </a:pPr>
            <a:r>
              <a:rPr lang="en-US" sz="1200">
                <a:solidFill>
                  <a:srgbClr val="3B3B3B"/>
                </a:solidFill>
                <a:highlight>
                  <a:srgbClr val="FFFFFF"/>
                </a:highlight>
              </a:rPr>
              <a:t>Perception is defined in the dictionary as “a way of regarding, understanding or interpreting something” (COD 10th Editi</a:t>
            </a:r>
            <a:r>
              <a:rPr lang="en-US" sz="1200">
                <a:solidFill>
                  <a:srgbClr val="3B3B3B"/>
                </a:solidFill>
                <a:highlight>
                  <a:srgbClr val="FFFFFF"/>
                </a:highlight>
              </a:rPr>
              <a:t>on).</a:t>
            </a:r>
            <a:endParaRPr sz="1200">
              <a:solidFill>
                <a:srgbClr val="3B3B3B"/>
              </a:solidFill>
              <a:highlight>
                <a:srgbClr val="FFFFFF"/>
              </a:highlight>
            </a:endParaRPr>
          </a:p>
          <a:p>
            <a:pPr indent="-304800" lvl="0" marL="457200" rtl="0" algn="l">
              <a:lnSpc>
                <a:spcPct val="100000"/>
              </a:lnSpc>
              <a:spcBef>
                <a:spcPts val="1000"/>
              </a:spcBef>
              <a:spcAft>
                <a:spcPts val="1000"/>
              </a:spcAft>
              <a:buClr>
                <a:srgbClr val="3B3B3B"/>
              </a:buClr>
              <a:buSzPts val="1200"/>
              <a:buChar char="●"/>
            </a:pPr>
            <a:r>
              <a:rPr lang="en-US" sz="1200">
                <a:solidFill>
                  <a:srgbClr val="111111"/>
                </a:solidFill>
              </a:rPr>
              <a:t>“Perception</a:t>
            </a:r>
            <a:r>
              <a:rPr lang="en-US" sz="1200">
                <a:solidFill>
                  <a:srgbClr val="333333"/>
                </a:solidFill>
              </a:rPr>
              <a:t> is the process of selecting, organizing, and interpreting information. This process, includes the perception of select stimuli that pass through our perceptual filters, are organized into our existing structures and patterns, and are then interpreted based on previous experiences.”</a:t>
            </a:r>
            <a:endParaRPr sz="1350">
              <a:solidFill>
                <a:srgbClr val="3B3B3B"/>
              </a:solidFill>
              <a:highlight>
                <a:srgbClr val="FFFFFF"/>
              </a:highlight>
            </a:endParaRPr>
          </a:p>
        </p:txBody>
      </p:sp>
      <p:sp>
        <p:nvSpPr>
          <p:cNvPr id="201" name="Google Shape;201;g2d1c3f3aafc_0_252"/>
          <p:cNvSpPr txBox="1"/>
          <p:nvPr/>
        </p:nvSpPr>
        <p:spPr>
          <a:xfrm>
            <a:off x="250825" y="268313"/>
            <a:ext cx="2730900" cy="1401600"/>
          </a:xfrm>
          <a:prstGeom prst="rect">
            <a:avLst/>
          </a:prstGeom>
          <a:noFill/>
          <a:ln>
            <a:noFill/>
          </a:ln>
        </p:spPr>
        <p:txBody>
          <a:bodyPr anchorCtr="0" anchor="b"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Perceptions and Assumptions</a:t>
            </a:r>
            <a:endParaRPr b="1" sz="2200">
              <a:solidFill>
                <a:schemeClr val="dk2"/>
              </a:solidFill>
            </a:endParaRPr>
          </a:p>
        </p:txBody>
      </p:sp>
      <p:sp>
        <p:nvSpPr>
          <p:cNvPr id="202" name="Google Shape;202;g2d1c3f3aafc_0_252"/>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03" name="Google Shape;203;g2d1c3f3aafc_0_252"/>
          <p:cNvSpPr txBox="1"/>
          <p:nvPr/>
        </p:nvSpPr>
        <p:spPr>
          <a:xfrm>
            <a:off x="242324" y="1806575"/>
            <a:ext cx="33633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What are they and why do they matter?</a:t>
            </a:r>
            <a:endParaRPr b="0" i="0" sz="1400" u="none" cap="none" strike="noStrike">
              <a:solidFill>
                <a:srgbClr val="000000"/>
              </a:solidFill>
              <a:latin typeface="Arial"/>
              <a:ea typeface="Arial"/>
              <a:cs typeface="Arial"/>
              <a:sym typeface="Arial"/>
            </a:endParaRPr>
          </a:p>
        </p:txBody>
      </p:sp>
      <p:sp>
        <p:nvSpPr>
          <p:cNvPr id="204" name="Google Shape;204;g2d1c3f3aafc_0_252"/>
          <p:cNvSpPr txBox="1"/>
          <p:nvPr/>
        </p:nvSpPr>
        <p:spPr>
          <a:xfrm>
            <a:off x="2502900" y="4593025"/>
            <a:ext cx="6045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3B3B3B"/>
                </a:solidFill>
              </a:rPr>
              <a:t>https://2012books.lardbucket.org/books/a-primer-on-communication-studies/s02-communication-and-perception.html</a:t>
            </a:r>
            <a:endParaRPr sz="1000"/>
          </a:p>
        </p:txBody>
      </p:sp>
      <p:sp>
        <p:nvSpPr>
          <p:cNvPr id="205" name="Google Shape;205;g2d1c3f3aafc_0_252"/>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a:t>
            </a:r>
            <a:br>
              <a:rPr b="0" i="0" lang="en-US" sz="700" u="none" cap="none" strike="noStrike">
                <a:solidFill>
                  <a:srgbClr val="37816E"/>
                </a:solidFill>
                <a:latin typeface="Arial"/>
                <a:ea typeface="Arial"/>
                <a:cs typeface="Arial"/>
                <a:sym typeface="Arial"/>
              </a:rPr>
            </a:br>
            <a:r>
              <a:rPr lang="en-US" sz="700">
                <a:solidFill>
                  <a:srgbClr val="1B4036"/>
                </a:solidFill>
              </a:rPr>
              <a:t>SOCIAL IDENTITIES</a:t>
            </a:r>
            <a:endParaRPr b="0" i="0" sz="100" u="none" cap="none" strike="noStrike">
              <a:solidFill>
                <a:srgbClr val="1B4036"/>
              </a:solidFill>
              <a:latin typeface="Arial"/>
              <a:ea typeface="Arial"/>
              <a:cs typeface="Arial"/>
              <a:sym typeface="Arial"/>
            </a:endParaRPr>
          </a:p>
        </p:txBody>
      </p:sp>
      <p:sp>
        <p:nvSpPr>
          <p:cNvPr id="206" name="Google Shape;206;g2d1c3f3aafc_0_252"/>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chemeClr val="dk2"/>
              </a:buClr>
              <a:buSzPts val="1100"/>
              <a:buFont typeface="Arial"/>
              <a:buAutoNum type="arabicPeriod"/>
            </a:pPr>
            <a:r>
              <a:rPr lang="en-US" sz="1100">
                <a:solidFill>
                  <a:schemeClr val="dk2"/>
                </a:solidFill>
              </a:rPr>
              <a:t>Perception and Assumption</a:t>
            </a:r>
            <a:endParaRPr b="0" i="0" sz="1400" u="none" cap="none" strike="noStrike">
              <a:solidFill>
                <a:schemeClr val="dk2"/>
              </a:solidFill>
              <a:latin typeface="Arial"/>
              <a:ea typeface="Arial"/>
              <a:cs typeface="Arial"/>
              <a:sym typeface="Aria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Social Identity</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Self Awareness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Critical Consciousness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Pae</a:t>
            </a:r>
            <a:endParaRPr sz="1100">
              <a:solidFill>
                <a:srgbClr val="D8D8D8"/>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2d1c3f3aafc_0_235"/>
          <p:cNvSpPr txBox="1"/>
          <p:nvPr/>
        </p:nvSpPr>
        <p:spPr>
          <a:xfrm>
            <a:off x="3946525" y="800425"/>
            <a:ext cx="4814700" cy="3834600"/>
          </a:xfrm>
          <a:prstGeom prst="rect">
            <a:avLst/>
          </a:prstGeom>
          <a:noFill/>
          <a:ln>
            <a:noFill/>
          </a:ln>
        </p:spPr>
        <p:txBody>
          <a:bodyPr anchorCtr="0" anchor="ctr" bIns="91425" lIns="0" spcFirstLastPara="1" rIns="91425" wrap="square" tIns="91425">
            <a:noAutofit/>
          </a:bodyPr>
          <a:lstStyle/>
          <a:p>
            <a:pPr indent="0" lvl="0" marL="0" rtl="0" algn="l">
              <a:lnSpc>
                <a:spcPct val="100000"/>
              </a:lnSpc>
              <a:spcBef>
                <a:spcPts val="0"/>
              </a:spcBef>
              <a:spcAft>
                <a:spcPts val="0"/>
              </a:spcAft>
              <a:buNone/>
            </a:pPr>
            <a:r>
              <a:rPr b="1" lang="en-US" sz="1200"/>
              <a:t>What is </a:t>
            </a:r>
            <a:r>
              <a:rPr b="1" lang="en-US" sz="1200"/>
              <a:t>Assumption</a:t>
            </a:r>
            <a:endParaRPr b="1" sz="1200"/>
          </a:p>
          <a:p>
            <a:pPr indent="-304800" lvl="0" marL="457200" rtl="0" algn="l">
              <a:spcBef>
                <a:spcPts val="1000"/>
              </a:spcBef>
              <a:spcAft>
                <a:spcPts val="0"/>
              </a:spcAft>
              <a:buClr>
                <a:srgbClr val="3B3B3B"/>
              </a:buClr>
              <a:buSzPts val="1200"/>
              <a:buChar char="●"/>
            </a:pPr>
            <a:r>
              <a:rPr lang="en-US" sz="1200">
                <a:solidFill>
                  <a:srgbClr val="3B3B3B"/>
                </a:solidFill>
                <a:highlight>
                  <a:srgbClr val="FFFFFF"/>
                </a:highlight>
              </a:rPr>
              <a:t>Assumption is defined in the dictionary as “a thing that is assumed to be true” (COD 10th Edition).</a:t>
            </a:r>
            <a:endParaRPr sz="1350">
              <a:solidFill>
                <a:srgbClr val="3B3B3B"/>
              </a:solidFill>
              <a:highlight>
                <a:srgbClr val="FFFFFF"/>
              </a:highlight>
            </a:endParaRPr>
          </a:p>
          <a:p>
            <a:pPr indent="-304800" lvl="0" marL="457200" rtl="0" algn="l">
              <a:lnSpc>
                <a:spcPct val="100000"/>
              </a:lnSpc>
              <a:spcBef>
                <a:spcPts val="1000"/>
              </a:spcBef>
              <a:spcAft>
                <a:spcPts val="0"/>
              </a:spcAft>
              <a:buClr>
                <a:srgbClr val="3B3B3B"/>
              </a:buClr>
              <a:buSzPts val="1200"/>
              <a:buChar char="●"/>
            </a:pPr>
            <a:r>
              <a:rPr lang="en-US" sz="1200">
                <a:solidFill>
                  <a:srgbClr val="3B3B3B"/>
                </a:solidFill>
                <a:highlight>
                  <a:srgbClr val="FFFFFF"/>
                </a:highlight>
              </a:rPr>
              <a:t>It is normal to make assumptions in our daily lives. When we make assumptions about another’s intentions, reasons for action, or their understanding of the situation we may be laying a flawed foundation for our understanding...</a:t>
            </a:r>
            <a:endParaRPr sz="1200">
              <a:solidFill>
                <a:srgbClr val="3B3B3B"/>
              </a:solidFill>
              <a:highlight>
                <a:srgbClr val="FFFFFF"/>
              </a:highlight>
            </a:endParaRPr>
          </a:p>
          <a:p>
            <a:pPr indent="-304800" lvl="0" marL="457200" rtl="0" algn="l">
              <a:lnSpc>
                <a:spcPct val="100000"/>
              </a:lnSpc>
              <a:spcBef>
                <a:spcPts val="1000"/>
              </a:spcBef>
              <a:spcAft>
                <a:spcPts val="1000"/>
              </a:spcAft>
              <a:buClr>
                <a:srgbClr val="3B3B3B"/>
              </a:buClr>
              <a:buSzPts val="1200"/>
              <a:buChar char="●"/>
            </a:pPr>
            <a:r>
              <a:rPr lang="en-US" sz="1200">
                <a:solidFill>
                  <a:srgbClr val="3B3B3B"/>
                </a:solidFill>
                <a:highlight>
                  <a:srgbClr val="FFFFFF"/>
                </a:highlight>
              </a:rPr>
              <a:t>Identifying and checking out our assumptions and giving the other person an opportunity to identify and check out their own assumptions is crucial to developing a common understanding of a problem or situation.</a:t>
            </a:r>
            <a:endParaRPr sz="1350">
              <a:solidFill>
                <a:srgbClr val="3B3B3B"/>
              </a:solidFill>
              <a:highlight>
                <a:srgbClr val="FFFFFF"/>
              </a:highlight>
            </a:endParaRPr>
          </a:p>
        </p:txBody>
      </p:sp>
      <p:sp>
        <p:nvSpPr>
          <p:cNvPr id="212" name="Google Shape;212;g2d1c3f3aafc_0_235"/>
          <p:cNvSpPr txBox="1"/>
          <p:nvPr/>
        </p:nvSpPr>
        <p:spPr>
          <a:xfrm>
            <a:off x="250825" y="268313"/>
            <a:ext cx="2730900" cy="1401600"/>
          </a:xfrm>
          <a:prstGeom prst="rect">
            <a:avLst/>
          </a:prstGeom>
          <a:noFill/>
          <a:ln>
            <a:noFill/>
          </a:ln>
        </p:spPr>
        <p:txBody>
          <a:bodyPr anchorCtr="0" anchor="b" bIns="91425" lIns="0" spcFirstLastPara="1" rIns="91425" wrap="square" tIns="0">
            <a:noAutofit/>
          </a:bodyPr>
          <a:lstStyle/>
          <a:p>
            <a:pPr indent="0" lvl="0" marL="0" marR="0" rtl="0" algn="l">
              <a:lnSpc>
                <a:spcPct val="90000"/>
              </a:lnSpc>
              <a:spcBef>
                <a:spcPts val="0"/>
              </a:spcBef>
              <a:spcAft>
                <a:spcPts val="0"/>
              </a:spcAft>
              <a:buClr>
                <a:srgbClr val="000000"/>
              </a:buClr>
              <a:buSzPts val="2200"/>
              <a:buFont typeface="Arial"/>
              <a:buNone/>
            </a:pPr>
            <a:r>
              <a:rPr b="1" lang="en-US" sz="2200">
                <a:solidFill>
                  <a:schemeClr val="dk2"/>
                </a:solidFill>
              </a:rPr>
              <a:t>Perceptions and Assumptions</a:t>
            </a:r>
            <a:endParaRPr b="1" sz="2200">
              <a:solidFill>
                <a:schemeClr val="dk2"/>
              </a:solidFill>
            </a:endParaRPr>
          </a:p>
        </p:txBody>
      </p:sp>
      <p:sp>
        <p:nvSpPr>
          <p:cNvPr id="213" name="Google Shape;213;g2d1c3f3aafc_0_235"/>
          <p:cNvSpPr txBox="1"/>
          <p:nvPr/>
        </p:nvSpPr>
        <p:spPr>
          <a:xfrm>
            <a:off x="250825" y="4479925"/>
            <a:ext cx="2160600" cy="396900"/>
          </a:xfrm>
          <a:prstGeom prst="rect">
            <a:avLst/>
          </a:prstGeom>
          <a:noFill/>
          <a:ln>
            <a:noFill/>
          </a:ln>
        </p:spPr>
        <p:txBody>
          <a:bodyPr anchorCtr="0" anchor="b" bIns="0" lIns="0"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
        <p:nvSpPr>
          <p:cNvPr id="214" name="Google Shape;214;g2d1c3f3aafc_0_235"/>
          <p:cNvSpPr txBox="1"/>
          <p:nvPr/>
        </p:nvSpPr>
        <p:spPr>
          <a:xfrm>
            <a:off x="242324" y="1806575"/>
            <a:ext cx="3363300" cy="4317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2000"/>
              <a:buFont typeface="Arial"/>
              <a:buNone/>
            </a:pPr>
            <a:r>
              <a:rPr lang="en-US">
                <a:solidFill>
                  <a:srgbClr val="7F7F7F"/>
                </a:solidFill>
              </a:rPr>
              <a:t>What are they and why do they matter?</a:t>
            </a:r>
            <a:endParaRPr b="0" i="0" sz="1400" u="none" cap="none" strike="noStrike">
              <a:solidFill>
                <a:srgbClr val="000000"/>
              </a:solidFill>
              <a:latin typeface="Arial"/>
              <a:ea typeface="Arial"/>
              <a:cs typeface="Arial"/>
              <a:sym typeface="Arial"/>
            </a:endParaRPr>
          </a:p>
        </p:txBody>
      </p:sp>
      <p:sp>
        <p:nvSpPr>
          <p:cNvPr id="215" name="Google Shape;215;g2d1c3f3aafc_0_235"/>
          <p:cNvSpPr txBox="1"/>
          <p:nvPr/>
        </p:nvSpPr>
        <p:spPr>
          <a:xfrm>
            <a:off x="327825" y="2374850"/>
            <a:ext cx="2253300" cy="2121000"/>
          </a:xfrm>
          <a:prstGeom prst="rect">
            <a:avLst/>
          </a:prstGeom>
          <a:noFill/>
          <a:ln>
            <a:noFill/>
          </a:ln>
        </p:spPr>
        <p:txBody>
          <a:bodyPr anchorCtr="0" anchor="ctr" bIns="91425" lIns="0" spcFirstLastPara="1" rIns="91425" wrap="square" tIns="91425">
            <a:noAutofit/>
          </a:bodyPr>
          <a:lstStyle/>
          <a:p>
            <a:pPr indent="-228600" lvl="0" marL="228600" marR="0" rtl="0" algn="l">
              <a:lnSpc>
                <a:spcPct val="100000"/>
              </a:lnSpc>
              <a:spcBef>
                <a:spcPts val="0"/>
              </a:spcBef>
              <a:spcAft>
                <a:spcPts val="0"/>
              </a:spcAft>
              <a:buClr>
                <a:schemeClr val="dk2"/>
              </a:buClr>
              <a:buSzPts val="1100"/>
              <a:buFont typeface="Arial"/>
              <a:buAutoNum type="arabicPeriod"/>
            </a:pPr>
            <a:r>
              <a:rPr lang="en-US" sz="1100">
                <a:solidFill>
                  <a:schemeClr val="dk2"/>
                </a:solidFill>
              </a:rPr>
              <a:t>Perception and Assumption</a:t>
            </a:r>
            <a:endParaRPr b="0" i="0" sz="1400" u="none" cap="none" strike="noStrike">
              <a:solidFill>
                <a:schemeClr val="dk2"/>
              </a:solidFill>
              <a:latin typeface="Arial"/>
              <a:ea typeface="Arial"/>
              <a:cs typeface="Arial"/>
              <a:sym typeface="Aria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Social Identity</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Self Awareness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Font typeface="Arial"/>
              <a:buAutoNum type="arabicPeriod"/>
            </a:pPr>
            <a:r>
              <a:rPr lang="en-US" sz="1100">
                <a:solidFill>
                  <a:srgbClr val="D8D8D8"/>
                </a:solidFill>
              </a:rPr>
              <a:t>Critical Consciousness</a:t>
            </a:r>
            <a:endParaRPr sz="1100">
              <a:solidFill>
                <a:srgbClr val="D8D8D8"/>
              </a:solidFill>
            </a:endParaRPr>
          </a:p>
          <a:p>
            <a:pPr indent="-228600" lvl="0" marL="228600" marR="0" rtl="0" algn="l">
              <a:lnSpc>
                <a:spcPct val="100000"/>
              </a:lnSpc>
              <a:spcBef>
                <a:spcPts val="1200"/>
              </a:spcBef>
              <a:spcAft>
                <a:spcPts val="0"/>
              </a:spcAft>
              <a:buClr>
                <a:srgbClr val="D8D8D8"/>
              </a:buClr>
              <a:buSzPts val="1100"/>
              <a:buAutoNum type="arabicPeriod"/>
            </a:pPr>
            <a:r>
              <a:rPr lang="en-US" sz="1100">
                <a:solidFill>
                  <a:srgbClr val="D8D8D8"/>
                </a:solidFill>
              </a:rPr>
              <a:t>Creating a Thoughtful Team Pae</a:t>
            </a:r>
            <a:endParaRPr sz="1100">
              <a:solidFill>
                <a:srgbClr val="D8D8D8"/>
              </a:solidFill>
            </a:endParaRPr>
          </a:p>
        </p:txBody>
      </p:sp>
      <p:sp>
        <p:nvSpPr>
          <p:cNvPr id="216" name="Google Shape;216;g2d1c3f3aafc_0_235"/>
          <p:cNvSpPr txBox="1"/>
          <p:nvPr/>
        </p:nvSpPr>
        <p:spPr>
          <a:xfrm>
            <a:off x="2502900" y="4593025"/>
            <a:ext cx="604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900">
                <a:solidFill>
                  <a:srgbClr val="3B3B3B"/>
                </a:solidFill>
              </a:rPr>
              <a:t>Reference: </a:t>
            </a:r>
            <a:r>
              <a:rPr lang="en-US" sz="900">
                <a:solidFill>
                  <a:srgbClr val="3B3B3B"/>
                </a:solidFill>
              </a:rPr>
              <a:t>https://adm.viu.ca/workplace-conflict/assumptions-perceptions-expectations#</a:t>
            </a:r>
            <a:endParaRPr sz="1000"/>
          </a:p>
        </p:txBody>
      </p:sp>
      <p:sp>
        <p:nvSpPr>
          <p:cNvPr id="217" name="Google Shape;217;g2d1c3f3aafc_0_235"/>
          <p:cNvSpPr txBox="1"/>
          <p:nvPr/>
        </p:nvSpPr>
        <p:spPr>
          <a:xfrm>
            <a:off x="6084886" y="268289"/>
            <a:ext cx="2808300" cy="331200"/>
          </a:xfrm>
          <a:prstGeom prst="rect">
            <a:avLst/>
          </a:prstGeom>
          <a:noFill/>
          <a:ln>
            <a:noFill/>
          </a:ln>
        </p:spPr>
        <p:txBody>
          <a:bodyPr anchorCtr="0" anchor="t" bIns="91425" lIns="0" spcFirstLastPara="1" rIns="0" wrap="square" tIns="0">
            <a:noAutofit/>
          </a:bodyPr>
          <a:lstStyle/>
          <a:p>
            <a:pPr indent="0" lvl="0" marL="0" marR="0" rtl="0" algn="r">
              <a:lnSpc>
                <a:spcPct val="90000"/>
              </a:lnSpc>
              <a:spcBef>
                <a:spcPts val="0"/>
              </a:spcBef>
              <a:spcAft>
                <a:spcPts val="0"/>
              </a:spcAft>
              <a:buClr>
                <a:srgbClr val="000000"/>
              </a:buClr>
              <a:buSzPts val="700"/>
              <a:buFont typeface="Arial"/>
              <a:buNone/>
            </a:pPr>
            <a:r>
              <a:rPr b="1" lang="en-US" sz="700">
                <a:solidFill>
                  <a:srgbClr val="37816E"/>
                </a:solidFill>
              </a:rPr>
              <a:t>LEARNING OBJECTIVE</a:t>
            </a:r>
            <a:br>
              <a:rPr b="0" i="0" lang="en-US" sz="700" u="none" cap="none" strike="noStrike">
                <a:solidFill>
                  <a:srgbClr val="37816E"/>
                </a:solidFill>
                <a:latin typeface="Arial"/>
                <a:ea typeface="Arial"/>
                <a:cs typeface="Arial"/>
                <a:sym typeface="Arial"/>
              </a:rPr>
            </a:br>
            <a:r>
              <a:rPr lang="en-US" sz="700">
                <a:solidFill>
                  <a:srgbClr val="1B4036"/>
                </a:solidFill>
              </a:rPr>
              <a:t>SOCIAL IDENTITIES</a:t>
            </a:r>
            <a:endParaRPr b="0" i="0" sz="100" u="none" cap="none" strike="noStrike">
              <a:solidFill>
                <a:srgbClr val="1B4036"/>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Field Museum">
  <a:themeElements>
    <a:clrScheme name="Field Museum">
      <a:dk1>
        <a:srgbClr val="0F0F14"/>
      </a:dk1>
      <a:lt1>
        <a:srgbClr val="FFFFFF"/>
      </a:lt1>
      <a:dk2>
        <a:srgbClr val="0F0F14"/>
      </a:dk2>
      <a:lt2>
        <a:srgbClr val="FFFFFF"/>
      </a:lt2>
      <a:accent1>
        <a:srgbClr val="37816E"/>
      </a:accent1>
      <a:accent2>
        <a:srgbClr val="F0F3F3"/>
      </a:accent2>
      <a:accent3>
        <a:srgbClr val="B35F96"/>
      </a:accent3>
      <a:accent4>
        <a:srgbClr val="F4A562"/>
      </a:accent4>
      <a:accent5>
        <a:srgbClr val="446DCD"/>
      </a:accent5>
      <a:accent6>
        <a:srgbClr val="37816E"/>
      </a:accent6>
      <a:hlink>
        <a:srgbClr val="446DCD"/>
      </a:hlink>
      <a:folHlink>
        <a:srgbClr val="446D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2022-02-02T09:59:38Z</dcterms:created>
  <dc:creator>Damon Nofar</dc:creator>
</cp:coreProperties>
</file>