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7" roundtripDataSignature="AMtx7mhkWZIkdHS+dm+Lir5WxlBhk/2N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0D5E19-21CC-4746-9C6A-F985E217CC2E}">
  <a:tblStyle styleId="{660D5E19-21CC-4746-9C6A-F985E217CC2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customschemas.google.com/relationships/presentationmetadata" Target="metadata"/><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sciitable.com/"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4242001c3_0_4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There’s a word for that…</a:t>
            </a:r>
            <a:endParaRPr/>
          </a:p>
        </p:txBody>
      </p:sp>
      <p:sp>
        <p:nvSpPr>
          <p:cNvPr id="136" name="Google Shape;136;g134242001c3_0_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34242001c3_1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 this section, we’ll cover the purpose of standardization and some of the standards people use. </a:t>
            </a:r>
            <a:endParaRPr/>
          </a:p>
        </p:txBody>
      </p:sp>
      <p:sp>
        <p:nvSpPr>
          <p:cNvPr id="246" name="Google Shape;246;g134242001c3_1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3cbac3a179_1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standard is an agreed way of doing something. We all use standards, although they may also be called norms, conventions, rules, or another similar term.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265" name="Google Shape;265;g13cbac3a179_1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3cbac3a179_1_6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purpose of standards is to make information and data more easily accessible between people and groups.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Common standards like languages allow people to understand each other when they speak, sign or write.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Standards like Postal Codes make it easier for people to send mail to the correct location by ensuring that everyone is formatting the address information in the same way.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273" name="Google Shape;273;g13cbac3a179_1_6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34242001c3_0_6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When it comes to data, different fields have their own standards based on what they need from their data.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Natural History Standards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Darwin Core: In this presentation, we’ll discuss Darwin Core, one common standard for storing natural history data. </a:t>
            </a:r>
            <a:endParaRPr/>
          </a:p>
        </p:txBody>
      </p:sp>
      <p:sp>
        <p:nvSpPr>
          <p:cNvPr id="287" name="Google Shape;287;g134242001c3_0_6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4242001c3_1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Darwin Core standards include a list of fields and how to format data within them. Darwin Core is typically used for data relating to biodiversity.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99" name="Google Shape;299;g134242001c3_1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34242001c3_0_6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page pictured on this slide shows the entry for the Country field in Darwin Core. </a:t>
            </a:r>
            <a:endParaRPr/>
          </a:p>
        </p:txBody>
      </p:sp>
      <p:sp>
        <p:nvSpPr>
          <p:cNvPr id="312" name="Google Shape;312;g134242001c3_0_6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34242001c3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134242001c3_1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134242001c3_1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34242001c3_1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this section we will look at some of the many different terms and phrases that exist within the world of data and information management.</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We will be using these throughout the course and it is important that you be familiar with, when and how to use them.</a:t>
            </a:r>
            <a:endParaRPr sz="1100">
              <a:latin typeface="Arial"/>
              <a:ea typeface="Arial"/>
              <a:cs typeface="Arial"/>
              <a:sym typeface="Arial"/>
            </a:endParaRPr>
          </a:p>
        </p:txBody>
      </p:sp>
      <p:sp>
        <p:nvSpPr>
          <p:cNvPr id="329" name="Google Shape;329;g134242001c3_1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34242001c3_1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“All the World’s a [database].”</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Let’s focus for a moment on some common words and phrases that contain the word data.</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All of the phrases here use the word database, but are they all the same, and if not, then what is the difference?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So, what is a “Database”? There are many definitions, but what they all have in common is the theme that a database is a structured and organised collection of data and/or information held on a computer.</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Everything else in the list is just a way to help you achieve this data nirvana! Let’s dig a little deeper then into those other terms.</a:t>
            </a:r>
            <a:endParaRPr sz="1100">
              <a:latin typeface="Arial"/>
              <a:ea typeface="Arial"/>
              <a:cs typeface="Arial"/>
              <a:sym typeface="Arial"/>
            </a:endParaRPr>
          </a:p>
        </p:txBody>
      </p:sp>
      <p:sp>
        <p:nvSpPr>
          <p:cNvPr id="348" name="Google Shape;348;g134242001c3_1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34242001c3_1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Let us take a look at the phrase “database language”.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According to the Oxford English dictionary “language” is the method of human communication, […], consisting of the use of words [or symbols] in a structured and conventional way.</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For our purposes, database languages — and their close allies the array languages — are the way by which a human communicates with a computer to manipulate and move around data.</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Examples that you may have come across are</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Java,</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SPARQL,</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SQL</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and Python.</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They are simply methods used to define and create tables, views and queries and also allow users to access, update, store and move data around.</a:t>
            </a:r>
            <a:endParaRPr sz="1100">
              <a:latin typeface="Arial"/>
              <a:ea typeface="Arial"/>
              <a:cs typeface="Arial"/>
              <a:sym typeface="Arial"/>
            </a:endParaRPr>
          </a:p>
        </p:txBody>
      </p:sp>
      <p:sp>
        <p:nvSpPr>
          <p:cNvPr id="358" name="Google Shape;358;g134242001c3_1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cbac3a17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sz="1100">
                <a:latin typeface="Arial"/>
                <a:ea typeface="Arial"/>
                <a:cs typeface="Arial"/>
                <a:sym typeface="Arial"/>
              </a:rPr>
              <a:t>This session is part of the Fundamentals for Data Cleanup series. We will be introducing you to the language, terminology and definitions for some of the basic concepts, functions and processes that you are going to be putting into use during the rest of the course.</a:t>
            </a:r>
            <a:endParaRPr/>
          </a:p>
        </p:txBody>
      </p:sp>
      <p:sp>
        <p:nvSpPr>
          <p:cNvPr id="143" name="Google Shape;143;g13cbac3a17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34242001c3_1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“And [programs]...”</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Now let’s look at the phrase “database program or software”.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Again going to the Oxford English dictionary a “program/programme” is a set of related measures or activities with a particular long-term aim.</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this context, a “database program or software” combines and presents functions and features for manipulating data together in a unified interface.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Examples that you may come across are: </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Microsoft Access, </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FilemakerPro </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and Oracle.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So, database programs or software are grouped utilities which allow a user, via a database language, to store, manage, query and report data held in the system.</a:t>
            </a:r>
            <a:endParaRPr sz="1100">
              <a:latin typeface="Arial"/>
              <a:ea typeface="Arial"/>
              <a:cs typeface="Arial"/>
              <a:sym typeface="Arial"/>
            </a:endParaRPr>
          </a:p>
        </p:txBody>
      </p:sp>
      <p:sp>
        <p:nvSpPr>
          <p:cNvPr id="369" name="Google Shape;369;g134242001c3_1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34242001c3_0_6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“Merely [software]...”</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The last term is “data cleaning tool”.</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Data cleaning tools are systems whose utilities focus on the manipulation of data with the aim of increasing fitness for use.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Examples that you may be familiar with or will learn about during the course are: </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OpenRefine, </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Access and Base</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and spreadsheets.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data cleaning tool should assist the user in the discovery and repair of messy data in order to improve quality.</a:t>
            </a:r>
            <a:endParaRPr sz="1100">
              <a:latin typeface="Arial"/>
              <a:ea typeface="Arial"/>
              <a:cs typeface="Arial"/>
              <a:sym typeface="Arial"/>
            </a:endParaRPr>
          </a:p>
        </p:txBody>
      </p:sp>
      <p:sp>
        <p:nvSpPr>
          <p:cNvPr id="380" name="Google Shape;380;g134242001c3_0_6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34242001c3_0_7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“That ends this strange, eventful [database]”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All these components – a language, program, and software are necessary for a database. Databases are structured collections of data and information.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391" name="Google Shape;391;g134242001c3_0_7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34242001c3_1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“Things you see and things you don’t.”</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Continuing on with some more terms that you should be familiar with we will look at the differences between the terms Field, Label and List.</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You will often hear references made to </a:t>
            </a:r>
            <a:r>
              <a:rPr b="1" lang="en-US" sz="1100">
                <a:latin typeface="Arial"/>
                <a:ea typeface="Arial"/>
                <a:cs typeface="Arial"/>
                <a:sym typeface="Arial"/>
              </a:rPr>
              <a:t>field or column names</a:t>
            </a:r>
            <a:r>
              <a:rPr lang="en-US" sz="1100">
                <a:latin typeface="Arial"/>
                <a:ea typeface="Arial"/>
                <a:cs typeface="Arial"/>
                <a:sym typeface="Arial"/>
              </a:rPr>
              <a:t> and </a:t>
            </a:r>
            <a:r>
              <a:rPr b="1" lang="en-US" sz="1100">
                <a:latin typeface="Arial"/>
                <a:ea typeface="Arial"/>
                <a:cs typeface="Arial"/>
                <a:sym typeface="Arial"/>
              </a:rPr>
              <a:t>field labels or headings</a:t>
            </a:r>
            <a:r>
              <a:rPr lang="en-US" sz="1100">
                <a:latin typeface="Arial"/>
                <a:ea typeface="Arial"/>
                <a:cs typeface="Arial"/>
                <a:sym typeface="Arial"/>
              </a:rPr>
              <a: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Often they will be used interchangeably, however they are different things.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Field or column names</a:t>
            </a:r>
            <a:r>
              <a:rPr lang="en-US" sz="1100">
                <a:latin typeface="Arial"/>
                <a:ea typeface="Arial"/>
                <a:cs typeface="Arial"/>
                <a:sym typeface="Arial"/>
              </a:rPr>
              <a:t> refer to the actual column in the database table.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They are often short, not always in plain language, sometimes computer generated; but in a properly formed database they are ALWAYS unique.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Field names are almost always used by database languages because they avoid ambiguity.</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Labels and headers</a:t>
            </a:r>
            <a:r>
              <a:rPr lang="en-US" sz="1100">
                <a:latin typeface="Arial"/>
                <a:ea typeface="Arial"/>
                <a:cs typeface="Arial"/>
                <a:sym typeface="Arial"/>
              </a:rPr>
              <a:t> on the other hand, refer to the human readable versions of the field names.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Most often you will see these in the graphical user interface of your software and on exports and reports. In some software you can in fact have different labels to the same field on a user-by-user or group basis!</a:t>
            </a:r>
            <a:endParaRPr sz="1100">
              <a:latin typeface="Arial"/>
              <a:ea typeface="Arial"/>
              <a:cs typeface="Arial"/>
              <a:sym typeface="Arial"/>
            </a:endParaRPr>
          </a:p>
        </p:txBody>
      </p:sp>
      <p:sp>
        <p:nvSpPr>
          <p:cNvPr id="401" name="Google Shape;401;g134242001c3_1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3cbac3a179_1_1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“They make lists most usual and lists most unusual…”</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As you work with your data you will come across the phrases “drop-down list” and “controlled vocabulary”</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On the surface they can appear to be the same. Indeed they are both powerful tools to help you keep your data clean, but they are different.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a:t>
            </a:r>
            <a:r>
              <a:rPr b="1" lang="en-US" sz="1100">
                <a:latin typeface="Arial"/>
                <a:ea typeface="Arial"/>
                <a:cs typeface="Arial"/>
                <a:sym typeface="Arial"/>
              </a:rPr>
              <a:t>drop-down list</a:t>
            </a:r>
            <a:r>
              <a:rPr lang="en-US" sz="1100">
                <a:latin typeface="Arial"/>
                <a:ea typeface="Arial"/>
                <a:cs typeface="Arial"/>
                <a:sym typeface="Arial"/>
              </a:rPr>
              <a:t>, also sometimes called a lookup table, is a data entry element that is created in your database software.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It allows you to select a value from a predefined set of options.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They can also be generated from the data itself on the fly.</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a:t>
            </a:r>
            <a:r>
              <a:rPr b="1" lang="en-US" sz="1100">
                <a:latin typeface="Arial"/>
                <a:ea typeface="Arial"/>
                <a:cs typeface="Arial"/>
                <a:sym typeface="Arial"/>
              </a:rPr>
              <a:t>controlled vocabulary</a:t>
            </a:r>
            <a:r>
              <a:rPr lang="en-US" sz="1100">
                <a:latin typeface="Arial"/>
                <a:ea typeface="Arial"/>
                <a:cs typeface="Arial"/>
                <a:sym typeface="Arial"/>
              </a:rPr>
              <a:t> on the other hand, is a very strictly defined, domain specific set of values that should be applied to a particular field.</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They are an integral part of a well-defined standard.</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Such values can be used in a drop-down list as mentioned previously.</a:t>
            </a:r>
            <a:endParaRPr sz="1100">
              <a:latin typeface="Arial"/>
              <a:ea typeface="Arial"/>
              <a:cs typeface="Arial"/>
              <a:sym typeface="Arial"/>
            </a:endParaRPr>
          </a:p>
        </p:txBody>
      </p:sp>
      <p:sp>
        <p:nvSpPr>
          <p:cNvPr id="413" name="Google Shape;413;g13cbac3a179_1_1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3cbac3a179_1_8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“What a difference a byte makes.”</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Next, we will look at what the term character means in relation to data and computers.</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As a reminder computers “see” in binary. Everything that you type in, is held in memory as a series of ones and zeros.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computer does not “see” the repertoire of letters and symbols on your keyboard. It needs a map to translate the character set that you would write or type, into its binary language and then back again to show it to you on the screen or a printer.</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map is made up of two parts:</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“coded character set” and the “character encoding.”</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Each symbol or glyph is assigned a numeric value and that number is then converted to binary.</a:t>
            </a:r>
            <a:endParaRPr sz="1100">
              <a:latin typeface="Arial"/>
              <a:ea typeface="Arial"/>
              <a:cs typeface="Arial"/>
              <a:sym typeface="Arial"/>
            </a:endParaRPr>
          </a:p>
        </p:txBody>
      </p:sp>
      <p:sp>
        <p:nvSpPr>
          <p:cNvPr id="424" name="Google Shape;424;g13cbac3a179_1_8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34242001c3_0_7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“Representing and transforming”</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In this example we see how character encoding is used to map the capital letter A in the western alphabet.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ASCII value is the decimal number 65 which in HEXADECIMAL is 041 and in BINARY 01000001.</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Try mapping your own name to Binary using the link at the bottom of the screen:</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Link: </a:t>
            </a:r>
            <a:r>
              <a:rPr lang="en-US" sz="1100" u="sng">
                <a:solidFill>
                  <a:srgbClr val="1155CC"/>
                </a:solidFill>
                <a:latin typeface="Arial"/>
                <a:ea typeface="Arial"/>
                <a:cs typeface="Arial"/>
                <a:sym typeface="Arial"/>
                <a:hlinkClick r:id="rId2">
                  <a:extLst>
                    <a:ext uri="{A12FA001-AC4F-418D-AE19-62706E023703}">
                      <ahyp:hlinkClr val="tx"/>
                    </a:ext>
                  </a:extLst>
                </a:hlinkClick>
              </a:rPr>
              <a:t>https://www.asciitable.com/</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In effect, when you type into a keyboard and save a file, the software that you are using will select an encoding to save with it.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When you open that file again the software needs to know which encoding (map) to use to redisplay the information back to you correctly.</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So why is this important to you as a data custodian?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Let’s say that you translate the start of Hamlet’s soliloquy: “To be or not to be, that is the question” into French and then save the file with a text editor that uses the encoding Latin-1. Then you send it to a colleague to check the translation. Voila!</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When they open the file in Microsoft Word this is what they see … Mon dieu! (French for </a:t>
            </a:r>
            <a:r>
              <a:rPr i="1" lang="en-US" sz="1100">
                <a:latin typeface="Arial"/>
                <a:ea typeface="Arial"/>
                <a:cs typeface="Arial"/>
                <a:sym typeface="Arial"/>
              </a:rPr>
              <a:t>My God!</a:t>
            </a:r>
            <a:r>
              <a:rPr lang="en-US" sz="1100">
                <a:latin typeface="Arial"/>
                <a:ea typeface="Arial"/>
                <a:cs typeface="Arial"/>
                <a:sym typeface="Arial"/>
              </a:rPr>
              <a:t>)</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There are some unexpected characters.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You forgot to tell your colleague that you were using Latin-1 as the encoding.</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Microsoft Word on their end was set to use the encoding set Unicode UTF-8. The maps did not match.</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Depending on the software the data may be irretrievably corrupted.</a:t>
            </a:r>
            <a:endParaRPr sz="1100">
              <a:latin typeface="Arial"/>
              <a:ea typeface="Arial"/>
              <a:cs typeface="Arial"/>
              <a:sym typeface="Arial"/>
            </a:endParaRPr>
          </a:p>
        </p:txBody>
      </p:sp>
      <p:sp>
        <p:nvSpPr>
          <p:cNvPr id="438" name="Google Shape;438;g134242001c3_0_7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34242001c3_1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134242001c3_1_2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134242001c3_1_2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34242001c3_1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 the section on STRUCTURES we will be working on understanding the field and data types that hold data, the structures that help to organise and protect that data and lastly look at what these mean for the integrity and security of your data.</a:t>
            </a:r>
            <a:endParaRPr sz="1100">
              <a:latin typeface="Arial"/>
              <a:ea typeface="Arial"/>
              <a:cs typeface="Arial"/>
              <a:sym typeface="Arial"/>
            </a:endParaRPr>
          </a:p>
        </p:txBody>
      </p:sp>
      <p:sp>
        <p:nvSpPr>
          <p:cNvPr id="454" name="Google Shape;454;g134242001c3_1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3d94c29728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“There are different shaped containers for your data. Some are simple, some are crazy. Beware.”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 this section on basic database Structures we will focus on the different elements that databases, software tools and languages use to handle the data that you enter.</a:t>
            </a:r>
            <a:endParaRPr sz="1100">
              <a:latin typeface="Arial"/>
              <a:ea typeface="Arial"/>
              <a:cs typeface="Arial"/>
              <a:sym typeface="Arial"/>
            </a:endParaRPr>
          </a:p>
        </p:txBody>
      </p:sp>
      <p:sp>
        <p:nvSpPr>
          <p:cNvPr id="477" name="Google Shape;477;g13d94c29728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4242001c3_0_4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134242001c3_0_4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134242001c3_0_4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34242001c3_0_26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latin typeface="Arial"/>
                <a:ea typeface="Arial"/>
                <a:cs typeface="Arial"/>
                <a:sym typeface="Arial"/>
              </a:rPr>
              <a:t>First, let's look at field types, also known as data types.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Data Types lets the computer know what kind of data is expected in a particular field.</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then dictates what functions can be performed on it.</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They can be simple and encompass a single concept or combine concepts depending on the software or language you are using.</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Either way the essential building blocks are the same. So, let’s look at six that you will come across most frequently.</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First, </a:t>
            </a:r>
            <a:r>
              <a:rPr b="1" lang="en-US" sz="1100">
                <a:latin typeface="Arial"/>
                <a:ea typeface="Arial"/>
                <a:cs typeface="Arial"/>
                <a:sym typeface="Arial"/>
              </a:rPr>
              <a:t>Numeric fields</a:t>
            </a:r>
            <a:r>
              <a:rPr lang="en-US" sz="1100">
                <a:latin typeface="Arial"/>
                <a:ea typeface="Arial"/>
                <a:cs typeface="Arial"/>
                <a:sym typeface="Arial"/>
              </a:rPr>
              <a:t>:</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data type holds numbers, and there are two kinds:</a:t>
            </a:r>
            <a:endParaRPr sz="1100">
              <a:latin typeface="Arial"/>
              <a:ea typeface="Arial"/>
              <a:cs typeface="Arial"/>
              <a:sym typeface="Arial"/>
            </a:endParaRPr>
          </a:p>
          <a:p>
            <a:pPr indent="-298450" lvl="1" marL="13716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Integers and long integers</a:t>
            </a:r>
            <a:r>
              <a:rPr lang="en-US" sz="1100">
                <a:latin typeface="Arial"/>
                <a:ea typeface="Arial"/>
                <a:cs typeface="Arial"/>
                <a:sym typeface="Arial"/>
              </a:rPr>
              <a:t> hold whole numbers.</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For example: 1, 2, 3, 99, 2000 …</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size of the number depends on the number of bits assigned to the field (more about that later).</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For now just remember that a long integer field will hold a bigger number than an integer.</a:t>
            </a:r>
            <a:endParaRPr sz="1100">
              <a:latin typeface="Arial"/>
              <a:ea typeface="Arial"/>
              <a:cs typeface="Arial"/>
              <a:sym typeface="Arial"/>
            </a:endParaRPr>
          </a:p>
          <a:p>
            <a:pPr indent="-298450" lvl="1" marL="13716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Floats</a:t>
            </a:r>
            <a:r>
              <a:rPr lang="en-US" sz="1100">
                <a:latin typeface="Arial"/>
                <a:ea typeface="Arial"/>
                <a:cs typeface="Arial"/>
                <a:sym typeface="Arial"/>
              </a:rPr>
              <a:t>, also referred to as </a:t>
            </a:r>
            <a:r>
              <a:rPr b="1" lang="en-US" sz="1100">
                <a:latin typeface="Arial"/>
                <a:ea typeface="Arial"/>
                <a:cs typeface="Arial"/>
                <a:sym typeface="Arial"/>
              </a:rPr>
              <a:t>doubles</a:t>
            </a:r>
            <a:r>
              <a:rPr lang="en-US" sz="1100">
                <a:latin typeface="Arial"/>
                <a:ea typeface="Arial"/>
                <a:cs typeface="Arial"/>
                <a:sym typeface="Arial"/>
              </a:rPr>
              <a:t>, hold fractions or parts of whole numbers.</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For example </a:t>
            </a:r>
            <a:r>
              <a:rPr lang="en-US" sz="1100">
                <a:latin typeface="Consolas"/>
                <a:ea typeface="Consolas"/>
                <a:cs typeface="Consolas"/>
                <a:sym typeface="Consolas"/>
              </a:rPr>
              <a:t>4.5</a:t>
            </a:r>
            <a:r>
              <a:rPr lang="en-US" sz="1100">
                <a:latin typeface="Arial"/>
                <a:ea typeface="Arial"/>
                <a:cs typeface="Arial"/>
                <a:sym typeface="Arial"/>
              </a:rPr>
              <a:t>, </a:t>
            </a:r>
            <a:r>
              <a:rPr lang="en-US" sz="1100">
                <a:latin typeface="Consolas"/>
                <a:ea typeface="Consolas"/>
                <a:cs typeface="Consolas"/>
                <a:sym typeface="Consolas"/>
              </a:rPr>
              <a:t>19.47</a:t>
            </a:r>
            <a:r>
              <a:rPr lang="en-US" sz="1100">
                <a:latin typeface="Arial"/>
                <a:ea typeface="Arial"/>
                <a:cs typeface="Arial"/>
                <a:sym typeface="Arial"/>
              </a:rPr>
              <a:t>.</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important thing to remember here is that a float always has decimal places, so the number </a:t>
            </a:r>
            <a:r>
              <a:rPr lang="en-US" sz="1100">
                <a:latin typeface="Consolas"/>
                <a:ea typeface="Consolas"/>
                <a:cs typeface="Consolas"/>
                <a:sym typeface="Consolas"/>
              </a:rPr>
              <a:t>10</a:t>
            </a:r>
            <a:r>
              <a:rPr lang="en-US" sz="1100">
                <a:latin typeface="Arial"/>
                <a:ea typeface="Arial"/>
                <a:cs typeface="Arial"/>
                <a:sym typeface="Arial"/>
              </a:rPr>
              <a:t> will be stored as </a:t>
            </a:r>
            <a:r>
              <a:rPr lang="en-US" sz="1100">
                <a:latin typeface="Consolas"/>
                <a:ea typeface="Consolas"/>
                <a:cs typeface="Consolas"/>
                <a:sym typeface="Consolas"/>
              </a:rPr>
              <a:t>10.0</a:t>
            </a:r>
            <a:r>
              <a:rPr lang="en-US" sz="1100">
                <a:latin typeface="Arial"/>
                <a:ea typeface="Arial"/>
                <a:cs typeface="Arial"/>
                <a:sym typeface="Arial"/>
              </a:rPr>
              <a:t>.</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number of decimal places is an integral element of the type. This has implications when it comes to precision and accuracy.</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startAt="2"/>
            </a:pPr>
            <a:r>
              <a:rPr b="1" lang="en-US" sz="1100">
                <a:latin typeface="Arial"/>
                <a:ea typeface="Arial"/>
                <a:cs typeface="Arial"/>
                <a:sym typeface="Arial"/>
              </a:rPr>
              <a:t>Alphanumeric fields</a:t>
            </a:r>
            <a:r>
              <a:rPr lang="en-US" sz="1100">
                <a:latin typeface="Arial"/>
                <a:ea typeface="Arial"/>
                <a:cs typeface="Arial"/>
                <a:sym typeface="Arial"/>
              </a:rPr>
              <a:t>:</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Alphanumeric fields</a:t>
            </a:r>
            <a:r>
              <a:rPr lang="en-US" sz="1100">
                <a:latin typeface="Arial"/>
                <a:ea typeface="Arial"/>
                <a:cs typeface="Arial"/>
                <a:sym typeface="Arial"/>
              </a:rPr>
              <a:t> are also referred to as text, character or string fields.</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They can hold any letter, number or symbol in the coded character set and usually have a defined character limit.</a:t>
            </a:r>
            <a:endParaRPr sz="1100">
              <a:latin typeface="Arial"/>
              <a:ea typeface="Arial"/>
              <a:cs typeface="Arial"/>
              <a:sym typeface="Arial"/>
            </a:endParaRPr>
          </a:p>
          <a:p>
            <a:pPr indent="-298450" lvl="1"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Entering more characters than the character limit can often result in truncation and loss of data on save.</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startAt="3"/>
            </a:pPr>
            <a:r>
              <a:rPr lang="en-US" sz="1100">
                <a:latin typeface="Arial"/>
                <a:ea typeface="Arial"/>
                <a:cs typeface="Arial"/>
                <a:sym typeface="Arial"/>
              </a:rPr>
              <a:t>Another type of text field that you will come across is the </a:t>
            </a:r>
            <a:r>
              <a:rPr b="1" lang="en-US" sz="1100">
                <a:latin typeface="Arial"/>
                <a:ea typeface="Arial"/>
                <a:cs typeface="Arial"/>
                <a:sym typeface="Arial"/>
              </a:rPr>
              <a:t>Unstructured text field</a:t>
            </a:r>
            <a:r>
              <a:rPr lang="en-US" sz="1100">
                <a:latin typeface="Arial"/>
                <a:ea typeface="Arial"/>
                <a:cs typeface="Arial"/>
                <a:sym typeface="Arial"/>
              </a:rPr>
              <a:t>, also known as memo, long char or blob fields.</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type of field is used to hold large amounts of unformatted text and, unlike alphanumeric fields, may not have an obvious character limit.</a:t>
            </a:r>
            <a:endParaRPr sz="1100">
              <a:latin typeface="Arial"/>
              <a:ea typeface="Arial"/>
              <a:cs typeface="Arial"/>
              <a:sym typeface="Arial"/>
            </a:endParaRPr>
          </a:p>
          <a:p>
            <a:pPr indent="-298450" lvl="1"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simple systems, they are generally less flexible in terms of processing — for example, sorting and indexing — than their smaller alphanumeric cousins.</a:t>
            </a:r>
            <a:endParaRPr sz="1100">
              <a:latin typeface="Arial"/>
              <a:ea typeface="Arial"/>
              <a:cs typeface="Arial"/>
              <a:sym typeface="Arial"/>
            </a:endParaRPr>
          </a:p>
          <a:p>
            <a:pPr indent="-298450" lvl="1"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With decreased storage costs and the rise of NoSQL document-oriented database programs, such as MongoDB, this is changing.</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startAt="4"/>
            </a:pPr>
            <a:r>
              <a:rPr b="1" lang="en-US" sz="1100">
                <a:latin typeface="Arial"/>
                <a:ea typeface="Arial"/>
                <a:cs typeface="Arial"/>
                <a:sym typeface="Arial"/>
              </a:rPr>
              <a:t>System Value</a:t>
            </a:r>
            <a:r>
              <a:rPr lang="en-US" sz="1100">
                <a:latin typeface="Arial"/>
                <a:ea typeface="Arial"/>
                <a:cs typeface="Arial"/>
                <a:sym typeface="Arial"/>
              </a:rPr>
              <a:t> fields have a double nature: what you see on the screen is not usually the actual value that the software is storing in memory.</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Date and time fields are the most common example of this type of field.</a:t>
            </a:r>
            <a:endParaRPr sz="1100">
              <a:latin typeface="Arial"/>
              <a:ea typeface="Arial"/>
              <a:cs typeface="Arial"/>
              <a:sym typeface="Arial"/>
            </a:endParaRPr>
          </a:p>
          <a:p>
            <a:pPr indent="-298450" lvl="1"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this example you typed “1 March 1971” into a cell in Excel and hit return.</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Now it says “</a:t>
            </a:r>
            <a:r>
              <a:rPr lang="en-US" sz="1100">
                <a:latin typeface="Consolas"/>
                <a:ea typeface="Consolas"/>
                <a:cs typeface="Consolas"/>
                <a:sym typeface="Consolas"/>
              </a:rPr>
              <a:t>1-Mar-71</a:t>
            </a:r>
            <a:r>
              <a:rPr lang="en-US" sz="1100">
                <a:latin typeface="Arial"/>
                <a:ea typeface="Arial"/>
                <a:cs typeface="Arial"/>
                <a:sym typeface="Arial"/>
              </a:rPr>
              <a:t>” in the cell AND “</a:t>
            </a:r>
            <a:r>
              <a:rPr lang="en-US" sz="1100">
                <a:latin typeface="Consolas"/>
                <a:ea typeface="Consolas"/>
                <a:cs typeface="Consolas"/>
                <a:sym typeface="Consolas"/>
              </a:rPr>
              <a:t>3/1/1971</a:t>
            </a:r>
            <a:r>
              <a:rPr lang="en-US" sz="1100">
                <a:latin typeface="Arial"/>
                <a:ea typeface="Arial"/>
                <a:cs typeface="Arial"/>
                <a:sym typeface="Arial"/>
              </a:rPr>
              <a:t>” in the function bar. </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Excel is applying a display format to the cell, which you can change at will. </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HOWEVER, if you remove the format you see that what is actually being stored in the field is the number </a:t>
            </a:r>
            <a:r>
              <a:rPr lang="en-US" sz="1100">
                <a:latin typeface="Consolas"/>
                <a:ea typeface="Consolas"/>
                <a:cs typeface="Consolas"/>
                <a:sym typeface="Consolas"/>
              </a:rPr>
              <a:t>25993.00</a:t>
            </a:r>
            <a:r>
              <a:rPr lang="en-US" sz="1100">
                <a:latin typeface="Arial"/>
                <a:ea typeface="Arial"/>
                <a:cs typeface="Arial"/>
                <a:sym typeface="Arial"/>
              </a:rPr>
              <a:t>! So you can see that the field is actually a float.</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You should beware because that system value will not be the same from software to software. Exports should be checked to make sure the actual date is exported and not the system value.</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startAt="5"/>
            </a:pPr>
            <a:r>
              <a:rPr b="1" lang="en-US" sz="1100">
                <a:latin typeface="Arial"/>
                <a:ea typeface="Arial"/>
                <a:cs typeface="Arial"/>
                <a:sym typeface="Arial"/>
              </a:rPr>
              <a:t>Boolean fields</a:t>
            </a:r>
            <a:r>
              <a:rPr lang="en-US" sz="1100">
                <a:latin typeface="Arial"/>
                <a:ea typeface="Arial"/>
                <a:cs typeface="Arial"/>
                <a:sym typeface="Arial"/>
              </a:rPr>
              <a:t>:</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Boolean fields</a:t>
            </a:r>
            <a:r>
              <a:rPr lang="en-US" sz="1100">
                <a:latin typeface="Arial"/>
                <a:ea typeface="Arial"/>
                <a:cs typeface="Arial"/>
                <a:sym typeface="Arial"/>
              </a:rPr>
              <a:t> — also known as </a:t>
            </a:r>
            <a:r>
              <a:rPr b="1" lang="en-US" sz="1100">
                <a:latin typeface="Arial"/>
                <a:ea typeface="Arial"/>
                <a:cs typeface="Arial"/>
                <a:sym typeface="Arial"/>
              </a:rPr>
              <a:t>Binary fields</a:t>
            </a:r>
            <a:r>
              <a:rPr lang="en-US" sz="1100">
                <a:latin typeface="Arial"/>
                <a:ea typeface="Arial"/>
                <a:cs typeface="Arial"/>
                <a:sym typeface="Arial"/>
              </a:rPr>
              <a:t> — only contain one of two values that represent a one or a zero.</a:t>
            </a:r>
            <a:endParaRPr sz="1100">
              <a:latin typeface="Arial"/>
              <a:ea typeface="Arial"/>
              <a:cs typeface="Arial"/>
              <a:sym typeface="Arial"/>
            </a:endParaRPr>
          </a:p>
          <a:p>
            <a:pPr indent="-298450" lvl="1"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They are a special case of System Value field</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As mentioned earlier, while the software actually saves a number, it often displays values such as: Yes/No, Yes/no, Y/N, True/False.</a:t>
            </a:r>
            <a:endParaRPr sz="1100">
              <a:latin typeface="Arial"/>
              <a:ea typeface="Arial"/>
              <a:cs typeface="Arial"/>
              <a:sym typeface="Arial"/>
            </a:endParaRPr>
          </a:p>
          <a:p>
            <a:pPr indent="-298450" lvl="2" marL="1828800" rtl="0" algn="l">
              <a:lnSpc>
                <a:spcPct val="115000"/>
              </a:lnSpc>
              <a:spcBef>
                <a:spcPts val="0"/>
              </a:spcBef>
              <a:spcAft>
                <a:spcPts val="0"/>
              </a:spcAft>
              <a:buClr>
                <a:schemeClr val="dk1"/>
              </a:buClr>
              <a:buSzPts val="1100"/>
              <a:buChar char="-"/>
            </a:pPr>
            <a:r>
              <a:rPr lang="en-US" sz="1100">
                <a:latin typeface="Arial"/>
                <a:ea typeface="Arial"/>
                <a:cs typeface="Arial"/>
                <a:sym typeface="Arial"/>
              </a:rPr>
              <a:t>You should take care to find out which way around the system you are using translates. Is a 1 a yes or no?</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startAt="6"/>
            </a:pPr>
            <a:r>
              <a:rPr b="1" lang="en-US" sz="1100">
                <a:latin typeface="Arial"/>
                <a:ea typeface="Arial"/>
                <a:cs typeface="Arial"/>
                <a:sym typeface="Arial"/>
              </a:rPr>
              <a:t>Structured Text fields</a:t>
            </a:r>
            <a:r>
              <a:rPr lang="en-US" sz="1100">
                <a:latin typeface="Arial"/>
                <a:ea typeface="Arial"/>
                <a:cs typeface="Arial"/>
                <a:sym typeface="Arial"/>
              </a:rPr>
              <a:t> are less common but mentioned here for completeness.</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They are fields that can be made up of combinations of the simple data types or even be defined by the data itself.</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Most often these are used in programming languages to allow flexibility and handling of complex concepts.</a:t>
            </a:r>
            <a:endParaRPr sz="1100">
              <a:latin typeface="Arial"/>
              <a:ea typeface="Arial"/>
              <a:cs typeface="Arial"/>
              <a:sym typeface="Arial"/>
            </a:endParaRPr>
          </a:p>
          <a:p>
            <a:pPr indent="-298450" lvl="1"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An example is the factor field used in the R programming language, which is defined as a type vector containing a set of numeric codes with character-valued levels.</a:t>
            </a:r>
            <a:endParaRPr sz="1100">
              <a:latin typeface="Arial"/>
              <a:ea typeface="Arial"/>
              <a:cs typeface="Arial"/>
              <a:sym typeface="Arial"/>
            </a:endParaRPr>
          </a:p>
        </p:txBody>
      </p:sp>
      <p:sp>
        <p:nvSpPr>
          <p:cNvPr id="488" name="Google Shape;488;g134242001c3_0_26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34242001c3_1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table displays simple field types and examples of data you might find in these fields. The shapes used in this table will reoccur throughout the presentation series to mark field types.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Integer: Purple Square Horizontal</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Float: Purple Square Diagonal</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Alphanumeric: Green 8-Pointed Polygon</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Boolean: Orange Triangle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Date: Blue Pentagon</a:t>
            </a:r>
            <a:endParaRPr/>
          </a:p>
        </p:txBody>
      </p:sp>
      <p:sp>
        <p:nvSpPr>
          <p:cNvPr id="498" name="Google Shape;498;g134242001c3_1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34242001c3_1_2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Alphanumeric Fields are often used for names and other such text, but they can also handle Integer and Float data, as depicted here. </a:t>
            </a:r>
            <a:endParaRPr/>
          </a:p>
        </p:txBody>
      </p:sp>
      <p:sp>
        <p:nvSpPr>
          <p:cNvPr id="538" name="Google Shape;538;g134242001c3_1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34242001c3_0_28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There are also more complex fields like memos and factors. The table shows some examples of data in those fields.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568" name="Google Shape;568;g134242001c3_0_28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134242001c3_1_3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Fields can accommodate data of varying lengths, as long as it is the appropriate type of data.</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656" name="Google Shape;656;g134242001c3_1_3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34242001c3_1_4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When data doesn’t match the field type, it may cause issues or unexpected behavior. Non-integer data cannot fit into integer fields. Dates in an integer field may have an output, but it will be a series of numbers, rather than a date.</a:t>
            </a:r>
            <a:endParaRPr/>
          </a:p>
        </p:txBody>
      </p:sp>
      <p:sp>
        <p:nvSpPr>
          <p:cNvPr id="689" name="Google Shape;689;g134242001c3_1_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134242001c3_1_4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Data can be encoded and saved in different character sets. Knowing how your data is  encoded and saved will make it easier to access.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Some common character sets: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ACSII</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Latin 1</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UTF/Unicode</a:t>
            </a:r>
            <a:endParaRPr/>
          </a:p>
        </p:txBody>
      </p:sp>
      <p:sp>
        <p:nvSpPr>
          <p:cNvPr id="772" name="Google Shape;772;g134242001c3_1_4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134242001c3_1_4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ASCII stands for American Standard Code for Information Exchange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It was the first character encoding standard.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Includes 128 alphanumeric characters. </a:t>
            </a:r>
            <a:endParaRPr/>
          </a:p>
        </p:txBody>
      </p:sp>
      <p:sp>
        <p:nvSpPr>
          <p:cNvPr id="782" name="Google Shape;782;g134242001c3_1_4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134242001c3_1_5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ISO Latin 1 is a character encoding standard for Latin characters. ISO stands for International Organization for Standardization.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There are other standards by the ISO for other alphabets.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Default standard for HTML 4.01</a:t>
            </a:r>
            <a:endParaRPr/>
          </a:p>
        </p:txBody>
      </p:sp>
      <p:sp>
        <p:nvSpPr>
          <p:cNvPr id="794" name="Google Shape;794;g134242001c3_1_5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34242001c3_1_5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u="sng">
                <a:latin typeface="Arial"/>
                <a:ea typeface="Arial"/>
                <a:cs typeface="Arial"/>
                <a:sym typeface="Arial"/>
              </a:rPr>
              <a:t>Uni</a:t>
            </a:r>
            <a:r>
              <a:rPr lang="en-US" sz="1100">
                <a:latin typeface="Arial"/>
                <a:ea typeface="Arial"/>
                <a:cs typeface="Arial"/>
                <a:sym typeface="Arial"/>
              </a:rPr>
              <a:t>que, </a:t>
            </a:r>
            <a:r>
              <a:rPr lang="en-US" sz="1100" u="sng">
                <a:latin typeface="Arial"/>
                <a:ea typeface="Arial"/>
                <a:cs typeface="Arial"/>
                <a:sym typeface="Arial"/>
              </a:rPr>
              <a:t>Uni</a:t>
            </a:r>
            <a:r>
              <a:rPr lang="en-US" sz="1100">
                <a:latin typeface="Arial"/>
                <a:ea typeface="Arial"/>
                <a:cs typeface="Arial"/>
                <a:sym typeface="Arial"/>
              </a:rPr>
              <a:t>versal, </a:t>
            </a:r>
            <a:r>
              <a:rPr lang="en-US" sz="1100" u="sng">
                <a:latin typeface="Arial"/>
                <a:ea typeface="Arial"/>
                <a:cs typeface="Arial"/>
                <a:sym typeface="Arial"/>
              </a:rPr>
              <a:t>Uni</a:t>
            </a:r>
            <a:r>
              <a:rPr lang="en-US" sz="1100">
                <a:latin typeface="Arial"/>
                <a:ea typeface="Arial"/>
                <a:cs typeface="Arial"/>
                <a:sym typeface="Arial"/>
              </a:rPr>
              <a:t>form character en</a:t>
            </a:r>
            <a:r>
              <a:rPr lang="en-US" sz="1100" u="sng">
                <a:latin typeface="Arial"/>
                <a:ea typeface="Arial"/>
                <a:cs typeface="Arial"/>
                <a:sym typeface="Arial"/>
              </a:rPr>
              <a:t>cod</a:t>
            </a:r>
            <a:r>
              <a:rPr lang="en-US" sz="1100">
                <a:latin typeface="Arial"/>
                <a:ea typeface="Arial"/>
                <a:cs typeface="Arial"/>
                <a:sym typeface="Arial"/>
              </a:rPr>
              <a:t>ing, developed by the Unicode Consortium</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Contains 136,755 characters, first 128 correspond 1:1 with ASCII characters</a:t>
            </a:r>
            <a:endParaRPr/>
          </a:p>
        </p:txBody>
      </p:sp>
      <p:sp>
        <p:nvSpPr>
          <p:cNvPr id="806" name="Google Shape;806;g134242001c3_1_5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4242001c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 this section, we’ll cover data quality and what makes data fit for use. </a:t>
            </a:r>
            <a:endParaRPr/>
          </a:p>
        </p:txBody>
      </p:sp>
      <p:sp>
        <p:nvSpPr>
          <p:cNvPr id="173" name="Google Shape;173;g134242001c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34242001c3_1_5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Stands for Unicode Transformation Format. Common variations are UTF-8 and UTF-16, 8 and 16 bit character encoding respectively.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Latest version includes 1,112,064 characters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Default encodings for HTML 5 </a:t>
            </a:r>
            <a:endParaRPr/>
          </a:p>
        </p:txBody>
      </p:sp>
      <p:sp>
        <p:nvSpPr>
          <p:cNvPr id="818" name="Google Shape;818;g134242001c3_1_5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134242001c3_1_5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Now that you have an understanding of the field types used to represent your data elements, let's talk about the containers or structures that many database programs and software use collate and display your data.</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First is the cell. This is the smallest data structure, it holds a single value and has a single data type associated with it.</a:t>
            </a:r>
            <a:endParaRPr sz="1100">
              <a:latin typeface="Arial"/>
              <a:ea typeface="Arial"/>
              <a:cs typeface="Arial"/>
              <a:sym typeface="Arial"/>
            </a:endParaRPr>
          </a:p>
        </p:txBody>
      </p:sp>
      <p:sp>
        <p:nvSpPr>
          <p:cNvPr id="830" name="Google Shape;830;g134242001c3_1_5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34242001c3_0_29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As you start to organise cells you begin to build a grid. Grids have implied structure in the form of Rows and Columns.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When you organise cells into rows and columns, obviously, what you get is a grid!</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looks very much like a spreadsheet right? Well, yes.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difference, however, between a spreadsheet grid and a table is the strength of the ties that hold the rows and columns together.</a:t>
            </a:r>
            <a:endParaRPr/>
          </a:p>
        </p:txBody>
      </p:sp>
      <p:sp>
        <p:nvSpPr>
          <p:cNvPr id="840" name="Google Shape;840;g134242001c3_0_29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34242001c3_0_30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So, let’s now talk about those connections. What are the implications for the integrity and security of your data of loose unenforced relationships between rows and columns?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What actually makes a table useful are the connections that we create to give the data in the structure meaning.</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We intrinsically make patterns of attributes that turn data into information.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Rows become records and Columns become attributes…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a spreadsheet, however, the connections between cells are idiomatic, loose and unenforced. It is easy for the attributes between the rows to get jumbled up or for the values to get changed and then the meaning is lost.</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This lack of enforced connections makes a spreadsheet easy to use but these same qualities also cause problems.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Errors are easy to make and hard to catch</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Connections and relationships are not documentable and so subject to interpretation and mutation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Spreadsheets are not built to scale in terms of size or numbers of users, so they can be slow, crashy and easily corruptible.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Spreadsheets are easy to copy and email, so they are hard to version and keep track of.</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question is what is the solution?</a:t>
            </a:r>
            <a:endParaRPr/>
          </a:p>
        </p:txBody>
      </p:sp>
      <p:sp>
        <p:nvSpPr>
          <p:cNvPr id="873" name="Google Shape;873;g134242001c3_0_30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134242001c3_0_3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Let’s look back at the connections in a bit more detail.</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We generally understand that the data in each row of a table means something.</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For example each row can represent a specimen or a taxa that was found at a particular place, at a particular time, by a particular person.</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It would be odd to have one row in a table that represents a specimen followed by a row that represents a collection site.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We also often want to analyse, sort and compare values of particular attributes between rows.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For example you may want to find the mean weight of all the Kenyan bats. So ideally we want to use a system to store our data that:</a:t>
            </a:r>
            <a:endParaRPr sz="1100">
              <a:latin typeface="Arial"/>
              <a:ea typeface="Arial"/>
              <a:cs typeface="Arial"/>
              <a:sym typeface="Arial"/>
            </a:endParaRPr>
          </a:p>
          <a:p>
            <a:pPr indent="-298450" lvl="0" marL="13716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always holds the rows together; </a:t>
            </a:r>
            <a:endParaRPr sz="1100">
              <a:latin typeface="Arial"/>
              <a:ea typeface="Arial"/>
              <a:cs typeface="Arial"/>
              <a:sym typeface="Arial"/>
            </a:endParaRPr>
          </a:p>
          <a:p>
            <a:pPr indent="-298450" lvl="0" marL="13716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does not mix data types; </a:t>
            </a:r>
            <a:endParaRPr sz="1100">
              <a:latin typeface="Arial"/>
              <a:ea typeface="Arial"/>
              <a:cs typeface="Arial"/>
              <a:sym typeface="Arial"/>
            </a:endParaRPr>
          </a:p>
          <a:p>
            <a:pPr indent="-298450" lvl="0" marL="13716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and segregates data in each table to a single concept or theme.</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These are functions of a database!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Functions in a true database inherently bind rows together, and columns may only have a single data type.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Tables in a database are held together by virtual links called keys.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These keys are identifiers that match between tables and allow data to be connected efficiently.</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It is these two key concepts that distinguish a spreadsheet from a database.</a:t>
            </a:r>
            <a:endParaRPr/>
          </a:p>
        </p:txBody>
      </p:sp>
      <p:sp>
        <p:nvSpPr>
          <p:cNvPr id="882" name="Google Shape;882;g134242001c3_0_3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1344c4ea85d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is an example of a filled-in table. We’ll be working with this table on and off throughout the presentation</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895" name="Google Shape;895;g1344c4ea85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1344c4ea85d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this example table, a row contains all the data for one record, and each column contains a different type of data, such as ID data, expiration data, date data, Zip Code data, State data, Name data, and Age data. </a:t>
            </a:r>
            <a:endParaRPr sz="1100">
              <a:latin typeface="Arial"/>
              <a:ea typeface="Arial"/>
              <a:cs typeface="Arial"/>
              <a:sym typeface="Arial"/>
            </a:endParaRPr>
          </a:p>
        </p:txBody>
      </p:sp>
      <p:sp>
        <p:nvSpPr>
          <p:cNvPr id="939" name="Google Shape;939;g1344c4ea85d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1344c4ea85d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47: “What happens when there is data missing from a table?”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There is one concept that you should beware of when it comes to cells and that is the “empty cell”.</a:t>
            </a:r>
            <a:endParaRPr sz="1100">
              <a:latin typeface="Arial"/>
              <a:ea typeface="Arial"/>
              <a:cs typeface="Arial"/>
              <a:sym typeface="Arial"/>
            </a:endParaRPr>
          </a:p>
        </p:txBody>
      </p:sp>
      <p:sp>
        <p:nvSpPr>
          <p:cNvPr id="1000" name="Google Shape;1000;g1344c4ea85d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1344c4ea85d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Subtitle 48: “An empty cell doesn’t necessarily mean an empty field.”</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“An empty cell doesn’t necessarily mean an empty field.”</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Some software “fills” an empty field with a system value based on the data type.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Examples are “NULL” “N/A” or even zero!</a:t>
            </a:r>
            <a:endParaRPr sz="1100">
              <a:latin typeface="Arial"/>
              <a:ea typeface="Arial"/>
              <a:cs typeface="Arial"/>
              <a:sym typeface="Arial"/>
            </a:endParaRPr>
          </a:p>
        </p:txBody>
      </p:sp>
      <p:sp>
        <p:nvSpPr>
          <p:cNvPr id="1055" name="Google Shape;1055;g1344c4ea85d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1344c4ea85d_0_2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Data can be transformed with functions. We’ll look at some examples in the next slides.</a:t>
            </a:r>
            <a:endParaRPr/>
          </a:p>
        </p:txBody>
      </p:sp>
      <p:sp>
        <p:nvSpPr>
          <p:cNvPr id="1066" name="Google Shape;1066;g1344c4ea85d_0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3cbac3a179_1_2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Whether or not data is fit for use is based on a number of factors: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Accessibility</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Accuracy</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Timeliness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Completeness/Comprehensiveness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Consistency with other sources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Relevance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Documentation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Readability/Interpretability</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 determine if your data is usable, ask yourself the questions related to each point. </a:t>
            </a:r>
            <a:endParaRPr/>
          </a:p>
        </p:txBody>
      </p:sp>
      <p:sp>
        <p:nvSpPr>
          <p:cNvPr id="192" name="Google Shape;192;g13cbac3a179_1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1344c4ea85d_1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“How do you combine the data in cells to create data in other cells?”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One option is a simple addition function that can combine that data from two cells into new data in a third cell.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example combines the data mathematically and only works with integer and float fields. Even though the data in the third row is numerical, it’s in an alphanumeric field, not an integer or float field, so it produces an error. </a:t>
            </a:r>
            <a:endParaRPr/>
          </a:p>
        </p:txBody>
      </p:sp>
      <p:sp>
        <p:nvSpPr>
          <p:cNvPr id="1077" name="Google Shape;1077;g1344c4ea85d_1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1344c4ea85d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Text data can also be combined. Instead of summing the data, text will be combined. The function can combine text and numbers, but only if both are in alphanumeric fields.</a:t>
            </a:r>
            <a:endParaRPr/>
          </a:p>
        </p:txBody>
      </p:sp>
      <p:sp>
        <p:nvSpPr>
          <p:cNvPr id="1120" name="Google Shape;1120;g1344c4ea85d_0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1344c4ea85d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Functions can also combine dates and numeric data to get a new date. When using functions, it is essential to know the field types of the function you’re using and the field types of your data. </a:t>
            </a:r>
            <a:endParaRPr/>
          </a:p>
        </p:txBody>
      </p:sp>
      <p:sp>
        <p:nvSpPr>
          <p:cNvPr id="1176" name="Google Shape;1176;g1344c4ea85d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1344c4ea85d_0_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the next few slides, we’ll discuss structure and integrity for your data. </a:t>
            </a:r>
            <a:endParaRPr/>
          </a:p>
        </p:txBody>
      </p:sp>
      <p:sp>
        <p:nvSpPr>
          <p:cNvPr id="1237" name="Google Shape;1237;g1344c4ea85d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1344c4ea85d_1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Using a table instead of a grid adds structure to your data. In a grid, rows and columns are arbitrary. </a:t>
            </a:r>
            <a:endParaRPr/>
          </a:p>
        </p:txBody>
      </p:sp>
      <p:sp>
        <p:nvSpPr>
          <p:cNvPr id="1248" name="Google Shape;1248;g1344c4ea85d_1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g1344c4ea85d_1_3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Although tables add structure to data and improve upon grids, you can move data around, which would break the table’s structure. </a:t>
            </a:r>
            <a:endParaRPr/>
          </a:p>
        </p:txBody>
      </p:sp>
      <p:sp>
        <p:nvSpPr>
          <p:cNvPr id="1346" name="Google Shape;1346;g1344c4ea85d_1_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g1344c4ea85d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a database table, the attributes of a record stay together in rows, and all the data in a column has the same type/field.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All the data in a table should refer to a single concept.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396" name="Google Shape;1396;g1344c4ea85d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1344c4ea85d_0_4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a database, you can connect data between tables. In the next few slides, we’ll review a few possible connections.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409" name="Google Shape;1409;g1344c4ea85d_0_4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1344c4ea85d_1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Databases can connect to and use lookup tables – tables connected to the original that track a specific type of data. Lookup tables are often used to validate data. </a:t>
            </a:r>
            <a:endParaRPr/>
          </a:p>
        </p:txBody>
      </p:sp>
      <p:sp>
        <p:nvSpPr>
          <p:cNvPr id="1497" name="Google Shape;1497;g1344c4ea85d_1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7" name="Shape 1587"/>
        <p:cNvGrpSpPr/>
        <p:nvPr/>
      </p:nvGrpSpPr>
      <p:grpSpPr>
        <a:xfrm>
          <a:off x="0" y="0"/>
          <a:ext cx="0" cy="0"/>
          <a:chOff x="0" y="0"/>
          <a:chExt cx="0" cy="0"/>
        </a:xfrm>
      </p:grpSpPr>
      <p:sp>
        <p:nvSpPr>
          <p:cNvPr id="1588" name="Google Shape;1588;g1344c4ea85d_0_5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Databases can also join tables that share data. In the example on the slide, both tables include information about states on driver’s licences. Unlike the Lookup table, the new Joined Table contains additional information, along with the shared column.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589" name="Google Shape;1589;g1344c4ea85d_0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3cbac3a179_1_3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Quality is a combination of correctness and consistency. Correctness and consistency are related but often confused terms.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Correctness is how accurate the data is: how close the recorded values are to the actual values.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Consistency is how precise the data is: how often the data is correct. </a:t>
            </a:r>
            <a:endParaRPr/>
          </a:p>
        </p:txBody>
      </p:sp>
      <p:sp>
        <p:nvSpPr>
          <p:cNvPr id="204" name="Google Shape;204;g13cbac3a179_1_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2" name="Shape 1692"/>
        <p:cNvGrpSpPr/>
        <p:nvPr/>
      </p:nvGrpSpPr>
      <p:grpSpPr>
        <a:xfrm>
          <a:off x="0" y="0"/>
          <a:ext cx="0" cy="0"/>
          <a:chOff x="0" y="0"/>
          <a:chExt cx="0" cy="0"/>
        </a:xfrm>
      </p:grpSpPr>
      <p:sp>
        <p:nvSpPr>
          <p:cNvPr id="1693" name="Google Shape;1693;g1344c4ea85d_0_6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Related tables like the ones in the previous slides can be connected with “Foreign Keys” integers that help preserve the table structure and connections.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694" name="Google Shape;1694;g1344c4ea85d_0_6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2" name="Shape 1822"/>
        <p:cNvGrpSpPr/>
        <p:nvPr/>
      </p:nvGrpSpPr>
      <p:grpSpPr>
        <a:xfrm>
          <a:off x="0" y="0"/>
          <a:ext cx="0" cy="0"/>
          <a:chOff x="0" y="0"/>
          <a:chExt cx="0" cy="0"/>
        </a:xfrm>
      </p:grpSpPr>
      <p:sp>
        <p:nvSpPr>
          <p:cNvPr id="1823" name="Google Shape;1823;g1344c4ea85d_0_6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Normalization is “the process used to organize a database into efficient tables and columns.”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Some important steps in normalization include removing duplicate data, separating data into tables, and creating keys for the data.</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824" name="Google Shape;1824;g1344c4ea85d_0_6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5" name="Shape 1835"/>
        <p:cNvGrpSpPr/>
        <p:nvPr/>
      </p:nvGrpSpPr>
      <p:grpSpPr>
        <a:xfrm>
          <a:off x="0" y="0"/>
          <a:ext cx="0" cy="0"/>
          <a:chOff x="0" y="0"/>
          <a:chExt cx="0" cy="0"/>
        </a:xfrm>
      </p:grpSpPr>
      <p:sp>
        <p:nvSpPr>
          <p:cNvPr id="1836" name="Google Shape;1836;g1344c4ea85d_0_7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7" name="Google Shape;1837;g1344c4ea85d_0_7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8" name="Google Shape;1838;g1344c4ea85d_0_7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1" name="Shape 1841"/>
        <p:cNvGrpSpPr/>
        <p:nvPr/>
      </p:nvGrpSpPr>
      <p:grpSpPr>
        <a:xfrm>
          <a:off x="0" y="0"/>
          <a:ext cx="0" cy="0"/>
          <a:chOff x="0" y="0"/>
          <a:chExt cx="0" cy="0"/>
        </a:xfrm>
      </p:grpSpPr>
      <p:sp>
        <p:nvSpPr>
          <p:cNvPr id="1842" name="Google Shape;1842;g1344c4ea85d_0_7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this last section, we’ll cover how to map your data and understand data relationships. </a:t>
            </a:r>
            <a:endParaRPr/>
          </a:p>
        </p:txBody>
      </p:sp>
      <p:sp>
        <p:nvSpPr>
          <p:cNvPr id="1843" name="Google Shape;1843;g1344c4ea85d_0_7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g1344c4ea85d_0_8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Mapping data is the process of determining where your original data will need to end up in the final, cleaned dataset. </a:t>
            </a:r>
            <a:endParaRPr/>
          </a:p>
        </p:txBody>
      </p:sp>
      <p:sp>
        <p:nvSpPr>
          <p:cNvPr id="1859" name="Google Shape;1859;g1344c4ea85d_0_8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5" name="Shape 1915"/>
        <p:cNvGrpSpPr/>
        <p:nvPr/>
      </p:nvGrpSpPr>
      <p:grpSpPr>
        <a:xfrm>
          <a:off x="0" y="0"/>
          <a:ext cx="0" cy="0"/>
          <a:chOff x="0" y="0"/>
          <a:chExt cx="0" cy="0"/>
        </a:xfrm>
      </p:grpSpPr>
      <p:sp>
        <p:nvSpPr>
          <p:cNvPr id="1916" name="Google Shape;1916;g1344c4f6c6b_4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order to accurately map data, you need to determine the data’s relationships. Data relationships describe how many fields the data comes from in the original set and how many fields it will end up in in the final set.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slide shows the format of the final dataset. </a:t>
            </a:r>
            <a:endParaRPr/>
          </a:p>
        </p:txBody>
      </p:sp>
      <p:sp>
        <p:nvSpPr>
          <p:cNvPr id="1917" name="Google Shape;1917;g1344c4f6c6b_4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6" name="Shape 1946"/>
        <p:cNvGrpSpPr/>
        <p:nvPr/>
      </p:nvGrpSpPr>
      <p:grpSpPr>
        <a:xfrm>
          <a:off x="0" y="0"/>
          <a:ext cx="0" cy="0"/>
          <a:chOff x="0" y="0"/>
          <a:chExt cx="0" cy="0"/>
        </a:xfrm>
      </p:grpSpPr>
      <p:sp>
        <p:nvSpPr>
          <p:cNvPr id="1947" name="Google Shape;1947;g1344c4ea85d_0_8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There are six data relationships.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One to one (1:1) – this data comes from one field in the current dataset and will end up in one field in the final dataset.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Many to one (∞:1) – this data comes from multiple fields in the current dataset and will be consolidated into one field in the final dataset.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One to many (1:∞) – this data comes from one field in the dataset and will be split into multiple fields in the dataset.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Zero to one (0:1) – this data does not exist in the current dataset but will be needed in the final dataset.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One to zero (1:0) – this data exists in the current dataset, but will not be needed in the final dataset.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Many to many (∞:∞) – this data comes from multiple fields in the current dataset and will be moved to multiple fields in the final dataset.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We’ll discuss data relationships in further depth in the Fundamentals – Implementation presentation. </a:t>
            </a:r>
            <a:endParaRPr/>
          </a:p>
        </p:txBody>
      </p:sp>
      <p:sp>
        <p:nvSpPr>
          <p:cNvPr id="1948" name="Google Shape;1948;g1344c4ea85d_0_8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8" name="Shape 1958"/>
        <p:cNvGrpSpPr/>
        <p:nvPr/>
      </p:nvGrpSpPr>
      <p:grpSpPr>
        <a:xfrm>
          <a:off x="0" y="0"/>
          <a:ext cx="0" cy="0"/>
          <a:chOff x="0" y="0"/>
          <a:chExt cx="0" cy="0"/>
        </a:xfrm>
      </p:grpSpPr>
      <p:sp>
        <p:nvSpPr>
          <p:cNvPr id="1959" name="Google Shape;1959;g13460d34850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slide shows both the current dataset and the field types for the final dataset, along with the relationships between the data. </a:t>
            </a:r>
            <a:endParaRPr/>
          </a:p>
        </p:txBody>
      </p:sp>
      <p:sp>
        <p:nvSpPr>
          <p:cNvPr id="1960" name="Google Shape;1960;g13460d34850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3" name="Shape 2013"/>
        <p:cNvGrpSpPr/>
        <p:nvPr/>
      </p:nvGrpSpPr>
      <p:grpSpPr>
        <a:xfrm>
          <a:off x="0" y="0"/>
          <a:ext cx="0" cy="0"/>
          <a:chOff x="0" y="0"/>
          <a:chExt cx="0" cy="0"/>
        </a:xfrm>
      </p:grpSpPr>
      <p:sp>
        <p:nvSpPr>
          <p:cNvPr id="2014" name="Google Shape;2014;g1344c4ea85d_0_8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When you plan to move the data to make the final set, pay particular attention to the data relationships. Each relationship will have different steps to move the data properly.</a:t>
            </a:r>
            <a:endParaRPr/>
          </a:p>
        </p:txBody>
      </p:sp>
      <p:sp>
        <p:nvSpPr>
          <p:cNvPr id="2015" name="Google Shape;2015;g1344c4ea85d_0_8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5" name="Shape 2025"/>
        <p:cNvGrpSpPr/>
        <p:nvPr/>
      </p:nvGrpSpPr>
      <p:grpSpPr>
        <a:xfrm>
          <a:off x="0" y="0"/>
          <a:ext cx="0" cy="0"/>
          <a:chOff x="0" y="0"/>
          <a:chExt cx="0" cy="0"/>
        </a:xfrm>
      </p:grpSpPr>
      <p:sp>
        <p:nvSpPr>
          <p:cNvPr id="2026" name="Google Shape;2026;g13d0eebcd4c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Check to see if your audience has any questions about the presentation. </a:t>
            </a:r>
            <a:endParaRPr/>
          </a:p>
        </p:txBody>
      </p:sp>
      <p:sp>
        <p:nvSpPr>
          <p:cNvPr id="2027" name="Google Shape;2027;g13d0eebcd4c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cbac3a179_1_5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Here are some examples of data correctness concerns. </a:t>
            </a:r>
            <a:endParaRPr/>
          </a:p>
        </p:txBody>
      </p:sp>
      <p:sp>
        <p:nvSpPr>
          <p:cNvPr id="216" name="Google Shape;216;g13cbac3a179_1_5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5" name="Shape 2035"/>
        <p:cNvGrpSpPr/>
        <p:nvPr/>
      </p:nvGrpSpPr>
      <p:grpSpPr>
        <a:xfrm>
          <a:off x="0" y="0"/>
          <a:ext cx="0" cy="0"/>
          <a:chOff x="0" y="0"/>
          <a:chExt cx="0" cy="0"/>
        </a:xfrm>
      </p:grpSpPr>
      <p:sp>
        <p:nvSpPr>
          <p:cNvPr id="2036" name="Google Shape;2036;g13c418be43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Give yourself a round of applause!</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037" name="Google Shape;2037;g13c418be43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5" name="Shape 2045"/>
        <p:cNvGrpSpPr/>
        <p:nvPr/>
      </p:nvGrpSpPr>
      <p:grpSpPr>
        <a:xfrm>
          <a:off x="0" y="0"/>
          <a:ext cx="0" cy="0"/>
          <a:chOff x="0" y="0"/>
          <a:chExt cx="0" cy="0"/>
        </a:xfrm>
      </p:grpSpPr>
      <p:sp>
        <p:nvSpPr>
          <p:cNvPr id="2046" name="Google Shape;2046;g1344c4ea85d_0_9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Clr>
                <a:schemeClr val="dk1"/>
              </a:buClr>
              <a:buSzPts val="1100"/>
              <a:buChar char="-"/>
            </a:pPr>
            <a:r>
              <a:rPr lang="en-US"/>
              <a:t>This project was made possible in part by the Institute of Museum and Library Services [include IMLS grant number when space allows]." </a:t>
            </a:r>
            <a:endParaRPr/>
          </a:p>
          <a:p>
            <a:pPr indent="-298450" lvl="0" marL="457200" rtl="0" algn="l">
              <a:spcBef>
                <a:spcPts val="0"/>
              </a:spcBef>
              <a:spcAft>
                <a:spcPts val="0"/>
              </a:spcAft>
              <a:buClr>
                <a:schemeClr val="dk1"/>
              </a:buClr>
              <a:buSzPts val="1100"/>
              <a:buChar char="-"/>
            </a:pPr>
            <a:r>
              <a:rPr lang="en-US"/>
              <a:t>You may choose to include this acknowledgment in Spanish:</a:t>
            </a:r>
            <a:endParaRPr/>
          </a:p>
          <a:p>
            <a:pPr indent="-298450" lvl="1" marL="914400" rtl="0" algn="l">
              <a:spcBef>
                <a:spcPts val="0"/>
              </a:spcBef>
              <a:spcAft>
                <a:spcPts val="0"/>
              </a:spcAft>
              <a:buClr>
                <a:schemeClr val="dk1"/>
              </a:buClr>
              <a:buSzPts val="1100"/>
              <a:buChar char="-"/>
            </a:pPr>
            <a:r>
              <a:rPr lang="en-US"/>
              <a:t>“Este proyecto ha sido posible en parte por el Instituto de Servicios de Museos y Bibliotecas, [include IMLS grant number when space allows].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047" name="Google Shape;2047;g1344c4ea85d_0_9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cbac3a179_1_6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Here are some examples of data consistency concerns.</a:t>
            </a:r>
            <a:endParaRPr/>
          </a:p>
        </p:txBody>
      </p:sp>
      <p:sp>
        <p:nvSpPr>
          <p:cNvPr id="228" name="Google Shape;228;g13cbac3a179_1_6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4242001c3_0_4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134242001c3_0_4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134242001c3_0_4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imls.gov" TargetMode="External"/><Relationship Id="rId3" Type="http://schemas.openxmlformats.org/officeDocument/2006/relationships/image" Target="../media/image16.jpg"/><Relationship Id="rId4" Type="http://schemas.openxmlformats.org/officeDocument/2006/relationships/hyperlink" Target="https://www.imls.gov" TargetMode="External"/><Relationship Id="rId5"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hyperlink" Target="https://www.imls.gov" TargetMode="Externa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BLANK_3">
    <p:spTree>
      <p:nvGrpSpPr>
        <p:cNvPr id="13" name="Shape 13"/>
        <p:cNvGrpSpPr/>
        <p:nvPr/>
      </p:nvGrpSpPr>
      <p:grpSpPr>
        <a:xfrm>
          <a:off x="0" y="0"/>
          <a:ext cx="0" cy="0"/>
          <a:chOff x="0" y="0"/>
          <a:chExt cx="0" cy="0"/>
        </a:xfrm>
      </p:grpSpPr>
      <p:sp>
        <p:nvSpPr>
          <p:cNvPr id="14" name="Google Shape;14;g117bd95c426_0_5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 name="Google Shape;15;g117bd95c426_0_58"/>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2">
  <p:cSld name="TITLE_ONLY_1_1_1_1_1">
    <p:spTree>
      <p:nvGrpSpPr>
        <p:cNvPr id="48" name="Shape 48"/>
        <p:cNvGrpSpPr/>
        <p:nvPr/>
      </p:nvGrpSpPr>
      <p:grpSpPr>
        <a:xfrm>
          <a:off x="0" y="0"/>
          <a:ext cx="0" cy="0"/>
          <a:chOff x="0" y="0"/>
          <a:chExt cx="0" cy="0"/>
        </a:xfrm>
      </p:grpSpPr>
      <p:sp>
        <p:nvSpPr>
          <p:cNvPr id="49" name="Google Shape;49;g1178b2858e0_1_35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 name="Google Shape;50;g1178b2858e0_1_355"/>
          <p:cNvSpPr/>
          <p:nvPr/>
        </p:nvSpPr>
        <p:spPr>
          <a:xfrm>
            <a:off x="3132138" y="0"/>
            <a:ext cx="601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1" name="Google Shape;51;g1178b2858e0_1_35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1">
  <p:cSld name="TITLE_ONLY_1_1_1_1">
    <p:spTree>
      <p:nvGrpSpPr>
        <p:cNvPr id="52" name="Shape 52"/>
        <p:cNvGrpSpPr/>
        <p:nvPr/>
      </p:nvGrpSpPr>
      <p:grpSpPr>
        <a:xfrm>
          <a:off x="0" y="0"/>
          <a:ext cx="0" cy="0"/>
          <a:chOff x="0" y="0"/>
          <a:chExt cx="0" cy="0"/>
        </a:xfrm>
      </p:grpSpPr>
      <p:sp>
        <p:nvSpPr>
          <p:cNvPr id="53" name="Google Shape;53;g1178b2858e0_1_34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g1178b2858e0_1_345"/>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 name="Google Shape;55;g1178b2858e0_1_34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1">
  <p:cSld name="TITLE_ONLY_1_1_1_1_1_1_1">
    <p:spTree>
      <p:nvGrpSpPr>
        <p:cNvPr id="56" name="Shape 56"/>
        <p:cNvGrpSpPr/>
        <p:nvPr/>
      </p:nvGrpSpPr>
      <p:grpSpPr>
        <a:xfrm>
          <a:off x="0" y="0"/>
          <a:ext cx="0" cy="0"/>
          <a:chOff x="0" y="0"/>
          <a:chExt cx="0" cy="0"/>
        </a:xfrm>
      </p:grpSpPr>
      <p:sp>
        <p:nvSpPr>
          <p:cNvPr id="57" name="Google Shape;57;g1178b2858e0_1_374"/>
          <p:cNvSpPr/>
          <p:nvPr/>
        </p:nvSpPr>
        <p:spPr>
          <a:xfrm>
            <a:off x="0" y="1671638"/>
            <a:ext cx="9144000" cy="3471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 name="Google Shape;58;g1178b2858e0_1_37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59" name="Google Shape;59;g1178b2858e0_1_37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left 01">
  <p:cSld name="TITLE_ONLY_1_1_1_1_1_1">
    <p:spTree>
      <p:nvGrpSpPr>
        <p:cNvPr id="60" name="Shape 60"/>
        <p:cNvGrpSpPr/>
        <p:nvPr/>
      </p:nvGrpSpPr>
      <p:grpSpPr>
        <a:xfrm>
          <a:off x="0" y="0"/>
          <a:ext cx="0" cy="0"/>
          <a:chOff x="0" y="0"/>
          <a:chExt cx="0" cy="0"/>
        </a:xfrm>
      </p:grpSpPr>
      <p:sp>
        <p:nvSpPr>
          <p:cNvPr id="61" name="Google Shape;61;g1178b2858e0_1_365"/>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 name="Google Shape;62;g1178b2858e0_1_36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3" name="Google Shape;63;g1178b2858e0_1_36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2">
  <p:cSld name="TITLE_ONLY_1_1_1_1_1_1_1_1">
    <p:spTree>
      <p:nvGrpSpPr>
        <p:cNvPr id="64" name="Shape 64"/>
        <p:cNvGrpSpPr/>
        <p:nvPr/>
      </p:nvGrpSpPr>
      <p:grpSpPr>
        <a:xfrm>
          <a:off x="0" y="0"/>
          <a:ext cx="0" cy="0"/>
          <a:chOff x="0" y="0"/>
          <a:chExt cx="0" cy="0"/>
        </a:xfrm>
      </p:grpSpPr>
      <p:sp>
        <p:nvSpPr>
          <p:cNvPr id="65" name="Google Shape;65;g1178b2858e0_1_384"/>
          <p:cNvSpPr/>
          <p:nvPr/>
        </p:nvSpPr>
        <p:spPr>
          <a:xfrm>
            <a:off x="0" y="1311275"/>
            <a:ext cx="9144000" cy="3832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 name="Google Shape;66;g1178b2858e0_1_38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g1178b2858e0_1_38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Red">
  <p:cSld name="TITLE_ONLY_1_1_2">
    <p:spTree>
      <p:nvGrpSpPr>
        <p:cNvPr id="68" name="Shape 68"/>
        <p:cNvGrpSpPr/>
        <p:nvPr/>
      </p:nvGrpSpPr>
      <p:grpSpPr>
        <a:xfrm>
          <a:off x="0" y="0"/>
          <a:ext cx="0" cy="0"/>
          <a:chOff x="0" y="0"/>
          <a:chExt cx="0" cy="0"/>
        </a:xfrm>
      </p:grpSpPr>
      <p:sp>
        <p:nvSpPr>
          <p:cNvPr id="69" name="Google Shape;69;g1178b2858e0_1_394"/>
          <p:cNvSpPr/>
          <p:nvPr/>
        </p:nvSpPr>
        <p:spPr>
          <a:xfrm>
            <a:off x="2830351" y="0"/>
            <a:ext cx="6313800" cy="5143500"/>
          </a:xfrm>
          <a:prstGeom prst="rect">
            <a:avLst/>
          </a:prstGeom>
          <a:solidFill>
            <a:srgbClr val="EFDE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 name="Google Shape;70;g1178b2858e0_1_39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1" name="Google Shape;71;g1178b2858e0_1_39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cise slide">
  <p:cSld name="BLANK_4">
    <p:spTree>
      <p:nvGrpSpPr>
        <p:cNvPr id="72" name="Shape 72"/>
        <p:cNvGrpSpPr/>
        <p:nvPr/>
      </p:nvGrpSpPr>
      <p:grpSpPr>
        <a:xfrm>
          <a:off x="0" y="0"/>
          <a:ext cx="0" cy="0"/>
          <a:chOff x="0" y="0"/>
          <a:chExt cx="0" cy="0"/>
        </a:xfrm>
      </p:grpSpPr>
      <p:sp>
        <p:nvSpPr>
          <p:cNvPr id="73" name="Google Shape;73;g117c1063d3c_1_5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4" name="Google Shape;74;g117c1063d3c_1_52"/>
          <p:cNvSpPr/>
          <p:nvPr/>
        </p:nvSpPr>
        <p:spPr>
          <a:xfrm>
            <a:off x="0" y="0"/>
            <a:ext cx="9144000" cy="5143500"/>
          </a:xfrm>
          <a:prstGeom prst="rect">
            <a:avLst/>
          </a:prstGeom>
          <a:noFill/>
          <a:ln cap="flat" cmpd="sng" w="152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75" name="Google Shape;75;g117c1063d3c_1_52"/>
          <p:cNvGrpSpPr/>
          <p:nvPr/>
        </p:nvGrpSpPr>
        <p:grpSpPr>
          <a:xfrm>
            <a:off x="7512825" y="238025"/>
            <a:ext cx="1699800" cy="457200"/>
            <a:chOff x="7512825" y="238025"/>
            <a:chExt cx="1699800" cy="457200"/>
          </a:xfrm>
        </p:grpSpPr>
        <p:sp>
          <p:nvSpPr>
            <p:cNvPr id="76" name="Google Shape;76;g117c1063d3c_1_52"/>
            <p:cNvSpPr/>
            <p:nvPr/>
          </p:nvSpPr>
          <p:spPr>
            <a:xfrm>
              <a:off x="7512825" y="238025"/>
              <a:ext cx="1699800" cy="457200"/>
            </a:xfrm>
            <a:prstGeom prst="roundRect">
              <a:avLst>
                <a:gd fmla="val 16667" name="adj"/>
              </a:avLst>
            </a:prstGeom>
            <a:solidFill>
              <a:schemeClr val="accent1"/>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Try it!</a:t>
              </a:r>
              <a:endParaRPr b="0" i="0" sz="1400" u="none" cap="none" strike="noStrike">
                <a:solidFill>
                  <a:schemeClr val="lt1"/>
                </a:solidFill>
                <a:latin typeface="Arial"/>
                <a:ea typeface="Arial"/>
                <a:cs typeface="Arial"/>
                <a:sym typeface="Arial"/>
              </a:endParaRPr>
            </a:p>
          </p:txBody>
        </p:sp>
        <p:grpSp>
          <p:nvGrpSpPr>
            <p:cNvPr id="77" name="Google Shape;77;g117c1063d3c_1_52"/>
            <p:cNvGrpSpPr/>
            <p:nvPr/>
          </p:nvGrpSpPr>
          <p:grpSpPr>
            <a:xfrm>
              <a:off x="7637130" y="291649"/>
              <a:ext cx="349953" cy="349953"/>
              <a:chOff x="2731914" y="373199"/>
              <a:chExt cx="950700" cy="950700"/>
            </a:xfrm>
          </p:grpSpPr>
          <p:sp>
            <p:nvSpPr>
              <p:cNvPr id="78" name="Google Shape;78;g117c1063d3c_1_52"/>
              <p:cNvSpPr/>
              <p:nvPr/>
            </p:nvSpPr>
            <p:spPr>
              <a:xfrm>
                <a:off x="2731914" y="373199"/>
                <a:ext cx="950700" cy="9507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9" name="Google Shape;79;g117c1063d3c_1_52"/>
              <p:cNvSpPr/>
              <p:nvPr/>
            </p:nvSpPr>
            <p:spPr>
              <a:xfrm>
                <a:off x="2900578" y="541863"/>
                <a:ext cx="612866" cy="612866"/>
              </a:xfrm>
              <a:custGeom>
                <a:rect b="b" l="l" r="r" t="t"/>
                <a:pathLst>
                  <a:path extrusionOk="0" h="932116" w="932116">
                    <a:moveTo>
                      <a:pt x="203835" y="481870"/>
                    </a:moveTo>
                    <a:cubicBezTo>
                      <a:pt x="195869" y="479090"/>
                      <a:pt x="188049" y="475911"/>
                      <a:pt x="180404" y="472345"/>
                    </a:cubicBezTo>
                    <a:lnTo>
                      <a:pt x="163925" y="483870"/>
                    </a:lnTo>
                    <a:cubicBezTo>
                      <a:pt x="141297" y="499547"/>
                      <a:pt x="110709" y="496864"/>
                      <a:pt x="91154" y="477488"/>
                    </a:cubicBezTo>
                    <a:lnTo>
                      <a:pt x="69152" y="455962"/>
                    </a:lnTo>
                    <a:cubicBezTo>
                      <a:pt x="49776" y="436407"/>
                      <a:pt x="47093" y="405819"/>
                      <a:pt x="62770" y="383191"/>
                    </a:cubicBezTo>
                    <a:lnTo>
                      <a:pt x="74200" y="366903"/>
                    </a:lnTo>
                    <a:cubicBezTo>
                      <a:pt x="71406" y="360870"/>
                      <a:pt x="68866" y="354743"/>
                      <a:pt x="66580" y="348520"/>
                    </a:cubicBezTo>
                    <a:lnTo>
                      <a:pt x="46958" y="345091"/>
                    </a:lnTo>
                    <a:cubicBezTo>
                      <a:pt x="19888" y="340185"/>
                      <a:pt x="155" y="316689"/>
                      <a:pt x="0" y="289179"/>
                    </a:cubicBezTo>
                    <a:lnTo>
                      <a:pt x="0" y="258032"/>
                    </a:lnTo>
                    <a:cubicBezTo>
                      <a:pt x="109" y="230486"/>
                      <a:pt x="19853" y="206938"/>
                      <a:pt x="46958" y="202025"/>
                    </a:cubicBezTo>
                    <a:lnTo>
                      <a:pt x="66580" y="198596"/>
                    </a:lnTo>
                    <a:cubicBezTo>
                      <a:pt x="68802" y="192246"/>
                      <a:pt x="71342" y="186119"/>
                      <a:pt x="74200" y="180213"/>
                    </a:cubicBezTo>
                    <a:lnTo>
                      <a:pt x="62770" y="163925"/>
                    </a:lnTo>
                    <a:cubicBezTo>
                      <a:pt x="47093" y="141297"/>
                      <a:pt x="49776" y="110709"/>
                      <a:pt x="69152" y="91154"/>
                    </a:cubicBezTo>
                    <a:lnTo>
                      <a:pt x="91154" y="69152"/>
                    </a:lnTo>
                    <a:cubicBezTo>
                      <a:pt x="110709" y="49776"/>
                      <a:pt x="141297" y="47093"/>
                      <a:pt x="163925" y="62770"/>
                    </a:cubicBezTo>
                    <a:lnTo>
                      <a:pt x="180308" y="74200"/>
                    </a:lnTo>
                    <a:cubicBezTo>
                      <a:pt x="186341" y="71406"/>
                      <a:pt x="192469" y="68866"/>
                      <a:pt x="198692" y="66580"/>
                    </a:cubicBezTo>
                    <a:lnTo>
                      <a:pt x="202025" y="46958"/>
                    </a:lnTo>
                    <a:cubicBezTo>
                      <a:pt x="206931" y="19888"/>
                      <a:pt x="230427" y="155"/>
                      <a:pt x="257937" y="0"/>
                    </a:cubicBezTo>
                    <a:lnTo>
                      <a:pt x="289084" y="0"/>
                    </a:lnTo>
                    <a:cubicBezTo>
                      <a:pt x="316630" y="109"/>
                      <a:pt x="340179" y="19853"/>
                      <a:pt x="345091" y="46958"/>
                    </a:cubicBezTo>
                    <a:lnTo>
                      <a:pt x="348520" y="66580"/>
                    </a:lnTo>
                    <a:cubicBezTo>
                      <a:pt x="354870" y="68802"/>
                      <a:pt x="360998" y="71342"/>
                      <a:pt x="366903" y="74200"/>
                    </a:cubicBezTo>
                    <a:lnTo>
                      <a:pt x="383191" y="62770"/>
                    </a:lnTo>
                    <a:cubicBezTo>
                      <a:pt x="405819" y="47093"/>
                      <a:pt x="436407" y="49776"/>
                      <a:pt x="455962" y="69152"/>
                    </a:cubicBezTo>
                    <a:lnTo>
                      <a:pt x="477965" y="91154"/>
                    </a:lnTo>
                    <a:cubicBezTo>
                      <a:pt x="497340" y="110709"/>
                      <a:pt x="500023" y="141297"/>
                      <a:pt x="484346" y="163925"/>
                    </a:cubicBezTo>
                    <a:lnTo>
                      <a:pt x="472821" y="180308"/>
                    </a:lnTo>
                    <a:cubicBezTo>
                      <a:pt x="476393" y="187951"/>
                      <a:pt x="479572" y="195772"/>
                      <a:pt x="482346" y="203740"/>
                    </a:cubicBezTo>
                    <a:cubicBezTo>
                      <a:pt x="487370" y="218759"/>
                      <a:pt x="479267" y="235006"/>
                      <a:pt x="464248" y="240030"/>
                    </a:cubicBezTo>
                    <a:cubicBezTo>
                      <a:pt x="449230" y="245054"/>
                      <a:pt x="432982" y="236951"/>
                      <a:pt x="427958" y="221932"/>
                    </a:cubicBezTo>
                    <a:cubicBezTo>
                      <a:pt x="424635" y="211652"/>
                      <a:pt x="420296" y="201729"/>
                      <a:pt x="415004" y="192310"/>
                    </a:cubicBezTo>
                    <a:cubicBezTo>
                      <a:pt x="409233" y="182638"/>
                      <a:pt x="409680" y="170479"/>
                      <a:pt x="416147" y="161258"/>
                    </a:cubicBezTo>
                    <a:lnTo>
                      <a:pt x="437483" y="131064"/>
                    </a:lnTo>
                    <a:lnTo>
                      <a:pt x="415576" y="109538"/>
                    </a:lnTo>
                    <a:lnTo>
                      <a:pt x="385477" y="130969"/>
                    </a:lnTo>
                    <a:cubicBezTo>
                      <a:pt x="376380" y="137334"/>
                      <a:pt x="364421" y="137854"/>
                      <a:pt x="354806" y="132302"/>
                    </a:cubicBezTo>
                    <a:cubicBezTo>
                      <a:pt x="342607" y="125270"/>
                      <a:pt x="329543" y="119858"/>
                      <a:pt x="315944" y="116205"/>
                    </a:cubicBezTo>
                    <a:cubicBezTo>
                      <a:pt x="305201" y="113333"/>
                      <a:pt x="297101" y="104489"/>
                      <a:pt x="295180" y="93536"/>
                    </a:cubicBezTo>
                    <a:lnTo>
                      <a:pt x="288798" y="56483"/>
                    </a:lnTo>
                    <a:lnTo>
                      <a:pt x="258032" y="56483"/>
                    </a:lnTo>
                    <a:lnTo>
                      <a:pt x="251936" y="92869"/>
                    </a:lnTo>
                    <a:cubicBezTo>
                      <a:pt x="250015" y="103822"/>
                      <a:pt x="241915" y="112666"/>
                      <a:pt x="231172" y="115538"/>
                    </a:cubicBezTo>
                    <a:cubicBezTo>
                      <a:pt x="217521" y="119522"/>
                      <a:pt x="204455" y="125287"/>
                      <a:pt x="192310" y="132683"/>
                    </a:cubicBezTo>
                    <a:cubicBezTo>
                      <a:pt x="182527" y="138287"/>
                      <a:pt x="170364" y="137616"/>
                      <a:pt x="161258" y="130969"/>
                    </a:cubicBezTo>
                    <a:lnTo>
                      <a:pt x="130683" y="109538"/>
                    </a:lnTo>
                    <a:lnTo>
                      <a:pt x="109157" y="131540"/>
                    </a:lnTo>
                    <a:lnTo>
                      <a:pt x="130969" y="161258"/>
                    </a:lnTo>
                    <a:cubicBezTo>
                      <a:pt x="137616" y="170364"/>
                      <a:pt x="138287" y="182527"/>
                      <a:pt x="132683" y="192310"/>
                    </a:cubicBezTo>
                    <a:cubicBezTo>
                      <a:pt x="125651" y="204509"/>
                      <a:pt x="120239" y="217573"/>
                      <a:pt x="116586" y="231172"/>
                    </a:cubicBezTo>
                    <a:cubicBezTo>
                      <a:pt x="113714" y="241915"/>
                      <a:pt x="104870" y="250015"/>
                      <a:pt x="93917" y="251936"/>
                    </a:cubicBezTo>
                    <a:lnTo>
                      <a:pt x="56483" y="258318"/>
                    </a:lnTo>
                    <a:lnTo>
                      <a:pt x="56483" y="289084"/>
                    </a:lnTo>
                    <a:lnTo>
                      <a:pt x="92869" y="295180"/>
                    </a:lnTo>
                    <a:cubicBezTo>
                      <a:pt x="103822" y="297101"/>
                      <a:pt x="112666" y="305201"/>
                      <a:pt x="115538" y="315944"/>
                    </a:cubicBezTo>
                    <a:cubicBezTo>
                      <a:pt x="119522" y="329595"/>
                      <a:pt x="125287" y="342661"/>
                      <a:pt x="132683" y="354806"/>
                    </a:cubicBezTo>
                    <a:cubicBezTo>
                      <a:pt x="138235" y="364421"/>
                      <a:pt x="137715" y="376380"/>
                      <a:pt x="131350" y="385477"/>
                    </a:cubicBezTo>
                    <a:lnTo>
                      <a:pt x="109919" y="415957"/>
                    </a:lnTo>
                    <a:lnTo>
                      <a:pt x="131540" y="437483"/>
                    </a:lnTo>
                    <a:lnTo>
                      <a:pt x="161258" y="416147"/>
                    </a:lnTo>
                    <a:cubicBezTo>
                      <a:pt x="170355" y="409782"/>
                      <a:pt x="182314" y="409262"/>
                      <a:pt x="191929" y="414814"/>
                    </a:cubicBezTo>
                    <a:cubicBezTo>
                      <a:pt x="201494" y="420197"/>
                      <a:pt x="211578" y="424601"/>
                      <a:pt x="222028" y="427958"/>
                    </a:cubicBezTo>
                    <a:cubicBezTo>
                      <a:pt x="236994" y="432982"/>
                      <a:pt x="245054" y="449187"/>
                      <a:pt x="240030" y="464153"/>
                    </a:cubicBezTo>
                    <a:cubicBezTo>
                      <a:pt x="235006" y="479119"/>
                      <a:pt x="218801" y="487179"/>
                      <a:pt x="203835" y="482156"/>
                    </a:cubicBezTo>
                    <a:close/>
                    <a:moveTo>
                      <a:pt x="710184" y="579882"/>
                    </a:moveTo>
                    <a:cubicBezTo>
                      <a:pt x="710184" y="651846"/>
                      <a:pt x="651846" y="710184"/>
                      <a:pt x="579882" y="710184"/>
                    </a:cubicBezTo>
                    <a:cubicBezTo>
                      <a:pt x="507918" y="710184"/>
                      <a:pt x="449580" y="651846"/>
                      <a:pt x="449580" y="579882"/>
                    </a:cubicBezTo>
                    <a:cubicBezTo>
                      <a:pt x="449580" y="507918"/>
                      <a:pt x="507918" y="449580"/>
                      <a:pt x="579882" y="449580"/>
                    </a:cubicBezTo>
                    <a:cubicBezTo>
                      <a:pt x="651802" y="449685"/>
                      <a:pt x="710079" y="507962"/>
                      <a:pt x="710184" y="579882"/>
                    </a:cubicBezTo>
                    <a:close/>
                    <a:moveTo>
                      <a:pt x="653034" y="579882"/>
                    </a:moveTo>
                    <a:cubicBezTo>
                      <a:pt x="653034" y="539481"/>
                      <a:pt x="620283" y="506730"/>
                      <a:pt x="579882" y="506730"/>
                    </a:cubicBezTo>
                    <a:cubicBezTo>
                      <a:pt x="539481" y="506730"/>
                      <a:pt x="506730" y="539481"/>
                      <a:pt x="506730" y="579882"/>
                    </a:cubicBezTo>
                    <a:cubicBezTo>
                      <a:pt x="506730" y="620283"/>
                      <a:pt x="539481" y="653034"/>
                      <a:pt x="579882" y="653034"/>
                    </a:cubicBezTo>
                    <a:cubicBezTo>
                      <a:pt x="620261" y="652982"/>
                      <a:pt x="652982" y="620261"/>
                      <a:pt x="653034" y="579882"/>
                    </a:cubicBezTo>
                    <a:close/>
                    <a:moveTo>
                      <a:pt x="932117" y="559308"/>
                    </a:moveTo>
                    <a:lnTo>
                      <a:pt x="932117" y="600456"/>
                    </a:lnTo>
                    <a:cubicBezTo>
                      <a:pt x="932171" y="632459"/>
                      <a:pt x="909165" y="659848"/>
                      <a:pt x="877634" y="665321"/>
                    </a:cubicBezTo>
                    <a:lnTo>
                      <a:pt x="846392" y="670846"/>
                    </a:lnTo>
                    <a:cubicBezTo>
                      <a:pt x="842511" y="682244"/>
                      <a:pt x="837897" y="693380"/>
                      <a:pt x="832580" y="704183"/>
                    </a:cubicBezTo>
                    <a:lnTo>
                      <a:pt x="850773" y="730187"/>
                    </a:lnTo>
                    <a:cubicBezTo>
                      <a:pt x="869201" y="756351"/>
                      <a:pt x="866104" y="791985"/>
                      <a:pt x="843439" y="814578"/>
                    </a:cubicBezTo>
                    <a:lnTo>
                      <a:pt x="814388" y="843629"/>
                    </a:lnTo>
                    <a:cubicBezTo>
                      <a:pt x="791777" y="866257"/>
                      <a:pt x="756171" y="869351"/>
                      <a:pt x="729996" y="850963"/>
                    </a:cubicBezTo>
                    <a:lnTo>
                      <a:pt x="704183" y="832580"/>
                    </a:lnTo>
                    <a:cubicBezTo>
                      <a:pt x="693409" y="837890"/>
                      <a:pt x="682305" y="842503"/>
                      <a:pt x="670941" y="846392"/>
                    </a:cubicBezTo>
                    <a:lnTo>
                      <a:pt x="665512" y="877634"/>
                    </a:lnTo>
                    <a:cubicBezTo>
                      <a:pt x="660003" y="909144"/>
                      <a:pt x="632635" y="932132"/>
                      <a:pt x="600647" y="932117"/>
                    </a:cubicBezTo>
                    <a:lnTo>
                      <a:pt x="559308" y="932117"/>
                    </a:lnTo>
                    <a:cubicBezTo>
                      <a:pt x="527391" y="932039"/>
                      <a:pt x="500130" y="909074"/>
                      <a:pt x="494633" y="877634"/>
                    </a:cubicBezTo>
                    <a:lnTo>
                      <a:pt x="489204" y="846392"/>
                    </a:lnTo>
                    <a:cubicBezTo>
                      <a:pt x="477839" y="842505"/>
                      <a:pt x="466735" y="837892"/>
                      <a:pt x="455962" y="832580"/>
                    </a:cubicBezTo>
                    <a:lnTo>
                      <a:pt x="429673" y="850868"/>
                    </a:lnTo>
                    <a:cubicBezTo>
                      <a:pt x="403498" y="869256"/>
                      <a:pt x="367892" y="866162"/>
                      <a:pt x="345281" y="843534"/>
                    </a:cubicBezTo>
                    <a:lnTo>
                      <a:pt x="316135" y="814388"/>
                    </a:lnTo>
                    <a:cubicBezTo>
                      <a:pt x="293507" y="791777"/>
                      <a:pt x="290413" y="756171"/>
                      <a:pt x="308800" y="729996"/>
                    </a:cubicBezTo>
                    <a:lnTo>
                      <a:pt x="327089" y="704183"/>
                    </a:lnTo>
                    <a:cubicBezTo>
                      <a:pt x="321901" y="693338"/>
                      <a:pt x="317415" y="682171"/>
                      <a:pt x="313658" y="670751"/>
                    </a:cubicBezTo>
                    <a:lnTo>
                      <a:pt x="282416" y="665226"/>
                    </a:lnTo>
                    <a:cubicBezTo>
                      <a:pt x="250920" y="659759"/>
                      <a:pt x="227926" y="632423"/>
                      <a:pt x="227933" y="600456"/>
                    </a:cubicBezTo>
                    <a:lnTo>
                      <a:pt x="227933" y="559308"/>
                    </a:lnTo>
                    <a:cubicBezTo>
                      <a:pt x="227978" y="527512"/>
                      <a:pt x="250747" y="500293"/>
                      <a:pt x="282035" y="494633"/>
                    </a:cubicBezTo>
                    <a:lnTo>
                      <a:pt x="313658" y="488918"/>
                    </a:lnTo>
                    <a:cubicBezTo>
                      <a:pt x="317547" y="477554"/>
                      <a:pt x="322160" y="466450"/>
                      <a:pt x="327470" y="455676"/>
                    </a:cubicBezTo>
                    <a:lnTo>
                      <a:pt x="308896" y="429673"/>
                    </a:lnTo>
                    <a:cubicBezTo>
                      <a:pt x="290508" y="403498"/>
                      <a:pt x="293602" y="367892"/>
                      <a:pt x="316230" y="345281"/>
                    </a:cubicBezTo>
                    <a:lnTo>
                      <a:pt x="345281" y="316230"/>
                    </a:lnTo>
                    <a:cubicBezTo>
                      <a:pt x="367892" y="293602"/>
                      <a:pt x="403498" y="290508"/>
                      <a:pt x="429673" y="308896"/>
                    </a:cubicBezTo>
                    <a:lnTo>
                      <a:pt x="455676" y="327089"/>
                    </a:lnTo>
                    <a:cubicBezTo>
                      <a:pt x="466456" y="321900"/>
                      <a:pt x="477559" y="317413"/>
                      <a:pt x="488918" y="313658"/>
                    </a:cubicBezTo>
                    <a:lnTo>
                      <a:pt x="494633" y="282035"/>
                    </a:lnTo>
                    <a:cubicBezTo>
                      <a:pt x="500293" y="250747"/>
                      <a:pt x="527512" y="227978"/>
                      <a:pt x="559308" y="227933"/>
                    </a:cubicBezTo>
                    <a:lnTo>
                      <a:pt x="600456" y="227933"/>
                    </a:lnTo>
                    <a:cubicBezTo>
                      <a:pt x="632445" y="227918"/>
                      <a:pt x="659812" y="250905"/>
                      <a:pt x="665321" y="282416"/>
                    </a:cubicBezTo>
                    <a:lnTo>
                      <a:pt x="670751" y="313658"/>
                    </a:lnTo>
                    <a:cubicBezTo>
                      <a:pt x="682173" y="317408"/>
                      <a:pt x="693341" y="321894"/>
                      <a:pt x="704183" y="327089"/>
                    </a:cubicBezTo>
                    <a:lnTo>
                      <a:pt x="730187" y="308896"/>
                    </a:lnTo>
                    <a:cubicBezTo>
                      <a:pt x="756362" y="290508"/>
                      <a:pt x="791967" y="293602"/>
                      <a:pt x="814578" y="316230"/>
                    </a:cubicBezTo>
                    <a:lnTo>
                      <a:pt x="843629" y="345281"/>
                    </a:lnTo>
                    <a:cubicBezTo>
                      <a:pt x="866294" y="367874"/>
                      <a:pt x="869391" y="403508"/>
                      <a:pt x="850963" y="429673"/>
                    </a:cubicBezTo>
                    <a:lnTo>
                      <a:pt x="832771" y="455676"/>
                    </a:lnTo>
                    <a:cubicBezTo>
                      <a:pt x="838086" y="466448"/>
                      <a:pt x="842699" y="477552"/>
                      <a:pt x="846582" y="488918"/>
                    </a:cubicBezTo>
                    <a:lnTo>
                      <a:pt x="877824" y="494348"/>
                    </a:lnTo>
                    <a:lnTo>
                      <a:pt x="877824" y="494348"/>
                    </a:lnTo>
                    <a:cubicBezTo>
                      <a:pt x="909295" y="499945"/>
                      <a:pt x="932194" y="527344"/>
                      <a:pt x="932117" y="559308"/>
                    </a:cubicBezTo>
                    <a:close/>
                    <a:moveTo>
                      <a:pt x="874967" y="559308"/>
                    </a:moveTo>
                    <a:cubicBezTo>
                      <a:pt x="874978" y="555064"/>
                      <a:pt x="871914" y="551435"/>
                      <a:pt x="867728" y="550736"/>
                    </a:cubicBezTo>
                    <a:lnTo>
                      <a:pt x="819245" y="542258"/>
                    </a:lnTo>
                    <a:cubicBezTo>
                      <a:pt x="808292" y="540337"/>
                      <a:pt x="799448" y="532237"/>
                      <a:pt x="796576" y="521494"/>
                    </a:cubicBezTo>
                    <a:cubicBezTo>
                      <a:pt x="791538" y="502761"/>
                      <a:pt x="784077" y="484765"/>
                      <a:pt x="774383" y="467963"/>
                    </a:cubicBezTo>
                    <a:cubicBezTo>
                      <a:pt x="768912" y="458396"/>
                      <a:pt x="769431" y="446536"/>
                      <a:pt x="775716" y="437483"/>
                    </a:cubicBezTo>
                    <a:lnTo>
                      <a:pt x="804291" y="397193"/>
                    </a:lnTo>
                    <a:cubicBezTo>
                      <a:pt x="806694" y="393732"/>
                      <a:pt x="806294" y="389051"/>
                      <a:pt x="803339" y="386048"/>
                    </a:cubicBezTo>
                    <a:lnTo>
                      <a:pt x="774287" y="356997"/>
                    </a:lnTo>
                    <a:cubicBezTo>
                      <a:pt x="771302" y="354005"/>
                      <a:pt x="766593" y="353602"/>
                      <a:pt x="763143" y="356045"/>
                    </a:cubicBezTo>
                    <a:lnTo>
                      <a:pt x="722852" y="384620"/>
                    </a:lnTo>
                    <a:cubicBezTo>
                      <a:pt x="713756" y="390984"/>
                      <a:pt x="701796" y="391504"/>
                      <a:pt x="692182" y="385953"/>
                    </a:cubicBezTo>
                    <a:cubicBezTo>
                      <a:pt x="675382" y="376253"/>
                      <a:pt x="657386" y="368792"/>
                      <a:pt x="638651" y="363760"/>
                    </a:cubicBezTo>
                    <a:cubicBezTo>
                      <a:pt x="627908" y="360887"/>
                      <a:pt x="619808" y="352043"/>
                      <a:pt x="617887" y="341090"/>
                    </a:cubicBezTo>
                    <a:lnTo>
                      <a:pt x="608933" y="291941"/>
                    </a:lnTo>
                    <a:cubicBezTo>
                      <a:pt x="608234" y="287755"/>
                      <a:pt x="604605" y="284691"/>
                      <a:pt x="600361" y="284702"/>
                    </a:cubicBezTo>
                    <a:lnTo>
                      <a:pt x="559308" y="284702"/>
                    </a:lnTo>
                    <a:cubicBezTo>
                      <a:pt x="555064" y="284691"/>
                      <a:pt x="551435" y="287755"/>
                      <a:pt x="550736" y="291941"/>
                    </a:cubicBezTo>
                    <a:lnTo>
                      <a:pt x="542258" y="340424"/>
                    </a:lnTo>
                    <a:cubicBezTo>
                      <a:pt x="540337" y="351377"/>
                      <a:pt x="532237" y="360221"/>
                      <a:pt x="521494" y="363093"/>
                    </a:cubicBezTo>
                    <a:cubicBezTo>
                      <a:pt x="502758" y="368123"/>
                      <a:pt x="484762" y="375584"/>
                      <a:pt x="467963" y="385286"/>
                    </a:cubicBezTo>
                    <a:cubicBezTo>
                      <a:pt x="458396" y="390757"/>
                      <a:pt x="446536" y="390238"/>
                      <a:pt x="437483" y="383953"/>
                    </a:cubicBezTo>
                    <a:lnTo>
                      <a:pt x="397193" y="355378"/>
                    </a:lnTo>
                    <a:cubicBezTo>
                      <a:pt x="393712" y="352921"/>
                      <a:pt x="388970" y="353323"/>
                      <a:pt x="385953" y="356330"/>
                    </a:cubicBezTo>
                    <a:lnTo>
                      <a:pt x="356902" y="385382"/>
                    </a:lnTo>
                    <a:cubicBezTo>
                      <a:pt x="353947" y="388384"/>
                      <a:pt x="353547" y="393065"/>
                      <a:pt x="355949" y="396526"/>
                    </a:cubicBezTo>
                    <a:lnTo>
                      <a:pt x="384524" y="436817"/>
                    </a:lnTo>
                    <a:cubicBezTo>
                      <a:pt x="390889" y="445913"/>
                      <a:pt x="391409" y="457873"/>
                      <a:pt x="385858" y="467487"/>
                    </a:cubicBezTo>
                    <a:cubicBezTo>
                      <a:pt x="376161" y="484288"/>
                      <a:pt x="368700" y="502284"/>
                      <a:pt x="363664" y="521018"/>
                    </a:cubicBezTo>
                    <a:cubicBezTo>
                      <a:pt x="360869" y="532112"/>
                      <a:pt x="351724" y="540469"/>
                      <a:pt x="340423" y="542258"/>
                    </a:cubicBezTo>
                    <a:lnTo>
                      <a:pt x="291941" y="550736"/>
                    </a:lnTo>
                    <a:cubicBezTo>
                      <a:pt x="287755" y="551435"/>
                      <a:pt x="284691" y="555064"/>
                      <a:pt x="284702" y="559308"/>
                    </a:cubicBezTo>
                    <a:lnTo>
                      <a:pt x="284702" y="600456"/>
                    </a:lnTo>
                    <a:cubicBezTo>
                      <a:pt x="284691" y="604701"/>
                      <a:pt x="287755" y="608329"/>
                      <a:pt x="291941" y="609029"/>
                    </a:cubicBezTo>
                    <a:lnTo>
                      <a:pt x="340424" y="617506"/>
                    </a:lnTo>
                    <a:cubicBezTo>
                      <a:pt x="351377" y="619427"/>
                      <a:pt x="360221" y="627527"/>
                      <a:pt x="363093" y="638270"/>
                    </a:cubicBezTo>
                    <a:cubicBezTo>
                      <a:pt x="368128" y="657004"/>
                      <a:pt x="375589" y="675000"/>
                      <a:pt x="385286" y="691801"/>
                    </a:cubicBezTo>
                    <a:cubicBezTo>
                      <a:pt x="390838" y="701415"/>
                      <a:pt x="390318" y="713375"/>
                      <a:pt x="383953" y="722471"/>
                    </a:cubicBezTo>
                    <a:lnTo>
                      <a:pt x="355378" y="762762"/>
                    </a:lnTo>
                    <a:cubicBezTo>
                      <a:pt x="352975" y="766223"/>
                      <a:pt x="353375" y="770903"/>
                      <a:pt x="356330" y="773906"/>
                    </a:cubicBezTo>
                    <a:lnTo>
                      <a:pt x="385382" y="802958"/>
                    </a:lnTo>
                    <a:cubicBezTo>
                      <a:pt x="388367" y="805950"/>
                      <a:pt x="393076" y="806352"/>
                      <a:pt x="396526" y="803910"/>
                    </a:cubicBezTo>
                    <a:lnTo>
                      <a:pt x="436817" y="775335"/>
                    </a:lnTo>
                    <a:cubicBezTo>
                      <a:pt x="445913" y="768970"/>
                      <a:pt x="457873" y="768450"/>
                      <a:pt x="467487" y="774002"/>
                    </a:cubicBezTo>
                    <a:cubicBezTo>
                      <a:pt x="484288" y="783698"/>
                      <a:pt x="502284" y="791159"/>
                      <a:pt x="521018" y="796195"/>
                    </a:cubicBezTo>
                    <a:cubicBezTo>
                      <a:pt x="532056" y="798963"/>
                      <a:pt x="540400" y="808018"/>
                      <a:pt x="542258" y="819245"/>
                    </a:cubicBezTo>
                    <a:lnTo>
                      <a:pt x="550736" y="867728"/>
                    </a:lnTo>
                    <a:cubicBezTo>
                      <a:pt x="551435" y="871914"/>
                      <a:pt x="555064" y="874978"/>
                      <a:pt x="559308" y="874967"/>
                    </a:cubicBezTo>
                    <a:lnTo>
                      <a:pt x="600456" y="874967"/>
                    </a:lnTo>
                    <a:cubicBezTo>
                      <a:pt x="604701" y="874978"/>
                      <a:pt x="608329" y="871914"/>
                      <a:pt x="609029" y="867728"/>
                    </a:cubicBezTo>
                    <a:lnTo>
                      <a:pt x="617506" y="819245"/>
                    </a:lnTo>
                    <a:cubicBezTo>
                      <a:pt x="619427" y="808292"/>
                      <a:pt x="627527" y="799448"/>
                      <a:pt x="638270" y="796576"/>
                    </a:cubicBezTo>
                    <a:cubicBezTo>
                      <a:pt x="657003" y="791537"/>
                      <a:pt x="674998" y="784076"/>
                      <a:pt x="691801" y="774383"/>
                    </a:cubicBezTo>
                    <a:cubicBezTo>
                      <a:pt x="701415" y="768831"/>
                      <a:pt x="713375" y="769351"/>
                      <a:pt x="722471" y="775716"/>
                    </a:cubicBezTo>
                    <a:lnTo>
                      <a:pt x="762762" y="804291"/>
                    </a:lnTo>
                    <a:cubicBezTo>
                      <a:pt x="766223" y="806694"/>
                      <a:pt x="770903" y="806294"/>
                      <a:pt x="773906" y="803339"/>
                    </a:cubicBezTo>
                    <a:lnTo>
                      <a:pt x="802958" y="774287"/>
                    </a:lnTo>
                    <a:cubicBezTo>
                      <a:pt x="805950" y="771302"/>
                      <a:pt x="806352" y="766593"/>
                      <a:pt x="803910" y="763143"/>
                    </a:cubicBezTo>
                    <a:lnTo>
                      <a:pt x="775335" y="722852"/>
                    </a:lnTo>
                    <a:cubicBezTo>
                      <a:pt x="768970" y="713756"/>
                      <a:pt x="768450" y="701796"/>
                      <a:pt x="774002" y="692182"/>
                    </a:cubicBezTo>
                    <a:cubicBezTo>
                      <a:pt x="783698" y="675381"/>
                      <a:pt x="791159" y="657385"/>
                      <a:pt x="796195" y="638651"/>
                    </a:cubicBezTo>
                    <a:cubicBezTo>
                      <a:pt x="799067" y="627908"/>
                      <a:pt x="807911" y="619808"/>
                      <a:pt x="818864" y="617887"/>
                    </a:cubicBezTo>
                    <a:lnTo>
                      <a:pt x="867728" y="608933"/>
                    </a:lnTo>
                    <a:cubicBezTo>
                      <a:pt x="871914" y="608234"/>
                      <a:pt x="874978" y="604605"/>
                      <a:pt x="874967" y="6003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le Gray Left with IMLS credit">
  <p:cSld name="TITLE_ONLY_1_1_1_1_1_1_2">
    <p:spTree>
      <p:nvGrpSpPr>
        <p:cNvPr id="80" name="Shape 80"/>
        <p:cNvGrpSpPr/>
        <p:nvPr/>
      </p:nvGrpSpPr>
      <p:grpSpPr>
        <a:xfrm>
          <a:off x="0" y="0"/>
          <a:ext cx="0" cy="0"/>
          <a:chOff x="0" y="0"/>
          <a:chExt cx="0" cy="0"/>
        </a:xfrm>
      </p:grpSpPr>
      <p:pic>
        <p:nvPicPr>
          <p:cNvPr id="81" name="Google Shape;81;g12e776c1500_0_10">
            <a:hlinkClick r:id="rId2"/>
          </p:cNvPr>
          <p:cNvPicPr preferRelativeResize="0"/>
          <p:nvPr/>
        </p:nvPicPr>
        <p:blipFill rotWithShape="1">
          <a:blip r:embed="rId3">
            <a:alphaModFix/>
          </a:blip>
          <a:srcRect b="0" l="0" r="0" t="0"/>
          <a:stretch/>
        </p:blipFill>
        <p:spPr>
          <a:xfrm>
            <a:off x="4698008" y="4280817"/>
            <a:ext cx="1179949" cy="536766"/>
          </a:xfrm>
          <a:prstGeom prst="rect">
            <a:avLst/>
          </a:prstGeom>
          <a:noFill/>
          <a:ln>
            <a:noFill/>
          </a:ln>
        </p:spPr>
      </p:pic>
      <p:sp>
        <p:nvSpPr>
          <p:cNvPr id="82" name="Google Shape;82;g12e776c1500_0_10"/>
          <p:cNvSpPr txBox="1"/>
          <p:nvPr/>
        </p:nvSpPr>
        <p:spPr>
          <a:xfrm>
            <a:off x="6070650" y="4322225"/>
            <a:ext cx="2276700" cy="536700"/>
          </a:xfrm>
          <a:prstGeom prst="rect">
            <a:avLst/>
          </a:prstGeom>
          <a:noFill/>
          <a:ln>
            <a:noFill/>
          </a:ln>
        </p:spPr>
        <p:txBody>
          <a:bodyPr anchorCtr="0" anchor="t" bIns="91425" lIns="0" spcFirstLastPara="1" rIns="91425" wrap="square" tIns="0">
            <a:noAutofit/>
          </a:bodyPr>
          <a:lstStyle/>
          <a:p>
            <a:pPr indent="0" lvl="0" marL="0" marR="0" rtl="0" algn="ctr">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4"/>
              </a:rPr>
              <a:t>IMLS.gov</a:t>
            </a:r>
            <a:r>
              <a:rPr b="0" i="0" lang="en-US" sz="850" u="none" cap="none" strike="noStrike">
                <a:solidFill>
                  <a:schemeClr val="accent1"/>
                </a:solidFill>
                <a:latin typeface="Arial"/>
                <a:ea typeface="Arial"/>
                <a:cs typeface="Arial"/>
                <a:sym typeface="Arial"/>
              </a:rPr>
              <a:t> </a:t>
            </a:r>
            <a:endParaRPr b="1" i="1" sz="850" u="none" cap="none" strike="noStrike">
              <a:solidFill>
                <a:srgbClr val="CC0000"/>
              </a:solidFill>
              <a:latin typeface="Arial"/>
              <a:ea typeface="Arial"/>
              <a:cs typeface="Arial"/>
              <a:sym typeface="Arial"/>
            </a:endParaRPr>
          </a:p>
        </p:txBody>
      </p:sp>
      <p:sp>
        <p:nvSpPr>
          <p:cNvPr id="83" name="Google Shape;83;g12e776c1500_0_10"/>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g12e776c1500_0_1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5" name="Google Shape;85;g12e776c1500_0_10"/>
          <p:cNvPicPr preferRelativeResize="0"/>
          <p:nvPr/>
        </p:nvPicPr>
        <p:blipFill rotWithShape="1">
          <a:blip r:embed="rId5">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Subtle Gray with IMLS credit">
  <p:cSld name="BLANK_3_1">
    <p:spTree>
      <p:nvGrpSpPr>
        <p:cNvPr id="86" name="Shape 86"/>
        <p:cNvGrpSpPr/>
        <p:nvPr/>
      </p:nvGrpSpPr>
      <p:grpSpPr>
        <a:xfrm>
          <a:off x="0" y="0"/>
          <a:ext cx="0" cy="0"/>
          <a:chOff x="0" y="0"/>
          <a:chExt cx="0" cy="0"/>
        </a:xfrm>
      </p:grpSpPr>
      <p:sp>
        <p:nvSpPr>
          <p:cNvPr id="87" name="Google Shape;87;g12e776c1500_0_3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8" name="Google Shape;88;g12e776c1500_0_33"/>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12e776c1500_0_33"/>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 name="Google Shape;90;g12e776c1500_0_33"/>
          <p:cNvSpPr/>
          <p:nvPr/>
        </p:nvSpPr>
        <p:spPr>
          <a:xfrm>
            <a:off x="0" y="0"/>
            <a:ext cx="9144000" cy="3976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1" name="Google Shape;91;g12e776c1500_0_33"/>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
        <p:nvSpPr>
          <p:cNvPr id="92" name="Google Shape;92;g12e776c1500_0_33"/>
          <p:cNvSpPr txBox="1"/>
          <p:nvPr/>
        </p:nvSpPr>
        <p:spPr>
          <a:xfrm>
            <a:off x="1615425" y="3261150"/>
            <a:ext cx="2357100" cy="536700"/>
          </a:xfrm>
          <a:prstGeom prst="rect">
            <a:avLst/>
          </a:prstGeom>
          <a:noFill/>
          <a:ln>
            <a:noFill/>
          </a:ln>
        </p:spPr>
        <p:txBody>
          <a:bodyPr anchorCtr="0" anchor="t" bIns="91425" lIns="0" spcFirstLastPara="1" rIns="91425" wrap="square" tIns="0">
            <a:noAutofit/>
          </a:bodyPr>
          <a:lstStyle/>
          <a:p>
            <a:pPr indent="0" lvl="0" marL="0" marR="0" rtl="0" algn="just">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3"/>
              </a:rPr>
              <a:t>IMLS.gov</a:t>
            </a:r>
            <a:endParaRPr b="1" i="1" sz="850" u="none" cap="none" strike="noStrike">
              <a:solidFill>
                <a:srgbClr val="CC0000"/>
              </a:solidFill>
              <a:latin typeface="Arial"/>
              <a:ea typeface="Arial"/>
              <a:cs typeface="Arial"/>
              <a:sym typeface="Arial"/>
            </a:endParaRPr>
          </a:p>
        </p:txBody>
      </p:sp>
      <p:pic>
        <p:nvPicPr>
          <p:cNvPr id="93" name="Google Shape;93;g12e776c1500_0_33"/>
          <p:cNvPicPr preferRelativeResize="0"/>
          <p:nvPr/>
        </p:nvPicPr>
        <p:blipFill rotWithShape="1">
          <a:blip r:embed="rId4">
            <a:alphaModFix/>
          </a:blip>
          <a:srcRect b="0" l="0" r="0" t="0"/>
          <a:stretch/>
        </p:blipFill>
        <p:spPr>
          <a:xfrm>
            <a:off x="88916" y="3178400"/>
            <a:ext cx="1362802" cy="619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grey Background">
  <p:cSld name="BLANK_2">
    <p:spTree>
      <p:nvGrpSpPr>
        <p:cNvPr id="94" name="Shape 94"/>
        <p:cNvGrpSpPr/>
        <p:nvPr/>
      </p:nvGrpSpPr>
      <p:grpSpPr>
        <a:xfrm>
          <a:off x="0" y="0"/>
          <a:ext cx="0" cy="0"/>
          <a:chOff x="0" y="0"/>
          <a:chExt cx="0" cy="0"/>
        </a:xfrm>
      </p:grpSpPr>
      <p:sp>
        <p:nvSpPr>
          <p:cNvPr id="95" name="Google Shape;95;g1178b2858e0_4_8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6" name="Google Shape;96;g1178b2858e0_4_87"/>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7" name="Google Shape;97;g1178b2858e0_4_87"/>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29"/>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 name="Google Shape;18;p29"/>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Logo LEFT">
  <p:cSld name="BLANK_2_1">
    <p:spTree>
      <p:nvGrpSpPr>
        <p:cNvPr id="98" name="Shape 98"/>
        <p:cNvGrpSpPr/>
        <p:nvPr/>
      </p:nvGrpSpPr>
      <p:grpSpPr>
        <a:xfrm>
          <a:off x="0" y="0"/>
          <a:ext cx="0" cy="0"/>
          <a:chOff x="0" y="0"/>
          <a:chExt cx="0" cy="0"/>
        </a:xfrm>
      </p:grpSpPr>
      <p:sp>
        <p:nvSpPr>
          <p:cNvPr id="99" name="Google Shape;99;g1178b2858e0_4_136"/>
          <p:cNvSpPr/>
          <p:nvPr/>
        </p:nvSpPr>
        <p:spPr>
          <a:xfrm>
            <a:off x="7532200" y="3976700"/>
            <a:ext cx="1611900" cy="116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0" name="Google Shape;100;g1178b2858e0_4_136"/>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36"/>
          <p:cNvSpPr txBox="1"/>
          <p:nvPr>
            <p:ph idx="1" type="body"/>
          </p:nvPr>
        </p:nvSpPr>
        <p:spPr>
          <a:xfrm>
            <a:off x="250825" y="1311275"/>
            <a:ext cx="8642400" cy="30408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03" name="Google Shape;103;p36"/>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4" name="Google Shape;104;p36"/>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37"/>
          <p:cNvSpPr txBox="1"/>
          <p:nvPr>
            <p:ph type="title"/>
          </p:nvPr>
        </p:nvSpPr>
        <p:spPr>
          <a:xfrm>
            <a:off x="623888" y="1282304"/>
            <a:ext cx="7886700" cy="213955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7"/>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108" name="Google Shape;108;p37"/>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38"/>
          <p:cNvSpPr txBox="1"/>
          <p:nvPr>
            <p:ph type="title"/>
          </p:nvPr>
        </p:nvSpPr>
        <p:spPr>
          <a:xfrm>
            <a:off x="347296" y="297293"/>
            <a:ext cx="7886700"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8"/>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2" name="Google Shape;112;p38"/>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3" name="Google Shape;113;p38"/>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4" name="Shape 114"/>
        <p:cNvGrpSpPr/>
        <p:nvPr/>
      </p:nvGrpSpPr>
      <p:grpSpPr>
        <a:xfrm>
          <a:off x="0" y="0"/>
          <a:ext cx="0" cy="0"/>
          <a:chOff x="0" y="0"/>
          <a:chExt cx="0" cy="0"/>
        </a:xfrm>
      </p:grpSpPr>
      <p:sp>
        <p:nvSpPr>
          <p:cNvPr id="115" name="Google Shape;115;p39"/>
          <p:cNvSpPr txBox="1"/>
          <p:nvPr>
            <p:ph type="title"/>
          </p:nvPr>
        </p:nvSpPr>
        <p:spPr>
          <a:xfrm>
            <a:off x="629841" y="273844"/>
            <a:ext cx="7886700" cy="994172"/>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9"/>
          <p:cNvSpPr txBox="1"/>
          <p:nvPr>
            <p:ph idx="1"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7" name="Google Shape;117;p39"/>
          <p:cNvSpPr txBox="1"/>
          <p:nvPr>
            <p:ph idx="2"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8" name="Google Shape;118;p39"/>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9" name="Shape 119"/>
        <p:cNvGrpSpPr/>
        <p:nvPr/>
      </p:nvGrpSpPr>
      <p:grpSpPr>
        <a:xfrm>
          <a:off x="0" y="0"/>
          <a:ext cx="0" cy="0"/>
          <a:chOff x="0" y="0"/>
          <a:chExt cx="0" cy="0"/>
        </a:xfrm>
      </p:grpSpPr>
      <p:sp>
        <p:nvSpPr>
          <p:cNvPr id="120" name="Google Shape;120;p40"/>
          <p:cNvSpPr txBox="1"/>
          <p:nvPr>
            <p:ph type="title"/>
          </p:nvPr>
        </p:nvSpPr>
        <p:spPr>
          <a:xfrm>
            <a:off x="629841" y="342900"/>
            <a:ext cx="2949178" cy="120015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22" name="Google Shape;122;p4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123" name="Google Shape;123;p40"/>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bg>
      <p:bgPr>
        <a:solidFill>
          <a:schemeClr val="dk1"/>
        </a:solidFill>
      </p:bgPr>
    </p:bg>
    <p:spTree>
      <p:nvGrpSpPr>
        <p:cNvPr id="124" name="Shape 124"/>
        <p:cNvGrpSpPr/>
        <p:nvPr/>
      </p:nvGrpSpPr>
      <p:grpSpPr>
        <a:xfrm>
          <a:off x="0" y="0"/>
          <a:ext cx="0" cy="0"/>
          <a:chOff x="0" y="0"/>
          <a:chExt cx="0" cy="0"/>
        </a:xfrm>
      </p:grpSpPr>
      <p:cxnSp>
        <p:nvCxnSpPr>
          <p:cNvPr id="125" name="Google Shape;125;g134242001c3_0_435"/>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26" name="Google Shape;126;g134242001c3_0_435"/>
          <p:cNvSpPr txBox="1"/>
          <p:nvPr>
            <p:ph type="ctrTitle"/>
          </p:nvPr>
        </p:nvSpPr>
        <p:spPr>
          <a:xfrm>
            <a:off x="510450" y="1257300"/>
            <a:ext cx="8123100" cy="1588500"/>
          </a:xfrm>
          <a:prstGeom prst="rect">
            <a:avLst/>
          </a:prstGeom>
        </p:spPr>
        <p:txBody>
          <a:bodyPr anchorCtr="0" anchor="b" bIns="45700" lIns="0" spcFirstLastPara="1" rIns="0" wrap="square" tIns="4570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27" name="Google Shape;127;g134242001c3_0_435"/>
          <p:cNvSpPr txBox="1"/>
          <p:nvPr>
            <p:ph idx="1" type="subTitle"/>
          </p:nvPr>
        </p:nvSpPr>
        <p:spPr>
          <a:xfrm>
            <a:off x="510450" y="3182313"/>
            <a:ext cx="8123100" cy="6300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128" name="Google Shape;128;g134242001c3_0_435"/>
          <p:cNvSpPr txBox="1"/>
          <p:nvPr>
            <p:ph idx="12" type="sldNum"/>
          </p:nvPr>
        </p:nvSpPr>
        <p:spPr>
          <a:xfrm>
            <a:off x="8472458" y="4663217"/>
            <a:ext cx="548700" cy="393600"/>
          </a:xfrm>
          <a:prstGeom prst="rect">
            <a:avLst/>
          </a:prstGeom>
        </p:spPr>
        <p:txBody>
          <a:bodyPr anchorCtr="0" anchor="ctr" bIns="45700" lIns="0" spcFirstLastPara="1" rIns="0" wrap="square" tIns="4570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 name="Shape 129"/>
        <p:cNvGrpSpPr/>
        <p:nvPr/>
      </p:nvGrpSpPr>
      <p:grpSpPr>
        <a:xfrm>
          <a:off x="0" y="0"/>
          <a:ext cx="0" cy="0"/>
          <a:chOff x="0" y="0"/>
          <a:chExt cx="0" cy="0"/>
        </a:xfrm>
      </p:grpSpPr>
      <p:sp>
        <p:nvSpPr>
          <p:cNvPr id="130" name="Google Shape;130;g134242001c3_0_440"/>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134242001c3_0_440"/>
          <p:cNvSpPr txBox="1"/>
          <p:nvPr>
            <p:ph type="title"/>
          </p:nvPr>
        </p:nvSpPr>
        <p:spPr>
          <a:xfrm>
            <a:off x="311700" y="445025"/>
            <a:ext cx="8520600" cy="572700"/>
          </a:xfrm>
          <a:prstGeom prst="rect">
            <a:avLst/>
          </a:prstGeom>
        </p:spPr>
        <p:txBody>
          <a:bodyPr anchorCtr="0" anchor="t" bIns="45700" lIns="0" spcFirstLastPara="1" rIns="0" wrap="square" tIns="45700">
            <a:noAutofit/>
          </a:bodyPr>
          <a:lstStyle>
            <a:lvl1pPr lvl="0" rtl="0">
              <a:spcBef>
                <a:spcPts val="0"/>
              </a:spcBef>
              <a:spcAft>
                <a:spcPts val="0"/>
              </a:spcAft>
              <a:buSzPts val="2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g134242001c3_0_440"/>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3" name="Google Shape;133;g134242001c3_0_440"/>
          <p:cNvSpPr txBox="1"/>
          <p:nvPr>
            <p:ph idx="12" type="sldNum"/>
          </p:nvPr>
        </p:nvSpPr>
        <p:spPr>
          <a:xfrm>
            <a:off x="8472458" y="4663217"/>
            <a:ext cx="548700" cy="393600"/>
          </a:xfrm>
          <a:prstGeom prst="rect">
            <a:avLst/>
          </a:prstGeom>
        </p:spPr>
        <p:txBody>
          <a:bodyPr anchorCtr="0" anchor="ctr" bIns="45700" lIns="0" spcFirstLastPara="1" rIns="0"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Green">
  <p:cSld name="TITLE_1">
    <p:spTree>
      <p:nvGrpSpPr>
        <p:cNvPr id="19" name="Shape 19"/>
        <p:cNvGrpSpPr/>
        <p:nvPr/>
      </p:nvGrpSpPr>
      <p:grpSpPr>
        <a:xfrm>
          <a:off x="0" y="0"/>
          <a:ext cx="0" cy="0"/>
          <a:chOff x="0" y="0"/>
          <a:chExt cx="0" cy="0"/>
        </a:xfrm>
      </p:grpSpPr>
      <p:sp>
        <p:nvSpPr>
          <p:cNvPr id="20" name="Google Shape;20;g1178b2858e0_4_158"/>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 name="Google Shape;21;g1178b2858e0_4_158"/>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
        <p:nvSpPr>
          <p:cNvPr id="22" name="Google Shape;22;g1178b2858e0_4_158"/>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178b2858e0_4_158"/>
          <p:cNvSpPr txBox="1"/>
          <p:nvPr>
            <p:ph idx="1" type="subTitle"/>
          </p:nvPr>
        </p:nvSpPr>
        <p:spPr>
          <a:xfrm>
            <a:off x="479425" y="2984466"/>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CFEBE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24" name="Google Shape;24;g1178b2858e0_4_15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type="blank">
  <p:cSld name="BLANK">
    <p:spTree>
      <p:nvGrpSpPr>
        <p:cNvPr id="25" name="Shape 25"/>
        <p:cNvGrpSpPr/>
        <p:nvPr/>
      </p:nvGrpSpPr>
      <p:grpSpPr>
        <a:xfrm>
          <a:off x="0" y="0"/>
          <a:ext cx="0" cy="0"/>
          <a:chOff x="0" y="0"/>
          <a:chExt cx="0" cy="0"/>
        </a:xfrm>
      </p:grpSpPr>
      <p:sp>
        <p:nvSpPr>
          <p:cNvPr id="26" name="Google Shape;26;p28"/>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01">
  <p:cSld name="BLANK_1">
    <p:spTree>
      <p:nvGrpSpPr>
        <p:cNvPr id="27" name="Shape 27"/>
        <p:cNvGrpSpPr/>
        <p:nvPr/>
      </p:nvGrpSpPr>
      <p:grpSpPr>
        <a:xfrm>
          <a:off x="0" y="0"/>
          <a:ext cx="0" cy="0"/>
          <a:chOff x="0" y="0"/>
          <a:chExt cx="0" cy="0"/>
        </a:xfrm>
      </p:grpSpPr>
      <p:sp>
        <p:nvSpPr>
          <p:cNvPr id="28" name="Google Shape;28;g11554ccd43f_0_367"/>
          <p:cNvSpPr/>
          <p:nvPr/>
        </p:nvSpPr>
        <p:spPr>
          <a:xfrm>
            <a:off x="8141975" y="4252250"/>
            <a:ext cx="1002000" cy="891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g11554ccd43f_0_367"/>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ight">
  <p:cSld name="TITLE_1_1">
    <p:spTree>
      <p:nvGrpSpPr>
        <p:cNvPr id="30" name="Shape 30"/>
        <p:cNvGrpSpPr/>
        <p:nvPr/>
      </p:nvGrpSpPr>
      <p:grpSpPr>
        <a:xfrm>
          <a:off x="0" y="0"/>
          <a:ext cx="0" cy="0"/>
          <a:chOff x="0" y="0"/>
          <a:chExt cx="0" cy="0"/>
        </a:xfrm>
      </p:grpSpPr>
      <p:sp>
        <p:nvSpPr>
          <p:cNvPr id="31" name="Google Shape;31;g1178b2858e0_4_172"/>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 name="Google Shape;32;g1178b2858e0_4_17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3" name="Google Shape;33;g1178b2858e0_4_172"/>
          <p:cNvPicPr preferRelativeResize="0"/>
          <p:nvPr/>
        </p:nvPicPr>
        <p:blipFill rotWithShape="1">
          <a:blip r:embed="rId2">
            <a:alphaModFix/>
          </a:blip>
          <a:srcRect b="0" l="0" r="0" t="0"/>
          <a:stretch/>
        </p:blipFill>
        <p:spPr>
          <a:xfrm>
            <a:off x="8530180" y="4477292"/>
            <a:ext cx="362995" cy="362995"/>
          </a:xfrm>
          <a:prstGeom prst="rect">
            <a:avLst/>
          </a:prstGeom>
          <a:noFill/>
          <a:ln>
            <a:noFill/>
          </a:ln>
        </p:spPr>
      </p:pic>
      <p:sp>
        <p:nvSpPr>
          <p:cNvPr id="34" name="Google Shape;34;g1178b2858e0_4_172"/>
          <p:cNvSpPr txBox="1"/>
          <p:nvPr>
            <p:ph type="ctrTitle"/>
          </p:nvPr>
        </p:nvSpPr>
        <p:spPr>
          <a:xfrm>
            <a:off x="479425" y="1106424"/>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1178b2858e0_4_172"/>
          <p:cNvSpPr txBox="1"/>
          <p:nvPr>
            <p:ph idx="1" type="subTitle"/>
          </p:nvPr>
        </p:nvSpPr>
        <p:spPr>
          <a:xfrm>
            <a:off x="479425" y="2980944"/>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1B403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p:cSld name="TITLE_ONLY_1">
    <p:spTree>
      <p:nvGrpSpPr>
        <p:cNvPr id="36" name="Shape 36"/>
        <p:cNvGrpSpPr/>
        <p:nvPr/>
      </p:nvGrpSpPr>
      <p:grpSpPr>
        <a:xfrm>
          <a:off x="0" y="0"/>
          <a:ext cx="0" cy="0"/>
          <a:chOff x="0" y="0"/>
          <a:chExt cx="0" cy="0"/>
        </a:xfrm>
      </p:grpSpPr>
      <p:sp>
        <p:nvSpPr>
          <p:cNvPr id="37" name="Google Shape;37;g1178b2858e0_1_31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g1178b2858e0_1_316"/>
          <p:cNvSpPr/>
          <p:nvPr/>
        </p:nvSpPr>
        <p:spPr>
          <a:xfrm>
            <a:off x="2830286" y="0"/>
            <a:ext cx="63138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9" name="Google Shape;39;g1178b2858e0_1_31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Subtle Grey">
  <p:cSld name="TITLE_ONLY_1_1">
    <p:spTree>
      <p:nvGrpSpPr>
        <p:cNvPr id="40" name="Shape 40"/>
        <p:cNvGrpSpPr/>
        <p:nvPr/>
      </p:nvGrpSpPr>
      <p:grpSpPr>
        <a:xfrm>
          <a:off x="0" y="0"/>
          <a:ext cx="0" cy="0"/>
          <a:chOff x="0" y="0"/>
          <a:chExt cx="0" cy="0"/>
        </a:xfrm>
      </p:grpSpPr>
      <p:sp>
        <p:nvSpPr>
          <p:cNvPr id="41" name="Google Shape;41;g1178b2858e0_1_32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2" name="Google Shape;42;g1178b2858e0_1_325"/>
          <p:cNvSpPr/>
          <p:nvPr/>
        </p:nvSpPr>
        <p:spPr>
          <a:xfrm>
            <a:off x="0" y="1191538"/>
            <a:ext cx="9144000" cy="39519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 name="Google Shape;43;g1178b2858e0_1_32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2">
  <p:cSld name="TITLE_ONLY_1_1_1">
    <p:spTree>
      <p:nvGrpSpPr>
        <p:cNvPr id="44" name="Shape 44"/>
        <p:cNvGrpSpPr/>
        <p:nvPr/>
      </p:nvGrpSpPr>
      <p:grpSpPr>
        <a:xfrm>
          <a:off x="0" y="0"/>
          <a:ext cx="0" cy="0"/>
          <a:chOff x="0" y="0"/>
          <a:chExt cx="0" cy="0"/>
        </a:xfrm>
      </p:grpSpPr>
      <p:sp>
        <p:nvSpPr>
          <p:cNvPr id="45" name="Google Shape;45;g1178b2858e0_1_33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6" name="Google Shape;46;g1178b2858e0_1_335"/>
          <p:cNvSpPr/>
          <p:nvPr/>
        </p:nvSpPr>
        <p:spPr>
          <a:xfrm>
            <a:off x="2411413" y="0"/>
            <a:ext cx="67326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 name="Google Shape;47;g1178b2858e0_1_33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marR="0" rtl="0" algn="l">
              <a:lnSpc>
                <a:spcPct val="9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2" type="sldNum"/>
          </p:nvPr>
        </p:nvSpPr>
        <p:spPr>
          <a:xfrm>
            <a:off x="262792" y="4876800"/>
            <a:ext cx="457200" cy="18288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 name="Google Shape;12;p27"/>
          <p:cNvPicPr preferRelativeResize="0"/>
          <p:nvPr/>
        </p:nvPicPr>
        <p:blipFill rotWithShape="1">
          <a:blip r:embed="rId1">
            <a:alphaModFix/>
          </a:blip>
          <a:srcRect b="0" l="0" r="0" t="0"/>
          <a:stretch/>
        </p:blipFill>
        <p:spPr>
          <a:xfrm>
            <a:off x="8528295" y="4511920"/>
            <a:ext cx="364880" cy="3648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58">
          <p15:clr>
            <a:srgbClr val="F26B43"/>
          </p15:clr>
        </p15:guide>
        <p15:guide id="3" orient="horz" pos="3072">
          <p15:clr>
            <a:srgbClr val="F26B43"/>
          </p15:clr>
        </p15:guide>
        <p15:guide id="4" orient="horz" pos="169">
          <p15:clr>
            <a:srgbClr val="F26B43"/>
          </p15:clr>
        </p15:guide>
        <p15:guide id="5" pos="3560">
          <p15:clr>
            <a:srgbClr val="F26B43"/>
          </p15:clr>
        </p15:guide>
        <p15:guide id="6" pos="1519">
          <p15:clr>
            <a:srgbClr val="F26B43"/>
          </p15:clr>
        </p15:guide>
        <p15:guide id="7" pos="839">
          <p15:clr>
            <a:srgbClr val="F26B43"/>
          </p15:clr>
        </p15:guide>
        <p15:guide id="8" pos="2200">
          <p15:clr>
            <a:srgbClr val="F26B43"/>
          </p15:clr>
        </p15:guide>
        <p15:guide id="9" pos="4241">
          <p15:clr>
            <a:srgbClr val="F26B43"/>
          </p15:clr>
        </p15:guide>
        <p15:guide id="10" pos="4921">
          <p15:clr>
            <a:srgbClr val="F26B43"/>
          </p15:clr>
        </p15:guide>
        <p15:guide id="11" orient="horz" pos="1484">
          <p15:clr>
            <a:srgbClr val="F26B43"/>
          </p15:clr>
        </p15:guide>
        <p15:guide id="12" orient="horz" pos="826">
          <p15:clr>
            <a:srgbClr val="F26B43"/>
          </p15:clr>
        </p15:guide>
        <p15:guide id="13" pos="5602">
          <p15:clr>
            <a:srgbClr val="F26B43"/>
          </p15:clr>
        </p15:guide>
        <p15:guide id="14" orient="horz" pos="2164">
          <p15:clr>
            <a:srgbClr val="F26B43"/>
          </p15:clr>
        </p15:guide>
        <p15:guide id="15" orient="horz" pos="2822">
          <p15:clr>
            <a:srgbClr val="F26B43"/>
          </p15:clr>
        </p15:guide>
        <p15:guide id="16" orient="horz" pos="1166">
          <p15:clr>
            <a:srgbClr val="F26B43"/>
          </p15:clr>
        </p15:guide>
        <p15:guide id="17" orient="horz" pos="1824">
          <p15:clr>
            <a:srgbClr val="F26B43"/>
          </p15:clr>
        </p15:guide>
        <p15:guide id="18" orient="horz" pos="2505">
          <p15:clr>
            <a:srgbClr val="F26B43"/>
          </p15:clr>
        </p15:guide>
        <p15:guide id="19" orient="horz" pos="5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s://dwc.tdwg.org/terms/#dwc:country" TargetMode="External"/><Relationship Id="rId4" Type="http://schemas.openxmlformats.org/officeDocument/2006/relationships/image" Target="../media/image30.png"/><Relationship Id="rId5"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www.encyclopedia.com/science-and-technology/computers-and-electrical-engineering/computers-and-computing/databases#1O11database" TargetMode="External"/><Relationship Id="rId4" Type="http://schemas.openxmlformats.org/officeDocument/2006/relationships/hyperlink" Target="http://www.encyclopedia.com/science-and-technology/computers-and-electrical-engineering/computers-and-computing/databases#1O11databasemanagementsyste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14.png"/><Relationship Id="rId5" Type="http://schemas.openxmlformats.org/officeDocument/2006/relationships/hyperlink" Target="https://mm.fieldmuseum.org/3994ee8a-634d-4e95-bbd7-b008d415fb8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0.xml"/><Relationship Id="rId3"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1.xml"/><Relationship Id="rId3" Type="http://schemas.openxmlformats.org/officeDocument/2006/relationships/hyperlink" Target="https://www.fieldmuseum.org/" TargetMode="External"/><Relationship Id="rId4" Type="http://schemas.openxmlformats.org/officeDocument/2006/relationships/hyperlink" Target="https://www.fieldmuseum.org/" TargetMode="External"/><Relationship Id="rId5" Type="http://schemas.openxmlformats.org/officeDocument/2006/relationships/hyperlink" Target="https://www.fieldmuseum.org/" TargetMode="External"/><Relationship Id="rId6" Type="http://schemas.openxmlformats.org/officeDocument/2006/relationships/image" Target="../media/image9.png"/><Relationship Id="rId7"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34242001c3_0_451"/>
          <p:cNvSpPr txBox="1"/>
          <p:nvPr/>
        </p:nvSpPr>
        <p:spPr>
          <a:xfrm>
            <a:off x="250825" y="1311275"/>
            <a:ext cx="4321200" cy="1486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rgbClr val="000000"/>
              </a:buClr>
              <a:buSzPts val="3500"/>
              <a:buFont typeface="Arial"/>
              <a:buNone/>
            </a:pPr>
            <a:r>
              <a:rPr b="1" i="0" lang="en-US" sz="3500" u="none" cap="none" strike="noStrike">
                <a:solidFill>
                  <a:schemeClr val="dk1"/>
                </a:solidFill>
                <a:latin typeface="Arial"/>
                <a:ea typeface="Arial"/>
                <a:cs typeface="Arial"/>
                <a:sym typeface="Arial"/>
              </a:rPr>
              <a:t>Fundamentals: Terminology</a:t>
            </a:r>
            <a:endParaRPr b="1" i="0" sz="3500" u="none" cap="none" strike="noStrike">
              <a:solidFill>
                <a:schemeClr val="dk1"/>
              </a:solidFill>
              <a:latin typeface="Arial"/>
              <a:ea typeface="Arial"/>
              <a:cs typeface="Arial"/>
              <a:sym typeface="Arial"/>
            </a:endParaRPr>
          </a:p>
        </p:txBody>
      </p:sp>
      <p:sp>
        <p:nvSpPr>
          <p:cNvPr id="139" name="Google Shape;139;g134242001c3_0_451"/>
          <p:cNvSpPr txBox="1"/>
          <p:nvPr/>
        </p:nvSpPr>
        <p:spPr>
          <a:xfrm>
            <a:off x="250825" y="2838350"/>
            <a:ext cx="4321200" cy="17391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There’s a word for that…</a:t>
            </a:r>
            <a:endParaRPr b="0" i="0" sz="1600" u="none" cap="none" strike="noStrike">
              <a:solidFill>
                <a:srgbClr val="7F7F7F"/>
              </a:solidFill>
              <a:latin typeface="Arial"/>
              <a:ea typeface="Arial"/>
              <a:cs typeface="Arial"/>
              <a:sym typeface="Arial"/>
            </a:endParaRPr>
          </a:p>
        </p:txBody>
      </p:sp>
      <p:pic>
        <p:nvPicPr>
          <p:cNvPr id="140" name="Google Shape;140;g134242001c3_0_451"/>
          <p:cNvPicPr preferRelativeResize="0"/>
          <p:nvPr/>
        </p:nvPicPr>
        <p:blipFill rotWithShape="1">
          <a:blip r:embed="rId3">
            <a:alphaModFix/>
          </a:blip>
          <a:srcRect b="1133" l="8902" r="32453" t="1162"/>
          <a:stretch/>
        </p:blipFill>
        <p:spPr>
          <a:xfrm>
            <a:off x="4742825" y="268300"/>
            <a:ext cx="4150349" cy="4608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34242001c3_1_113"/>
          <p:cNvSpPr txBox="1"/>
          <p:nvPr/>
        </p:nvSpPr>
        <p:spPr>
          <a:xfrm>
            <a:off x="250825" y="420700"/>
            <a:ext cx="6728700" cy="614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200"/>
              <a:buFont typeface="Arial"/>
              <a:buNone/>
            </a:pPr>
            <a:r>
              <a:rPr b="1" lang="en-US" sz="3200">
                <a:solidFill>
                  <a:schemeClr val="accent1"/>
                </a:solidFill>
              </a:rPr>
              <a:t>Let’s Agree to Agree</a:t>
            </a:r>
            <a:endParaRPr b="0" i="0" sz="2400" u="none" cap="none" strike="noStrike">
              <a:solidFill>
                <a:schemeClr val="accent1"/>
              </a:solidFill>
              <a:latin typeface="Arial"/>
              <a:ea typeface="Arial"/>
              <a:cs typeface="Arial"/>
              <a:sym typeface="Arial"/>
            </a:endParaRPr>
          </a:p>
        </p:txBody>
      </p:sp>
      <p:grpSp>
        <p:nvGrpSpPr>
          <p:cNvPr id="249" name="Google Shape;249;g134242001c3_1_113"/>
          <p:cNvGrpSpPr/>
          <p:nvPr/>
        </p:nvGrpSpPr>
        <p:grpSpPr>
          <a:xfrm>
            <a:off x="1331786" y="1322219"/>
            <a:ext cx="7560857" cy="2132128"/>
            <a:chOff x="3132138" y="1396723"/>
            <a:chExt cx="5616444" cy="2132128"/>
          </a:xfrm>
        </p:grpSpPr>
        <p:sp>
          <p:nvSpPr>
            <p:cNvPr id="250" name="Google Shape;250;g134242001c3_1_113"/>
            <p:cNvSpPr txBox="1"/>
            <p:nvPr/>
          </p:nvSpPr>
          <p:spPr>
            <a:xfrm>
              <a:off x="3132138" y="1396724"/>
              <a:ext cx="4813500" cy="5289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What’s a standard?</a:t>
              </a:r>
              <a:endParaRPr b="0" i="0" sz="1100" u="none" cap="none" strike="noStrike">
                <a:solidFill>
                  <a:srgbClr val="000000"/>
                </a:solidFill>
                <a:latin typeface="Arial"/>
                <a:ea typeface="Arial"/>
                <a:cs typeface="Arial"/>
                <a:sym typeface="Arial"/>
              </a:endParaRPr>
            </a:p>
          </p:txBody>
        </p:sp>
        <p:sp>
          <p:nvSpPr>
            <p:cNvPr id="251" name="Google Shape;251;g134242001c3_1_113"/>
            <p:cNvSpPr txBox="1"/>
            <p:nvPr/>
          </p:nvSpPr>
          <p:spPr>
            <a:xfrm>
              <a:off x="7870482" y="1396724"/>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3200" u="none" cap="none" strike="noStrike">
                <a:solidFill>
                  <a:schemeClr val="dk2"/>
                </a:solidFill>
                <a:latin typeface="Arial"/>
                <a:ea typeface="Arial"/>
                <a:cs typeface="Arial"/>
                <a:sym typeface="Arial"/>
              </a:endParaRPr>
            </a:p>
          </p:txBody>
        </p:sp>
        <p:sp>
          <p:nvSpPr>
            <p:cNvPr id="252" name="Google Shape;252;g134242001c3_1_113"/>
            <p:cNvSpPr txBox="1"/>
            <p:nvPr/>
          </p:nvSpPr>
          <p:spPr>
            <a:xfrm>
              <a:off x="3132138" y="1925530"/>
              <a:ext cx="4813500" cy="511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Everyday standards</a:t>
              </a:r>
              <a:endParaRPr b="0" i="0" sz="1100" u="none" cap="none" strike="noStrike">
                <a:solidFill>
                  <a:srgbClr val="000000"/>
                </a:solidFill>
                <a:latin typeface="Arial"/>
                <a:ea typeface="Arial"/>
                <a:cs typeface="Arial"/>
                <a:sym typeface="Arial"/>
              </a:endParaRPr>
            </a:p>
          </p:txBody>
        </p:sp>
        <p:sp>
          <p:nvSpPr>
            <p:cNvPr id="253" name="Google Shape;253;g134242001c3_1_113"/>
            <p:cNvSpPr txBox="1"/>
            <p:nvPr/>
          </p:nvSpPr>
          <p:spPr>
            <a:xfrm>
              <a:off x="7870482" y="1925530"/>
              <a:ext cx="878100" cy="504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3200" u="none" cap="none" strike="noStrike">
                <a:solidFill>
                  <a:schemeClr val="dk2"/>
                </a:solidFill>
                <a:latin typeface="Arial"/>
                <a:ea typeface="Arial"/>
                <a:cs typeface="Arial"/>
                <a:sym typeface="Arial"/>
              </a:endParaRPr>
            </a:p>
          </p:txBody>
        </p:sp>
        <p:sp>
          <p:nvSpPr>
            <p:cNvPr id="254" name="Google Shape;254;g134242001c3_1_113"/>
            <p:cNvSpPr txBox="1"/>
            <p:nvPr/>
          </p:nvSpPr>
          <p:spPr>
            <a:xfrm>
              <a:off x="3132138" y="2437258"/>
              <a:ext cx="4813500" cy="5220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Natural History standards</a:t>
              </a:r>
              <a:endParaRPr b="0" i="0" sz="1100" u="none" cap="none" strike="noStrike">
                <a:solidFill>
                  <a:srgbClr val="000000"/>
                </a:solidFill>
                <a:latin typeface="Arial"/>
                <a:ea typeface="Arial"/>
                <a:cs typeface="Arial"/>
                <a:sym typeface="Arial"/>
              </a:endParaRPr>
            </a:p>
          </p:txBody>
        </p:sp>
        <p:sp>
          <p:nvSpPr>
            <p:cNvPr id="255" name="Google Shape;255;g134242001c3_1_113"/>
            <p:cNvSpPr txBox="1"/>
            <p:nvPr/>
          </p:nvSpPr>
          <p:spPr>
            <a:xfrm>
              <a:off x="7870482" y="2430355"/>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3200" u="none" cap="none" strike="noStrike">
                <a:solidFill>
                  <a:schemeClr val="dk2"/>
                </a:solidFill>
                <a:latin typeface="Arial"/>
                <a:ea typeface="Arial"/>
                <a:cs typeface="Arial"/>
                <a:sym typeface="Arial"/>
              </a:endParaRPr>
            </a:p>
          </p:txBody>
        </p:sp>
        <p:sp>
          <p:nvSpPr>
            <p:cNvPr id="256" name="Google Shape;256;g134242001c3_1_113"/>
            <p:cNvSpPr txBox="1"/>
            <p:nvPr/>
          </p:nvSpPr>
          <p:spPr>
            <a:xfrm>
              <a:off x="3132138" y="2983358"/>
              <a:ext cx="48135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Darwin Core</a:t>
              </a:r>
              <a:endParaRPr b="0" i="0" sz="1100" u="none" cap="none" strike="noStrike">
                <a:solidFill>
                  <a:srgbClr val="000000"/>
                </a:solidFill>
                <a:latin typeface="Arial"/>
                <a:ea typeface="Arial"/>
                <a:cs typeface="Arial"/>
                <a:sym typeface="Arial"/>
              </a:endParaRPr>
            </a:p>
          </p:txBody>
        </p:sp>
        <p:sp>
          <p:nvSpPr>
            <p:cNvPr id="257" name="Google Shape;257;g134242001c3_1_113"/>
            <p:cNvSpPr txBox="1"/>
            <p:nvPr/>
          </p:nvSpPr>
          <p:spPr>
            <a:xfrm>
              <a:off x="7870482" y="2981051"/>
              <a:ext cx="8781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04</a:t>
              </a:r>
              <a:endParaRPr b="1" i="0" sz="3200" u="none" cap="none" strike="noStrike">
                <a:solidFill>
                  <a:schemeClr val="dk2"/>
                </a:solidFill>
                <a:latin typeface="Arial"/>
                <a:ea typeface="Arial"/>
                <a:cs typeface="Arial"/>
                <a:sym typeface="Arial"/>
              </a:endParaRPr>
            </a:p>
          </p:txBody>
        </p:sp>
        <p:grpSp>
          <p:nvGrpSpPr>
            <p:cNvPr id="258" name="Google Shape;258;g134242001c3_1_113"/>
            <p:cNvGrpSpPr/>
            <p:nvPr/>
          </p:nvGrpSpPr>
          <p:grpSpPr>
            <a:xfrm>
              <a:off x="3132174" y="1396723"/>
              <a:ext cx="5616279" cy="1573381"/>
              <a:chOff x="409325" y="1842994"/>
              <a:chExt cx="5531100" cy="1573381"/>
            </a:xfrm>
          </p:grpSpPr>
          <p:cxnSp>
            <p:nvCxnSpPr>
              <p:cNvPr id="259" name="Google Shape;259;g134242001c3_1_113"/>
              <p:cNvCxnSpPr/>
              <p:nvPr/>
            </p:nvCxnSpPr>
            <p:spPr>
              <a:xfrm rot="10800000">
                <a:off x="409325" y="1842994"/>
                <a:ext cx="5531100" cy="0"/>
              </a:xfrm>
              <a:prstGeom prst="straightConnector1">
                <a:avLst/>
              </a:prstGeom>
              <a:noFill/>
              <a:ln cap="flat" cmpd="sng" w="9525">
                <a:solidFill>
                  <a:srgbClr val="A5A5A5"/>
                </a:solidFill>
                <a:prstDash val="solid"/>
                <a:round/>
                <a:headEnd len="sm" w="sm" type="none"/>
                <a:tailEnd len="sm" w="sm" type="none"/>
              </a:ln>
            </p:spPr>
          </p:cxnSp>
          <p:cxnSp>
            <p:nvCxnSpPr>
              <p:cNvPr id="260" name="Google Shape;260;g134242001c3_1_113"/>
              <p:cNvCxnSpPr/>
              <p:nvPr/>
            </p:nvCxnSpPr>
            <p:spPr>
              <a:xfrm rot="10800000">
                <a:off x="409325" y="2372412"/>
                <a:ext cx="5531100" cy="0"/>
              </a:xfrm>
              <a:prstGeom prst="straightConnector1">
                <a:avLst/>
              </a:prstGeom>
              <a:noFill/>
              <a:ln cap="flat" cmpd="sng" w="9525">
                <a:solidFill>
                  <a:srgbClr val="A5A5A5"/>
                </a:solidFill>
                <a:prstDash val="solid"/>
                <a:round/>
                <a:headEnd len="sm" w="sm" type="none"/>
                <a:tailEnd len="sm" w="sm" type="none"/>
              </a:ln>
            </p:spPr>
          </p:cxnSp>
          <p:cxnSp>
            <p:nvCxnSpPr>
              <p:cNvPr id="261" name="Google Shape;261;g134242001c3_1_113"/>
              <p:cNvCxnSpPr/>
              <p:nvPr/>
            </p:nvCxnSpPr>
            <p:spPr>
              <a:xfrm rot="10800000">
                <a:off x="409325" y="2876625"/>
                <a:ext cx="5531100" cy="0"/>
              </a:xfrm>
              <a:prstGeom prst="straightConnector1">
                <a:avLst/>
              </a:prstGeom>
              <a:noFill/>
              <a:ln cap="flat" cmpd="sng" w="9525">
                <a:solidFill>
                  <a:srgbClr val="A5A5A5"/>
                </a:solidFill>
                <a:prstDash val="solid"/>
                <a:round/>
                <a:headEnd len="sm" w="sm" type="none"/>
                <a:tailEnd len="sm" w="sm" type="none"/>
              </a:ln>
            </p:spPr>
          </p:cxnSp>
          <p:cxnSp>
            <p:nvCxnSpPr>
              <p:cNvPr id="262" name="Google Shape;262;g134242001c3_1_113"/>
              <p:cNvCxnSpPr/>
              <p:nvPr/>
            </p:nvCxnSpPr>
            <p:spPr>
              <a:xfrm rot="10800000">
                <a:off x="409325" y="3416375"/>
                <a:ext cx="5531100" cy="0"/>
              </a:xfrm>
              <a:prstGeom prst="straightConnector1">
                <a:avLst/>
              </a:prstGeom>
              <a:noFill/>
              <a:ln cap="flat" cmpd="sng" w="9525">
                <a:solidFill>
                  <a:srgbClr val="A5A5A5"/>
                </a:solidFill>
                <a:prstDash val="solid"/>
                <a:round/>
                <a:headEnd len="sm" w="sm" type="none"/>
                <a:tailEnd len="sm" w="sm" type="none"/>
              </a:ln>
            </p:spPr>
          </p:cxn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3cbac3a179_1_106"/>
          <p:cNvSpPr txBox="1"/>
          <p:nvPr/>
        </p:nvSpPr>
        <p:spPr>
          <a:xfrm>
            <a:off x="251400" y="1615500"/>
            <a:ext cx="8001000" cy="2889600"/>
          </a:xfrm>
          <a:prstGeom prst="rect">
            <a:avLst/>
          </a:prstGeom>
          <a:noFill/>
          <a:ln>
            <a:noFill/>
          </a:ln>
        </p:spPr>
        <p:txBody>
          <a:bodyPr anchorCtr="0" anchor="t" bIns="91425" lIns="91425" spcFirstLastPara="1" rIns="91425" wrap="square" tIns="91425">
            <a:noAutofit/>
          </a:bodyPr>
          <a:lstStyle/>
          <a:p>
            <a:pPr indent="-180340" lvl="0" marL="182880" rtl="0" algn="l">
              <a:spcBef>
                <a:spcPts val="1200"/>
              </a:spcBef>
              <a:spcAft>
                <a:spcPts val="0"/>
              </a:spcAft>
              <a:buClr>
                <a:schemeClr val="dk1"/>
              </a:buClr>
              <a:buSzPts val="1400"/>
              <a:buFont typeface="Noto Sans Symbols"/>
              <a:buChar char="●"/>
            </a:pPr>
            <a:r>
              <a:rPr lang="en-US">
                <a:solidFill>
                  <a:schemeClr val="dk1"/>
                </a:solidFill>
              </a:rPr>
              <a:t>Norm</a:t>
            </a:r>
            <a:endParaRPr>
              <a:solidFill>
                <a:schemeClr val="dk1"/>
              </a:solidFill>
            </a:endParaRPr>
          </a:p>
          <a:p>
            <a:pPr indent="-180340" lvl="0" marL="182880" rtl="0" algn="l">
              <a:spcBef>
                <a:spcPts val="1200"/>
              </a:spcBef>
              <a:spcAft>
                <a:spcPts val="0"/>
              </a:spcAft>
              <a:buClr>
                <a:schemeClr val="dk1"/>
              </a:buClr>
              <a:buSzPts val="1400"/>
              <a:buFont typeface="Noto Sans Symbols"/>
              <a:buChar char="●"/>
            </a:pPr>
            <a:r>
              <a:rPr lang="en-US">
                <a:solidFill>
                  <a:schemeClr val="dk1"/>
                </a:solidFill>
              </a:rPr>
              <a:t>Convention</a:t>
            </a:r>
            <a:endParaRPr>
              <a:solidFill>
                <a:schemeClr val="dk1"/>
              </a:solidFill>
            </a:endParaRPr>
          </a:p>
          <a:p>
            <a:pPr indent="-180340" lvl="0" marL="182880" rtl="0" algn="l">
              <a:spcBef>
                <a:spcPts val="1200"/>
              </a:spcBef>
              <a:spcAft>
                <a:spcPts val="0"/>
              </a:spcAft>
              <a:buClr>
                <a:schemeClr val="dk1"/>
              </a:buClr>
              <a:buSzPts val="1400"/>
              <a:buFont typeface="Noto Sans Symbols"/>
              <a:buChar char="●"/>
            </a:pPr>
            <a:r>
              <a:rPr lang="en-US">
                <a:solidFill>
                  <a:schemeClr val="dk1"/>
                </a:solidFill>
              </a:rPr>
              <a:t>Specification</a:t>
            </a:r>
            <a:endParaRPr>
              <a:solidFill>
                <a:schemeClr val="dk1"/>
              </a:solidFill>
            </a:endParaRPr>
          </a:p>
          <a:p>
            <a:pPr indent="-180340" lvl="0" marL="182880" rtl="0" algn="l">
              <a:spcBef>
                <a:spcPts val="1200"/>
              </a:spcBef>
              <a:spcAft>
                <a:spcPts val="0"/>
              </a:spcAft>
              <a:buClr>
                <a:schemeClr val="dk1"/>
              </a:buClr>
              <a:buSzPts val="1400"/>
              <a:buFont typeface="Noto Sans Symbols"/>
              <a:buChar char="●"/>
            </a:pPr>
            <a:r>
              <a:rPr lang="en-US">
                <a:solidFill>
                  <a:schemeClr val="dk1"/>
                </a:solidFill>
              </a:rPr>
              <a:t>Requirement</a:t>
            </a:r>
            <a:endParaRPr>
              <a:solidFill>
                <a:schemeClr val="dk1"/>
              </a:solidFill>
            </a:endParaRPr>
          </a:p>
          <a:p>
            <a:pPr indent="-180340" lvl="0" marL="182880" rtl="0" algn="l">
              <a:spcBef>
                <a:spcPts val="1200"/>
              </a:spcBef>
              <a:spcAft>
                <a:spcPts val="0"/>
              </a:spcAft>
              <a:buClr>
                <a:schemeClr val="dk1"/>
              </a:buClr>
              <a:buSzPts val="1400"/>
              <a:buFont typeface="Noto Sans Symbols"/>
              <a:buChar char="●"/>
            </a:pPr>
            <a:r>
              <a:rPr lang="en-US">
                <a:solidFill>
                  <a:schemeClr val="dk1"/>
                </a:solidFill>
              </a:rPr>
              <a:t>Restriction</a:t>
            </a:r>
            <a:endParaRPr>
              <a:solidFill>
                <a:schemeClr val="dk1"/>
              </a:solidFill>
            </a:endParaRPr>
          </a:p>
          <a:p>
            <a:pPr indent="-180340" lvl="0" marL="182880" rtl="0" algn="l">
              <a:spcBef>
                <a:spcPts val="1200"/>
              </a:spcBef>
              <a:spcAft>
                <a:spcPts val="0"/>
              </a:spcAft>
              <a:buClr>
                <a:schemeClr val="dk1"/>
              </a:buClr>
              <a:buSzPts val="1400"/>
              <a:buFont typeface="Noto Sans Symbols"/>
              <a:buChar char="●"/>
            </a:pPr>
            <a:r>
              <a:rPr lang="en-US">
                <a:solidFill>
                  <a:schemeClr val="dk1"/>
                </a:solidFill>
              </a:rPr>
              <a:t>Rule</a:t>
            </a:r>
            <a:endParaRPr>
              <a:solidFill>
                <a:schemeClr val="dk1"/>
              </a:solidFill>
            </a:endParaRPr>
          </a:p>
        </p:txBody>
      </p:sp>
      <p:sp>
        <p:nvSpPr>
          <p:cNvPr id="268" name="Google Shape;268;g13cbac3a179_1_10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US" sz="2200">
                <a:solidFill>
                  <a:schemeClr val="dk1"/>
                </a:solidFill>
              </a:rPr>
              <a:t>What is a Standard?</a:t>
            </a:r>
            <a:endParaRPr b="1" sz="2200">
              <a:solidFill>
                <a:schemeClr val="dk1"/>
              </a:solidFill>
            </a:endParaRPr>
          </a:p>
        </p:txBody>
      </p:sp>
      <p:sp>
        <p:nvSpPr>
          <p:cNvPr id="269" name="Google Shape;269;g13cbac3a179_1_106"/>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“An agreed way of doing something.”</a:t>
            </a:r>
            <a:endParaRPr b="0" i="0" sz="1400" u="none" cap="none" strike="noStrike">
              <a:solidFill>
                <a:srgbClr val="7F7F7F"/>
              </a:solidFill>
              <a:latin typeface="Arial"/>
              <a:ea typeface="Arial"/>
              <a:cs typeface="Arial"/>
              <a:sym typeface="Arial"/>
            </a:endParaRPr>
          </a:p>
        </p:txBody>
      </p:sp>
      <p:sp>
        <p:nvSpPr>
          <p:cNvPr id="270" name="Google Shape;270;g13cbac3a179_1_10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LET’S AGREE TO AGREE</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3cbac3a179_1_683"/>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a:t>
            </a:r>
            <a:r>
              <a:rPr lang="en-US" sz="700"/>
              <a:t> https://www.bsigroup.com/en-US/Standards/Information-about-standards/What-is-a-standard/</a:t>
            </a:r>
            <a:endParaRPr b="0" i="0" sz="1400" u="none" cap="none" strike="noStrike">
              <a:solidFill>
                <a:srgbClr val="000000"/>
              </a:solidFill>
              <a:latin typeface="Arial"/>
              <a:ea typeface="Arial"/>
              <a:cs typeface="Arial"/>
              <a:sym typeface="Arial"/>
            </a:endParaRPr>
          </a:p>
        </p:txBody>
      </p:sp>
      <p:sp>
        <p:nvSpPr>
          <p:cNvPr id="276" name="Google Shape;276;g13cbac3a179_1_68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Everyday Standards</a:t>
            </a:r>
            <a:endParaRPr b="1" i="0" sz="2200" u="none" cap="none" strike="noStrike">
              <a:solidFill>
                <a:schemeClr val="dk2"/>
              </a:solidFill>
              <a:latin typeface="Arial"/>
              <a:ea typeface="Arial"/>
              <a:cs typeface="Arial"/>
              <a:sym typeface="Arial"/>
            </a:endParaRPr>
          </a:p>
        </p:txBody>
      </p:sp>
      <p:sp>
        <p:nvSpPr>
          <p:cNvPr id="277" name="Google Shape;277;g13cbac3a179_1_683"/>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“The main purpose for standards is to create a framework to ease sharing. They should provide clarity and help communication.”</a:t>
            </a:r>
            <a:endParaRPr b="0" i="0" sz="1050" u="none" cap="none" strike="noStrike">
              <a:solidFill>
                <a:srgbClr val="7F7F7F"/>
              </a:solidFill>
              <a:latin typeface="Arial"/>
              <a:ea typeface="Arial"/>
              <a:cs typeface="Arial"/>
              <a:sym typeface="Arial"/>
            </a:endParaRPr>
          </a:p>
        </p:txBody>
      </p:sp>
      <p:sp>
        <p:nvSpPr>
          <p:cNvPr id="278" name="Google Shape;278;g13cbac3a179_1_683"/>
          <p:cNvSpPr/>
          <p:nvPr/>
        </p:nvSpPr>
        <p:spPr>
          <a:xfrm>
            <a:off x="250825" y="1311300"/>
            <a:ext cx="8614200" cy="502800"/>
          </a:xfrm>
          <a:prstGeom prst="rect">
            <a:avLst/>
          </a:prstGeom>
          <a:solidFill>
            <a:srgbClr val="F0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9" name="Google Shape;279;g13cbac3a179_1_683"/>
          <p:cNvSpPr txBox="1"/>
          <p:nvPr/>
        </p:nvSpPr>
        <p:spPr>
          <a:xfrm>
            <a:off x="570150" y="1311290"/>
            <a:ext cx="7964400" cy="502800"/>
          </a:xfrm>
          <a:prstGeom prst="rect">
            <a:avLst/>
          </a:prstGeom>
          <a:noFill/>
          <a:ln>
            <a:noFill/>
          </a:ln>
        </p:spPr>
        <p:txBody>
          <a:bodyPr anchorCtr="0" anchor="ctr" bIns="91425" lIns="0" spcFirstLastPara="1" rIns="91425" wrap="square" tIns="91425">
            <a:normAutofit/>
          </a:bodyPr>
          <a:lstStyle/>
          <a:p>
            <a:pPr indent="0" lvl="0" marL="0" marR="0" rtl="0" algn="ctr">
              <a:lnSpc>
                <a:spcPct val="100000"/>
              </a:lnSpc>
              <a:spcBef>
                <a:spcPts val="0"/>
              </a:spcBef>
              <a:spcAft>
                <a:spcPts val="0"/>
              </a:spcAft>
              <a:buNone/>
            </a:pPr>
            <a:r>
              <a:rPr b="1" lang="en-US">
                <a:solidFill>
                  <a:srgbClr val="0F0F14"/>
                </a:solidFill>
              </a:rPr>
              <a:t>Existing Standards</a:t>
            </a:r>
            <a:endParaRPr b="1" i="0" sz="1400" u="none" cap="none" strike="noStrike">
              <a:solidFill>
                <a:srgbClr val="000000"/>
              </a:solidFill>
            </a:endParaRPr>
          </a:p>
        </p:txBody>
      </p:sp>
      <p:sp>
        <p:nvSpPr>
          <p:cNvPr id="280" name="Google Shape;280;g13cbac3a179_1_683"/>
          <p:cNvSpPr/>
          <p:nvPr/>
        </p:nvSpPr>
        <p:spPr>
          <a:xfrm>
            <a:off x="250825" y="2042700"/>
            <a:ext cx="4052700" cy="2157300"/>
          </a:xfrm>
          <a:prstGeom prst="rect">
            <a:avLst/>
          </a:prstGeom>
          <a:solidFill>
            <a:srgbClr val="F0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1" name="Google Shape;281;g13cbac3a179_1_683"/>
          <p:cNvSpPr txBox="1"/>
          <p:nvPr/>
        </p:nvSpPr>
        <p:spPr>
          <a:xfrm>
            <a:off x="570150" y="2249701"/>
            <a:ext cx="3402000" cy="1590900"/>
          </a:xfrm>
          <a:prstGeom prst="rect">
            <a:avLst/>
          </a:prstGeom>
          <a:noFill/>
          <a:ln>
            <a:noFill/>
          </a:ln>
        </p:spPr>
        <p:txBody>
          <a:bodyPr anchorCtr="0" anchor="t" bIns="91425" lIns="0" spcFirstLastPara="1" rIns="91425" wrap="square" tIns="91425">
            <a:noAutofit/>
          </a:bodyPr>
          <a:lstStyle/>
          <a:p>
            <a:pPr indent="-235201" lvl="1" marL="448056" rtl="0" algn="l">
              <a:spcBef>
                <a:spcPts val="0"/>
              </a:spcBef>
              <a:spcAft>
                <a:spcPts val="0"/>
              </a:spcAft>
              <a:buClr>
                <a:schemeClr val="dk1"/>
              </a:buClr>
              <a:buSzPts val="1400"/>
              <a:buFont typeface="Noto Sans Symbols"/>
              <a:buChar char="–"/>
            </a:pPr>
            <a:r>
              <a:rPr lang="en-US">
                <a:solidFill>
                  <a:schemeClr val="dk1"/>
                </a:solidFill>
              </a:rPr>
              <a:t>Units of measurement (metric; imperial)</a:t>
            </a:r>
            <a:endParaRPr>
              <a:solidFill>
                <a:schemeClr val="dk1"/>
              </a:solidFill>
            </a:endParaRPr>
          </a:p>
          <a:p>
            <a:pPr indent="-235201" lvl="1" marL="448056" rtl="0" algn="l">
              <a:spcBef>
                <a:spcPts val="900"/>
              </a:spcBef>
              <a:spcAft>
                <a:spcPts val="0"/>
              </a:spcAft>
              <a:buClr>
                <a:schemeClr val="dk1"/>
              </a:buClr>
              <a:buSzPts val="1400"/>
              <a:buFont typeface="Noto Sans Symbols"/>
              <a:buChar char="–"/>
            </a:pPr>
            <a:r>
              <a:rPr lang="en-US">
                <a:solidFill>
                  <a:schemeClr val="dk1"/>
                </a:solidFill>
              </a:rPr>
              <a:t>Numeral systems (Hindu-Arabic; Roman numerals)</a:t>
            </a:r>
            <a:endParaRPr>
              <a:solidFill>
                <a:schemeClr val="dk1"/>
              </a:solidFill>
            </a:endParaRPr>
          </a:p>
          <a:p>
            <a:pPr indent="-235201" lvl="1" marL="448056" rtl="0" algn="l">
              <a:spcBef>
                <a:spcPts val="900"/>
              </a:spcBef>
              <a:spcAft>
                <a:spcPts val="0"/>
              </a:spcAft>
              <a:buClr>
                <a:schemeClr val="dk1"/>
              </a:buClr>
              <a:buSzPts val="1400"/>
              <a:buFont typeface="Noto Sans Symbols"/>
              <a:buChar char="–"/>
            </a:pPr>
            <a:r>
              <a:rPr lang="en-US">
                <a:solidFill>
                  <a:schemeClr val="dk1"/>
                </a:solidFill>
              </a:rPr>
              <a:t>Alphabets</a:t>
            </a:r>
            <a:endParaRPr>
              <a:solidFill>
                <a:schemeClr val="dk1"/>
              </a:solidFill>
            </a:endParaRPr>
          </a:p>
          <a:p>
            <a:pPr indent="-235201" lvl="1" marL="448056" rtl="0" algn="l">
              <a:spcBef>
                <a:spcPts val="900"/>
              </a:spcBef>
              <a:spcAft>
                <a:spcPts val="900"/>
              </a:spcAft>
              <a:buClr>
                <a:schemeClr val="dk1"/>
              </a:buClr>
              <a:buSzPts val="1400"/>
              <a:buFont typeface="Noto Sans Symbols"/>
              <a:buChar char="–"/>
            </a:pPr>
            <a:r>
              <a:rPr lang="en-US">
                <a:solidFill>
                  <a:schemeClr val="dk1"/>
                </a:solidFill>
              </a:rPr>
              <a:t>Languages</a:t>
            </a:r>
            <a:endParaRPr>
              <a:solidFill>
                <a:schemeClr val="dk1"/>
              </a:solidFill>
            </a:endParaRPr>
          </a:p>
        </p:txBody>
      </p:sp>
      <p:sp>
        <p:nvSpPr>
          <p:cNvPr id="282" name="Google Shape;282;g13cbac3a179_1_683"/>
          <p:cNvSpPr/>
          <p:nvPr/>
        </p:nvSpPr>
        <p:spPr>
          <a:xfrm>
            <a:off x="4812375" y="2042700"/>
            <a:ext cx="4052700" cy="2157300"/>
          </a:xfrm>
          <a:prstGeom prst="rect">
            <a:avLst/>
          </a:prstGeom>
          <a:solidFill>
            <a:srgbClr val="F0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3" name="Google Shape;283;g13cbac3a179_1_683"/>
          <p:cNvSpPr txBox="1"/>
          <p:nvPr/>
        </p:nvSpPr>
        <p:spPr>
          <a:xfrm>
            <a:off x="5131700" y="2249701"/>
            <a:ext cx="3402000" cy="1590900"/>
          </a:xfrm>
          <a:prstGeom prst="rect">
            <a:avLst/>
          </a:prstGeom>
          <a:noFill/>
          <a:ln>
            <a:noFill/>
          </a:ln>
        </p:spPr>
        <p:txBody>
          <a:bodyPr anchorCtr="0" anchor="t" bIns="91425" lIns="0" spcFirstLastPara="1" rIns="91425" wrap="square" tIns="91425">
            <a:noAutofit/>
          </a:bodyPr>
          <a:lstStyle/>
          <a:p>
            <a:pPr indent="-235201" lvl="1" marL="448056" rtl="0" algn="l">
              <a:spcBef>
                <a:spcPts val="0"/>
              </a:spcBef>
              <a:spcAft>
                <a:spcPts val="0"/>
              </a:spcAft>
              <a:buClr>
                <a:schemeClr val="dk1"/>
              </a:buClr>
              <a:buSzPts val="1400"/>
              <a:buFont typeface="Noto Sans Symbols"/>
              <a:buChar char="–"/>
            </a:pPr>
            <a:r>
              <a:rPr lang="en-US">
                <a:solidFill>
                  <a:schemeClr val="dk1"/>
                </a:solidFill>
              </a:rPr>
              <a:t>Emojis</a:t>
            </a:r>
            <a:endParaRPr>
              <a:solidFill>
                <a:schemeClr val="dk1"/>
              </a:solidFill>
            </a:endParaRPr>
          </a:p>
          <a:p>
            <a:pPr indent="-235201" lvl="1" marL="448056" rtl="0" algn="l">
              <a:spcBef>
                <a:spcPts val="900"/>
              </a:spcBef>
              <a:spcAft>
                <a:spcPts val="0"/>
              </a:spcAft>
              <a:buClr>
                <a:schemeClr val="dk1"/>
              </a:buClr>
              <a:buSzPts val="1400"/>
              <a:buFont typeface="Noto Sans Symbols"/>
              <a:buChar char="–"/>
            </a:pPr>
            <a:r>
              <a:rPr lang="en-US">
                <a:solidFill>
                  <a:schemeClr val="dk1"/>
                </a:solidFill>
              </a:rPr>
              <a:t>ISO Country Codes, US Postal Addressing Standards</a:t>
            </a:r>
            <a:endParaRPr>
              <a:solidFill>
                <a:schemeClr val="dk1"/>
              </a:solidFill>
            </a:endParaRPr>
          </a:p>
          <a:p>
            <a:pPr indent="-235201" lvl="1" marL="448056" rtl="0" algn="l">
              <a:spcBef>
                <a:spcPts val="900"/>
              </a:spcBef>
              <a:spcAft>
                <a:spcPts val="0"/>
              </a:spcAft>
              <a:buClr>
                <a:schemeClr val="dk1"/>
              </a:buClr>
              <a:buSzPts val="1400"/>
              <a:buFont typeface="Noto Sans Symbols"/>
              <a:buChar char="–"/>
            </a:pPr>
            <a:r>
              <a:rPr lang="en-US">
                <a:solidFill>
                  <a:schemeClr val="dk1"/>
                </a:solidFill>
              </a:rPr>
              <a:t>PCI Data Security</a:t>
            </a:r>
            <a:endParaRPr>
              <a:solidFill>
                <a:schemeClr val="dk1"/>
              </a:solidFill>
            </a:endParaRPr>
          </a:p>
          <a:p>
            <a:pPr indent="-235201" lvl="1" marL="448056" rtl="0" algn="l">
              <a:spcBef>
                <a:spcPts val="900"/>
              </a:spcBef>
              <a:spcAft>
                <a:spcPts val="900"/>
              </a:spcAft>
              <a:buClr>
                <a:schemeClr val="dk1"/>
              </a:buClr>
              <a:buSzPts val="1400"/>
              <a:buFont typeface="Noto Sans Symbols"/>
              <a:buChar char="–"/>
            </a:pPr>
            <a:r>
              <a:rPr lang="en-US">
                <a:solidFill>
                  <a:schemeClr val="dk1"/>
                </a:solidFill>
              </a:rPr>
              <a:t>Morse Code</a:t>
            </a:r>
            <a:endParaRPr>
              <a:solidFill>
                <a:schemeClr val="dk1"/>
              </a:solidFill>
            </a:endParaRPr>
          </a:p>
        </p:txBody>
      </p:sp>
      <p:sp>
        <p:nvSpPr>
          <p:cNvPr id="284" name="Google Shape;284;g13cbac3a179_1_68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LET’S AGREE TO AGREE</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34242001c3_0_64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Natural History Standards</a:t>
            </a:r>
            <a:endParaRPr b="1" i="0" sz="2200" u="none" cap="none" strike="noStrike">
              <a:solidFill>
                <a:schemeClr val="dk2"/>
              </a:solidFill>
              <a:latin typeface="Arial"/>
              <a:ea typeface="Arial"/>
              <a:cs typeface="Arial"/>
              <a:sym typeface="Arial"/>
            </a:endParaRPr>
          </a:p>
        </p:txBody>
      </p:sp>
      <p:sp>
        <p:nvSpPr>
          <p:cNvPr id="290" name="Google Shape;290;g134242001c3_0_649"/>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sz="1200">
                <a:solidFill>
                  <a:srgbClr val="7F7F7F"/>
                </a:solidFill>
              </a:rPr>
              <a:t>“Data standards are the rules by which data are described and recorded. In order to share, exchange, and understand data, we must standardise the format as well as the meaning.” (USGS)</a:t>
            </a:r>
            <a:endParaRPr b="0" i="0" sz="1200" u="none" cap="none" strike="noStrike">
              <a:solidFill>
                <a:srgbClr val="7F7F7F"/>
              </a:solidFill>
              <a:latin typeface="Arial"/>
              <a:ea typeface="Arial"/>
              <a:cs typeface="Arial"/>
              <a:sym typeface="Arial"/>
            </a:endParaRPr>
          </a:p>
        </p:txBody>
      </p:sp>
      <p:sp>
        <p:nvSpPr>
          <p:cNvPr id="291" name="Google Shape;291;g134242001c3_0_649"/>
          <p:cNvSpPr/>
          <p:nvPr/>
        </p:nvSpPr>
        <p:spPr>
          <a:xfrm>
            <a:off x="4812375" y="1311300"/>
            <a:ext cx="4052700" cy="1297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2" name="Google Shape;292;g134242001c3_0_649"/>
          <p:cNvSpPr txBox="1"/>
          <p:nvPr/>
        </p:nvSpPr>
        <p:spPr>
          <a:xfrm>
            <a:off x="5131700" y="1514952"/>
            <a:ext cx="3402000" cy="1094100"/>
          </a:xfrm>
          <a:prstGeom prst="rect">
            <a:avLst/>
          </a:prstGeom>
          <a:noFill/>
          <a:ln>
            <a:noFill/>
          </a:ln>
        </p:spPr>
        <p:txBody>
          <a:bodyPr anchorCtr="0" anchor="t" bIns="91425" lIns="0" spcFirstLastPara="1" rIns="91425" wrap="square" tIns="91425">
            <a:noAutofit/>
          </a:bodyPr>
          <a:lstStyle/>
          <a:p>
            <a:pPr indent="-235201" lvl="1" marL="448056" marR="0" rtl="0" algn="l">
              <a:lnSpc>
                <a:spcPct val="100000"/>
              </a:lnSpc>
              <a:spcBef>
                <a:spcPts val="0"/>
              </a:spcBef>
              <a:spcAft>
                <a:spcPts val="0"/>
              </a:spcAft>
              <a:buClr>
                <a:schemeClr val="dk1"/>
              </a:buClr>
              <a:buSzPts val="1400"/>
              <a:buFont typeface="Noto Sans Symbols"/>
              <a:buChar char="–"/>
            </a:pPr>
            <a:r>
              <a:rPr lang="en-US">
                <a:solidFill>
                  <a:schemeClr val="dk1"/>
                </a:solidFill>
              </a:rPr>
              <a:t>Ocean Data Standards and Best Practices Project (ODSBP),</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900"/>
              </a:spcBef>
              <a:spcAft>
                <a:spcPts val="900"/>
              </a:spcAft>
              <a:buClr>
                <a:schemeClr val="accent1"/>
              </a:buClr>
              <a:buSzPts val="1400"/>
              <a:buFont typeface="Noto Sans Symbols"/>
              <a:buChar char="–"/>
            </a:pPr>
            <a:r>
              <a:rPr b="1" lang="en-US">
                <a:solidFill>
                  <a:schemeClr val="accent1"/>
                </a:solidFill>
              </a:rPr>
              <a:t>Darwin Core</a:t>
            </a:r>
            <a:endParaRPr b="1" i="0" sz="1400" u="none" cap="none" strike="noStrike">
              <a:solidFill>
                <a:schemeClr val="accent1"/>
              </a:solidFill>
            </a:endParaRPr>
          </a:p>
        </p:txBody>
      </p:sp>
      <p:sp>
        <p:nvSpPr>
          <p:cNvPr id="293" name="Google Shape;293;g134242001c3_0_649"/>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g134242001c3_0_649"/>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180340" lvl="0" marL="182880" marR="0" rtl="0" algn="l">
              <a:lnSpc>
                <a:spcPct val="100000"/>
              </a:lnSpc>
              <a:spcBef>
                <a:spcPts val="0"/>
              </a:spcBef>
              <a:spcAft>
                <a:spcPts val="0"/>
              </a:spcAft>
              <a:buClr>
                <a:schemeClr val="dk1"/>
              </a:buClr>
              <a:buSzPts val="1400"/>
              <a:buFont typeface="Noto Sans Symbols"/>
              <a:buChar char="●"/>
            </a:pPr>
            <a:r>
              <a:rPr lang="en-US">
                <a:solidFill>
                  <a:schemeClr val="dk1"/>
                </a:solidFill>
              </a:rPr>
              <a:t>Existing Standards</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900"/>
              </a:spcBef>
              <a:spcAft>
                <a:spcPts val="0"/>
              </a:spcAft>
              <a:buClr>
                <a:schemeClr val="dk1"/>
              </a:buClr>
              <a:buSzPts val="1400"/>
              <a:buFont typeface="Noto Sans Symbols"/>
              <a:buChar char="–"/>
            </a:pPr>
            <a:r>
              <a:rPr lang="en-US">
                <a:solidFill>
                  <a:schemeClr val="dk1"/>
                </a:solidFill>
              </a:rPr>
              <a:t>Ecological Metadata Language Standard (EML)</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900"/>
              </a:spcBef>
              <a:spcAft>
                <a:spcPts val="0"/>
              </a:spcAft>
              <a:buClr>
                <a:schemeClr val="dk1"/>
              </a:buClr>
              <a:buSzPts val="1400"/>
              <a:buFont typeface="Noto Sans Symbols"/>
              <a:buChar char="–"/>
            </a:pPr>
            <a:r>
              <a:rPr lang="en-US">
                <a:solidFill>
                  <a:schemeClr val="dk1"/>
                </a:solidFill>
              </a:rPr>
              <a:t>Audubon Media Description (a.k.a. Audubon Core)</a:t>
            </a:r>
            <a:endParaRPr>
              <a:solidFill>
                <a:schemeClr val="dk1"/>
              </a:solidFill>
            </a:endParaRPr>
          </a:p>
          <a:p>
            <a:pPr indent="-235201" lvl="1" marL="448056" marR="0" rtl="0" algn="l">
              <a:lnSpc>
                <a:spcPct val="100000"/>
              </a:lnSpc>
              <a:spcBef>
                <a:spcPts val="900"/>
              </a:spcBef>
              <a:spcAft>
                <a:spcPts val="900"/>
              </a:spcAft>
              <a:buClr>
                <a:schemeClr val="dk1"/>
              </a:buClr>
              <a:buSzPts val="1400"/>
              <a:buChar char="–"/>
            </a:pPr>
            <a:r>
              <a:rPr lang="en-US">
                <a:solidFill>
                  <a:schemeClr val="dk1"/>
                </a:solidFill>
              </a:rPr>
              <a:t>Global Genome Biodiversity Network (GGBN)</a:t>
            </a:r>
            <a:endParaRPr>
              <a:solidFill>
                <a:schemeClr val="dk1"/>
              </a:solidFill>
            </a:endParaRPr>
          </a:p>
        </p:txBody>
      </p:sp>
      <p:sp>
        <p:nvSpPr>
          <p:cNvPr id="295" name="Google Shape;295;g134242001c3_0_64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LET’S AGREE TO AGREE</a:t>
            </a:r>
            <a:endParaRPr b="1" i="0" sz="100" u="none" cap="none" strike="noStrike">
              <a:solidFill>
                <a:srgbClr val="37816E"/>
              </a:solidFill>
              <a:latin typeface="Arial"/>
              <a:ea typeface="Arial"/>
              <a:cs typeface="Arial"/>
              <a:sym typeface="Arial"/>
            </a:endParaRPr>
          </a:p>
        </p:txBody>
      </p:sp>
      <p:sp>
        <p:nvSpPr>
          <p:cNvPr id="296" name="Google Shape;296;g134242001c3_0_649"/>
          <p:cNvSpPr/>
          <p:nvPr/>
        </p:nvSpPr>
        <p:spPr>
          <a:xfrm>
            <a:off x="4944509" y="2828094"/>
            <a:ext cx="3776400" cy="1371600"/>
          </a:xfrm>
          <a:prstGeom prst="roundRect">
            <a:avLst>
              <a:gd fmla="val 16667" name="adj"/>
            </a:avLst>
          </a:prstGeom>
          <a:solidFill>
            <a:srgbClr val="73C5AF">
              <a:alpha val="9800"/>
            </a:srgbClr>
          </a:solidFill>
          <a:ln cap="flat" cmpd="sng" w="12700">
            <a:solidFill>
              <a:srgbClr val="37816E"/>
            </a:solidFill>
            <a:prstDash val="solid"/>
            <a:round/>
            <a:headEnd len="sm" w="sm" type="none"/>
            <a:tailEnd len="sm" w="sm" type="none"/>
          </a:ln>
        </p:spPr>
        <p:txBody>
          <a:bodyPr anchorCtr="0" anchor="ctr" bIns="228600" lIns="228600" spcFirstLastPara="1" rIns="228600" wrap="square" tIns="228600">
            <a:noAutofit/>
          </a:bodyPr>
          <a:lstStyle/>
          <a:p>
            <a:pPr indent="0" lvl="0" marL="0" marR="0" rtl="0" algn="l">
              <a:lnSpc>
                <a:spcPct val="100000"/>
              </a:lnSpc>
              <a:spcBef>
                <a:spcPts val="0"/>
              </a:spcBef>
              <a:spcAft>
                <a:spcPts val="0"/>
              </a:spcAft>
              <a:buClr>
                <a:srgbClr val="000000"/>
              </a:buClr>
              <a:buSzPts val="1400"/>
              <a:buFont typeface="Arial"/>
              <a:buNone/>
            </a:pPr>
            <a:r>
              <a:rPr lang="en-US" sz="1100">
                <a:solidFill>
                  <a:schemeClr val="dk1"/>
                </a:solidFill>
              </a:rPr>
              <a:t>The main purpose for a data standard is to create a framework to allow easy sharing of data. The result of using a standard is that you will increase data integrity, accuracy and consistency by clarifying ambiguous meaning, minimizing redundant data, and documenting “business” rules.</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34242001c3_1_82"/>
          <p:cNvSpPr txBox="1"/>
          <p:nvPr/>
        </p:nvSpPr>
        <p:spPr>
          <a:xfrm>
            <a:off x="250826" y="827426"/>
            <a:ext cx="2160600" cy="20682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What is </a:t>
            </a:r>
            <a:br>
              <a:rPr b="1" lang="en-US" sz="2200">
                <a:solidFill>
                  <a:schemeClr val="dk2"/>
                </a:solidFill>
              </a:rPr>
            </a:br>
            <a:r>
              <a:rPr b="1" lang="en-US" sz="2200">
                <a:solidFill>
                  <a:schemeClr val="dk2"/>
                </a:solidFill>
              </a:rPr>
              <a:t>Darwin Core? </a:t>
            </a:r>
            <a:endParaRPr b="0" i="0" sz="2200" u="none" cap="none" strike="noStrike">
              <a:solidFill>
                <a:schemeClr val="dk2"/>
              </a:solidFill>
              <a:latin typeface="Arial"/>
              <a:ea typeface="Arial"/>
              <a:cs typeface="Arial"/>
              <a:sym typeface="Arial"/>
            </a:endParaRPr>
          </a:p>
        </p:txBody>
      </p:sp>
      <p:sp>
        <p:nvSpPr>
          <p:cNvPr id="302" name="Google Shape;302;g134242001c3_1_82"/>
          <p:cNvSpPr txBox="1"/>
          <p:nvPr/>
        </p:nvSpPr>
        <p:spPr>
          <a:xfrm>
            <a:off x="250825" y="2895600"/>
            <a:ext cx="1944900" cy="659100"/>
          </a:xfrm>
          <a:prstGeom prst="rect">
            <a:avLst/>
          </a:prstGeom>
          <a:noFill/>
          <a:ln>
            <a:noFill/>
          </a:ln>
        </p:spPr>
        <p:txBody>
          <a:bodyPr anchorCtr="0" anchor="t" bIns="91425" lIns="0" spcFirstLastPara="1" rIns="91425" wrap="square" tIns="91425">
            <a:normAutofit fontScale="92500" lnSpcReduction="20000"/>
          </a:bodyPr>
          <a:lstStyle/>
          <a:p>
            <a:pPr indent="0" lvl="0" marL="0" marR="0" rtl="0" algn="l">
              <a:lnSpc>
                <a:spcPct val="100000"/>
              </a:lnSpc>
              <a:spcBef>
                <a:spcPts val="0"/>
              </a:spcBef>
              <a:spcAft>
                <a:spcPts val="0"/>
              </a:spcAft>
              <a:buClr>
                <a:schemeClr val="dk1"/>
              </a:buClr>
              <a:buSzPct val="190476"/>
              <a:buFont typeface="Arial"/>
              <a:buNone/>
            </a:pPr>
            <a:r>
              <a:rPr lang="en-US">
                <a:solidFill>
                  <a:srgbClr val="7F7F7F"/>
                </a:solidFill>
              </a:rPr>
              <a:t>“List of fields and their definitions, as they relate to biodiversity data.”</a:t>
            </a:r>
            <a:endParaRPr b="0" i="0" sz="1050" u="none" cap="none" strike="noStrike">
              <a:solidFill>
                <a:srgbClr val="7F7F7F"/>
              </a:solidFill>
              <a:latin typeface="Arial"/>
              <a:ea typeface="Arial"/>
              <a:cs typeface="Arial"/>
              <a:sym typeface="Arial"/>
            </a:endParaRPr>
          </a:p>
        </p:txBody>
      </p:sp>
      <p:sp>
        <p:nvSpPr>
          <p:cNvPr id="303" name="Google Shape;303;g134242001c3_1_82"/>
          <p:cNvSpPr txBox="1"/>
          <p:nvPr/>
        </p:nvSpPr>
        <p:spPr>
          <a:xfrm>
            <a:off x="1331900" y="-573325"/>
            <a:ext cx="43212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Reference(s): Governance, http://www.tdwg.org; Standard, http://rs.tdwg.org/dwc.</a:t>
            </a:r>
            <a:endParaRPr b="0" i="0" sz="1400" u="none" cap="none" strike="noStrike">
              <a:solidFill>
                <a:srgbClr val="000000"/>
              </a:solidFill>
              <a:latin typeface="Arial"/>
              <a:ea typeface="Arial"/>
              <a:cs typeface="Arial"/>
              <a:sym typeface="Arial"/>
            </a:endParaRPr>
          </a:p>
        </p:txBody>
      </p:sp>
      <p:sp>
        <p:nvSpPr>
          <p:cNvPr id="304" name="Google Shape;304;g134242001c3_1_82"/>
          <p:cNvSpPr txBox="1"/>
          <p:nvPr/>
        </p:nvSpPr>
        <p:spPr>
          <a:xfrm>
            <a:off x="4525264" y="4361525"/>
            <a:ext cx="3225600" cy="400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US" sz="1200">
                <a:solidFill>
                  <a:schemeClr val="dk1"/>
                </a:solidFill>
              </a:rPr>
              <a:t>Example term:</a:t>
            </a:r>
            <a:r>
              <a:rPr b="1" lang="en-US" sz="1200">
                <a:solidFill>
                  <a:schemeClr val="accent1"/>
                </a:solidFill>
              </a:rPr>
              <a:t> </a:t>
            </a:r>
            <a:r>
              <a:rPr b="1" lang="en-US" sz="1200" u="sng">
                <a:solidFill>
                  <a:schemeClr val="hlink"/>
                </a:solidFill>
                <a:latin typeface="Consolas"/>
                <a:ea typeface="Consolas"/>
                <a:cs typeface="Consolas"/>
                <a:sym typeface="Consolas"/>
                <a:hlinkClick r:id="rId3"/>
              </a:rPr>
              <a:t>dwc:country</a:t>
            </a:r>
            <a:endParaRPr b="1" sz="1200">
              <a:solidFill>
                <a:schemeClr val="accent5"/>
              </a:solidFill>
              <a:latin typeface="Consolas"/>
              <a:ea typeface="Consolas"/>
              <a:cs typeface="Consolas"/>
              <a:sym typeface="Consolas"/>
            </a:endParaRPr>
          </a:p>
        </p:txBody>
      </p:sp>
      <p:sp>
        <p:nvSpPr>
          <p:cNvPr id="305" name="Google Shape;305;g134242001c3_1_8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LET’S AGREE TO AGREE</a:t>
            </a:r>
            <a:endParaRPr b="1" i="0" sz="100" u="none" cap="none" strike="noStrike">
              <a:solidFill>
                <a:srgbClr val="37816E"/>
              </a:solidFill>
              <a:latin typeface="Arial"/>
              <a:ea typeface="Arial"/>
              <a:cs typeface="Arial"/>
              <a:sym typeface="Arial"/>
            </a:endParaRPr>
          </a:p>
        </p:txBody>
      </p:sp>
      <p:grpSp>
        <p:nvGrpSpPr>
          <p:cNvPr id="306" name="Google Shape;306;g134242001c3_1_82"/>
          <p:cNvGrpSpPr/>
          <p:nvPr/>
        </p:nvGrpSpPr>
        <p:grpSpPr>
          <a:xfrm>
            <a:off x="4633334" y="610494"/>
            <a:ext cx="3009476" cy="3657731"/>
            <a:chOff x="4288470" y="545850"/>
            <a:chExt cx="3657603" cy="4465549"/>
          </a:xfrm>
        </p:grpSpPr>
        <p:pic>
          <p:nvPicPr>
            <p:cNvPr id="307" name="Google Shape;307;g134242001c3_1_82"/>
            <p:cNvPicPr preferRelativeResize="0"/>
            <p:nvPr/>
          </p:nvPicPr>
          <p:blipFill rotWithShape="1">
            <a:blip r:embed="rId4">
              <a:alphaModFix/>
            </a:blip>
            <a:srcRect b="46294" l="1364" r="3197" t="1549"/>
            <a:stretch/>
          </p:blipFill>
          <p:spPr>
            <a:xfrm>
              <a:off x="4288475" y="3587750"/>
              <a:ext cx="3657598" cy="1423649"/>
            </a:xfrm>
            <a:prstGeom prst="rect">
              <a:avLst/>
            </a:prstGeom>
            <a:noFill/>
            <a:ln>
              <a:noFill/>
            </a:ln>
            <a:effectLst>
              <a:outerShdw blurRad="128588" rotWithShape="0" algn="bl" dir="2700000" dist="47625">
                <a:srgbClr val="000000">
                  <a:alpha val="40000"/>
                </a:srgbClr>
              </a:outerShdw>
            </a:effectLst>
          </p:spPr>
        </p:pic>
        <p:pic>
          <p:nvPicPr>
            <p:cNvPr id="308" name="Google Shape;308;g134242001c3_1_82"/>
            <p:cNvPicPr preferRelativeResize="0"/>
            <p:nvPr/>
          </p:nvPicPr>
          <p:blipFill>
            <a:blip r:embed="rId5">
              <a:alphaModFix/>
            </a:blip>
            <a:stretch>
              <a:fillRect/>
            </a:stretch>
          </p:blipFill>
          <p:spPr>
            <a:xfrm>
              <a:off x="4288470" y="545850"/>
              <a:ext cx="3657600" cy="2889503"/>
            </a:xfrm>
            <a:prstGeom prst="rect">
              <a:avLst/>
            </a:prstGeom>
            <a:noFill/>
            <a:ln>
              <a:noFill/>
            </a:ln>
            <a:effectLst>
              <a:outerShdw blurRad="128588" rotWithShape="0" algn="bl" dir="2700000" dist="47625">
                <a:srgbClr val="000000">
                  <a:alpha val="40000"/>
                </a:srgbClr>
              </a:outerShdw>
            </a:effectLst>
          </p:spPr>
        </p:pic>
      </p:grpSp>
      <p:sp>
        <p:nvSpPr>
          <p:cNvPr id="309" name="Google Shape;309;g134242001c3_1_82"/>
          <p:cNvSpPr txBox="1"/>
          <p:nvPr/>
        </p:nvSpPr>
        <p:spPr>
          <a:xfrm>
            <a:off x="250826"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a:t>
            </a:r>
            <a:r>
              <a:rPr lang="en-US" sz="700"/>
              <a:t>Governance, http://www.tdwg.org; Standard, http://rs.tdwg.org/dwc.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134242001c3_0_670"/>
          <p:cNvSpPr/>
          <p:nvPr/>
        </p:nvSpPr>
        <p:spPr>
          <a:xfrm>
            <a:off x="3829203" y="493724"/>
            <a:ext cx="56925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5" name="Google Shape;315;g134242001c3_0_670"/>
          <p:cNvPicPr preferRelativeResize="0"/>
          <p:nvPr/>
        </p:nvPicPr>
        <p:blipFill rotWithShape="1">
          <a:blip r:embed="rId3">
            <a:alphaModFix/>
          </a:blip>
          <a:srcRect b="0" l="0" r="0" t="0"/>
          <a:stretch/>
        </p:blipFill>
        <p:spPr>
          <a:xfrm>
            <a:off x="4125119" y="1155700"/>
            <a:ext cx="4025900" cy="2832100"/>
          </a:xfrm>
          <a:prstGeom prst="rect">
            <a:avLst/>
          </a:prstGeom>
          <a:noFill/>
          <a:ln>
            <a:noFill/>
          </a:ln>
          <a:effectLst>
            <a:outerShdw blurRad="127000" rotWithShape="0" algn="tl" dir="2700000" dist="50800">
              <a:srgbClr val="000000">
                <a:alpha val="40000"/>
              </a:srgbClr>
            </a:outerShdw>
          </a:effectLst>
        </p:spPr>
      </p:pic>
      <p:sp>
        <p:nvSpPr>
          <p:cNvPr id="316" name="Google Shape;316;g134242001c3_0_670"/>
          <p:cNvSpPr txBox="1"/>
          <p:nvPr/>
        </p:nvSpPr>
        <p:spPr>
          <a:xfrm>
            <a:off x="250826" y="827426"/>
            <a:ext cx="2160600" cy="20682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What is</a:t>
            </a:r>
            <a:endParaRPr b="1" sz="2200">
              <a:solidFill>
                <a:schemeClr val="dk2"/>
              </a:solidFill>
            </a:endParaRPr>
          </a:p>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Darwin Core?</a:t>
            </a:r>
            <a:endParaRPr b="0" i="0" sz="2200" u="none" cap="none" strike="noStrike">
              <a:solidFill>
                <a:schemeClr val="dk2"/>
              </a:solidFill>
              <a:latin typeface="Arial"/>
              <a:ea typeface="Arial"/>
              <a:cs typeface="Arial"/>
              <a:sym typeface="Arial"/>
            </a:endParaRPr>
          </a:p>
        </p:txBody>
      </p:sp>
      <p:sp>
        <p:nvSpPr>
          <p:cNvPr id="317" name="Google Shape;317;g134242001c3_0_670"/>
          <p:cNvSpPr txBox="1"/>
          <p:nvPr/>
        </p:nvSpPr>
        <p:spPr>
          <a:xfrm>
            <a:off x="250825" y="2895600"/>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318" name="Google Shape;318;g134242001c3_0_670"/>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None/>
            </a:pPr>
            <a:r>
              <a:rPr lang="en-US" sz="700"/>
              <a:t>Reference: https://terms.tdwg.org/wiki/dwc:country</a:t>
            </a:r>
            <a:endParaRPr sz="700"/>
          </a:p>
        </p:txBody>
      </p:sp>
      <p:pic>
        <p:nvPicPr>
          <p:cNvPr id="319" name="Google Shape;319;g134242001c3_0_670"/>
          <p:cNvPicPr preferRelativeResize="0"/>
          <p:nvPr/>
        </p:nvPicPr>
        <p:blipFill rotWithShape="1">
          <a:blip r:embed="rId4">
            <a:alphaModFix/>
          </a:blip>
          <a:srcRect b="21150" l="9298" r="21621" t="3582"/>
          <a:stretch/>
        </p:blipFill>
        <p:spPr>
          <a:xfrm>
            <a:off x="4048125" y="723900"/>
            <a:ext cx="5497051" cy="3371501"/>
          </a:xfrm>
          <a:prstGeom prst="rect">
            <a:avLst/>
          </a:prstGeom>
          <a:noFill/>
          <a:ln>
            <a:noFill/>
          </a:ln>
        </p:spPr>
      </p:pic>
      <p:sp>
        <p:nvSpPr>
          <p:cNvPr id="320" name="Google Shape;320;g134242001c3_0_67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LET’S AGREE TO AGREE</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134242001c3_1_34"/>
          <p:cNvSpPr txBox="1"/>
          <p:nvPr>
            <p:ph type="ctrTitle"/>
          </p:nvPr>
        </p:nvSpPr>
        <p:spPr>
          <a:xfrm>
            <a:off x="479425" y="1104900"/>
            <a:ext cx="84138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A Rose by Any Other Name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34242001c3_1_94"/>
          <p:cNvSpPr txBox="1"/>
          <p:nvPr/>
        </p:nvSpPr>
        <p:spPr>
          <a:xfrm>
            <a:off x="250825" y="420700"/>
            <a:ext cx="6728700" cy="614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200"/>
              <a:buFont typeface="Arial"/>
              <a:buNone/>
            </a:pPr>
            <a:r>
              <a:rPr b="1" lang="en-US" sz="3200">
                <a:solidFill>
                  <a:schemeClr val="accent1"/>
                </a:solidFill>
              </a:rPr>
              <a:t>A Rose by Any Other Name</a:t>
            </a:r>
            <a:endParaRPr b="0" i="0" sz="2400" u="none" cap="none" strike="noStrike">
              <a:solidFill>
                <a:schemeClr val="accent1"/>
              </a:solidFill>
              <a:latin typeface="Arial"/>
              <a:ea typeface="Arial"/>
              <a:cs typeface="Arial"/>
              <a:sym typeface="Arial"/>
            </a:endParaRPr>
          </a:p>
        </p:txBody>
      </p:sp>
      <p:grpSp>
        <p:nvGrpSpPr>
          <p:cNvPr id="332" name="Google Shape;332;g134242001c3_1_94"/>
          <p:cNvGrpSpPr/>
          <p:nvPr/>
        </p:nvGrpSpPr>
        <p:grpSpPr>
          <a:xfrm>
            <a:off x="1331786" y="1322219"/>
            <a:ext cx="7560857" cy="2132128"/>
            <a:chOff x="3132138" y="1396723"/>
            <a:chExt cx="5616444" cy="2132128"/>
          </a:xfrm>
        </p:grpSpPr>
        <p:sp>
          <p:nvSpPr>
            <p:cNvPr id="333" name="Google Shape;333;g134242001c3_1_94"/>
            <p:cNvSpPr txBox="1"/>
            <p:nvPr/>
          </p:nvSpPr>
          <p:spPr>
            <a:xfrm>
              <a:off x="3132138" y="1396724"/>
              <a:ext cx="4813500" cy="5289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Words with Data</a:t>
              </a:r>
              <a:endParaRPr b="0" i="0" sz="1100" u="none" cap="none" strike="noStrike">
                <a:solidFill>
                  <a:srgbClr val="000000"/>
                </a:solidFill>
                <a:latin typeface="Arial"/>
                <a:ea typeface="Arial"/>
                <a:cs typeface="Arial"/>
                <a:sym typeface="Arial"/>
              </a:endParaRPr>
            </a:p>
          </p:txBody>
        </p:sp>
        <p:sp>
          <p:nvSpPr>
            <p:cNvPr id="334" name="Google Shape;334;g134242001c3_1_94"/>
            <p:cNvSpPr txBox="1"/>
            <p:nvPr/>
          </p:nvSpPr>
          <p:spPr>
            <a:xfrm>
              <a:off x="7870482" y="1396724"/>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3200" u="none" cap="none" strike="noStrike">
                <a:solidFill>
                  <a:schemeClr val="dk2"/>
                </a:solidFill>
                <a:latin typeface="Arial"/>
                <a:ea typeface="Arial"/>
                <a:cs typeface="Arial"/>
                <a:sym typeface="Arial"/>
              </a:endParaRPr>
            </a:p>
          </p:txBody>
        </p:sp>
        <p:sp>
          <p:nvSpPr>
            <p:cNvPr id="335" name="Google Shape;335;g134242001c3_1_94"/>
            <p:cNvSpPr txBox="1"/>
            <p:nvPr/>
          </p:nvSpPr>
          <p:spPr>
            <a:xfrm>
              <a:off x="3132138" y="1925530"/>
              <a:ext cx="4813500" cy="511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Field vs. Labels</a:t>
              </a:r>
              <a:endParaRPr b="0" i="0" sz="1100" u="none" cap="none" strike="noStrike">
                <a:solidFill>
                  <a:srgbClr val="000000"/>
                </a:solidFill>
                <a:latin typeface="Arial"/>
                <a:ea typeface="Arial"/>
                <a:cs typeface="Arial"/>
                <a:sym typeface="Arial"/>
              </a:endParaRPr>
            </a:p>
          </p:txBody>
        </p:sp>
        <p:sp>
          <p:nvSpPr>
            <p:cNvPr id="336" name="Google Shape;336;g134242001c3_1_94"/>
            <p:cNvSpPr txBox="1"/>
            <p:nvPr/>
          </p:nvSpPr>
          <p:spPr>
            <a:xfrm>
              <a:off x="7870482" y="1925530"/>
              <a:ext cx="878100" cy="504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3200" u="none" cap="none" strike="noStrike">
                <a:solidFill>
                  <a:schemeClr val="dk2"/>
                </a:solidFill>
                <a:latin typeface="Arial"/>
                <a:ea typeface="Arial"/>
                <a:cs typeface="Arial"/>
                <a:sym typeface="Arial"/>
              </a:endParaRPr>
            </a:p>
          </p:txBody>
        </p:sp>
        <p:sp>
          <p:nvSpPr>
            <p:cNvPr id="337" name="Google Shape;337;g134242001c3_1_94"/>
            <p:cNvSpPr txBox="1"/>
            <p:nvPr/>
          </p:nvSpPr>
          <p:spPr>
            <a:xfrm>
              <a:off x="3132138" y="2437258"/>
              <a:ext cx="4813500" cy="5220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Lists</a:t>
              </a:r>
              <a:endParaRPr b="0" i="0" sz="1100" u="none" cap="none" strike="noStrike">
                <a:solidFill>
                  <a:srgbClr val="000000"/>
                </a:solidFill>
                <a:latin typeface="Arial"/>
                <a:ea typeface="Arial"/>
                <a:cs typeface="Arial"/>
                <a:sym typeface="Arial"/>
              </a:endParaRPr>
            </a:p>
          </p:txBody>
        </p:sp>
        <p:sp>
          <p:nvSpPr>
            <p:cNvPr id="338" name="Google Shape;338;g134242001c3_1_94"/>
            <p:cNvSpPr txBox="1"/>
            <p:nvPr/>
          </p:nvSpPr>
          <p:spPr>
            <a:xfrm>
              <a:off x="7870482" y="2430355"/>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3200" u="none" cap="none" strike="noStrike">
                <a:solidFill>
                  <a:schemeClr val="dk2"/>
                </a:solidFill>
                <a:latin typeface="Arial"/>
                <a:ea typeface="Arial"/>
                <a:cs typeface="Arial"/>
                <a:sym typeface="Arial"/>
              </a:endParaRPr>
            </a:p>
          </p:txBody>
        </p:sp>
        <p:sp>
          <p:nvSpPr>
            <p:cNvPr id="339" name="Google Shape;339;g134242001c3_1_94"/>
            <p:cNvSpPr txBox="1"/>
            <p:nvPr/>
          </p:nvSpPr>
          <p:spPr>
            <a:xfrm>
              <a:off x="3132138" y="2983358"/>
              <a:ext cx="48135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Characters</a:t>
              </a:r>
              <a:endParaRPr b="0" i="0" sz="1100" u="none" cap="none" strike="noStrike">
                <a:solidFill>
                  <a:srgbClr val="000000"/>
                </a:solidFill>
                <a:latin typeface="Arial"/>
                <a:ea typeface="Arial"/>
                <a:cs typeface="Arial"/>
                <a:sym typeface="Arial"/>
              </a:endParaRPr>
            </a:p>
          </p:txBody>
        </p:sp>
        <p:sp>
          <p:nvSpPr>
            <p:cNvPr id="340" name="Google Shape;340;g134242001c3_1_94"/>
            <p:cNvSpPr txBox="1"/>
            <p:nvPr/>
          </p:nvSpPr>
          <p:spPr>
            <a:xfrm>
              <a:off x="7870482" y="2981051"/>
              <a:ext cx="8781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04</a:t>
              </a:r>
              <a:endParaRPr b="1" i="0" sz="3200" u="none" cap="none" strike="noStrike">
                <a:solidFill>
                  <a:schemeClr val="dk2"/>
                </a:solidFill>
                <a:latin typeface="Arial"/>
                <a:ea typeface="Arial"/>
                <a:cs typeface="Arial"/>
                <a:sym typeface="Arial"/>
              </a:endParaRPr>
            </a:p>
          </p:txBody>
        </p:sp>
        <p:grpSp>
          <p:nvGrpSpPr>
            <p:cNvPr id="341" name="Google Shape;341;g134242001c3_1_94"/>
            <p:cNvGrpSpPr/>
            <p:nvPr/>
          </p:nvGrpSpPr>
          <p:grpSpPr>
            <a:xfrm>
              <a:off x="3132174" y="1396723"/>
              <a:ext cx="5616279" cy="1573381"/>
              <a:chOff x="409325" y="1842994"/>
              <a:chExt cx="5531100" cy="1573381"/>
            </a:xfrm>
          </p:grpSpPr>
          <p:cxnSp>
            <p:nvCxnSpPr>
              <p:cNvPr id="342" name="Google Shape;342;g134242001c3_1_94"/>
              <p:cNvCxnSpPr/>
              <p:nvPr/>
            </p:nvCxnSpPr>
            <p:spPr>
              <a:xfrm rot="10800000">
                <a:off x="409325" y="1842994"/>
                <a:ext cx="5531100" cy="0"/>
              </a:xfrm>
              <a:prstGeom prst="straightConnector1">
                <a:avLst/>
              </a:prstGeom>
              <a:noFill/>
              <a:ln cap="flat" cmpd="sng" w="9525">
                <a:solidFill>
                  <a:srgbClr val="A5A5A5"/>
                </a:solidFill>
                <a:prstDash val="solid"/>
                <a:round/>
                <a:headEnd len="sm" w="sm" type="none"/>
                <a:tailEnd len="sm" w="sm" type="none"/>
              </a:ln>
            </p:spPr>
          </p:cxnSp>
          <p:cxnSp>
            <p:nvCxnSpPr>
              <p:cNvPr id="343" name="Google Shape;343;g134242001c3_1_94"/>
              <p:cNvCxnSpPr/>
              <p:nvPr/>
            </p:nvCxnSpPr>
            <p:spPr>
              <a:xfrm rot="10800000">
                <a:off x="409325" y="2372412"/>
                <a:ext cx="5531100" cy="0"/>
              </a:xfrm>
              <a:prstGeom prst="straightConnector1">
                <a:avLst/>
              </a:prstGeom>
              <a:noFill/>
              <a:ln cap="flat" cmpd="sng" w="9525">
                <a:solidFill>
                  <a:srgbClr val="A5A5A5"/>
                </a:solidFill>
                <a:prstDash val="solid"/>
                <a:round/>
                <a:headEnd len="sm" w="sm" type="none"/>
                <a:tailEnd len="sm" w="sm" type="none"/>
              </a:ln>
            </p:spPr>
          </p:cxnSp>
          <p:cxnSp>
            <p:nvCxnSpPr>
              <p:cNvPr id="344" name="Google Shape;344;g134242001c3_1_94"/>
              <p:cNvCxnSpPr/>
              <p:nvPr/>
            </p:nvCxnSpPr>
            <p:spPr>
              <a:xfrm rot="10800000">
                <a:off x="409325" y="2876625"/>
                <a:ext cx="5531100" cy="0"/>
              </a:xfrm>
              <a:prstGeom prst="straightConnector1">
                <a:avLst/>
              </a:prstGeom>
              <a:noFill/>
              <a:ln cap="flat" cmpd="sng" w="9525">
                <a:solidFill>
                  <a:srgbClr val="A5A5A5"/>
                </a:solidFill>
                <a:prstDash val="solid"/>
                <a:round/>
                <a:headEnd len="sm" w="sm" type="none"/>
                <a:tailEnd len="sm" w="sm" type="none"/>
              </a:ln>
            </p:spPr>
          </p:cxnSp>
          <p:cxnSp>
            <p:nvCxnSpPr>
              <p:cNvPr id="345" name="Google Shape;345;g134242001c3_1_94"/>
              <p:cNvCxnSpPr/>
              <p:nvPr/>
            </p:nvCxnSpPr>
            <p:spPr>
              <a:xfrm rot="10800000">
                <a:off x="409325" y="3416375"/>
                <a:ext cx="5531100" cy="0"/>
              </a:xfrm>
              <a:prstGeom prst="straightConnector1">
                <a:avLst/>
              </a:prstGeom>
              <a:noFill/>
              <a:ln cap="flat" cmpd="sng" w="9525">
                <a:solidFill>
                  <a:srgbClr val="A5A5A5"/>
                </a:solidFill>
                <a:prstDash val="solid"/>
                <a:round/>
                <a:headEnd len="sm" w="sm" type="none"/>
                <a:tailEnd len="sm" w="sm" type="none"/>
              </a:ln>
            </p:spPr>
          </p:cxn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g134242001c3_1_132"/>
          <p:cNvPicPr preferRelativeResize="0"/>
          <p:nvPr/>
        </p:nvPicPr>
        <p:blipFill>
          <a:blip r:embed="rId3">
            <a:alphaModFix/>
          </a:blip>
          <a:stretch>
            <a:fillRect/>
          </a:stretch>
        </p:blipFill>
        <p:spPr>
          <a:xfrm>
            <a:off x="3812813" y="1021575"/>
            <a:ext cx="4650524" cy="3100349"/>
          </a:xfrm>
          <a:prstGeom prst="rect">
            <a:avLst/>
          </a:prstGeom>
          <a:noFill/>
          <a:ln>
            <a:noFill/>
          </a:ln>
          <a:effectLst>
            <a:outerShdw blurRad="57150" rotWithShape="0" algn="bl" dir="1920000" dist="28575">
              <a:srgbClr val="000000">
                <a:alpha val="50000"/>
              </a:srgbClr>
            </a:outerShdw>
          </a:effectLst>
        </p:spPr>
      </p:pic>
      <p:sp>
        <p:nvSpPr>
          <p:cNvPr id="351" name="Google Shape;351;g134242001c3_1_132"/>
          <p:cNvSpPr txBox="1"/>
          <p:nvPr/>
        </p:nvSpPr>
        <p:spPr>
          <a:xfrm>
            <a:off x="250825" y="268311"/>
            <a:ext cx="2064300" cy="122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Arial"/>
                <a:ea typeface="Arial"/>
                <a:cs typeface="Arial"/>
                <a:sym typeface="Arial"/>
              </a:rPr>
              <a:t>What’s the Difference? Words with “data”</a:t>
            </a:r>
            <a:endParaRPr b="0" i="0" sz="2200" u="none" cap="none" strike="noStrike">
              <a:solidFill>
                <a:srgbClr val="000000"/>
              </a:solidFill>
              <a:latin typeface="Arial"/>
              <a:ea typeface="Arial"/>
              <a:cs typeface="Arial"/>
              <a:sym typeface="Arial"/>
            </a:endParaRPr>
          </a:p>
        </p:txBody>
      </p:sp>
      <p:sp>
        <p:nvSpPr>
          <p:cNvPr id="352" name="Google Shape;352;g134242001c3_1_132"/>
          <p:cNvSpPr txBox="1"/>
          <p:nvPr/>
        </p:nvSpPr>
        <p:spPr>
          <a:xfrm>
            <a:off x="242327" y="180657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“All the World’s a [database].”</a:t>
            </a:r>
            <a:endParaRPr b="0" i="0" sz="1400" u="none" cap="none" strike="noStrike">
              <a:solidFill>
                <a:srgbClr val="000000"/>
              </a:solidFill>
              <a:latin typeface="Arial"/>
              <a:ea typeface="Arial"/>
              <a:cs typeface="Arial"/>
              <a:sym typeface="Arial"/>
            </a:endParaRPr>
          </a:p>
        </p:txBody>
      </p:sp>
      <p:sp>
        <p:nvSpPr>
          <p:cNvPr id="353" name="Google Shape;353;g134242001c3_1_132"/>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chemeClr val="dk2"/>
              </a:buClr>
              <a:buSzPts val="1100"/>
              <a:buFont typeface="Arial"/>
              <a:buAutoNum type="arabicPeriod"/>
            </a:pPr>
            <a:r>
              <a:rPr b="0" i="0" lang="en-US" sz="1100" u="none" cap="none" strike="noStrike">
                <a:solidFill>
                  <a:schemeClr val="dk1"/>
                </a:solidFill>
                <a:latin typeface="Arial"/>
                <a:ea typeface="Arial"/>
                <a:cs typeface="Arial"/>
                <a:sym typeface="Arial"/>
              </a:rPr>
              <a:t>database language</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database program / </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software / platform</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a data-cleaning tool</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120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database</a:t>
            </a:r>
            <a:endParaRPr b="0" i="0" sz="1400" u="none" cap="none" strike="noStrike">
              <a:solidFill>
                <a:schemeClr val="dk1"/>
              </a:solidFill>
              <a:latin typeface="Arial"/>
              <a:ea typeface="Arial"/>
              <a:cs typeface="Arial"/>
              <a:sym typeface="Arial"/>
            </a:endParaRPr>
          </a:p>
        </p:txBody>
      </p:sp>
      <p:sp>
        <p:nvSpPr>
          <p:cNvPr id="354" name="Google Shape;354;g134242001c3_1_132"/>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A ROSE BY ANY OTHER NAME</a:t>
            </a:r>
            <a:br>
              <a:rPr b="0" i="0" lang="en-US" sz="700" u="none" cap="none" strike="noStrike">
                <a:solidFill>
                  <a:srgbClr val="37816E"/>
                </a:solidFill>
                <a:latin typeface="Arial"/>
                <a:ea typeface="Arial"/>
                <a:cs typeface="Arial"/>
                <a:sym typeface="Arial"/>
              </a:rPr>
            </a:br>
            <a:r>
              <a:rPr b="0" i="0" lang="en-US" sz="700" u="none" cap="none" strike="noStrike">
                <a:solidFill>
                  <a:srgbClr val="1B4036"/>
                </a:solidFill>
                <a:latin typeface="Arial"/>
                <a:ea typeface="Arial"/>
                <a:cs typeface="Arial"/>
                <a:sym typeface="Arial"/>
              </a:rPr>
              <a:t>WORDS WITH DATA</a:t>
            </a:r>
            <a:endParaRPr b="0" i="0" sz="100" u="none" cap="none" strike="noStrike">
              <a:solidFill>
                <a:srgbClr val="1B4036"/>
              </a:solidFill>
              <a:latin typeface="Arial"/>
              <a:ea typeface="Arial"/>
              <a:cs typeface="Arial"/>
              <a:sym typeface="Arial"/>
            </a:endParaRPr>
          </a:p>
        </p:txBody>
      </p:sp>
      <p:sp>
        <p:nvSpPr>
          <p:cNvPr id="355" name="Google Shape;355;g134242001c3_1_132"/>
          <p:cNvSpPr txBox="1"/>
          <p:nvPr/>
        </p:nvSpPr>
        <p:spPr>
          <a:xfrm>
            <a:off x="250826" y="4479925"/>
            <a:ext cx="2493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Spiske, M. Nov. 2018, Unsplash License, https://unsplash.com/photos/hvSr_CVecVI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134242001c3_1_140"/>
          <p:cNvSpPr txBox="1"/>
          <p:nvPr/>
        </p:nvSpPr>
        <p:spPr>
          <a:xfrm>
            <a:off x="250826" y="268288"/>
            <a:ext cx="2730900" cy="652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Arial"/>
                <a:ea typeface="Arial"/>
                <a:cs typeface="Arial"/>
                <a:sym typeface="Arial"/>
              </a:rPr>
              <a:t>What’s the Difference? Database </a:t>
            </a:r>
            <a:br>
              <a:rPr b="1" i="0" lang="en-US" sz="2200" u="none" cap="none" strike="noStrike">
                <a:solidFill>
                  <a:schemeClr val="dk2"/>
                </a:solidFill>
                <a:latin typeface="Arial"/>
                <a:ea typeface="Arial"/>
                <a:cs typeface="Arial"/>
                <a:sym typeface="Arial"/>
              </a:rPr>
            </a:br>
            <a:r>
              <a:rPr b="1" i="0" lang="en-US" sz="2200" u="none" cap="none" strike="noStrike">
                <a:solidFill>
                  <a:schemeClr val="dk2"/>
                </a:solidFill>
                <a:latin typeface="Arial"/>
                <a:ea typeface="Arial"/>
                <a:cs typeface="Arial"/>
                <a:sym typeface="Arial"/>
              </a:rPr>
              <a:t>Language</a:t>
            </a:r>
            <a:endParaRPr b="0" i="0" sz="2200" u="none" cap="none" strike="noStrike">
              <a:solidFill>
                <a:srgbClr val="000000"/>
              </a:solidFill>
              <a:latin typeface="Arial"/>
              <a:ea typeface="Arial"/>
              <a:cs typeface="Arial"/>
              <a:sym typeface="Arial"/>
            </a:endParaRPr>
          </a:p>
        </p:txBody>
      </p:sp>
      <p:sp>
        <p:nvSpPr>
          <p:cNvPr id="361" name="Google Shape;361;g134242001c3_1_140"/>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62" name="Google Shape;362;g134242001c3_1_140"/>
          <p:cNvSpPr txBox="1"/>
          <p:nvPr/>
        </p:nvSpPr>
        <p:spPr>
          <a:xfrm>
            <a:off x="242327" y="180657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“And all the [languages]...”</a:t>
            </a:r>
            <a:endParaRPr b="0" i="0" sz="1400" u="none" cap="none" strike="noStrike">
              <a:solidFill>
                <a:srgbClr val="000000"/>
              </a:solidFill>
              <a:latin typeface="Arial"/>
              <a:ea typeface="Arial"/>
              <a:cs typeface="Arial"/>
              <a:sym typeface="Arial"/>
            </a:endParaRPr>
          </a:p>
        </p:txBody>
      </p:sp>
      <p:sp>
        <p:nvSpPr>
          <p:cNvPr id="363" name="Google Shape;363;g134242001c3_1_140"/>
          <p:cNvSpPr txBox="1"/>
          <p:nvPr/>
        </p:nvSpPr>
        <p:spPr>
          <a:xfrm>
            <a:off x="3635550" y="800425"/>
            <a:ext cx="4695000" cy="3478800"/>
          </a:xfrm>
          <a:prstGeom prst="rect">
            <a:avLst/>
          </a:prstGeom>
          <a:noFill/>
          <a:ln>
            <a:noFill/>
          </a:ln>
        </p:spPr>
        <p:txBody>
          <a:bodyPr anchorCtr="0" anchor="ctr" bIns="91425" lIns="0" spcFirstLastPara="1" rIns="91425" wrap="square" tIns="91425">
            <a:spAutoFit/>
          </a:bodyPr>
          <a:lstStyle/>
          <a:p>
            <a:pPr indent="-228600" lvl="0" marL="228600" marR="0" rtl="0" algn="l">
              <a:lnSpc>
                <a:spcPct val="100000"/>
              </a:lnSpc>
              <a:spcBef>
                <a:spcPts val="0"/>
              </a:spcBef>
              <a:spcAft>
                <a:spcPts val="0"/>
              </a:spcAft>
              <a:buClr>
                <a:srgbClr val="000000"/>
              </a:buClr>
              <a:buSzPts val="1100"/>
              <a:buFont typeface="Arial"/>
              <a:buAutoNum type="alphaLcParenR"/>
            </a:pPr>
            <a:r>
              <a:rPr b="1" i="0" lang="en-US" sz="1100" u="none" cap="none" strike="noStrike">
                <a:solidFill>
                  <a:srgbClr val="000000"/>
                </a:solidFill>
                <a:latin typeface="Arial"/>
                <a:ea typeface="Arial"/>
                <a:cs typeface="Arial"/>
                <a:sym typeface="Arial"/>
              </a:rPr>
              <a:t>is a method to create all the logical objects </a:t>
            </a:r>
            <a:r>
              <a:rPr b="0" i="0" lang="en-US" sz="1100" u="none" cap="none" strike="noStrike">
                <a:solidFill>
                  <a:srgbClr val="000000"/>
                </a:solidFill>
                <a:latin typeface="Arial"/>
                <a:ea typeface="Arial"/>
                <a:cs typeface="Arial"/>
                <a:sym typeface="Arial"/>
              </a:rPr>
              <a:t>like tables, views, procedures and packages in the database and we need some interface between the user and the database, so that we can access the data stored in it.</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b="1" i="0" lang="en-US" sz="1100" u="none" cap="none" strike="noStrike">
                <a:solidFill>
                  <a:srgbClr val="000000"/>
                </a:solidFill>
                <a:latin typeface="Arial"/>
                <a:ea typeface="Arial"/>
                <a:cs typeface="Arial"/>
                <a:sym typeface="Arial"/>
              </a:rPr>
              <a:t>allows a user to select records from a database. </a:t>
            </a:r>
            <a:r>
              <a:rPr b="0" i="0" lang="en-US" sz="1100" u="none" cap="none" strike="noStrike">
                <a:solidFill>
                  <a:srgbClr val="000000"/>
                </a:solidFill>
                <a:latin typeface="Arial"/>
                <a:ea typeface="Arial"/>
                <a:cs typeface="Arial"/>
                <a:sym typeface="Arial"/>
              </a:rPr>
              <a:t>It may be in the form of typed commands such as the widely used SQL language, a predefined query menu or a query by example (QBE).</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b="1" i="0" lang="en-US" sz="1100" u="none" cap="none" strike="noStrike">
                <a:solidFill>
                  <a:srgbClr val="000000"/>
                </a:solidFill>
                <a:latin typeface="Arial"/>
                <a:ea typeface="Arial"/>
                <a:cs typeface="Arial"/>
                <a:sym typeface="Arial"/>
              </a:rPr>
              <a:t>is a generic term referring to a class of languages</a:t>
            </a:r>
            <a:r>
              <a:rPr b="0" i="0" lang="en-US" sz="1100" u="none" cap="none" strike="noStrike">
                <a:solidFill>
                  <a:srgbClr val="000000"/>
                </a:solidFill>
                <a:latin typeface="Arial"/>
                <a:ea typeface="Arial"/>
                <a:cs typeface="Arial"/>
                <a:sym typeface="Arial"/>
              </a:rPr>
              <a:t> used for defining and accessing </a:t>
            </a:r>
            <a:r>
              <a:rPr b="0" i="0" lang="en-US" sz="1100" u="sng" cap="none" strike="noStrike">
                <a:solidFill>
                  <a:srgbClr val="000000"/>
                </a:solidFill>
                <a:latin typeface="Arial"/>
                <a:ea typeface="Arial"/>
                <a:cs typeface="Arial"/>
                <a:sym typeface="Arial"/>
                <a:hlinkClick r:id="rId3">
                  <a:extLst>
                    <a:ext uri="{A12FA001-AC4F-418D-AE19-62706E023703}">
                      <ahyp:hlinkClr val="tx"/>
                    </a:ext>
                  </a:extLst>
                </a:hlinkClick>
              </a:rPr>
              <a:t>databases</a:t>
            </a:r>
            <a:r>
              <a:rPr b="0" i="0" lang="en-US" sz="1100" u="none" cap="none" strike="noStrike">
                <a:solidFill>
                  <a:srgbClr val="000000"/>
                </a:solidFill>
                <a:latin typeface="Arial"/>
                <a:ea typeface="Arial"/>
                <a:cs typeface="Arial"/>
                <a:sym typeface="Arial"/>
              </a:rPr>
              <a:t>. A particular database language will be associated with a particular </a:t>
            </a:r>
            <a:r>
              <a:rPr b="0" i="0" lang="en-US" sz="1100" u="sng" cap="none" strike="noStrike">
                <a:solidFill>
                  <a:srgbClr val="000000"/>
                </a:solidFill>
                <a:latin typeface="Arial"/>
                <a:ea typeface="Arial"/>
                <a:cs typeface="Arial"/>
                <a:sym typeface="Arial"/>
                <a:hlinkClick r:id="rId4">
                  <a:extLst>
                    <a:ext uri="{A12FA001-AC4F-418D-AE19-62706E023703}">
                      <ahyp:hlinkClr val="tx"/>
                    </a:ext>
                  </a:extLst>
                </a:hlinkClick>
              </a:rPr>
              <a:t>database management system</a:t>
            </a:r>
            <a:r>
              <a:rPr b="0" i="0" lang="en-US" sz="11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b="1" i="0" lang="en-US" sz="1100" u="none" cap="none" strike="noStrike">
                <a:solidFill>
                  <a:srgbClr val="000000"/>
                </a:solidFill>
                <a:latin typeface="Arial"/>
                <a:ea typeface="Arial"/>
                <a:cs typeface="Arial"/>
                <a:sym typeface="Arial"/>
              </a:rPr>
              <a:t>is used for reading, updating and storing data in a database.</a:t>
            </a:r>
            <a:r>
              <a:rPr b="0" i="0" lang="en-US" sz="1100" u="none" cap="none" strike="noStrike">
                <a:solidFill>
                  <a:srgbClr val="000000"/>
                </a:solidFill>
                <a:latin typeface="Arial"/>
                <a:ea typeface="Arial"/>
                <a:cs typeface="Arial"/>
                <a:sym typeface="Arial"/>
              </a:rPr>
              <a:t> There are several such languages that can be used for this purpose; one of them is SQL (Structured Query Language). </a:t>
            </a:r>
            <a:br>
              <a:rPr b="0" i="0" lang="en-US"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0" lvl="0" marL="228600" marR="0" rtl="0" algn="l">
              <a:lnSpc>
                <a:spcPct val="100000"/>
              </a:lnSpc>
              <a:spcBef>
                <a:spcPts val="1200"/>
              </a:spcBef>
              <a:spcAft>
                <a:spcPts val="0"/>
              </a:spcAft>
              <a:buClr>
                <a:srgbClr val="000000"/>
              </a:buClr>
              <a:buSzPts val="1100"/>
              <a:buFont typeface="Arial"/>
              <a:buNone/>
            </a:pPr>
            <a:r>
              <a:rPr b="1" i="0" lang="en-US" sz="1000" u="none" cap="none" strike="noStrike">
                <a:solidFill>
                  <a:schemeClr val="accent1"/>
                </a:solidFill>
                <a:latin typeface="Arial"/>
                <a:ea typeface="Arial"/>
                <a:cs typeface="Arial"/>
                <a:sym typeface="Arial"/>
              </a:rPr>
              <a:t>method, create, tables, views, procedures, packages, interface, select, commands, query, defining, accessing, reading, updating, storing </a:t>
            </a:r>
            <a:endParaRPr b="1" i="0" sz="1000" u="none" cap="none" strike="noStrike">
              <a:solidFill>
                <a:schemeClr val="dk1"/>
              </a:solidFill>
              <a:latin typeface="Arial"/>
              <a:ea typeface="Arial"/>
              <a:cs typeface="Arial"/>
              <a:sym typeface="Arial"/>
            </a:endParaRPr>
          </a:p>
        </p:txBody>
      </p:sp>
      <p:sp>
        <p:nvSpPr>
          <p:cNvPr id="364" name="Google Shape;364;g134242001c3_1_140"/>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chemeClr val="dk2"/>
              </a:buClr>
              <a:buSzPts val="1100"/>
              <a:buFont typeface="Arial"/>
              <a:buAutoNum type="arabicPeriod"/>
            </a:pPr>
            <a:r>
              <a:rPr b="0" i="0" lang="en-US" sz="1100" u="none" cap="none" strike="noStrike">
                <a:solidFill>
                  <a:schemeClr val="dk1"/>
                </a:solidFill>
                <a:latin typeface="Arial"/>
                <a:ea typeface="Arial"/>
                <a:cs typeface="Arial"/>
                <a:sym typeface="Arial"/>
              </a:rPr>
              <a:t>database language</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 program / </a:t>
            </a:r>
            <a:br>
              <a:rPr b="0" i="0" lang="en-US" sz="1100" u="none" cap="none" strike="noStrike">
                <a:solidFill>
                  <a:srgbClr val="D8D8D8"/>
                </a:solidFill>
                <a:latin typeface="Arial"/>
                <a:ea typeface="Arial"/>
                <a:cs typeface="Arial"/>
                <a:sym typeface="Arial"/>
              </a:rPr>
            </a:br>
            <a:r>
              <a:rPr b="0" i="0" lang="en-US" sz="1100" u="none" cap="none" strike="noStrike">
                <a:solidFill>
                  <a:srgbClr val="D8D8D8"/>
                </a:solidFill>
                <a:latin typeface="Arial"/>
                <a:ea typeface="Arial"/>
                <a:cs typeface="Arial"/>
                <a:sym typeface="Arial"/>
              </a:rPr>
              <a:t>software / platform</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a data-cleaning tool</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120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a:t>
            </a:r>
            <a:endParaRPr b="0" i="0" sz="1400" u="none" cap="none" strike="noStrike">
              <a:solidFill>
                <a:srgbClr val="D8D8D8"/>
              </a:solidFill>
              <a:latin typeface="Arial"/>
              <a:ea typeface="Arial"/>
              <a:cs typeface="Arial"/>
              <a:sym typeface="Arial"/>
            </a:endParaRPr>
          </a:p>
        </p:txBody>
      </p:sp>
      <p:sp>
        <p:nvSpPr>
          <p:cNvPr id="365" name="Google Shape;365;g134242001c3_1_140"/>
          <p:cNvSpPr txBox="1"/>
          <p:nvPr/>
        </p:nvSpPr>
        <p:spPr>
          <a:xfrm>
            <a:off x="3250050" y="4479925"/>
            <a:ext cx="44583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http://www.linfo.org/database.html</a:t>
            </a:r>
            <a:endParaRPr b="0" i="0" sz="1400" u="none" cap="none" strike="noStrike">
              <a:solidFill>
                <a:srgbClr val="000000"/>
              </a:solidFill>
              <a:latin typeface="Arial"/>
              <a:ea typeface="Arial"/>
              <a:cs typeface="Arial"/>
              <a:sym typeface="Arial"/>
            </a:endParaRPr>
          </a:p>
        </p:txBody>
      </p:sp>
      <p:sp>
        <p:nvSpPr>
          <p:cNvPr id="366" name="Google Shape;366;g134242001c3_1_140"/>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A ROSE BY ANY OTHER NAME</a:t>
            </a:r>
            <a:br>
              <a:rPr b="0" i="0" lang="en-US" sz="700" u="none" cap="none" strike="noStrike">
                <a:solidFill>
                  <a:srgbClr val="37816E"/>
                </a:solidFill>
                <a:latin typeface="Arial"/>
                <a:ea typeface="Arial"/>
                <a:cs typeface="Arial"/>
                <a:sym typeface="Arial"/>
              </a:rPr>
            </a:br>
            <a:r>
              <a:rPr b="0" i="0" lang="en-US" sz="700" u="none" cap="none" strike="noStrike">
                <a:solidFill>
                  <a:srgbClr val="1B4036"/>
                </a:solidFill>
                <a:latin typeface="Arial"/>
                <a:ea typeface="Arial"/>
                <a:cs typeface="Arial"/>
                <a:sym typeface="Arial"/>
              </a:rPr>
              <a:t>WORDS WITH DATA</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Skull of Kipunji, a new primate genus Rungwecebus kipunji." id="145" name="Google Shape;145;g13cbac3a179_0_0"/>
          <p:cNvPicPr preferRelativeResize="0"/>
          <p:nvPr/>
        </p:nvPicPr>
        <p:blipFill rotWithShape="1">
          <a:blip r:embed="rId3">
            <a:alphaModFix/>
          </a:blip>
          <a:srcRect b="2572" l="18756" r="24146" t="0"/>
          <a:stretch/>
        </p:blipFill>
        <p:spPr>
          <a:xfrm>
            <a:off x="6732575" y="0"/>
            <a:ext cx="2411424" cy="5143500"/>
          </a:xfrm>
          <a:prstGeom prst="rect">
            <a:avLst/>
          </a:prstGeom>
          <a:noFill/>
          <a:ln>
            <a:noFill/>
          </a:ln>
        </p:spPr>
      </p:pic>
      <p:sp>
        <p:nvSpPr>
          <p:cNvPr id="146" name="Google Shape;146;g13cbac3a179_0_0"/>
          <p:cNvSpPr txBox="1"/>
          <p:nvPr/>
        </p:nvSpPr>
        <p:spPr>
          <a:xfrm>
            <a:off x="250825" y="268288"/>
            <a:ext cx="5689500" cy="15531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accent1"/>
                </a:solidFill>
                <a:latin typeface="Arial"/>
                <a:ea typeface="Arial"/>
                <a:cs typeface="Arial"/>
                <a:sym typeface="Arial"/>
              </a:rPr>
              <a:t>Agenda</a:t>
            </a:r>
            <a:endParaRPr b="0" i="0" sz="2400" u="none" cap="none" strike="noStrike">
              <a:solidFill>
                <a:schemeClr val="accent1"/>
              </a:solidFill>
              <a:latin typeface="Arial"/>
              <a:ea typeface="Arial"/>
              <a:cs typeface="Arial"/>
              <a:sym typeface="Arial"/>
            </a:endParaRPr>
          </a:p>
        </p:txBody>
      </p:sp>
      <p:sp>
        <p:nvSpPr>
          <p:cNvPr id="147" name="Google Shape;147;g13cbac3a179_0_0"/>
          <p:cNvSpPr txBox="1"/>
          <p:nvPr/>
        </p:nvSpPr>
        <p:spPr>
          <a:xfrm>
            <a:off x="250826" y="1842995"/>
            <a:ext cx="4321200" cy="5262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Cleanliness is King</a:t>
            </a:r>
            <a:endParaRPr b="0" i="0" sz="1100" u="none" cap="none" strike="noStrike">
              <a:solidFill>
                <a:srgbClr val="000000"/>
              </a:solidFill>
              <a:latin typeface="Arial"/>
              <a:ea typeface="Arial"/>
              <a:cs typeface="Arial"/>
              <a:sym typeface="Arial"/>
            </a:endParaRPr>
          </a:p>
        </p:txBody>
      </p:sp>
      <p:sp>
        <p:nvSpPr>
          <p:cNvPr id="148" name="Google Shape;148;g13cbac3a179_0_0"/>
          <p:cNvSpPr txBox="1"/>
          <p:nvPr/>
        </p:nvSpPr>
        <p:spPr>
          <a:xfrm>
            <a:off x="4751984" y="1842994"/>
            <a:ext cx="899400" cy="5262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2000" u="none" cap="none" strike="noStrike">
              <a:solidFill>
                <a:schemeClr val="dk2"/>
              </a:solidFill>
              <a:latin typeface="Arial"/>
              <a:ea typeface="Arial"/>
              <a:cs typeface="Arial"/>
              <a:sym typeface="Arial"/>
            </a:endParaRPr>
          </a:p>
        </p:txBody>
      </p:sp>
      <p:sp>
        <p:nvSpPr>
          <p:cNvPr id="149" name="Google Shape;149;g13cbac3a179_0_0"/>
          <p:cNvSpPr txBox="1"/>
          <p:nvPr/>
        </p:nvSpPr>
        <p:spPr>
          <a:xfrm>
            <a:off x="250826" y="2355851"/>
            <a:ext cx="4321200" cy="5532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Let’s Agree to Agree</a:t>
            </a:r>
            <a:endParaRPr b="0" i="0" sz="1100" u="none" cap="none" strike="noStrike">
              <a:solidFill>
                <a:srgbClr val="000000"/>
              </a:solidFill>
              <a:latin typeface="Arial"/>
              <a:ea typeface="Arial"/>
              <a:cs typeface="Arial"/>
              <a:sym typeface="Arial"/>
            </a:endParaRPr>
          </a:p>
        </p:txBody>
      </p:sp>
      <p:sp>
        <p:nvSpPr>
          <p:cNvPr id="150" name="Google Shape;150;g13cbac3a179_0_0"/>
          <p:cNvSpPr txBox="1"/>
          <p:nvPr/>
        </p:nvSpPr>
        <p:spPr>
          <a:xfrm>
            <a:off x="4751984" y="2369238"/>
            <a:ext cx="899400" cy="5397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2000" u="none" cap="none" strike="noStrike">
              <a:solidFill>
                <a:schemeClr val="dk2"/>
              </a:solidFill>
              <a:latin typeface="Arial"/>
              <a:ea typeface="Arial"/>
              <a:cs typeface="Arial"/>
              <a:sym typeface="Arial"/>
            </a:endParaRPr>
          </a:p>
        </p:txBody>
      </p:sp>
      <p:sp>
        <p:nvSpPr>
          <p:cNvPr id="151" name="Google Shape;151;g13cbac3a179_0_0"/>
          <p:cNvSpPr txBox="1"/>
          <p:nvPr/>
        </p:nvSpPr>
        <p:spPr>
          <a:xfrm>
            <a:off x="250826" y="2908984"/>
            <a:ext cx="4321200" cy="547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A Rose by Any Other Name</a:t>
            </a:r>
            <a:endParaRPr b="0" i="0" sz="1100" u="none" cap="none" strike="noStrike">
              <a:solidFill>
                <a:srgbClr val="000000"/>
              </a:solidFill>
              <a:latin typeface="Arial"/>
              <a:ea typeface="Arial"/>
              <a:cs typeface="Arial"/>
              <a:sym typeface="Arial"/>
            </a:endParaRPr>
          </a:p>
        </p:txBody>
      </p:sp>
      <p:sp>
        <p:nvSpPr>
          <p:cNvPr id="152" name="Google Shape;152;g13cbac3a179_0_0"/>
          <p:cNvSpPr txBox="1"/>
          <p:nvPr/>
        </p:nvSpPr>
        <p:spPr>
          <a:xfrm>
            <a:off x="4751984" y="2908984"/>
            <a:ext cx="899400" cy="5478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2000" u="none" cap="none" strike="noStrike">
              <a:solidFill>
                <a:schemeClr val="dk2"/>
              </a:solidFill>
              <a:latin typeface="Arial"/>
              <a:ea typeface="Arial"/>
              <a:cs typeface="Arial"/>
              <a:sym typeface="Arial"/>
            </a:endParaRPr>
          </a:p>
        </p:txBody>
      </p:sp>
      <p:sp>
        <p:nvSpPr>
          <p:cNvPr id="153" name="Google Shape;153;g13cbac3a179_0_0"/>
          <p:cNvSpPr txBox="1"/>
          <p:nvPr/>
        </p:nvSpPr>
        <p:spPr>
          <a:xfrm>
            <a:off x="250826" y="3456788"/>
            <a:ext cx="4321200" cy="5397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Planes, Trains and Automobiles…</a:t>
            </a:r>
            <a:endParaRPr b="0" i="0" sz="1100" u="none" cap="none" strike="noStrike">
              <a:solidFill>
                <a:srgbClr val="000000"/>
              </a:solidFill>
              <a:latin typeface="Arial"/>
              <a:ea typeface="Arial"/>
              <a:cs typeface="Arial"/>
              <a:sym typeface="Arial"/>
            </a:endParaRPr>
          </a:p>
        </p:txBody>
      </p:sp>
      <p:sp>
        <p:nvSpPr>
          <p:cNvPr id="154" name="Google Shape;154;g13cbac3a179_0_0"/>
          <p:cNvSpPr txBox="1"/>
          <p:nvPr/>
        </p:nvSpPr>
        <p:spPr>
          <a:xfrm>
            <a:off x="4751984" y="3456789"/>
            <a:ext cx="899400" cy="5184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04</a:t>
            </a:r>
            <a:endParaRPr b="1" i="0" sz="2000" u="none" cap="none" strike="noStrike">
              <a:solidFill>
                <a:schemeClr val="dk2"/>
              </a:solidFill>
              <a:latin typeface="Arial"/>
              <a:ea typeface="Arial"/>
              <a:cs typeface="Arial"/>
              <a:sym typeface="Arial"/>
            </a:endParaRPr>
          </a:p>
        </p:txBody>
      </p:sp>
      <p:grpSp>
        <p:nvGrpSpPr>
          <p:cNvPr id="155" name="Google Shape;155;g13cbac3a179_0_0"/>
          <p:cNvGrpSpPr/>
          <p:nvPr/>
        </p:nvGrpSpPr>
        <p:grpSpPr>
          <a:xfrm>
            <a:off x="250775" y="1842994"/>
            <a:ext cx="5367601" cy="2144806"/>
            <a:chOff x="250775" y="1842994"/>
            <a:chExt cx="5367601" cy="2144806"/>
          </a:xfrm>
        </p:grpSpPr>
        <p:cxnSp>
          <p:nvCxnSpPr>
            <p:cNvPr id="156" name="Google Shape;156;g13cbac3a179_0_0"/>
            <p:cNvCxnSpPr/>
            <p:nvPr/>
          </p:nvCxnSpPr>
          <p:spPr>
            <a:xfrm rot="10800000">
              <a:off x="250776" y="1842994"/>
              <a:ext cx="5367600" cy="0"/>
            </a:xfrm>
            <a:prstGeom prst="straightConnector1">
              <a:avLst/>
            </a:prstGeom>
            <a:noFill/>
            <a:ln cap="flat" cmpd="sng" w="9525">
              <a:solidFill>
                <a:srgbClr val="A5A5A5"/>
              </a:solidFill>
              <a:prstDash val="solid"/>
              <a:round/>
              <a:headEnd len="sm" w="sm" type="none"/>
              <a:tailEnd len="sm" w="sm" type="none"/>
            </a:ln>
          </p:spPr>
        </p:cxnSp>
        <p:cxnSp>
          <p:nvCxnSpPr>
            <p:cNvPr id="157" name="Google Shape;157;g13cbac3a179_0_0"/>
            <p:cNvCxnSpPr/>
            <p:nvPr/>
          </p:nvCxnSpPr>
          <p:spPr>
            <a:xfrm rot="10800000">
              <a:off x="250775" y="2379196"/>
              <a:ext cx="5367600" cy="0"/>
            </a:xfrm>
            <a:prstGeom prst="straightConnector1">
              <a:avLst/>
            </a:prstGeom>
            <a:noFill/>
            <a:ln cap="flat" cmpd="sng" w="9525">
              <a:solidFill>
                <a:srgbClr val="A5A5A5"/>
              </a:solidFill>
              <a:prstDash val="solid"/>
              <a:round/>
              <a:headEnd len="sm" w="sm" type="none"/>
              <a:tailEnd len="sm" w="sm" type="none"/>
            </a:ln>
          </p:spPr>
        </p:cxnSp>
        <p:cxnSp>
          <p:nvCxnSpPr>
            <p:cNvPr id="158" name="Google Shape;158;g13cbac3a179_0_0"/>
            <p:cNvCxnSpPr/>
            <p:nvPr/>
          </p:nvCxnSpPr>
          <p:spPr>
            <a:xfrm rot="10800000">
              <a:off x="250775" y="2915398"/>
              <a:ext cx="5367600" cy="0"/>
            </a:xfrm>
            <a:prstGeom prst="straightConnector1">
              <a:avLst/>
            </a:prstGeom>
            <a:noFill/>
            <a:ln cap="flat" cmpd="sng" w="9525">
              <a:solidFill>
                <a:srgbClr val="A5A5A5"/>
              </a:solidFill>
              <a:prstDash val="solid"/>
              <a:round/>
              <a:headEnd len="sm" w="sm" type="none"/>
              <a:tailEnd len="sm" w="sm" type="none"/>
            </a:ln>
          </p:spPr>
        </p:cxnSp>
        <p:cxnSp>
          <p:nvCxnSpPr>
            <p:cNvPr id="159" name="Google Shape;159;g13cbac3a179_0_0"/>
            <p:cNvCxnSpPr/>
            <p:nvPr/>
          </p:nvCxnSpPr>
          <p:spPr>
            <a:xfrm rot="10800000">
              <a:off x="250775" y="3451600"/>
              <a:ext cx="5367600" cy="0"/>
            </a:xfrm>
            <a:prstGeom prst="straightConnector1">
              <a:avLst/>
            </a:prstGeom>
            <a:noFill/>
            <a:ln cap="flat" cmpd="sng" w="9525">
              <a:solidFill>
                <a:srgbClr val="A5A5A5"/>
              </a:solidFill>
              <a:prstDash val="solid"/>
              <a:round/>
              <a:headEnd len="sm" w="sm" type="none"/>
              <a:tailEnd len="sm" w="sm" type="none"/>
            </a:ln>
          </p:spPr>
        </p:cxnSp>
        <p:cxnSp>
          <p:nvCxnSpPr>
            <p:cNvPr id="160" name="Google Shape;160;g13cbac3a179_0_0"/>
            <p:cNvCxnSpPr/>
            <p:nvPr/>
          </p:nvCxnSpPr>
          <p:spPr>
            <a:xfrm rot="10800000">
              <a:off x="250775" y="3987800"/>
              <a:ext cx="5367600" cy="0"/>
            </a:xfrm>
            <a:prstGeom prst="straightConnector1">
              <a:avLst/>
            </a:prstGeom>
            <a:noFill/>
            <a:ln cap="flat" cmpd="sng" w="9525">
              <a:solidFill>
                <a:srgbClr val="A5A5A5"/>
              </a:solidFill>
              <a:prstDash val="solid"/>
              <a:round/>
              <a:headEnd len="sm" w="sm" type="none"/>
              <a:tailEnd len="sm" w="sm" type="none"/>
            </a:ln>
          </p:spPr>
        </p:cxnSp>
      </p:grpSp>
      <p:sp>
        <p:nvSpPr>
          <p:cNvPr id="161" name="Google Shape;161;g13cbac3a179_0_0"/>
          <p:cNvSpPr txBox="1"/>
          <p:nvPr/>
        </p:nvSpPr>
        <p:spPr>
          <a:xfrm>
            <a:off x="250826" y="3977488"/>
            <a:ext cx="4321200" cy="5397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Here be Dragons.</a:t>
            </a:r>
            <a:endParaRPr b="0" i="0" sz="1100" u="none" cap="none" strike="noStrike">
              <a:solidFill>
                <a:srgbClr val="000000"/>
              </a:solidFill>
              <a:latin typeface="Arial"/>
              <a:ea typeface="Arial"/>
              <a:cs typeface="Arial"/>
              <a:sym typeface="Arial"/>
            </a:endParaRPr>
          </a:p>
        </p:txBody>
      </p:sp>
      <p:sp>
        <p:nvSpPr>
          <p:cNvPr id="162" name="Google Shape;162;g13cbac3a179_0_0"/>
          <p:cNvSpPr txBox="1"/>
          <p:nvPr/>
        </p:nvSpPr>
        <p:spPr>
          <a:xfrm>
            <a:off x="4751984" y="3977489"/>
            <a:ext cx="899400" cy="5184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05</a:t>
            </a:r>
            <a:endParaRPr b="1" i="0" sz="2000" u="none" cap="none" strike="noStrike">
              <a:solidFill>
                <a:schemeClr val="dk2"/>
              </a:solidFill>
              <a:latin typeface="Arial"/>
              <a:ea typeface="Arial"/>
              <a:cs typeface="Arial"/>
              <a:sym typeface="Arial"/>
            </a:endParaRPr>
          </a:p>
        </p:txBody>
      </p:sp>
      <p:pic>
        <p:nvPicPr>
          <p:cNvPr id="163" name="Google Shape;163;g13cbac3a179_0_0"/>
          <p:cNvPicPr preferRelativeResize="0"/>
          <p:nvPr/>
        </p:nvPicPr>
        <p:blipFill rotWithShape="1">
          <a:blip r:embed="rId4">
            <a:alphaModFix/>
          </a:blip>
          <a:srcRect b="0" l="0" r="0" t="0"/>
          <a:stretch/>
        </p:blipFill>
        <p:spPr>
          <a:xfrm>
            <a:off x="8528295" y="4511920"/>
            <a:ext cx="364879" cy="364879"/>
          </a:xfrm>
          <a:prstGeom prst="rect">
            <a:avLst/>
          </a:prstGeom>
          <a:noFill/>
          <a:ln>
            <a:noFill/>
          </a:ln>
        </p:spPr>
      </p:pic>
      <p:sp>
        <p:nvSpPr>
          <p:cNvPr id="164" name="Google Shape;164;g13cbac3a179_0_0"/>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a:t>
            </a:r>
            <a:r>
              <a:rPr lang="en-US" sz="700"/>
              <a:t>(c) Field Museum of Natural History - CC BY-NC 4.0 </a:t>
            </a:r>
            <a:r>
              <a:rPr lang="en-US" sz="700" u="sng">
                <a:solidFill>
                  <a:srgbClr val="446DCD"/>
                </a:solidFill>
                <a:hlinkClick r:id="rId5">
                  <a:extLst>
                    <a:ext uri="{A12FA001-AC4F-418D-AE19-62706E023703}">
                      <ahyp:hlinkClr val="tx"/>
                    </a:ext>
                  </a:extLst>
                </a:hlinkClick>
              </a:rPr>
              <a:t>https://mm.fieldmuseum.org/3994ee8a-634d-4e95-bbd7-b008d415fb81</a:t>
            </a:r>
            <a:r>
              <a:rPr lang="en-US" sz="700"/>
              <a:t> (accessed on 6-15-2022)</a:t>
            </a:r>
            <a:r>
              <a:rPr b="0" i="0" lang="en-US" sz="7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134242001c3_1_149"/>
          <p:cNvSpPr txBox="1"/>
          <p:nvPr/>
        </p:nvSpPr>
        <p:spPr>
          <a:xfrm>
            <a:off x="250826" y="268288"/>
            <a:ext cx="2730900" cy="652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Arial"/>
                <a:ea typeface="Arial"/>
                <a:cs typeface="Arial"/>
                <a:sym typeface="Arial"/>
              </a:rPr>
              <a:t>What’s the Difference? </a:t>
            </a:r>
            <a:r>
              <a:rPr b="1" lang="en-US" sz="2200">
                <a:solidFill>
                  <a:schemeClr val="dk2"/>
                </a:solidFill>
              </a:rPr>
              <a:t>Program</a:t>
            </a:r>
            <a:endParaRPr b="0" i="0" sz="2200" u="none" cap="none" strike="noStrike">
              <a:solidFill>
                <a:srgbClr val="000000"/>
              </a:solidFill>
              <a:latin typeface="Arial"/>
              <a:ea typeface="Arial"/>
              <a:cs typeface="Arial"/>
              <a:sym typeface="Arial"/>
            </a:endParaRPr>
          </a:p>
        </p:txBody>
      </p:sp>
      <p:sp>
        <p:nvSpPr>
          <p:cNvPr id="372" name="Google Shape;372;g134242001c3_1_149"/>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73" name="Google Shape;373;g134242001c3_1_149"/>
          <p:cNvSpPr txBox="1"/>
          <p:nvPr/>
        </p:nvSpPr>
        <p:spPr>
          <a:xfrm>
            <a:off x="242327" y="180657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“And [programs]...”</a:t>
            </a:r>
            <a:endParaRPr b="0" i="0" sz="1400" u="none" cap="none" strike="noStrike">
              <a:solidFill>
                <a:srgbClr val="000000"/>
              </a:solidFill>
              <a:latin typeface="Arial"/>
              <a:ea typeface="Arial"/>
              <a:cs typeface="Arial"/>
              <a:sym typeface="Arial"/>
            </a:endParaRPr>
          </a:p>
        </p:txBody>
      </p:sp>
      <p:sp>
        <p:nvSpPr>
          <p:cNvPr id="374" name="Google Shape;374;g134242001c3_1_149"/>
          <p:cNvSpPr txBox="1"/>
          <p:nvPr/>
        </p:nvSpPr>
        <p:spPr>
          <a:xfrm>
            <a:off x="3635550" y="800425"/>
            <a:ext cx="4695000" cy="2955300"/>
          </a:xfrm>
          <a:prstGeom prst="rect">
            <a:avLst/>
          </a:prstGeom>
          <a:noFill/>
          <a:ln>
            <a:noFill/>
          </a:ln>
        </p:spPr>
        <p:txBody>
          <a:bodyPr anchorCtr="0" anchor="ctr" bIns="91425" lIns="0" spcFirstLastPara="1" rIns="91425" wrap="square" tIns="91425">
            <a:spAutoFit/>
          </a:bodyPr>
          <a:lstStyle/>
          <a:p>
            <a:pPr indent="-228600" lvl="0" marL="228600" marR="0" rtl="0" algn="l">
              <a:lnSpc>
                <a:spcPct val="100000"/>
              </a:lnSpc>
              <a:spcBef>
                <a:spcPts val="0"/>
              </a:spcBef>
              <a:spcAft>
                <a:spcPts val="0"/>
              </a:spcAft>
              <a:buClr>
                <a:srgbClr val="000000"/>
              </a:buClr>
              <a:buSzPts val="1100"/>
              <a:buFont typeface="Arial"/>
              <a:buAutoNum type="alphaLcParenR"/>
            </a:pPr>
            <a:r>
              <a:rPr b="1" lang="en-US" sz="1100"/>
              <a:t>is a utility used for creating, editing and maintaining</a:t>
            </a:r>
            <a:r>
              <a:rPr lang="en-US" sz="1100"/>
              <a:t> database files and records.</a:t>
            </a:r>
            <a:endParaRPr i="0" sz="1400" u="none" cap="none" strike="noStrike">
              <a:solidFill>
                <a:srgbClr val="000000"/>
              </a:solidFill>
            </a:endParaRPr>
          </a:p>
          <a:p>
            <a:pPr indent="-228600" lvl="0" marL="228600" marR="0" rtl="0" algn="l">
              <a:lnSpc>
                <a:spcPct val="100000"/>
              </a:lnSpc>
              <a:spcBef>
                <a:spcPts val="1200"/>
              </a:spcBef>
              <a:spcAft>
                <a:spcPts val="0"/>
              </a:spcAft>
              <a:buClr>
                <a:srgbClr val="000000"/>
              </a:buClr>
              <a:buSzPts val="1100"/>
              <a:buFont typeface="Arial"/>
              <a:buAutoNum type="alphaLcParenR"/>
            </a:pPr>
            <a:r>
              <a:rPr b="1" lang="en-US" sz="1100"/>
              <a:t>is designed to create databases and to store, manage, change, search, and extract </a:t>
            </a:r>
            <a:r>
              <a:rPr lang="en-US" sz="1100"/>
              <a:t>the information contained within them</a:t>
            </a:r>
            <a:r>
              <a:rPr i="0" lang="en-US" sz="1100" u="none" cap="none" strike="noStrike">
                <a:solidFill>
                  <a:srgbClr val="000000"/>
                </a:solidFill>
              </a:rPr>
              <a:t>.</a:t>
            </a:r>
            <a:r>
              <a:rPr b="1" i="0" lang="en-US" sz="1100" u="none" cap="none" strike="noStrike">
                <a:solidFill>
                  <a:srgbClr val="000000"/>
                </a:solidFill>
                <a:latin typeface="Arial"/>
                <a:ea typeface="Arial"/>
                <a:cs typeface="Arial"/>
                <a:sym typeface="Arial"/>
              </a:rPr>
              <a:t> </a:t>
            </a:r>
            <a:endParaRPr b="1" sz="1100"/>
          </a:p>
          <a:p>
            <a:pPr indent="-228600" lvl="0" marL="228600" marR="0" rtl="0" algn="l">
              <a:lnSpc>
                <a:spcPct val="100000"/>
              </a:lnSpc>
              <a:spcBef>
                <a:spcPts val="1200"/>
              </a:spcBef>
              <a:spcAft>
                <a:spcPts val="0"/>
              </a:spcAft>
              <a:buClr>
                <a:srgbClr val="000000"/>
              </a:buClr>
              <a:buSzPts val="1100"/>
              <a:buFont typeface="Arial"/>
              <a:buAutoNum type="alphaLcParenR"/>
            </a:pPr>
            <a:r>
              <a:rPr b="1" lang="en-US" sz="1100"/>
              <a:t>is a business information system </a:t>
            </a:r>
            <a:r>
              <a:rPr lang="en-US" sz="1100"/>
              <a:t>that provides file creation, data entry, update, query and reporting functions.</a:t>
            </a:r>
            <a:endParaRPr i="0" sz="1400" u="none" cap="none" strike="noStrike">
              <a:solidFill>
                <a:srgbClr val="000000"/>
              </a:solidFill>
            </a:endParaRPr>
          </a:p>
          <a:p>
            <a:pPr indent="-228600" lvl="0" marL="228600" marR="0" rtl="0" algn="l">
              <a:lnSpc>
                <a:spcPct val="100000"/>
              </a:lnSpc>
              <a:spcBef>
                <a:spcPts val="1200"/>
              </a:spcBef>
              <a:spcAft>
                <a:spcPts val="0"/>
              </a:spcAft>
              <a:buClr>
                <a:srgbClr val="000000"/>
              </a:buClr>
              <a:buSzPts val="1100"/>
              <a:buFont typeface="Arial"/>
              <a:buAutoNum type="alphaLcParenR"/>
            </a:pPr>
            <a:r>
              <a:rPr b="1" lang="en-US" sz="1100"/>
              <a:t>is sometimes also known as database management software (DBMS).</a:t>
            </a:r>
            <a:endParaRPr b="1" sz="1100"/>
          </a:p>
          <a:p>
            <a:pPr indent="-228600" lvl="0" marL="228600" marR="0" rtl="0" algn="l">
              <a:lnSpc>
                <a:spcPct val="100000"/>
              </a:lnSpc>
              <a:spcBef>
                <a:spcPts val="1200"/>
              </a:spcBef>
              <a:spcAft>
                <a:spcPts val="0"/>
              </a:spcAft>
              <a:buClr>
                <a:srgbClr val="000000"/>
              </a:buClr>
              <a:buSzPts val="1100"/>
              <a:buFont typeface="Arial"/>
              <a:buAutoNum type="alphaLcParenR"/>
            </a:pPr>
            <a:r>
              <a:rPr b="1" lang="en-US" sz="1100"/>
              <a:t>is a user interface. </a:t>
            </a:r>
            <a:br>
              <a:rPr b="0" i="0" lang="en-US" sz="1100" u="none" cap="none" strike="noStrike">
                <a:solidFill>
                  <a:srgbClr val="000000"/>
                </a:solidFill>
                <a:latin typeface="Arial"/>
                <a:ea typeface="Arial"/>
                <a:cs typeface="Arial"/>
                <a:sym typeface="Arial"/>
              </a:rPr>
            </a:br>
            <a:endParaRPr b="0" i="0" sz="1100" u="none" cap="none" strike="noStrike">
              <a:solidFill>
                <a:srgbClr val="000000"/>
              </a:solidFill>
              <a:latin typeface="Arial"/>
              <a:ea typeface="Arial"/>
              <a:cs typeface="Arial"/>
              <a:sym typeface="Arial"/>
            </a:endParaRPr>
          </a:p>
          <a:p>
            <a:pPr indent="0" lvl="0" marL="228600" marR="0" rtl="0" algn="l">
              <a:lnSpc>
                <a:spcPct val="100000"/>
              </a:lnSpc>
              <a:spcBef>
                <a:spcPts val="1200"/>
              </a:spcBef>
              <a:spcAft>
                <a:spcPts val="0"/>
              </a:spcAft>
              <a:buClr>
                <a:srgbClr val="000000"/>
              </a:buClr>
              <a:buSzPts val="1100"/>
              <a:buFont typeface="Arial"/>
              <a:buNone/>
            </a:pPr>
            <a:r>
              <a:rPr b="1" lang="en-US" sz="1000">
                <a:solidFill>
                  <a:schemeClr val="accent1"/>
                </a:solidFill>
              </a:rPr>
              <a:t>utility, creating, editing, update, store, manage, change, user interface, search, extract, query, reporting</a:t>
            </a:r>
            <a:endParaRPr b="1" i="0" sz="1000" u="none" cap="none" strike="noStrike">
              <a:solidFill>
                <a:schemeClr val="dk1"/>
              </a:solidFill>
              <a:latin typeface="Arial"/>
              <a:ea typeface="Arial"/>
              <a:cs typeface="Arial"/>
              <a:sym typeface="Arial"/>
            </a:endParaRPr>
          </a:p>
        </p:txBody>
      </p:sp>
      <p:sp>
        <p:nvSpPr>
          <p:cNvPr id="375" name="Google Shape;375;g134242001c3_1_149"/>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D0D0D0"/>
              </a:buClr>
              <a:buSzPts val="1100"/>
              <a:buFont typeface="Arial"/>
              <a:buAutoNum type="arabicPeriod"/>
            </a:pPr>
            <a:r>
              <a:rPr b="0" i="0" lang="en-US" sz="1100" u="none" cap="none" strike="noStrike">
                <a:solidFill>
                  <a:srgbClr val="D0D0D0"/>
                </a:solidFill>
                <a:latin typeface="Arial"/>
                <a:ea typeface="Arial"/>
                <a:cs typeface="Arial"/>
                <a:sym typeface="Arial"/>
              </a:rPr>
              <a:t>database language</a:t>
            </a:r>
            <a:endParaRPr b="0" i="0" sz="1400" u="none" cap="none" strike="noStrike">
              <a:solidFill>
                <a:srgbClr val="D0D0D0"/>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database program / </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software / platform</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a data-cleaning tool</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120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a:t>
            </a:r>
            <a:endParaRPr b="0" i="0" sz="1400" u="none" cap="none" strike="noStrike">
              <a:solidFill>
                <a:srgbClr val="D8D8D8"/>
              </a:solidFill>
              <a:latin typeface="Arial"/>
              <a:ea typeface="Arial"/>
              <a:cs typeface="Arial"/>
              <a:sym typeface="Arial"/>
            </a:endParaRPr>
          </a:p>
        </p:txBody>
      </p:sp>
      <p:sp>
        <p:nvSpPr>
          <p:cNvPr id="376" name="Google Shape;376;g134242001c3_1_149"/>
          <p:cNvSpPr txBox="1"/>
          <p:nvPr/>
        </p:nvSpPr>
        <p:spPr>
          <a:xfrm>
            <a:off x="3250050" y="4479925"/>
            <a:ext cx="44583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http://www.linfo.org/database.html</a:t>
            </a:r>
            <a:endParaRPr b="0" i="0" sz="1400" u="none" cap="none" strike="noStrike">
              <a:solidFill>
                <a:srgbClr val="000000"/>
              </a:solidFill>
              <a:latin typeface="Arial"/>
              <a:ea typeface="Arial"/>
              <a:cs typeface="Arial"/>
              <a:sym typeface="Arial"/>
            </a:endParaRPr>
          </a:p>
        </p:txBody>
      </p:sp>
      <p:sp>
        <p:nvSpPr>
          <p:cNvPr id="377" name="Google Shape;377;g134242001c3_1_149"/>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A ROSE BY ANY OTHER NAME</a:t>
            </a:r>
            <a:br>
              <a:rPr b="0" i="0" lang="en-US" sz="700" u="none" cap="none" strike="noStrike">
                <a:solidFill>
                  <a:srgbClr val="37816E"/>
                </a:solidFill>
                <a:latin typeface="Arial"/>
                <a:ea typeface="Arial"/>
                <a:cs typeface="Arial"/>
                <a:sym typeface="Arial"/>
              </a:rPr>
            </a:br>
            <a:r>
              <a:rPr b="0" i="0" lang="en-US" sz="700" u="none" cap="none" strike="noStrike">
                <a:solidFill>
                  <a:srgbClr val="1B4036"/>
                </a:solidFill>
                <a:latin typeface="Arial"/>
                <a:ea typeface="Arial"/>
                <a:cs typeface="Arial"/>
                <a:sym typeface="Arial"/>
              </a:rPr>
              <a:t>WORDS WITH DATA</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134242001c3_0_687"/>
          <p:cNvSpPr txBox="1"/>
          <p:nvPr/>
        </p:nvSpPr>
        <p:spPr>
          <a:xfrm>
            <a:off x="250826" y="268288"/>
            <a:ext cx="2730900" cy="652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Arial"/>
                <a:ea typeface="Arial"/>
                <a:cs typeface="Arial"/>
                <a:sym typeface="Arial"/>
              </a:rPr>
              <a:t>What’s the Difference? </a:t>
            </a:r>
            <a:r>
              <a:rPr b="1" lang="en-US" sz="2200">
                <a:solidFill>
                  <a:schemeClr val="dk2"/>
                </a:solidFill>
              </a:rPr>
              <a:t>Software</a:t>
            </a:r>
            <a:endParaRPr b="0" i="0" sz="2200" u="none" cap="none" strike="noStrike">
              <a:solidFill>
                <a:srgbClr val="000000"/>
              </a:solidFill>
              <a:latin typeface="Arial"/>
              <a:ea typeface="Arial"/>
              <a:cs typeface="Arial"/>
              <a:sym typeface="Arial"/>
            </a:endParaRPr>
          </a:p>
        </p:txBody>
      </p:sp>
      <p:sp>
        <p:nvSpPr>
          <p:cNvPr id="383" name="Google Shape;383;g134242001c3_0_687"/>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4" name="Google Shape;384;g134242001c3_0_687"/>
          <p:cNvSpPr txBox="1"/>
          <p:nvPr/>
        </p:nvSpPr>
        <p:spPr>
          <a:xfrm>
            <a:off x="242327" y="180657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“Merely [software]...”</a:t>
            </a:r>
            <a:endParaRPr b="0" i="0" sz="1400" u="none" cap="none" strike="noStrike">
              <a:solidFill>
                <a:srgbClr val="000000"/>
              </a:solidFill>
              <a:latin typeface="Arial"/>
              <a:ea typeface="Arial"/>
              <a:cs typeface="Arial"/>
              <a:sym typeface="Arial"/>
            </a:endParaRPr>
          </a:p>
        </p:txBody>
      </p:sp>
      <p:sp>
        <p:nvSpPr>
          <p:cNvPr id="385" name="Google Shape;385;g134242001c3_0_687"/>
          <p:cNvSpPr txBox="1"/>
          <p:nvPr/>
        </p:nvSpPr>
        <p:spPr>
          <a:xfrm>
            <a:off x="3635550" y="1163400"/>
            <a:ext cx="4695000" cy="2832300"/>
          </a:xfrm>
          <a:prstGeom prst="rect">
            <a:avLst/>
          </a:prstGeom>
          <a:noFill/>
          <a:ln>
            <a:noFill/>
          </a:ln>
        </p:spPr>
        <p:txBody>
          <a:bodyPr anchorCtr="0" anchor="ctr" bIns="91425" lIns="0" spcFirstLastPara="1" rIns="91425" wrap="square" tIns="91425">
            <a:spAutoFit/>
          </a:bodyPr>
          <a:lstStyle/>
          <a:p>
            <a:pPr indent="-228600" lvl="0" marL="228600" marR="0" rtl="0" algn="l">
              <a:lnSpc>
                <a:spcPct val="100000"/>
              </a:lnSpc>
              <a:spcBef>
                <a:spcPts val="0"/>
              </a:spcBef>
              <a:spcAft>
                <a:spcPts val="0"/>
              </a:spcAft>
              <a:buClr>
                <a:srgbClr val="000000"/>
              </a:buClr>
              <a:buSzPts val="1100"/>
              <a:buFont typeface="Arial"/>
              <a:buAutoNum type="alphaLcParenR"/>
            </a:pPr>
            <a:r>
              <a:rPr lang="en-US" sz="1100"/>
              <a:t>software that </a:t>
            </a:r>
            <a:r>
              <a:rPr b="1" lang="en-US" sz="1100">
                <a:solidFill>
                  <a:schemeClr val="accent1"/>
                </a:solidFill>
              </a:rPr>
              <a:t>assists</a:t>
            </a:r>
            <a:r>
              <a:rPr lang="en-US" sz="1100"/>
              <a:t> the process of </a:t>
            </a:r>
            <a:r>
              <a:rPr b="1" lang="en-US" sz="1100">
                <a:solidFill>
                  <a:schemeClr val="accent1"/>
                </a:solidFill>
              </a:rPr>
              <a:t>identifying</a:t>
            </a:r>
            <a:r>
              <a:rPr lang="en-US" sz="1100"/>
              <a:t> and </a:t>
            </a:r>
            <a:r>
              <a:rPr b="1" lang="en-US" sz="1100">
                <a:solidFill>
                  <a:schemeClr val="accent1"/>
                </a:solidFill>
              </a:rPr>
              <a:t>repairing</a:t>
            </a:r>
            <a:r>
              <a:rPr lang="en-US" sz="1100"/>
              <a:t> inaccurate, incomplete, redundant, or non-conforming data.</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lang="en-US" sz="1100"/>
              <a:t>software that assists in </a:t>
            </a:r>
            <a:r>
              <a:rPr b="1" lang="en-US" sz="1100">
                <a:solidFill>
                  <a:schemeClr val="accent1"/>
                </a:solidFill>
              </a:rPr>
              <a:t>discovering</a:t>
            </a:r>
            <a:r>
              <a:rPr lang="en-US" sz="1100"/>
              <a:t> and </a:t>
            </a:r>
            <a:r>
              <a:rPr b="1" lang="en-US" sz="1100">
                <a:solidFill>
                  <a:schemeClr val="accent1"/>
                </a:solidFill>
              </a:rPr>
              <a:t>analyzing</a:t>
            </a:r>
            <a:r>
              <a:rPr lang="en-US" sz="1100"/>
              <a:t> the </a:t>
            </a:r>
            <a:r>
              <a:rPr b="1" lang="en-US" sz="1100">
                <a:solidFill>
                  <a:schemeClr val="accent1"/>
                </a:solidFill>
              </a:rPr>
              <a:t>quality</a:t>
            </a:r>
            <a:r>
              <a:rPr lang="en-US" sz="1100"/>
              <a:t> of your data. Helps to </a:t>
            </a:r>
            <a:r>
              <a:rPr b="1" lang="en-US" sz="1100">
                <a:solidFill>
                  <a:schemeClr val="accent1"/>
                </a:solidFill>
              </a:rPr>
              <a:t>find</a:t>
            </a:r>
            <a:r>
              <a:rPr lang="en-US" sz="1100"/>
              <a:t> the patterns, missing values, character sets and other characteristics of your data values.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lang="en-US" sz="1100"/>
              <a:t>is a </a:t>
            </a:r>
            <a:r>
              <a:rPr b="1" lang="en-US" sz="1100">
                <a:solidFill>
                  <a:schemeClr val="accent1"/>
                </a:solidFill>
              </a:rPr>
              <a:t>tool</a:t>
            </a:r>
            <a:r>
              <a:rPr lang="en-US" sz="1100"/>
              <a:t> for working with </a:t>
            </a:r>
            <a:r>
              <a:rPr b="1" lang="en-US" sz="1100">
                <a:solidFill>
                  <a:schemeClr val="accent1"/>
                </a:solidFill>
              </a:rPr>
              <a:t>messy</a:t>
            </a:r>
            <a:r>
              <a:rPr lang="en-US" sz="1100"/>
              <a:t> data: </a:t>
            </a:r>
            <a:r>
              <a:rPr b="1" lang="en-US" sz="1100">
                <a:solidFill>
                  <a:schemeClr val="accent1"/>
                </a:solidFill>
              </a:rPr>
              <a:t>cleaning</a:t>
            </a:r>
            <a:r>
              <a:rPr lang="en-US" sz="1100"/>
              <a:t> it; </a:t>
            </a:r>
            <a:r>
              <a:rPr b="1" lang="en-US" sz="1100">
                <a:solidFill>
                  <a:schemeClr val="accent1"/>
                </a:solidFill>
              </a:rPr>
              <a:t>transforming</a:t>
            </a:r>
            <a:r>
              <a:rPr lang="en-US" sz="1100"/>
              <a:t> it from one format into another; and extending it with web services and external data.</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Clr>
                <a:srgbClr val="000000"/>
              </a:buClr>
              <a:buSzPts val="1100"/>
              <a:buFont typeface="Arial"/>
              <a:buAutoNum type="alphaLcParenR"/>
            </a:pPr>
            <a:r>
              <a:rPr lang="en-US" sz="1100"/>
              <a:t>cleans your database of duplicate data, bad entries and incorrect information.</a:t>
            </a:r>
            <a:endParaRPr b="0" i="0" sz="1400" u="none" cap="none" strike="noStrike">
              <a:solidFill>
                <a:srgbClr val="000000"/>
              </a:solidFill>
              <a:latin typeface="Arial"/>
              <a:ea typeface="Arial"/>
              <a:cs typeface="Arial"/>
              <a:sym typeface="Arial"/>
            </a:endParaRPr>
          </a:p>
          <a:p>
            <a:pPr indent="0" lvl="0" marL="228600" marR="0" rtl="0" algn="l">
              <a:lnSpc>
                <a:spcPct val="100000"/>
              </a:lnSpc>
              <a:spcBef>
                <a:spcPts val="1200"/>
              </a:spcBef>
              <a:spcAft>
                <a:spcPts val="1200"/>
              </a:spcAft>
              <a:buClr>
                <a:srgbClr val="000000"/>
              </a:buClr>
              <a:buSzPts val="1100"/>
              <a:buFont typeface="Arial"/>
              <a:buNone/>
            </a:pPr>
            <a:r>
              <a:rPr b="1" lang="en-US" sz="1100">
                <a:solidFill>
                  <a:schemeClr val="accent1"/>
                </a:solidFill>
              </a:rPr>
              <a:t>tool, assists, identifying, repairing, discovering, analyzing, quality, messy, cleaning, transforming</a:t>
            </a:r>
            <a:endParaRPr b="0" i="0" sz="1100" u="none" cap="none" strike="noStrike">
              <a:solidFill>
                <a:srgbClr val="000000"/>
              </a:solidFill>
              <a:latin typeface="Arial"/>
              <a:ea typeface="Arial"/>
              <a:cs typeface="Arial"/>
              <a:sym typeface="Arial"/>
            </a:endParaRPr>
          </a:p>
        </p:txBody>
      </p:sp>
      <p:sp>
        <p:nvSpPr>
          <p:cNvPr id="386" name="Google Shape;386;g134242001c3_0_687"/>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 language</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 program / </a:t>
            </a:r>
            <a:br>
              <a:rPr b="0" i="0" lang="en-US" sz="1100" u="none" cap="none" strike="noStrike">
                <a:solidFill>
                  <a:srgbClr val="D8D8D8"/>
                </a:solidFill>
                <a:latin typeface="Arial"/>
                <a:ea typeface="Arial"/>
                <a:cs typeface="Arial"/>
                <a:sym typeface="Arial"/>
              </a:rPr>
            </a:br>
            <a:r>
              <a:rPr b="0" i="0" lang="en-US" sz="1100" u="none" cap="none" strike="noStrike">
                <a:solidFill>
                  <a:srgbClr val="D8D8D8"/>
                </a:solidFill>
                <a:latin typeface="Arial"/>
                <a:ea typeface="Arial"/>
                <a:cs typeface="Arial"/>
                <a:sym typeface="Arial"/>
              </a:rPr>
              <a:t>software / platform</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a data-cleaning tool</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120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a:t>
            </a:r>
            <a:endParaRPr b="0" i="0" sz="1400" u="none" cap="none" strike="noStrike">
              <a:solidFill>
                <a:srgbClr val="D8D8D8"/>
              </a:solidFill>
              <a:latin typeface="Arial"/>
              <a:ea typeface="Arial"/>
              <a:cs typeface="Arial"/>
              <a:sym typeface="Arial"/>
            </a:endParaRPr>
          </a:p>
        </p:txBody>
      </p:sp>
      <p:sp>
        <p:nvSpPr>
          <p:cNvPr id="387" name="Google Shape;387;g134242001c3_0_687"/>
          <p:cNvSpPr txBox="1"/>
          <p:nvPr/>
        </p:nvSpPr>
        <p:spPr>
          <a:xfrm>
            <a:off x="3250050" y="4479925"/>
            <a:ext cx="44583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http://www.datasciencecentral.com/profiles/blogs/5-data-cleansing-tools</a:t>
            </a:r>
            <a:endParaRPr b="0" i="0" sz="1400" u="none" cap="none" strike="noStrike">
              <a:solidFill>
                <a:srgbClr val="000000"/>
              </a:solidFill>
              <a:latin typeface="Arial"/>
              <a:ea typeface="Arial"/>
              <a:cs typeface="Arial"/>
              <a:sym typeface="Arial"/>
            </a:endParaRPr>
          </a:p>
        </p:txBody>
      </p:sp>
      <p:sp>
        <p:nvSpPr>
          <p:cNvPr id="388" name="Google Shape;388;g134242001c3_0_687"/>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A ROSE BY ANY OTHER NAME</a:t>
            </a:r>
            <a:br>
              <a:rPr b="0" i="0" lang="en-US" sz="700" u="none" cap="none" strike="noStrike">
                <a:solidFill>
                  <a:srgbClr val="37816E"/>
                </a:solidFill>
                <a:latin typeface="Arial"/>
                <a:ea typeface="Arial"/>
                <a:cs typeface="Arial"/>
                <a:sym typeface="Arial"/>
              </a:rPr>
            </a:br>
            <a:r>
              <a:rPr b="0" i="0" lang="en-US" sz="700" u="none" cap="none" strike="noStrike">
                <a:solidFill>
                  <a:srgbClr val="1B4036"/>
                </a:solidFill>
                <a:latin typeface="Arial"/>
                <a:ea typeface="Arial"/>
                <a:cs typeface="Arial"/>
                <a:sym typeface="Arial"/>
              </a:rPr>
              <a:t>WORDS WITH DATA</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134242001c3_0_705"/>
          <p:cNvSpPr txBox="1"/>
          <p:nvPr/>
        </p:nvSpPr>
        <p:spPr>
          <a:xfrm>
            <a:off x="250826" y="268288"/>
            <a:ext cx="2730900" cy="652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Arial"/>
                <a:ea typeface="Arial"/>
                <a:cs typeface="Arial"/>
                <a:sym typeface="Arial"/>
              </a:rPr>
              <a:t>What’s the Difference? </a:t>
            </a:r>
            <a:r>
              <a:rPr b="1" lang="en-US" sz="2200">
                <a:solidFill>
                  <a:schemeClr val="dk2"/>
                </a:solidFill>
              </a:rPr>
              <a:t>Database</a:t>
            </a:r>
            <a:endParaRPr b="0" i="0" sz="2200" u="none" cap="none" strike="noStrike">
              <a:solidFill>
                <a:srgbClr val="000000"/>
              </a:solidFill>
              <a:latin typeface="Arial"/>
              <a:ea typeface="Arial"/>
              <a:cs typeface="Arial"/>
              <a:sym typeface="Arial"/>
            </a:endParaRPr>
          </a:p>
        </p:txBody>
      </p:sp>
      <p:sp>
        <p:nvSpPr>
          <p:cNvPr id="394" name="Google Shape;394;g134242001c3_0_705"/>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5" name="Google Shape;395;g134242001c3_0_705"/>
          <p:cNvSpPr txBox="1"/>
          <p:nvPr/>
        </p:nvSpPr>
        <p:spPr>
          <a:xfrm>
            <a:off x="242327" y="180657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rgbClr val="7F7F7F"/>
                </a:solidFill>
                <a:latin typeface="Arial"/>
                <a:ea typeface="Arial"/>
                <a:cs typeface="Arial"/>
                <a:sym typeface="Arial"/>
              </a:rPr>
              <a:t>“</a:t>
            </a:r>
            <a:r>
              <a:rPr lang="en-US">
                <a:solidFill>
                  <a:srgbClr val="7F7F7F"/>
                </a:solidFill>
              </a:rPr>
              <a:t>That ends this strange, eventful [database].”</a:t>
            </a:r>
            <a:endParaRPr b="0" i="0" sz="1400" u="none" cap="none" strike="noStrike">
              <a:solidFill>
                <a:srgbClr val="000000"/>
              </a:solidFill>
              <a:latin typeface="Arial"/>
              <a:ea typeface="Arial"/>
              <a:cs typeface="Arial"/>
              <a:sym typeface="Arial"/>
            </a:endParaRPr>
          </a:p>
        </p:txBody>
      </p:sp>
      <p:sp>
        <p:nvSpPr>
          <p:cNvPr id="396" name="Google Shape;396;g134242001c3_0_705"/>
          <p:cNvSpPr txBox="1"/>
          <p:nvPr/>
        </p:nvSpPr>
        <p:spPr>
          <a:xfrm>
            <a:off x="3635550" y="1163400"/>
            <a:ext cx="4695000" cy="2970600"/>
          </a:xfrm>
          <a:prstGeom prst="rect">
            <a:avLst/>
          </a:prstGeom>
          <a:noFill/>
          <a:ln>
            <a:noFill/>
          </a:ln>
        </p:spPr>
        <p:txBody>
          <a:bodyPr anchorCtr="0" anchor="ctr" bIns="91425" lIns="0" spcFirstLastPara="1" rIns="91425" wrap="square" tIns="91425">
            <a:spAutoFit/>
          </a:bodyPr>
          <a:lstStyle/>
          <a:p>
            <a:pPr indent="-228600" lvl="0" marL="228600" marR="0" rtl="0" algn="l">
              <a:lnSpc>
                <a:spcPct val="100000"/>
              </a:lnSpc>
              <a:spcBef>
                <a:spcPts val="0"/>
              </a:spcBef>
              <a:spcAft>
                <a:spcPts val="0"/>
              </a:spcAft>
              <a:buClr>
                <a:srgbClr val="000000"/>
              </a:buClr>
              <a:buSzPts val="1100"/>
              <a:buFont typeface="Arial"/>
              <a:buAutoNum type="alphaLcParenR"/>
            </a:pPr>
            <a:r>
              <a:rPr lang="en-US" sz="1100"/>
              <a:t>a </a:t>
            </a:r>
            <a:r>
              <a:rPr b="1" lang="en-US" sz="1100">
                <a:solidFill>
                  <a:schemeClr val="accent1"/>
                </a:solidFill>
              </a:rPr>
              <a:t>structured</a:t>
            </a:r>
            <a:r>
              <a:rPr lang="en-US" sz="1100"/>
              <a:t> set of </a:t>
            </a:r>
            <a:r>
              <a:rPr b="1" lang="en-US" sz="1100">
                <a:solidFill>
                  <a:schemeClr val="accent1"/>
                </a:solidFill>
              </a:rPr>
              <a:t>data</a:t>
            </a:r>
            <a:r>
              <a:rPr lang="en-US" sz="1100"/>
              <a:t> held in a </a:t>
            </a:r>
            <a:r>
              <a:rPr b="1" lang="en-US" sz="1100">
                <a:solidFill>
                  <a:schemeClr val="accent1"/>
                </a:solidFill>
              </a:rPr>
              <a:t>computer</a:t>
            </a:r>
            <a:r>
              <a:rPr lang="en-US" sz="1100"/>
              <a:t>, especially one that is accessible in various ways.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SzPts val="1100"/>
              <a:buAutoNum type="alphaLcParenR"/>
            </a:pPr>
            <a:r>
              <a:rPr lang="en-US" sz="1100"/>
              <a:t>a </a:t>
            </a:r>
            <a:r>
              <a:rPr b="1" lang="en-US" sz="1100">
                <a:solidFill>
                  <a:schemeClr val="accent1"/>
                </a:solidFill>
              </a:rPr>
              <a:t>collection</a:t>
            </a:r>
            <a:r>
              <a:rPr lang="en-US" sz="1100"/>
              <a:t> of </a:t>
            </a:r>
            <a:r>
              <a:rPr b="1" lang="en-US" sz="1100">
                <a:solidFill>
                  <a:schemeClr val="accent1"/>
                </a:solidFill>
              </a:rPr>
              <a:t>information organized</a:t>
            </a:r>
            <a:r>
              <a:rPr lang="en-US" sz="1100"/>
              <a:t> to provide efficient retrieval.</a:t>
            </a:r>
            <a:endParaRPr sz="1100"/>
          </a:p>
          <a:p>
            <a:pPr indent="-228600" lvl="0" marL="228600" marR="0" rtl="0" algn="l">
              <a:lnSpc>
                <a:spcPct val="100000"/>
              </a:lnSpc>
              <a:spcBef>
                <a:spcPts val="1200"/>
              </a:spcBef>
              <a:spcAft>
                <a:spcPts val="0"/>
              </a:spcAft>
              <a:buClr>
                <a:srgbClr val="000000"/>
              </a:buClr>
              <a:buSzPts val="1100"/>
              <a:buFont typeface="Arial"/>
              <a:buAutoNum type="alphaLcParenR"/>
            </a:pPr>
            <a:r>
              <a:rPr lang="en-US" sz="1100"/>
              <a:t>a data </a:t>
            </a:r>
            <a:r>
              <a:rPr b="1" lang="en-US" sz="1100">
                <a:solidFill>
                  <a:schemeClr val="accent1"/>
                </a:solidFill>
              </a:rPr>
              <a:t>structure</a:t>
            </a:r>
            <a:r>
              <a:rPr lang="en-US" sz="1100"/>
              <a:t> that stores </a:t>
            </a:r>
            <a:r>
              <a:rPr b="1" lang="en-US" sz="1100">
                <a:solidFill>
                  <a:schemeClr val="accent1"/>
                </a:solidFill>
              </a:rPr>
              <a:t>organized information</a:t>
            </a:r>
            <a:r>
              <a:rPr lang="en-US" sz="1100"/>
              <a:t>.</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SzPts val="1100"/>
              <a:buAutoNum type="alphaLcParenR"/>
            </a:pPr>
            <a:r>
              <a:rPr lang="en-US" sz="1100"/>
              <a:t>a </a:t>
            </a:r>
            <a:r>
              <a:rPr b="1" lang="en-US" sz="1100">
                <a:solidFill>
                  <a:schemeClr val="accent1"/>
                </a:solidFill>
              </a:rPr>
              <a:t>collection</a:t>
            </a:r>
            <a:r>
              <a:rPr lang="en-US" sz="1100"/>
              <a:t> of pieces of </a:t>
            </a:r>
            <a:r>
              <a:rPr b="1" lang="en-US" sz="1100">
                <a:solidFill>
                  <a:schemeClr val="accent1"/>
                </a:solidFill>
              </a:rPr>
              <a:t>information</a:t>
            </a:r>
            <a:r>
              <a:rPr lang="en-US" sz="1100"/>
              <a:t> that is </a:t>
            </a:r>
            <a:r>
              <a:rPr b="1" lang="en-US" sz="1100">
                <a:solidFill>
                  <a:schemeClr val="accent1"/>
                </a:solidFill>
              </a:rPr>
              <a:t>organized</a:t>
            </a:r>
            <a:r>
              <a:rPr lang="en-US" sz="1100"/>
              <a:t> and used on a computer</a:t>
            </a:r>
            <a:r>
              <a:rPr b="0" i="0" lang="en-US" sz="11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200"/>
              </a:spcBef>
              <a:spcAft>
                <a:spcPts val="0"/>
              </a:spcAft>
              <a:buSzPts val="1100"/>
              <a:buAutoNum type="alphaLcParenR"/>
            </a:pPr>
            <a:r>
              <a:rPr lang="en-US" sz="1100"/>
              <a:t>definition, a comprehensive </a:t>
            </a:r>
            <a:r>
              <a:rPr b="1" lang="en-US" sz="1100">
                <a:solidFill>
                  <a:schemeClr val="accent1"/>
                </a:solidFill>
              </a:rPr>
              <a:t>collection</a:t>
            </a:r>
            <a:r>
              <a:rPr lang="en-US" sz="1100"/>
              <a:t> of related data </a:t>
            </a:r>
            <a:r>
              <a:rPr b="1" lang="en-US" sz="1100">
                <a:solidFill>
                  <a:schemeClr val="accent1"/>
                </a:solidFill>
              </a:rPr>
              <a:t>organized</a:t>
            </a:r>
            <a:r>
              <a:rPr lang="en-US" sz="1100"/>
              <a:t> for convenient access, generally in a </a:t>
            </a:r>
            <a:r>
              <a:rPr b="1" lang="en-US" sz="1100">
                <a:solidFill>
                  <a:schemeClr val="accent1"/>
                </a:solidFill>
              </a:rPr>
              <a:t>computer</a:t>
            </a:r>
            <a:r>
              <a:rPr lang="en-US" sz="1100"/>
              <a:t>.</a:t>
            </a:r>
            <a:endParaRPr sz="1100"/>
          </a:p>
          <a:p>
            <a:pPr indent="-228600" lvl="0" marL="228600" marR="0" rtl="0" algn="l">
              <a:lnSpc>
                <a:spcPct val="100000"/>
              </a:lnSpc>
              <a:spcBef>
                <a:spcPts val="1200"/>
              </a:spcBef>
              <a:spcAft>
                <a:spcPts val="0"/>
              </a:spcAft>
              <a:buSzPts val="1100"/>
              <a:buAutoNum type="alphaLcParenR"/>
            </a:pPr>
            <a:r>
              <a:rPr lang="en-US" sz="1100"/>
              <a:t>a set of </a:t>
            </a:r>
            <a:r>
              <a:rPr b="1" lang="en-US" sz="1100">
                <a:solidFill>
                  <a:schemeClr val="accent1"/>
                </a:solidFill>
              </a:rPr>
              <a:t>data</a:t>
            </a:r>
            <a:r>
              <a:rPr lang="en-US" sz="1100"/>
              <a:t> that has a regular </a:t>
            </a:r>
            <a:r>
              <a:rPr b="1" lang="en-US" sz="1100">
                <a:solidFill>
                  <a:schemeClr val="accent1"/>
                </a:solidFill>
              </a:rPr>
              <a:t>structure</a:t>
            </a:r>
            <a:r>
              <a:rPr lang="en-US" sz="1100"/>
              <a:t> and that is </a:t>
            </a:r>
            <a:r>
              <a:rPr b="1" lang="en-US" sz="1100">
                <a:solidFill>
                  <a:schemeClr val="accent1"/>
                </a:solidFill>
              </a:rPr>
              <a:t>organized</a:t>
            </a:r>
            <a:r>
              <a:rPr lang="en-US" sz="1100"/>
              <a:t> in such a way that a </a:t>
            </a:r>
            <a:r>
              <a:rPr b="1" lang="en-US" sz="1100">
                <a:solidFill>
                  <a:schemeClr val="accent1"/>
                </a:solidFill>
              </a:rPr>
              <a:t>computer</a:t>
            </a:r>
            <a:r>
              <a:rPr lang="en-US" sz="1100"/>
              <a:t> can easily find the desired </a:t>
            </a:r>
            <a:r>
              <a:rPr b="1" lang="en-US" sz="1100">
                <a:solidFill>
                  <a:schemeClr val="accent1"/>
                </a:solidFill>
              </a:rPr>
              <a:t>information</a:t>
            </a:r>
            <a:r>
              <a:rPr lang="en-US" sz="1100"/>
              <a:t>.</a:t>
            </a:r>
            <a:endParaRPr sz="1100"/>
          </a:p>
          <a:p>
            <a:pPr indent="0" lvl="0" marL="228600" marR="0" rtl="0" algn="l">
              <a:lnSpc>
                <a:spcPct val="100000"/>
              </a:lnSpc>
              <a:spcBef>
                <a:spcPts val="1200"/>
              </a:spcBef>
              <a:spcAft>
                <a:spcPts val="1200"/>
              </a:spcAft>
              <a:buClr>
                <a:srgbClr val="000000"/>
              </a:buClr>
              <a:buSzPts val="1100"/>
              <a:buFont typeface="Arial"/>
              <a:buNone/>
            </a:pPr>
            <a:r>
              <a:rPr b="1" lang="en-US" sz="1100">
                <a:solidFill>
                  <a:schemeClr val="accent1"/>
                </a:solidFill>
              </a:rPr>
              <a:t>structured, organized, collection, data, information, computer</a:t>
            </a:r>
            <a:endParaRPr b="0" i="0" sz="1100" u="none" cap="none" strike="noStrike">
              <a:solidFill>
                <a:srgbClr val="000000"/>
              </a:solidFill>
              <a:latin typeface="Arial"/>
              <a:ea typeface="Arial"/>
              <a:cs typeface="Arial"/>
              <a:sym typeface="Arial"/>
            </a:endParaRPr>
          </a:p>
        </p:txBody>
      </p:sp>
      <p:sp>
        <p:nvSpPr>
          <p:cNvPr id="397" name="Google Shape;397;g134242001c3_0_705"/>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 language</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database program / </a:t>
            </a:r>
            <a:br>
              <a:rPr b="0" i="0" lang="en-US" sz="1100" u="none" cap="none" strike="noStrike">
                <a:solidFill>
                  <a:srgbClr val="D8D8D8"/>
                </a:solidFill>
                <a:latin typeface="Arial"/>
                <a:ea typeface="Arial"/>
                <a:cs typeface="Arial"/>
                <a:sym typeface="Arial"/>
              </a:rPr>
            </a:br>
            <a:r>
              <a:rPr b="0" i="0" lang="en-US" sz="1100" u="none" cap="none" strike="noStrike">
                <a:solidFill>
                  <a:srgbClr val="D8D8D8"/>
                </a:solidFill>
                <a:latin typeface="Arial"/>
                <a:ea typeface="Arial"/>
                <a:cs typeface="Arial"/>
                <a:sym typeface="Arial"/>
              </a:rPr>
              <a:t>software / platform</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b="0" i="0" lang="en-US" sz="1100" u="none" cap="none" strike="noStrike">
                <a:solidFill>
                  <a:srgbClr val="D8D8D8"/>
                </a:solidFill>
                <a:latin typeface="Arial"/>
                <a:ea typeface="Arial"/>
                <a:cs typeface="Arial"/>
                <a:sym typeface="Arial"/>
              </a:rPr>
              <a:t>a data-cleaning tool</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1200"/>
              </a:spcAft>
              <a:buClr>
                <a:schemeClr val="dk2"/>
              </a:buClr>
              <a:buSzPts val="1100"/>
              <a:buFont typeface="Arial"/>
              <a:buAutoNum type="arabicPeriod"/>
            </a:pPr>
            <a:r>
              <a:rPr b="0" i="0" lang="en-US" sz="1100" u="none" cap="none" strike="noStrike">
                <a:solidFill>
                  <a:schemeClr val="dk2"/>
                </a:solidFill>
                <a:latin typeface="Arial"/>
                <a:ea typeface="Arial"/>
                <a:cs typeface="Arial"/>
                <a:sym typeface="Arial"/>
              </a:rPr>
              <a:t>database</a:t>
            </a:r>
            <a:endParaRPr b="0" i="0" sz="1400" u="none" cap="none" strike="noStrike">
              <a:solidFill>
                <a:schemeClr val="dk2"/>
              </a:solidFill>
              <a:latin typeface="Arial"/>
              <a:ea typeface="Arial"/>
              <a:cs typeface="Arial"/>
              <a:sym typeface="Arial"/>
            </a:endParaRPr>
          </a:p>
        </p:txBody>
      </p:sp>
      <p:sp>
        <p:nvSpPr>
          <p:cNvPr id="398" name="Google Shape;398;g134242001c3_0_705"/>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A ROSE BY ANY OTHER NAME</a:t>
            </a:r>
            <a:br>
              <a:rPr b="0" i="0" lang="en-US" sz="700" u="none" cap="none" strike="noStrike">
                <a:solidFill>
                  <a:srgbClr val="37816E"/>
                </a:solidFill>
                <a:latin typeface="Arial"/>
                <a:ea typeface="Arial"/>
                <a:cs typeface="Arial"/>
                <a:sym typeface="Arial"/>
              </a:rPr>
            </a:br>
            <a:r>
              <a:rPr b="0" i="0" lang="en-US" sz="700" u="none" cap="none" strike="noStrike">
                <a:solidFill>
                  <a:srgbClr val="1B4036"/>
                </a:solidFill>
                <a:latin typeface="Arial"/>
                <a:ea typeface="Arial"/>
                <a:cs typeface="Arial"/>
                <a:sym typeface="Arial"/>
              </a:rPr>
              <a:t>WORDS WITH DATA</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134242001c3_1_159"/>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Chapman, A. D. 2005. Principles of Data Quality, version 1.0. Report for GBIF, Copenhagen. ISBN 87-92020-03-8. </a:t>
            </a:r>
            <a:endParaRPr b="0" i="0" sz="1400" u="none" cap="none" strike="noStrike">
              <a:solidFill>
                <a:srgbClr val="000000"/>
              </a:solidFill>
              <a:latin typeface="Arial"/>
              <a:ea typeface="Arial"/>
              <a:cs typeface="Arial"/>
              <a:sym typeface="Arial"/>
            </a:endParaRPr>
          </a:p>
        </p:txBody>
      </p:sp>
      <p:sp>
        <p:nvSpPr>
          <p:cNvPr id="404" name="Google Shape;404;g134242001c3_1_15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What’s the difference? Field vs. Label</a:t>
            </a:r>
            <a:endParaRPr b="1" i="0" sz="2200" u="none" cap="none" strike="noStrike">
              <a:solidFill>
                <a:schemeClr val="dk2"/>
              </a:solidFill>
              <a:latin typeface="Arial"/>
              <a:ea typeface="Arial"/>
              <a:cs typeface="Arial"/>
              <a:sym typeface="Arial"/>
            </a:endParaRPr>
          </a:p>
        </p:txBody>
      </p:sp>
      <p:sp>
        <p:nvSpPr>
          <p:cNvPr id="405" name="Google Shape;405;g134242001c3_1_159"/>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“Things you see and things you don’t.”</a:t>
            </a:r>
            <a:endParaRPr b="0" i="0" sz="1050" u="none" cap="none" strike="noStrike">
              <a:solidFill>
                <a:srgbClr val="7F7F7F"/>
              </a:solidFill>
              <a:latin typeface="Arial"/>
              <a:ea typeface="Arial"/>
              <a:cs typeface="Arial"/>
              <a:sym typeface="Arial"/>
            </a:endParaRPr>
          </a:p>
        </p:txBody>
      </p:sp>
      <p:sp>
        <p:nvSpPr>
          <p:cNvPr id="406" name="Google Shape;406;g134242001c3_1_159"/>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7" name="Google Shape;407;g134242001c3_1_159"/>
          <p:cNvSpPr txBox="1"/>
          <p:nvPr/>
        </p:nvSpPr>
        <p:spPr>
          <a:xfrm>
            <a:off x="5131700" y="1514950"/>
            <a:ext cx="3402000" cy="2461800"/>
          </a:xfrm>
          <a:prstGeom prst="rect">
            <a:avLst/>
          </a:prstGeom>
          <a:noFill/>
          <a:ln>
            <a:noFill/>
          </a:ln>
        </p:spPr>
        <p:txBody>
          <a:bodyPr anchorCtr="0" anchor="t" bIns="91425" lIns="0" spcFirstLastPara="1" rIns="91425" wrap="square" tIns="91425">
            <a:normAutofit lnSpcReduction="20000"/>
          </a:bodyPr>
          <a:lstStyle/>
          <a:p>
            <a:pPr indent="-182880" lvl="0" marL="182880" marR="0" rtl="0" algn="l">
              <a:lnSpc>
                <a:spcPct val="100000"/>
              </a:lnSpc>
              <a:spcBef>
                <a:spcPts val="0"/>
              </a:spcBef>
              <a:spcAft>
                <a:spcPts val="0"/>
              </a:spcAft>
              <a:buClr>
                <a:schemeClr val="dk1"/>
              </a:buClr>
              <a:buSzPts val="1400"/>
              <a:buFont typeface="Noto Sans Symbols"/>
              <a:buChar char="●"/>
            </a:pPr>
            <a:r>
              <a:rPr lang="en-US">
                <a:solidFill>
                  <a:schemeClr val="dk1"/>
                </a:solidFill>
              </a:rPr>
              <a:t>Label names/output names</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u="sng">
                <a:solidFill>
                  <a:schemeClr val="dk1"/>
                </a:solidFill>
              </a:rPr>
              <a:t>Descriptive</a:t>
            </a:r>
            <a:r>
              <a:rPr lang="en-US">
                <a:solidFill>
                  <a:schemeClr val="dk1"/>
                </a:solidFill>
              </a:rPr>
              <a:t> human </a:t>
            </a:r>
            <a:r>
              <a:rPr lang="en-US" u="sng">
                <a:solidFill>
                  <a:schemeClr val="dk1"/>
                </a:solidFill>
              </a:rPr>
              <a:t>readable</a:t>
            </a:r>
            <a:r>
              <a:rPr lang="en-US">
                <a:solidFill>
                  <a:schemeClr val="dk1"/>
                </a:solidFill>
              </a:rPr>
              <a:t> name for a column or field.</a:t>
            </a:r>
            <a:endParaRPr>
              <a:solidFill>
                <a:schemeClr val="dk1"/>
              </a:solidFil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What you see in a form or output such as a report or </a:t>
            </a:r>
            <a:r>
              <a:rPr lang="en-US" u="sng">
                <a:solidFill>
                  <a:schemeClr val="dk1"/>
                </a:solidFill>
              </a:rPr>
              <a:t>user-interface</a:t>
            </a:r>
            <a:endParaRPr u="sng">
              <a:solidFill>
                <a:schemeClr val="dk1"/>
              </a:solidFill>
            </a:endParaRPr>
          </a:p>
          <a:p>
            <a:pPr indent="0" lvl="0" marL="0" marR="0" rtl="0" algn="l">
              <a:lnSpc>
                <a:spcPct val="100000"/>
              </a:lnSpc>
              <a:spcBef>
                <a:spcPts val="1200"/>
              </a:spcBef>
              <a:spcAft>
                <a:spcPts val="0"/>
              </a:spcAft>
              <a:buNone/>
            </a:pPr>
            <a:r>
              <a:t/>
            </a:r>
            <a:endParaRPr u="sng">
              <a:solidFill>
                <a:schemeClr val="dk1"/>
              </a:solidFill>
            </a:endParaRPr>
          </a:p>
          <a:p>
            <a:pPr indent="0" lvl="0" marL="0" marR="0" rtl="0" algn="l">
              <a:lnSpc>
                <a:spcPct val="100000"/>
              </a:lnSpc>
              <a:spcBef>
                <a:spcPts val="1200"/>
              </a:spcBef>
              <a:spcAft>
                <a:spcPts val="0"/>
              </a:spcAft>
              <a:buNone/>
            </a:pPr>
            <a:r>
              <a:t/>
            </a:r>
            <a:endParaRPr u="sng">
              <a:solidFill>
                <a:schemeClr val="dk1"/>
              </a:solidFill>
            </a:endParaRPr>
          </a:p>
          <a:p>
            <a:pPr indent="0" lvl="0" marL="0" marR="0" rtl="0" algn="l">
              <a:lnSpc>
                <a:spcPct val="100000"/>
              </a:lnSpc>
              <a:spcBef>
                <a:spcPts val="1200"/>
              </a:spcBef>
              <a:spcAft>
                <a:spcPts val="1200"/>
              </a:spcAft>
              <a:buNone/>
            </a:pPr>
            <a:r>
              <a:rPr b="1" lang="en-US">
                <a:solidFill>
                  <a:schemeClr val="accent1"/>
                </a:solidFill>
              </a:rPr>
              <a:t>descriptive, readable, user-interface</a:t>
            </a:r>
            <a:endParaRPr b="1">
              <a:solidFill>
                <a:schemeClr val="accent1"/>
              </a:solidFill>
            </a:endParaRPr>
          </a:p>
        </p:txBody>
      </p:sp>
      <p:sp>
        <p:nvSpPr>
          <p:cNvPr id="408" name="Google Shape;408;g134242001c3_1_159"/>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g134242001c3_1_159"/>
          <p:cNvSpPr txBox="1"/>
          <p:nvPr/>
        </p:nvSpPr>
        <p:spPr>
          <a:xfrm>
            <a:off x="570150" y="1514950"/>
            <a:ext cx="3402000" cy="2461800"/>
          </a:xfrm>
          <a:prstGeom prst="rect">
            <a:avLst/>
          </a:prstGeom>
          <a:noFill/>
          <a:ln>
            <a:noFill/>
          </a:ln>
        </p:spPr>
        <p:txBody>
          <a:bodyPr anchorCtr="0" anchor="t" bIns="91425" lIns="0" spcFirstLastPara="1" rIns="91425" wrap="square" tIns="91425">
            <a:normAutofit fontScale="92500" lnSpcReduction="10000"/>
          </a:bodyPr>
          <a:lstStyle/>
          <a:p>
            <a:pPr indent="-176212" lvl="0" marL="182880" marR="0" rtl="0" algn="l">
              <a:lnSpc>
                <a:spcPct val="100000"/>
              </a:lnSpc>
              <a:spcBef>
                <a:spcPts val="0"/>
              </a:spcBef>
              <a:spcAft>
                <a:spcPts val="0"/>
              </a:spcAft>
              <a:buClr>
                <a:schemeClr val="dk1"/>
              </a:buClr>
              <a:buSzPct val="100000"/>
              <a:buFont typeface="Noto Sans Symbols"/>
              <a:buChar char="●"/>
            </a:pPr>
            <a:r>
              <a:rPr lang="en-US">
                <a:solidFill>
                  <a:schemeClr val="dk1"/>
                </a:solidFill>
              </a:rPr>
              <a:t>Field names/column names</a:t>
            </a:r>
            <a:r>
              <a:rPr lang="en-US"/>
              <a:t>:</a:t>
            </a:r>
            <a:endParaRPr b="0" i="0" sz="1400" u="none" cap="none" strike="noStrike">
              <a:solidFill>
                <a:srgbClr val="000000"/>
              </a:solidFill>
              <a:latin typeface="Arial"/>
              <a:ea typeface="Arial"/>
              <a:cs typeface="Arial"/>
              <a:sym typeface="Arial"/>
            </a:endParaRPr>
          </a:p>
          <a:p>
            <a:pPr indent="-228533" lvl="1" marL="448056" marR="0" rtl="0" algn="l">
              <a:lnSpc>
                <a:spcPct val="100000"/>
              </a:lnSpc>
              <a:spcBef>
                <a:spcPts val="1200"/>
              </a:spcBef>
              <a:spcAft>
                <a:spcPts val="0"/>
              </a:spcAft>
              <a:buClr>
                <a:schemeClr val="dk1"/>
              </a:buClr>
              <a:buSzPct val="100000"/>
              <a:buFont typeface="Noto Sans Symbols"/>
              <a:buChar char="–"/>
            </a:pPr>
            <a:r>
              <a:rPr lang="en-US">
                <a:solidFill>
                  <a:schemeClr val="dk1"/>
                </a:solidFill>
              </a:rPr>
              <a:t>An </a:t>
            </a:r>
            <a:r>
              <a:rPr lang="en-US" u="sng">
                <a:solidFill>
                  <a:schemeClr val="dk1"/>
                </a:solidFill>
              </a:rPr>
              <a:t>assigned</a:t>
            </a:r>
            <a:r>
              <a:rPr lang="en-US">
                <a:solidFill>
                  <a:schemeClr val="dk1"/>
                </a:solidFill>
              </a:rPr>
              <a:t> name for a field (e.g., NAME, ADDRESS, CITY, STATE, etc.) that will be the same in every record.</a:t>
            </a:r>
            <a:endParaRPr>
              <a:solidFill>
                <a:schemeClr val="dk1"/>
              </a:solidFill>
            </a:endParaRPr>
          </a:p>
          <a:p>
            <a:pPr indent="-228533" lvl="1" marL="448056" marR="0" rtl="0" algn="l">
              <a:lnSpc>
                <a:spcPct val="100000"/>
              </a:lnSpc>
              <a:spcBef>
                <a:spcPts val="1200"/>
              </a:spcBef>
              <a:spcAft>
                <a:spcPts val="0"/>
              </a:spcAft>
              <a:buClr>
                <a:schemeClr val="dk1"/>
              </a:buClr>
              <a:buSzPct val="100000"/>
              <a:buFont typeface="Noto Sans Symbols"/>
              <a:buChar char="–"/>
            </a:pPr>
            <a:r>
              <a:rPr lang="en-US">
                <a:solidFill>
                  <a:schemeClr val="dk1"/>
                </a:solidFill>
              </a:rPr>
              <a:t>In computer science, a name </a:t>
            </a:r>
            <a:r>
              <a:rPr lang="en-US" u="sng">
                <a:solidFill>
                  <a:schemeClr val="dk1"/>
                </a:solidFill>
              </a:rPr>
              <a:t>identifying</a:t>
            </a:r>
            <a:r>
              <a:rPr lang="en-US">
                <a:solidFill>
                  <a:schemeClr val="dk1"/>
                </a:solidFill>
              </a:rPr>
              <a:t> a field in a database record.</a:t>
            </a:r>
            <a:endParaRPr>
              <a:solidFill>
                <a:schemeClr val="dk1"/>
              </a:solidFill>
            </a:endParaRPr>
          </a:p>
          <a:p>
            <a:pPr indent="-228533" lvl="1" marL="448056" marR="0" rtl="0" algn="l">
              <a:lnSpc>
                <a:spcPct val="100000"/>
              </a:lnSpc>
              <a:spcBef>
                <a:spcPts val="1200"/>
              </a:spcBef>
              <a:spcAft>
                <a:spcPts val="0"/>
              </a:spcAft>
              <a:buClr>
                <a:schemeClr val="dk1"/>
              </a:buClr>
              <a:buSzPct val="100000"/>
              <a:buFont typeface="Noto Sans Symbols"/>
              <a:buChar char="–"/>
            </a:pPr>
            <a:r>
              <a:rPr lang="en-US">
                <a:solidFill>
                  <a:schemeClr val="dk1"/>
                </a:solidFill>
              </a:rPr>
              <a:t>The underlying </a:t>
            </a:r>
            <a:r>
              <a:rPr lang="en-US" u="sng">
                <a:solidFill>
                  <a:schemeClr val="dk1"/>
                </a:solidFill>
              </a:rPr>
              <a:t>unique</a:t>
            </a:r>
            <a:r>
              <a:rPr lang="en-US">
                <a:solidFill>
                  <a:schemeClr val="dk1"/>
                </a:solidFill>
              </a:rPr>
              <a:t> descriptor for a field.</a:t>
            </a:r>
            <a:endParaRPr>
              <a:solidFill>
                <a:schemeClr val="dk1"/>
              </a:solidFill>
            </a:endParaRPr>
          </a:p>
          <a:p>
            <a:pPr indent="0" lvl="0" marL="0" marR="0" rtl="0" algn="l">
              <a:lnSpc>
                <a:spcPct val="100000"/>
              </a:lnSpc>
              <a:spcBef>
                <a:spcPts val="1200"/>
              </a:spcBef>
              <a:spcAft>
                <a:spcPts val="1200"/>
              </a:spcAft>
              <a:buNone/>
            </a:pPr>
            <a:r>
              <a:rPr b="1" lang="en-US">
                <a:solidFill>
                  <a:schemeClr val="accent1"/>
                </a:solidFill>
              </a:rPr>
              <a:t>unique, assigned, identifying</a:t>
            </a:r>
            <a:endParaRPr b="1">
              <a:solidFill>
                <a:schemeClr val="accent1"/>
              </a:solidFill>
            </a:endParaRPr>
          </a:p>
        </p:txBody>
      </p:sp>
      <p:sp>
        <p:nvSpPr>
          <p:cNvPr id="410" name="Google Shape;410;g134242001c3_1_15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A ROSE BY ANY OTHER NAME</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13cbac3a179_1_112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What’s the difference? Lists</a:t>
            </a:r>
            <a:endParaRPr b="1" i="0" sz="2200" u="none" cap="none" strike="noStrike">
              <a:solidFill>
                <a:schemeClr val="dk2"/>
              </a:solidFill>
              <a:latin typeface="Arial"/>
              <a:ea typeface="Arial"/>
              <a:cs typeface="Arial"/>
              <a:sym typeface="Arial"/>
            </a:endParaRPr>
          </a:p>
        </p:txBody>
      </p:sp>
      <p:sp>
        <p:nvSpPr>
          <p:cNvPr id="416" name="Google Shape;416;g13cbac3a179_1_1121"/>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“They make lists most usual and lists most unusual…”</a:t>
            </a:r>
            <a:endParaRPr b="0" i="0" sz="1050" u="none" cap="none" strike="noStrike">
              <a:solidFill>
                <a:srgbClr val="7F7F7F"/>
              </a:solidFill>
              <a:latin typeface="Arial"/>
              <a:ea typeface="Arial"/>
              <a:cs typeface="Arial"/>
              <a:sym typeface="Arial"/>
            </a:endParaRPr>
          </a:p>
        </p:txBody>
      </p:sp>
      <p:sp>
        <p:nvSpPr>
          <p:cNvPr id="417" name="Google Shape;417;g13cbac3a179_1_1121"/>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8" name="Google Shape;418;g13cbac3a179_1_1121"/>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154940" lvl="0" marL="182880" rtl="0" algn="l">
              <a:spcBef>
                <a:spcPts val="0"/>
              </a:spcBef>
              <a:spcAft>
                <a:spcPts val="0"/>
              </a:spcAft>
              <a:buClr>
                <a:schemeClr val="dk1"/>
              </a:buClr>
              <a:buSzPts val="1000"/>
              <a:buFont typeface="Noto Sans Symbols"/>
              <a:buChar char="●"/>
            </a:pPr>
            <a:r>
              <a:rPr lang="en-US" sz="1000">
                <a:solidFill>
                  <a:schemeClr val="dk1"/>
                </a:solidFill>
              </a:rPr>
              <a:t>Drop-down list:</a:t>
            </a:r>
            <a:endParaRPr sz="1000"/>
          </a:p>
          <a:p>
            <a:pPr indent="-209803" lvl="1" marL="448056" rtl="0" algn="l">
              <a:spcBef>
                <a:spcPts val="900"/>
              </a:spcBef>
              <a:spcAft>
                <a:spcPts val="0"/>
              </a:spcAft>
              <a:buClr>
                <a:schemeClr val="dk1"/>
              </a:buClr>
              <a:buSzPts val="1000"/>
              <a:buFont typeface="Noto Sans Symbols"/>
              <a:buChar char="–"/>
            </a:pPr>
            <a:r>
              <a:rPr lang="en-US" sz="1000">
                <a:solidFill>
                  <a:schemeClr val="dk1"/>
                </a:solidFill>
              </a:rPr>
              <a:t>is a graphical control element, similar to a list-box, that allows the user to choose one value from a list. (abbreviated drop-down; also known as a drop-down menu. drop menu, pull-down list, picklist)</a:t>
            </a:r>
            <a:endParaRPr sz="1000">
              <a:solidFill>
                <a:schemeClr val="dk1"/>
              </a:solidFill>
            </a:endParaRPr>
          </a:p>
          <a:p>
            <a:pPr indent="-154940" lvl="0" marL="182880" rtl="0" algn="l">
              <a:spcBef>
                <a:spcPts val="900"/>
              </a:spcBef>
              <a:spcAft>
                <a:spcPts val="0"/>
              </a:spcAft>
              <a:buClr>
                <a:schemeClr val="dk1"/>
              </a:buClr>
              <a:buSzPts val="1000"/>
              <a:buFont typeface="Noto Sans Symbols"/>
              <a:buChar char="●"/>
            </a:pPr>
            <a:r>
              <a:rPr lang="en-US" sz="1000">
                <a:solidFill>
                  <a:schemeClr val="dk1"/>
                </a:solidFill>
              </a:rPr>
              <a:t>Controlled vocabulary:</a:t>
            </a:r>
            <a:endParaRPr sz="1000">
              <a:solidFill>
                <a:schemeClr val="dk1"/>
              </a:solidFill>
            </a:endParaRPr>
          </a:p>
          <a:p>
            <a:pPr indent="-209803" lvl="1" marL="448056" rtl="0" algn="l">
              <a:spcBef>
                <a:spcPts val="900"/>
              </a:spcBef>
              <a:spcAft>
                <a:spcPts val="900"/>
              </a:spcAft>
              <a:buClr>
                <a:schemeClr val="dk1"/>
              </a:buClr>
              <a:buSzPts val="1000"/>
              <a:buFont typeface="Noto Sans Symbols"/>
              <a:buChar char="–"/>
            </a:pPr>
            <a:r>
              <a:rPr lang="en-US" sz="1000">
                <a:solidFill>
                  <a:schemeClr val="dk1"/>
                </a:solidFill>
              </a:rPr>
              <a:t>Controlled vocabulary is an organized arrangement of words and phrases used to index content and/or to retrieve content through browsing or searching. It typically includes preferred and variant terms and has a defined scope or describes a specific domain.</a:t>
            </a:r>
            <a:endParaRPr sz="1000">
              <a:solidFill>
                <a:schemeClr val="dk1"/>
              </a:solidFill>
            </a:endParaRPr>
          </a:p>
        </p:txBody>
      </p:sp>
      <p:sp>
        <p:nvSpPr>
          <p:cNvPr id="419" name="Google Shape;419;g13cbac3a179_1_1121"/>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0" name="Google Shape;420;g13cbac3a179_1_1121"/>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154940" lvl="0" marL="182880" marR="0" rtl="0" algn="l">
              <a:lnSpc>
                <a:spcPct val="100000"/>
              </a:lnSpc>
              <a:spcBef>
                <a:spcPts val="0"/>
              </a:spcBef>
              <a:spcAft>
                <a:spcPts val="0"/>
              </a:spcAft>
              <a:buClr>
                <a:schemeClr val="dk1"/>
              </a:buClr>
              <a:buSzPts val="1000"/>
              <a:buFont typeface="Noto Sans Symbols"/>
              <a:buChar char="●"/>
            </a:pPr>
            <a:r>
              <a:rPr lang="en-US" sz="1000">
                <a:solidFill>
                  <a:schemeClr val="dk1"/>
                </a:solidFill>
              </a:rPr>
              <a:t>Lookup table:</a:t>
            </a:r>
            <a:endParaRPr b="0" i="0" sz="1000" u="none" cap="none" strike="noStrike">
              <a:solidFill>
                <a:srgbClr val="000000"/>
              </a:solidFill>
              <a:latin typeface="Arial"/>
              <a:ea typeface="Arial"/>
              <a:cs typeface="Arial"/>
              <a:sym typeface="Arial"/>
            </a:endParaRPr>
          </a:p>
          <a:p>
            <a:pPr indent="-209803"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An array that replaces runtime computation with a simpler array indexing operation.</a:t>
            </a:r>
            <a:endParaRPr b="0" i="0" sz="1000" u="none" cap="none" strike="noStrike">
              <a:solidFill>
                <a:schemeClr val="dk1"/>
              </a:solidFill>
              <a:latin typeface="Arial"/>
              <a:ea typeface="Arial"/>
              <a:cs typeface="Arial"/>
              <a:sym typeface="Arial"/>
            </a:endParaRPr>
          </a:p>
          <a:p>
            <a:pPr indent="-154940" lvl="0" marL="182880" rtl="0" algn="l">
              <a:spcBef>
                <a:spcPts val="1200"/>
              </a:spcBef>
              <a:spcAft>
                <a:spcPts val="0"/>
              </a:spcAft>
              <a:buClr>
                <a:schemeClr val="dk1"/>
              </a:buClr>
              <a:buSzPts val="1000"/>
              <a:buFont typeface="Noto Sans Symbols"/>
              <a:buChar char="●"/>
            </a:pPr>
            <a:r>
              <a:rPr lang="en-US" sz="1000">
                <a:solidFill>
                  <a:schemeClr val="dk1"/>
                </a:solidFill>
              </a:rPr>
              <a:t>Lookup field:</a:t>
            </a:r>
            <a:endParaRPr sz="1000"/>
          </a:p>
          <a:p>
            <a:pPr indent="-209803" lvl="1" marL="448056" rtl="0" algn="l">
              <a:spcBef>
                <a:spcPts val="1200"/>
              </a:spcBef>
              <a:spcAft>
                <a:spcPts val="1200"/>
              </a:spcAft>
              <a:buClr>
                <a:schemeClr val="dk1"/>
              </a:buClr>
              <a:buSzPts val="1000"/>
              <a:buFont typeface="Noto Sans Symbols"/>
              <a:buChar char="–"/>
            </a:pPr>
            <a:r>
              <a:rPr lang="en-US" sz="1000">
                <a:solidFill>
                  <a:schemeClr val="dk1"/>
                </a:solidFill>
              </a:rPr>
              <a:t>a read-only field that displays values at runtime based on search criteria you specify.</a:t>
            </a:r>
            <a:endParaRPr sz="1000">
              <a:solidFill>
                <a:schemeClr val="dk1"/>
              </a:solidFill>
            </a:endParaRPr>
          </a:p>
        </p:txBody>
      </p:sp>
      <p:sp>
        <p:nvSpPr>
          <p:cNvPr id="421" name="Google Shape;421;g13cbac3a179_1_112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A ROSE BY ANY OTHER NAME</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3cbac3a179_1_845"/>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a:t>
            </a:r>
            <a:r>
              <a:rPr lang="en-US" sz="700"/>
              <a:t>https://www.w3.org/International/articles/definitions-characters/#charsets</a:t>
            </a:r>
            <a:endParaRPr sz="700"/>
          </a:p>
        </p:txBody>
      </p:sp>
      <p:sp>
        <p:nvSpPr>
          <p:cNvPr id="427" name="Google Shape;427;g13cbac3a179_1_84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US" sz="2200">
                <a:solidFill>
                  <a:schemeClr val="dk2"/>
                </a:solidFill>
              </a:rPr>
              <a:t>What’s the difference? Characters</a:t>
            </a:r>
            <a:endParaRPr b="1" sz="2200">
              <a:solidFill>
                <a:schemeClr val="dk2"/>
              </a:solidFill>
            </a:endParaRPr>
          </a:p>
          <a:p>
            <a:pPr indent="0" lvl="0" marL="0" marR="0" rtl="0" algn="l">
              <a:lnSpc>
                <a:spcPct val="90000"/>
              </a:lnSpc>
              <a:spcBef>
                <a:spcPts val="0"/>
              </a:spcBef>
              <a:spcAft>
                <a:spcPts val="0"/>
              </a:spcAft>
              <a:buClr>
                <a:schemeClr val="dk1"/>
              </a:buClr>
              <a:buSzPts val="4400"/>
              <a:buFont typeface="Arial"/>
              <a:buNone/>
            </a:pPr>
            <a:r>
              <a:t/>
            </a:r>
            <a:endParaRPr b="1" sz="2200">
              <a:solidFill>
                <a:schemeClr val="dk2"/>
              </a:solidFill>
            </a:endParaRPr>
          </a:p>
        </p:txBody>
      </p:sp>
      <p:sp>
        <p:nvSpPr>
          <p:cNvPr id="428" name="Google Shape;428;g13cbac3a179_1_845"/>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a difference a byte makes.”</a:t>
            </a:r>
            <a:endParaRPr b="0" i="0" sz="1050" u="none" cap="none" strike="noStrike">
              <a:solidFill>
                <a:srgbClr val="7F7F7F"/>
              </a:solidFill>
              <a:latin typeface="Arial"/>
              <a:ea typeface="Arial"/>
              <a:cs typeface="Arial"/>
              <a:sym typeface="Arial"/>
            </a:endParaRPr>
          </a:p>
        </p:txBody>
      </p:sp>
      <p:sp>
        <p:nvSpPr>
          <p:cNvPr id="429" name="Google Shape;429;g13cbac3a179_1_84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A ROSE BY ANY OTHER NAME</a:t>
            </a:r>
            <a:endParaRPr b="1" i="0" sz="100" u="none" cap="none" strike="noStrike">
              <a:solidFill>
                <a:srgbClr val="37816E"/>
              </a:solidFill>
              <a:latin typeface="Arial"/>
              <a:ea typeface="Arial"/>
              <a:cs typeface="Arial"/>
              <a:sym typeface="Arial"/>
            </a:endParaRPr>
          </a:p>
        </p:txBody>
      </p:sp>
      <p:sp>
        <p:nvSpPr>
          <p:cNvPr id="430" name="Google Shape;430;g13cbac3a179_1_845"/>
          <p:cNvSpPr/>
          <p:nvPr/>
        </p:nvSpPr>
        <p:spPr>
          <a:xfrm>
            <a:off x="6219212" y="1311275"/>
            <a:ext cx="2673900" cy="2888400"/>
          </a:xfrm>
          <a:prstGeom prst="rect">
            <a:avLst/>
          </a:prstGeom>
          <a:solidFill>
            <a:srgbClr val="F0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31" name="Google Shape;431;g13cbac3a179_1_845"/>
          <p:cNvSpPr txBox="1"/>
          <p:nvPr/>
        </p:nvSpPr>
        <p:spPr>
          <a:xfrm>
            <a:off x="6429896" y="1514929"/>
            <a:ext cx="2244600" cy="2338500"/>
          </a:xfrm>
          <a:prstGeom prst="rect">
            <a:avLst/>
          </a:prstGeom>
          <a:noFill/>
          <a:ln>
            <a:noFill/>
          </a:ln>
        </p:spPr>
        <p:txBody>
          <a:bodyPr anchorCtr="0" anchor="t" bIns="91425" lIns="0" spcFirstLastPara="1" rIns="91425" wrap="square" tIns="91425">
            <a:noAutofit/>
          </a:bodyPr>
          <a:lstStyle/>
          <a:p>
            <a:pPr indent="-158115" lvl="0" marL="182880" marR="0" rtl="0" algn="l">
              <a:lnSpc>
                <a:spcPct val="100000"/>
              </a:lnSpc>
              <a:spcBef>
                <a:spcPts val="0"/>
              </a:spcBef>
              <a:spcAft>
                <a:spcPts val="0"/>
              </a:spcAft>
              <a:buClr>
                <a:srgbClr val="0F0F14"/>
              </a:buClr>
              <a:buSzPts val="1050"/>
              <a:buFont typeface="Noto Sans Symbols"/>
              <a:buChar char="●"/>
            </a:pPr>
            <a:r>
              <a:rPr lang="en-US" sz="1050">
                <a:solidFill>
                  <a:srgbClr val="0F0F14"/>
                </a:solidFill>
              </a:rPr>
              <a:t>Character encoding:</a:t>
            </a:r>
            <a:endParaRPr b="0" i="0" sz="1050" u="none" cap="none" strike="noStrike">
              <a:solidFill>
                <a:srgbClr val="000000"/>
              </a:solidFill>
              <a:latin typeface="Arial"/>
              <a:ea typeface="Arial"/>
              <a:cs typeface="Arial"/>
              <a:sym typeface="Arial"/>
            </a:endParaRPr>
          </a:p>
          <a:p>
            <a:pPr indent="-212976" lvl="1" marL="448056" marR="0" rtl="0" algn="l">
              <a:lnSpc>
                <a:spcPct val="100000"/>
              </a:lnSpc>
              <a:spcBef>
                <a:spcPts val="900"/>
              </a:spcBef>
              <a:spcAft>
                <a:spcPts val="0"/>
              </a:spcAft>
              <a:buClr>
                <a:srgbClr val="0F0F14"/>
              </a:buClr>
              <a:buSzPts val="1050"/>
              <a:buFont typeface="Noto Sans Symbols"/>
              <a:buChar char="–"/>
            </a:pPr>
            <a:r>
              <a:rPr lang="en-US" sz="1050">
                <a:solidFill>
                  <a:srgbClr val="0F0F14"/>
                </a:solidFill>
              </a:rPr>
              <a:t>translates numbers to binary.</a:t>
            </a:r>
            <a:endParaRPr b="0" i="0" sz="1050" u="none" cap="none" strike="noStrike">
              <a:solidFill>
                <a:srgbClr val="000000"/>
              </a:solidFill>
              <a:latin typeface="Arial"/>
              <a:ea typeface="Arial"/>
              <a:cs typeface="Arial"/>
              <a:sym typeface="Arial"/>
            </a:endParaRPr>
          </a:p>
          <a:p>
            <a:pPr indent="-212976" lvl="1" marL="448056" marR="0" rtl="0" algn="l">
              <a:lnSpc>
                <a:spcPct val="100000"/>
              </a:lnSpc>
              <a:spcBef>
                <a:spcPts val="900"/>
              </a:spcBef>
              <a:spcAft>
                <a:spcPts val="0"/>
              </a:spcAft>
              <a:buClr>
                <a:srgbClr val="0F0F14"/>
              </a:buClr>
              <a:buSzPts val="1050"/>
              <a:buFont typeface="Noto Sans Symbols"/>
              <a:buChar char="–"/>
            </a:pPr>
            <a:r>
              <a:rPr lang="en-US" sz="1050">
                <a:solidFill>
                  <a:srgbClr val="0F0F14"/>
                </a:solidFill>
              </a:rPr>
              <a:t>“Reflects the way the coded character set is mapped to bytes for manipulation by a computer.”</a:t>
            </a:r>
            <a:endParaRPr sz="1050">
              <a:solidFill>
                <a:srgbClr val="0F0F14"/>
              </a:solidFill>
            </a:endParaRPr>
          </a:p>
          <a:p>
            <a:pPr indent="-212976" lvl="1" marL="448056" marR="0" rtl="0" algn="l">
              <a:lnSpc>
                <a:spcPct val="100000"/>
              </a:lnSpc>
              <a:spcBef>
                <a:spcPts val="900"/>
              </a:spcBef>
              <a:spcAft>
                <a:spcPts val="900"/>
              </a:spcAft>
              <a:buClr>
                <a:srgbClr val="0F0F14"/>
              </a:buClr>
              <a:buSzPts val="1050"/>
              <a:buChar char="–"/>
            </a:pPr>
            <a:r>
              <a:rPr lang="en-US" sz="1050">
                <a:solidFill>
                  <a:srgbClr val="0F0F14"/>
                </a:solidFill>
              </a:rPr>
              <a:t>It’s important to </a:t>
            </a:r>
            <a:r>
              <a:rPr b="1" lang="en-US" sz="1050">
                <a:solidFill>
                  <a:schemeClr val="accent1"/>
                </a:solidFill>
              </a:rPr>
              <a:t>be aware of character encoding</a:t>
            </a:r>
            <a:r>
              <a:rPr lang="en-US" sz="1050">
                <a:solidFill>
                  <a:srgbClr val="0F0F14"/>
                </a:solidFill>
              </a:rPr>
              <a:t> when migrating data from one environment to another.</a:t>
            </a:r>
            <a:endParaRPr sz="1050">
              <a:solidFill>
                <a:srgbClr val="0F0F14"/>
              </a:solidFill>
            </a:endParaRPr>
          </a:p>
        </p:txBody>
      </p:sp>
      <p:sp>
        <p:nvSpPr>
          <p:cNvPr id="432" name="Google Shape;432;g13cbac3a179_1_845"/>
          <p:cNvSpPr/>
          <p:nvPr/>
        </p:nvSpPr>
        <p:spPr>
          <a:xfrm>
            <a:off x="250837" y="1311275"/>
            <a:ext cx="2673900" cy="2888400"/>
          </a:xfrm>
          <a:prstGeom prst="rect">
            <a:avLst/>
          </a:prstGeom>
          <a:solidFill>
            <a:srgbClr val="F0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33" name="Google Shape;433;g13cbac3a179_1_845"/>
          <p:cNvSpPr txBox="1"/>
          <p:nvPr/>
        </p:nvSpPr>
        <p:spPr>
          <a:xfrm>
            <a:off x="461521" y="1514929"/>
            <a:ext cx="2244600" cy="2338500"/>
          </a:xfrm>
          <a:prstGeom prst="rect">
            <a:avLst/>
          </a:prstGeom>
          <a:noFill/>
          <a:ln>
            <a:noFill/>
          </a:ln>
        </p:spPr>
        <p:txBody>
          <a:bodyPr anchorCtr="0" anchor="t" bIns="91425" lIns="0" spcFirstLastPara="1" rIns="91425" wrap="square" tIns="91425">
            <a:noAutofit/>
          </a:bodyPr>
          <a:lstStyle/>
          <a:p>
            <a:pPr indent="-160655" lvl="0" marL="182880" marR="0" rtl="0" algn="l">
              <a:lnSpc>
                <a:spcPct val="100000"/>
              </a:lnSpc>
              <a:spcBef>
                <a:spcPts val="0"/>
              </a:spcBef>
              <a:spcAft>
                <a:spcPts val="0"/>
              </a:spcAft>
              <a:buClr>
                <a:srgbClr val="0F0F14"/>
              </a:buClr>
              <a:buSzPts val="1050"/>
              <a:buFont typeface="Noto Sans Symbols"/>
              <a:buChar char="●"/>
            </a:pPr>
            <a:r>
              <a:rPr lang="en-US" sz="1050">
                <a:solidFill>
                  <a:srgbClr val="0F0F14"/>
                </a:solidFill>
              </a:rPr>
              <a:t>A character set (repertoire):</a:t>
            </a:r>
            <a:endParaRPr b="0" i="0" sz="1050" u="none" cap="none" strike="noStrike">
              <a:solidFill>
                <a:srgbClr val="000000"/>
              </a:solidFill>
              <a:latin typeface="Arial"/>
              <a:ea typeface="Arial"/>
              <a:cs typeface="Arial"/>
              <a:sym typeface="Arial"/>
            </a:endParaRPr>
          </a:p>
          <a:p>
            <a:pPr indent="-212976" lvl="1" marL="448056" marR="0" rtl="0" algn="l">
              <a:lnSpc>
                <a:spcPct val="100000"/>
              </a:lnSpc>
              <a:spcBef>
                <a:spcPts val="900"/>
              </a:spcBef>
              <a:spcAft>
                <a:spcPts val="0"/>
              </a:spcAft>
              <a:buClr>
                <a:srgbClr val="0F0F14"/>
              </a:buClr>
              <a:buSzPts val="1050"/>
              <a:buFont typeface="Noto Sans Symbols"/>
              <a:buChar char="–"/>
            </a:pPr>
            <a:r>
              <a:rPr lang="en-US" sz="1050">
                <a:solidFill>
                  <a:srgbClr val="0F0F14"/>
                </a:solidFill>
              </a:rPr>
              <a:t>has nothing to do with computers.</a:t>
            </a:r>
            <a:endParaRPr sz="1050">
              <a:solidFill>
                <a:srgbClr val="0F0F14"/>
              </a:solidFill>
            </a:endParaRPr>
          </a:p>
          <a:p>
            <a:pPr indent="-212976" lvl="1" marL="448056" marR="0" rtl="0" algn="l">
              <a:lnSpc>
                <a:spcPct val="100000"/>
              </a:lnSpc>
              <a:spcBef>
                <a:spcPts val="900"/>
              </a:spcBef>
              <a:spcAft>
                <a:spcPts val="0"/>
              </a:spcAft>
              <a:buClr>
                <a:srgbClr val="0F0F14"/>
              </a:buClr>
              <a:buSzPts val="1050"/>
              <a:buFont typeface="Noto Sans Symbols"/>
              <a:buChar char="–"/>
            </a:pPr>
            <a:r>
              <a:rPr lang="en-US" sz="1050">
                <a:solidFill>
                  <a:srgbClr val="0F0F14"/>
                </a:solidFill>
              </a:rPr>
              <a:t>“It is the the set of characters one might use for a particular purpose.”</a:t>
            </a:r>
            <a:endParaRPr sz="1050">
              <a:solidFill>
                <a:srgbClr val="0F0F14"/>
              </a:solidFill>
            </a:endParaRPr>
          </a:p>
          <a:p>
            <a:pPr indent="-212976" lvl="1" marL="448056" marR="0" rtl="0" algn="l">
              <a:lnSpc>
                <a:spcPct val="100000"/>
              </a:lnSpc>
              <a:spcBef>
                <a:spcPts val="900"/>
              </a:spcBef>
              <a:spcAft>
                <a:spcPts val="900"/>
              </a:spcAft>
              <a:buClr>
                <a:srgbClr val="0F0F14"/>
              </a:buClr>
              <a:buSzPts val="1050"/>
              <a:buFont typeface="Noto Sans Symbols"/>
              <a:buChar char="–"/>
            </a:pPr>
            <a:r>
              <a:rPr lang="en-US" sz="1050">
                <a:solidFill>
                  <a:srgbClr val="0F0F14"/>
                </a:solidFill>
              </a:rPr>
              <a:t>For example, the letters used in Western European languages.</a:t>
            </a:r>
            <a:endParaRPr sz="1050">
              <a:solidFill>
                <a:srgbClr val="0F0F14"/>
              </a:solidFill>
            </a:endParaRPr>
          </a:p>
        </p:txBody>
      </p:sp>
      <p:sp>
        <p:nvSpPr>
          <p:cNvPr id="434" name="Google Shape;434;g13cbac3a179_1_845"/>
          <p:cNvSpPr/>
          <p:nvPr/>
        </p:nvSpPr>
        <p:spPr>
          <a:xfrm>
            <a:off x="3235025" y="1311275"/>
            <a:ext cx="2673900" cy="2888400"/>
          </a:xfrm>
          <a:prstGeom prst="rect">
            <a:avLst/>
          </a:prstGeom>
          <a:solidFill>
            <a:srgbClr val="F0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35" name="Google Shape;435;g13cbac3a179_1_845"/>
          <p:cNvSpPr txBox="1"/>
          <p:nvPr/>
        </p:nvSpPr>
        <p:spPr>
          <a:xfrm>
            <a:off x="3445708" y="1514929"/>
            <a:ext cx="2244600" cy="1546800"/>
          </a:xfrm>
          <a:prstGeom prst="rect">
            <a:avLst/>
          </a:prstGeom>
          <a:noFill/>
          <a:ln>
            <a:noFill/>
          </a:ln>
        </p:spPr>
        <p:txBody>
          <a:bodyPr anchorCtr="0" anchor="t" bIns="91425" lIns="0" spcFirstLastPara="1" rIns="91425" wrap="square" tIns="91425">
            <a:spAutoFit/>
          </a:bodyPr>
          <a:lstStyle/>
          <a:p>
            <a:pPr indent="-158115" lvl="0" marL="182880" marR="0" rtl="0" algn="l">
              <a:lnSpc>
                <a:spcPct val="100000"/>
              </a:lnSpc>
              <a:spcBef>
                <a:spcPts val="0"/>
              </a:spcBef>
              <a:spcAft>
                <a:spcPts val="0"/>
              </a:spcAft>
              <a:buClr>
                <a:srgbClr val="0F0F14"/>
              </a:buClr>
              <a:buSzPts val="1050"/>
              <a:buFont typeface="Noto Sans Symbols"/>
              <a:buChar char="●"/>
            </a:pPr>
            <a:r>
              <a:rPr lang="en-US" sz="1050">
                <a:solidFill>
                  <a:srgbClr val="0F0F14"/>
                </a:solidFill>
              </a:rPr>
              <a:t>A coded character set (code page):</a:t>
            </a:r>
            <a:endParaRPr b="0" i="0" sz="1050" u="none" cap="none" strike="noStrike">
              <a:solidFill>
                <a:srgbClr val="000000"/>
              </a:solidFill>
              <a:latin typeface="Arial"/>
              <a:ea typeface="Arial"/>
              <a:cs typeface="Arial"/>
              <a:sym typeface="Arial"/>
            </a:endParaRPr>
          </a:p>
          <a:p>
            <a:pPr indent="-212976" lvl="1" marL="448056" marR="0" rtl="0" algn="l">
              <a:lnSpc>
                <a:spcPct val="100000"/>
              </a:lnSpc>
              <a:spcBef>
                <a:spcPts val="900"/>
              </a:spcBef>
              <a:spcAft>
                <a:spcPts val="0"/>
              </a:spcAft>
              <a:buClr>
                <a:srgbClr val="0F0F14"/>
              </a:buClr>
              <a:buSzPts val="1050"/>
              <a:buFont typeface="Noto Sans Symbols"/>
              <a:buChar char="–"/>
            </a:pPr>
            <a:r>
              <a:rPr lang="en-US" sz="1050">
                <a:solidFill>
                  <a:srgbClr val="0F0F14"/>
                </a:solidFill>
              </a:rPr>
              <a:t>translates characters to numbers.</a:t>
            </a:r>
            <a:endParaRPr sz="1050">
              <a:solidFill>
                <a:srgbClr val="0F0F14"/>
              </a:solidFill>
            </a:endParaRPr>
          </a:p>
          <a:p>
            <a:pPr indent="-212976" lvl="1" marL="448056" marR="0" rtl="0" algn="l">
              <a:lnSpc>
                <a:spcPct val="100000"/>
              </a:lnSpc>
              <a:spcBef>
                <a:spcPts val="900"/>
              </a:spcBef>
              <a:spcAft>
                <a:spcPts val="900"/>
              </a:spcAft>
              <a:buClr>
                <a:srgbClr val="0F0F14"/>
              </a:buClr>
              <a:buSzPts val="1050"/>
              <a:buFont typeface="Noto Sans Symbols"/>
              <a:buChar char="–"/>
            </a:pPr>
            <a:r>
              <a:rPr lang="en-US" sz="1050">
                <a:solidFill>
                  <a:srgbClr val="0F0F14"/>
                </a:solidFill>
              </a:rPr>
              <a:t>“Is a set of characters for which a unique number has been assigned”.</a:t>
            </a:r>
            <a:endParaRPr sz="1050">
              <a:solidFill>
                <a:srgbClr val="0F0F14"/>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134242001c3_0_722"/>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Characters</a:t>
            </a:r>
            <a:endParaRPr b="0" i="0" sz="2200" u="none" cap="none" strike="noStrike">
              <a:solidFill>
                <a:schemeClr val="dk2"/>
              </a:solidFill>
              <a:latin typeface="Arial"/>
              <a:ea typeface="Arial"/>
              <a:cs typeface="Arial"/>
              <a:sym typeface="Arial"/>
            </a:endParaRPr>
          </a:p>
        </p:txBody>
      </p:sp>
      <p:sp>
        <p:nvSpPr>
          <p:cNvPr id="441" name="Google Shape;441;g134242001c3_0_722"/>
          <p:cNvSpPr txBox="1"/>
          <p:nvPr/>
        </p:nvSpPr>
        <p:spPr>
          <a:xfrm>
            <a:off x="250825" y="1851026"/>
            <a:ext cx="2160600" cy="5241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None/>
            </a:pPr>
            <a:r>
              <a:rPr lang="en-US">
                <a:solidFill>
                  <a:srgbClr val="7F7F7F"/>
                </a:solidFill>
              </a:rPr>
              <a:t>“Representing</a:t>
            </a:r>
            <a:endParaRPr>
              <a:solidFill>
                <a:srgbClr val="7F7F7F"/>
              </a:solidFill>
            </a:endParaRPr>
          </a:p>
          <a:p>
            <a:pPr indent="0" lvl="0" marL="0" marR="0" rtl="0" algn="l">
              <a:lnSpc>
                <a:spcPct val="100000"/>
              </a:lnSpc>
              <a:spcBef>
                <a:spcPts val="0"/>
              </a:spcBef>
              <a:spcAft>
                <a:spcPts val="0"/>
              </a:spcAft>
              <a:buNone/>
            </a:pPr>
            <a:r>
              <a:rPr lang="en-US">
                <a:solidFill>
                  <a:srgbClr val="7F7F7F"/>
                </a:solidFill>
              </a:rPr>
              <a:t>and transforming”</a:t>
            </a:r>
            <a:endParaRPr>
              <a:solidFill>
                <a:srgbClr val="7F7F7F"/>
              </a:solidFill>
            </a:endParaRPr>
          </a:p>
        </p:txBody>
      </p:sp>
      <p:sp>
        <p:nvSpPr>
          <p:cNvPr id="442" name="Google Shape;442;g134242001c3_0_722"/>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Font typeface="Noto Sans Symbols"/>
              <a:buChar char="●"/>
            </a:pPr>
            <a:r>
              <a:rPr lang="en-US" sz="1000">
                <a:solidFill>
                  <a:schemeClr val="dk1"/>
                </a:solidFill>
              </a:rPr>
              <a:t>Latin Alphabet = Sharon</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ASCII = [083] [104] [097] [114] [111] [110]</a:t>
            </a:r>
            <a:endParaRPr sz="1000">
              <a:solidFill>
                <a:schemeClr val="dk1"/>
              </a:solidFill>
            </a:endParaRPr>
          </a:p>
          <a:p>
            <a:pPr indent="-154940" lvl="0" marL="182880" marR="0" rtl="0" algn="l">
              <a:lnSpc>
                <a:spcPct val="100000"/>
              </a:lnSpc>
              <a:spcBef>
                <a:spcPts val="1200"/>
              </a:spcBef>
              <a:spcAft>
                <a:spcPts val="0"/>
              </a:spcAft>
              <a:buClr>
                <a:schemeClr val="dk1"/>
              </a:buClr>
              <a:buSzPts val="1000"/>
              <a:buChar char="●"/>
            </a:pPr>
            <a:r>
              <a:rPr lang="en-US" sz="1000">
                <a:solidFill>
                  <a:schemeClr val="dk1"/>
                </a:solidFill>
              </a:rPr>
              <a:t>HEX = [53] [68] [61] [72] [6F] [6E]</a:t>
            </a:r>
            <a:endParaRPr sz="1000">
              <a:solidFill>
                <a:schemeClr val="dk1"/>
              </a:solidFill>
            </a:endParaRPr>
          </a:p>
          <a:p>
            <a:pPr indent="-154940" lvl="0" marL="182880" marR="0" rtl="0" algn="l">
              <a:lnSpc>
                <a:spcPct val="100000"/>
              </a:lnSpc>
              <a:spcBef>
                <a:spcPts val="1200"/>
              </a:spcBef>
              <a:spcAft>
                <a:spcPts val="0"/>
              </a:spcAft>
              <a:buClr>
                <a:schemeClr val="dk1"/>
              </a:buClr>
              <a:buSzPts val="1000"/>
              <a:buChar char="●"/>
            </a:pPr>
            <a:r>
              <a:rPr lang="en-US" sz="1000">
                <a:solidFill>
                  <a:schemeClr val="dk1"/>
                </a:solidFill>
              </a:rPr>
              <a:t>BINARY = [1010011] [1101000] [1100001] [1110010] [1101111] [1101110]</a:t>
            </a:r>
            <a:endParaRPr sz="1000">
              <a:solidFill>
                <a:schemeClr val="dk1"/>
              </a:solidFill>
            </a:endParaRPr>
          </a:p>
        </p:txBody>
      </p:sp>
      <p:sp>
        <p:nvSpPr>
          <p:cNvPr id="443" name="Google Shape;443;g134242001c3_0_722"/>
          <p:cNvSpPr txBox="1"/>
          <p:nvPr/>
        </p:nvSpPr>
        <p:spPr>
          <a:xfrm>
            <a:off x="3021700" y="2032588"/>
            <a:ext cx="5843400" cy="6774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1200"/>
              </a:spcAft>
              <a:buNone/>
            </a:pPr>
            <a:r>
              <a:rPr b="1" lang="en-US" sz="4400">
                <a:solidFill>
                  <a:schemeClr val="accent1"/>
                </a:solidFill>
              </a:rPr>
              <a:t>A = 065 = 01000001</a:t>
            </a:r>
            <a:endParaRPr b="1" sz="4400">
              <a:solidFill>
                <a:schemeClr val="accent1"/>
              </a:solidFill>
            </a:endParaRPr>
          </a:p>
        </p:txBody>
      </p:sp>
      <p:sp>
        <p:nvSpPr>
          <p:cNvPr id="444" name="Google Shape;444;g134242001c3_0_722"/>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None/>
            </a:pPr>
            <a:r>
              <a:rPr lang="en-US" sz="700"/>
              <a:t>Reference: http://www.asciitable.com/</a:t>
            </a:r>
            <a:endParaRPr sz="700"/>
          </a:p>
        </p:txBody>
      </p:sp>
      <p:sp>
        <p:nvSpPr>
          <p:cNvPr id="445" name="Google Shape;445;g134242001c3_0_72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A ROSE BY ANY OTHER NAME</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134242001c3_1_211"/>
          <p:cNvSpPr txBox="1"/>
          <p:nvPr>
            <p:ph type="ctrTitle"/>
          </p:nvPr>
        </p:nvSpPr>
        <p:spPr>
          <a:xfrm>
            <a:off x="479425" y="1104900"/>
            <a:ext cx="82680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Planes, Trains and Automobiles…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134242001c3_1_217"/>
          <p:cNvSpPr txBox="1"/>
          <p:nvPr/>
        </p:nvSpPr>
        <p:spPr>
          <a:xfrm>
            <a:off x="250825" y="420700"/>
            <a:ext cx="7303200" cy="614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200"/>
              <a:buFont typeface="Arial"/>
              <a:buNone/>
            </a:pPr>
            <a:r>
              <a:rPr b="1" lang="en-US" sz="3200">
                <a:solidFill>
                  <a:schemeClr val="accent1"/>
                </a:solidFill>
              </a:rPr>
              <a:t>Planes, Trains, and Automobiles…</a:t>
            </a:r>
            <a:endParaRPr b="0" i="0" sz="2400" u="none" cap="none" strike="noStrike">
              <a:solidFill>
                <a:schemeClr val="accent1"/>
              </a:solidFill>
              <a:latin typeface="Arial"/>
              <a:ea typeface="Arial"/>
              <a:cs typeface="Arial"/>
              <a:sym typeface="Arial"/>
            </a:endParaRPr>
          </a:p>
        </p:txBody>
      </p:sp>
      <p:grpSp>
        <p:nvGrpSpPr>
          <p:cNvPr id="457" name="Google Shape;457;g134242001c3_1_217"/>
          <p:cNvGrpSpPr/>
          <p:nvPr/>
        </p:nvGrpSpPr>
        <p:grpSpPr>
          <a:xfrm>
            <a:off x="1331786" y="1322219"/>
            <a:ext cx="7586109" cy="2672478"/>
            <a:chOff x="1331786" y="1322219"/>
            <a:chExt cx="7586109" cy="2672478"/>
          </a:xfrm>
        </p:grpSpPr>
        <p:grpSp>
          <p:nvGrpSpPr>
            <p:cNvPr id="458" name="Google Shape;458;g134242001c3_1_217"/>
            <p:cNvGrpSpPr/>
            <p:nvPr/>
          </p:nvGrpSpPr>
          <p:grpSpPr>
            <a:xfrm>
              <a:off x="1331786" y="1322219"/>
              <a:ext cx="7560857" cy="2132181"/>
              <a:chOff x="3132138" y="1396723"/>
              <a:chExt cx="5616444" cy="2132181"/>
            </a:xfrm>
          </p:grpSpPr>
          <p:sp>
            <p:nvSpPr>
              <p:cNvPr id="459" name="Google Shape;459;g134242001c3_1_217"/>
              <p:cNvSpPr txBox="1"/>
              <p:nvPr/>
            </p:nvSpPr>
            <p:spPr>
              <a:xfrm>
                <a:off x="3132138" y="1396724"/>
                <a:ext cx="4813500" cy="5289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Field Types / Data Types</a:t>
                </a:r>
                <a:endParaRPr b="0" i="0" sz="1100" u="none" cap="none" strike="noStrike">
                  <a:solidFill>
                    <a:srgbClr val="000000"/>
                  </a:solidFill>
                  <a:latin typeface="Arial"/>
                  <a:ea typeface="Arial"/>
                  <a:cs typeface="Arial"/>
                  <a:sym typeface="Arial"/>
                </a:endParaRPr>
              </a:p>
            </p:txBody>
          </p:sp>
          <p:sp>
            <p:nvSpPr>
              <p:cNvPr id="460" name="Google Shape;460;g134242001c3_1_217"/>
              <p:cNvSpPr txBox="1"/>
              <p:nvPr/>
            </p:nvSpPr>
            <p:spPr>
              <a:xfrm>
                <a:off x="7870482" y="1396724"/>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3200" u="none" cap="none" strike="noStrike">
                  <a:solidFill>
                    <a:schemeClr val="dk2"/>
                  </a:solidFill>
                  <a:latin typeface="Arial"/>
                  <a:ea typeface="Arial"/>
                  <a:cs typeface="Arial"/>
                  <a:sym typeface="Arial"/>
                </a:endParaRPr>
              </a:p>
            </p:txBody>
          </p:sp>
          <p:sp>
            <p:nvSpPr>
              <p:cNvPr id="461" name="Google Shape;461;g134242001c3_1_217"/>
              <p:cNvSpPr txBox="1"/>
              <p:nvPr/>
            </p:nvSpPr>
            <p:spPr>
              <a:xfrm>
                <a:off x="3132138" y="1925530"/>
                <a:ext cx="4813500" cy="511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Character Sets</a:t>
                </a:r>
                <a:endParaRPr b="0" i="0" sz="1100" u="none" cap="none" strike="noStrike">
                  <a:solidFill>
                    <a:srgbClr val="000000"/>
                  </a:solidFill>
                  <a:latin typeface="Arial"/>
                  <a:ea typeface="Arial"/>
                  <a:cs typeface="Arial"/>
                  <a:sym typeface="Arial"/>
                </a:endParaRPr>
              </a:p>
            </p:txBody>
          </p:sp>
          <p:sp>
            <p:nvSpPr>
              <p:cNvPr id="462" name="Google Shape;462;g134242001c3_1_217"/>
              <p:cNvSpPr txBox="1"/>
              <p:nvPr/>
            </p:nvSpPr>
            <p:spPr>
              <a:xfrm>
                <a:off x="7870482" y="1925530"/>
                <a:ext cx="878100" cy="504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3200" u="none" cap="none" strike="noStrike">
                  <a:solidFill>
                    <a:schemeClr val="dk2"/>
                  </a:solidFill>
                  <a:latin typeface="Arial"/>
                  <a:ea typeface="Arial"/>
                  <a:cs typeface="Arial"/>
                  <a:sym typeface="Arial"/>
                </a:endParaRPr>
              </a:p>
            </p:txBody>
          </p:sp>
          <p:sp>
            <p:nvSpPr>
              <p:cNvPr id="463" name="Google Shape;463;g134242001c3_1_217"/>
              <p:cNvSpPr txBox="1"/>
              <p:nvPr/>
            </p:nvSpPr>
            <p:spPr>
              <a:xfrm>
                <a:off x="3132138" y="2437258"/>
                <a:ext cx="4813500" cy="5220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Data Structures</a:t>
                </a:r>
                <a:endParaRPr b="0" i="0" sz="1100" u="none" cap="none" strike="noStrike">
                  <a:solidFill>
                    <a:srgbClr val="000000"/>
                  </a:solidFill>
                  <a:latin typeface="Arial"/>
                  <a:ea typeface="Arial"/>
                  <a:cs typeface="Arial"/>
                  <a:sym typeface="Arial"/>
                </a:endParaRPr>
              </a:p>
            </p:txBody>
          </p:sp>
          <p:sp>
            <p:nvSpPr>
              <p:cNvPr id="464" name="Google Shape;464;g134242001c3_1_217"/>
              <p:cNvSpPr txBox="1"/>
              <p:nvPr/>
            </p:nvSpPr>
            <p:spPr>
              <a:xfrm>
                <a:off x="7870482" y="2430355"/>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3200" u="none" cap="none" strike="noStrike">
                  <a:solidFill>
                    <a:schemeClr val="dk2"/>
                  </a:solidFill>
                  <a:latin typeface="Arial"/>
                  <a:ea typeface="Arial"/>
                  <a:cs typeface="Arial"/>
                  <a:sym typeface="Arial"/>
                </a:endParaRPr>
              </a:p>
            </p:txBody>
          </p:sp>
          <p:sp>
            <p:nvSpPr>
              <p:cNvPr id="465" name="Google Shape;465;g134242001c3_1_217"/>
              <p:cNvSpPr txBox="1"/>
              <p:nvPr/>
            </p:nvSpPr>
            <p:spPr>
              <a:xfrm>
                <a:off x="3132138" y="2983358"/>
                <a:ext cx="48135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Functions</a:t>
                </a:r>
                <a:endParaRPr b="0" i="0" sz="1100" u="none" cap="none" strike="noStrike">
                  <a:solidFill>
                    <a:srgbClr val="000000"/>
                  </a:solidFill>
                  <a:latin typeface="Arial"/>
                  <a:ea typeface="Arial"/>
                  <a:cs typeface="Arial"/>
                  <a:sym typeface="Arial"/>
                </a:endParaRPr>
              </a:p>
            </p:txBody>
          </p:sp>
          <p:sp>
            <p:nvSpPr>
              <p:cNvPr id="466" name="Google Shape;466;g134242001c3_1_217"/>
              <p:cNvSpPr txBox="1"/>
              <p:nvPr/>
            </p:nvSpPr>
            <p:spPr>
              <a:xfrm>
                <a:off x="7870482" y="2981051"/>
                <a:ext cx="8781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04</a:t>
                </a:r>
                <a:endParaRPr b="1" i="0" sz="3200" u="none" cap="none" strike="noStrike">
                  <a:solidFill>
                    <a:schemeClr val="dk2"/>
                  </a:solidFill>
                  <a:latin typeface="Arial"/>
                  <a:ea typeface="Arial"/>
                  <a:cs typeface="Arial"/>
                  <a:sym typeface="Arial"/>
                </a:endParaRPr>
              </a:p>
            </p:txBody>
          </p:sp>
          <p:grpSp>
            <p:nvGrpSpPr>
              <p:cNvPr id="467" name="Google Shape;467;g134242001c3_1_217"/>
              <p:cNvGrpSpPr/>
              <p:nvPr/>
            </p:nvGrpSpPr>
            <p:grpSpPr>
              <a:xfrm>
                <a:off x="3132174" y="1396723"/>
                <a:ext cx="5616279" cy="2132181"/>
                <a:chOff x="409325" y="1842994"/>
                <a:chExt cx="5531100" cy="2132181"/>
              </a:xfrm>
            </p:grpSpPr>
            <p:cxnSp>
              <p:nvCxnSpPr>
                <p:cNvPr id="468" name="Google Shape;468;g134242001c3_1_217"/>
                <p:cNvCxnSpPr/>
                <p:nvPr/>
              </p:nvCxnSpPr>
              <p:spPr>
                <a:xfrm rot="10800000">
                  <a:off x="409325" y="1842994"/>
                  <a:ext cx="5531100" cy="0"/>
                </a:xfrm>
                <a:prstGeom prst="straightConnector1">
                  <a:avLst/>
                </a:prstGeom>
                <a:noFill/>
                <a:ln cap="flat" cmpd="sng" w="9525">
                  <a:solidFill>
                    <a:srgbClr val="A5A5A5"/>
                  </a:solidFill>
                  <a:prstDash val="solid"/>
                  <a:round/>
                  <a:headEnd len="sm" w="sm" type="none"/>
                  <a:tailEnd len="sm" w="sm" type="none"/>
                </a:ln>
              </p:spPr>
            </p:cxnSp>
            <p:cxnSp>
              <p:nvCxnSpPr>
                <p:cNvPr id="469" name="Google Shape;469;g134242001c3_1_217"/>
                <p:cNvCxnSpPr/>
                <p:nvPr/>
              </p:nvCxnSpPr>
              <p:spPr>
                <a:xfrm rot="10800000">
                  <a:off x="409325" y="2372412"/>
                  <a:ext cx="5531100" cy="0"/>
                </a:xfrm>
                <a:prstGeom prst="straightConnector1">
                  <a:avLst/>
                </a:prstGeom>
                <a:noFill/>
                <a:ln cap="flat" cmpd="sng" w="9525">
                  <a:solidFill>
                    <a:srgbClr val="A5A5A5"/>
                  </a:solidFill>
                  <a:prstDash val="solid"/>
                  <a:round/>
                  <a:headEnd len="sm" w="sm" type="none"/>
                  <a:tailEnd len="sm" w="sm" type="none"/>
                </a:ln>
              </p:spPr>
            </p:cxnSp>
            <p:cxnSp>
              <p:nvCxnSpPr>
                <p:cNvPr id="470" name="Google Shape;470;g134242001c3_1_217"/>
                <p:cNvCxnSpPr/>
                <p:nvPr/>
              </p:nvCxnSpPr>
              <p:spPr>
                <a:xfrm rot="10800000">
                  <a:off x="409325" y="2876625"/>
                  <a:ext cx="5531100" cy="0"/>
                </a:xfrm>
                <a:prstGeom prst="straightConnector1">
                  <a:avLst/>
                </a:prstGeom>
                <a:noFill/>
                <a:ln cap="flat" cmpd="sng" w="9525">
                  <a:solidFill>
                    <a:srgbClr val="A5A5A5"/>
                  </a:solidFill>
                  <a:prstDash val="solid"/>
                  <a:round/>
                  <a:headEnd len="sm" w="sm" type="none"/>
                  <a:tailEnd len="sm" w="sm" type="none"/>
                </a:ln>
              </p:spPr>
            </p:cxnSp>
            <p:cxnSp>
              <p:nvCxnSpPr>
                <p:cNvPr id="471" name="Google Shape;471;g134242001c3_1_217"/>
                <p:cNvCxnSpPr/>
                <p:nvPr/>
              </p:nvCxnSpPr>
              <p:spPr>
                <a:xfrm rot="10800000">
                  <a:off x="409325" y="3416375"/>
                  <a:ext cx="5531100" cy="0"/>
                </a:xfrm>
                <a:prstGeom prst="straightConnector1">
                  <a:avLst/>
                </a:prstGeom>
                <a:noFill/>
                <a:ln cap="flat" cmpd="sng" w="9525">
                  <a:solidFill>
                    <a:srgbClr val="A5A5A5"/>
                  </a:solidFill>
                  <a:prstDash val="solid"/>
                  <a:round/>
                  <a:headEnd len="sm" w="sm" type="none"/>
                  <a:tailEnd len="sm" w="sm" type="none"/>
                </a:ln>
              </p:spPr>
            </p:cxnSp>
            <p:cxnSp>
              <p:nvCxnSpPr>
                <p:cNvPr id="472" name="Google Shape;472;g134242001c3_1_217"/>
                <p:cNvCxnSpPr/>
                <p:nvPr/>
              </p:nvCxnSpPr>
              <p:spPr>
                <a:xfrm rot="10800000">
                  <a:off x="409325" y="3975175"/>
                  <a:ext cx="5531100" cy="0"/>
                </a:xfrm>
                <a:prstGeom prst="straightConnector1">
                  <a:avLst/>
                </a:prstGeom>
                <a:noFill/>
                <a:ln cap="flat" cmpd="sng" w="9525">
                  <a:solidFill>
                    <a:srgbClr val="A5A5A5"/>
                  </a:solidFill>
                  <a:prstDash val="solid"/>
                  <a:round/>
                  <a:headEnd len="sm" w="sm" type="none"/>
                  <a:tailEnd len="sm" w="sm" type="none"/>
                </a:ln>
              </p:spPr>
            </p:cxnSp>
          </p:grpSp>
        </p:grpSp>
        <p:sp>
          <p:nvSpPr>
            <p:cNvPr id="473" name="Google Shape;473;g134242001c3_1_217"/>
            <p:cNvSpPr txBox="1"/>
            <p:nvPr/>
          </p:nvSpPr>
          <p:spPr>
            <a:xfrm>
              <a:off x="1332011" y="3454404"/>
              <a:ext cx="64800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Structure and Integrity </a:t>
              </a:r>
              <a:endParaRPr b="0" i="0" sz="1100" u="none" cap="none" strike="noStrike">
                <a:solidFill>
                  <a:srgbClr val="000000"/>
                </a:solidFill>
                <a:latin typeface="Arial"/>
                <a:ea typeface="Arial"/>
                <a:cs typeface="Arial"/>
                <a:sym typeface="Arial"/>
              </a:endParaRPr>
            </a:p>
          </p:txBody>
        </p:sp>
        <p:sp>
          <p:nvSpPr>
            <p:cNvPr id="474" name="Google Shape;474;g134242001c3_1_217"/>
            <p:cNvSpPr txBox="1"/>
            <p:nvPr/>
          </p:nvSpPr>
          <p:spPr>
            <a:xfrm>
              <a:off x="7735895" y="3446897"/>
              <a:ext cx="11820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a:t>
              </a:r>
              <a:r>
                <a:rPr b="1" lang="en-US" sz="3200">
                  <a:solidFill>
                    <a:schemeClr val="dk2"/>
                  </a:solidFill>
                </a:rPr>
                <a:t>5</a:t>
              </a:r>
              <a:endParaRPr b="1" i="0" sz="3200" u="none" cap="none" strike="noStrike">
                <a:solidFill>
                  <a:schemeClr val="dk2"/>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13d94c29728_0_3"/>
          <p:cNvSpPr txBox="1"/>
          <p:nvPr/>
        </p:nvSpPr>
        <p:spPr>
          <a:xfrm>
            <a:off x="250825" y="268311"/>
            <a:ext cx="2064300" cy="122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US" sz="2200">
                <a:solidFill>
                  <a:schemeClr val="dk2"/>
                </a:solidFill>
              </a:rPr>
              <a:t>Containers</a:t>
            </a:r>
            <a:endParaRPr b="1" sz="2200">
              <a:solidFill>
                <a:schemeClr val="dk2"/>
              </a:solidFill>
            </a:endParaRPr>
          </a:p>
          <a:p>
            <a:pPr indent="0" lvl="0" marL="0" marR="0" rtl="0" algn="l">
              <a:lnSpc>
                <a:spcPct val="90000"/>
              </a:lnSpc>
              <a:spcBef>
                <a:spcPts val="0"/>
              </a:spcBef>
              <a:spcAft>
                <a:spcPts val="0"/>
              </a:spcAft>
              <a:buNone/>
            </a:pPr>
            <a:r>
              <a:rPr b="1" lang="en-US" sz="2200">
                <a:solidFill>
                  <a:schemeClr val="dk2"/>
                </a:solidFill>
              </a:rPr>
              <a:t>for Data</a:t>
            </a:r>
            <a:endParaRPr b="1" sz="2200">
              <a:solidFill>
                <a:schemeClr val="dk2"/>
              </a:solidFill>
            </a:endParaRPr>
          </a:p>
        </p:txBody>
      </p:sp>
      <p:sp>
        <p:nvSpPr>
          <p:cNvPr id="480" name="Google Shape;480;g13d94c29728_0_3"/>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1" name="Google Shape;481;g13d94c29728_0_3"/>
          <p:cNvSpPr txBox="1"/>
          <p:nvPr/>
        </p:nvSpPr>
        <p:spPr>
          <a:xfrm>
            <a:off x="242327" y="142557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“There are different shaped containers for your data. Some are simple, some are crazy. Beware.”</a:t>
            </a:r>
            <a:endParaRPr b="0" i="0" sz="1400" u="none" cap="none" strike="noStrike">
              <a:solidFill>
                <a:srgbClr val="000000"/>
              </a:solidFill>
              <a:latin typeface="Arial"/>
              <a:ea typeface="Arial"/>
              <a:cs typeface="Arial"/>
              <a:sym typeface="Arial"/>
            </a:endParaRPr>
          </a:p>
        </p:txBody>
      </p:sp>
      <p:sp>
        <p:nvSpPr>
          <p:cNvPr id="482" name="Google Shape;482;g13d94c29728_0_3"/>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chemeClr val="dk2"/>
              </a:buClr>
              <a:buSzPts val="1100"/>
              <a:buFont typeface="Arial"/>
              <a:buAutoNum type="arabicPeriod"/>
            </a:pPr>
            <a:r>
              <a:rPr lang="en-US" sz="1100">
                <a:solidFill>
                  <a:schemeClr val="dk1"/>
                </a:solidFill>
              </a:rPr>
              <a:t>Field types / Data types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Character sets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Data structures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Functions</a:t>
            </a:r>
            <a:endParaRPr sz="1100">
              <a:solidFill>
                <a:schemeClr val="dk1"/>
              </a:solidFill>
            </a:endParaRPr>
          </a:p>
          <a:p>
            <a:pPr indent="-228600" lvl="0" marL="228600" marR="0" rtl="0" algn="l">
              <a:lnSpc>
                <a:spcPct val="100000"/>
              </a:lnSpc>
              <a:spcBef>
                <a:spcPts val="1200"/>
              </a:spcBef>
              <a:spcAft>
                <a:spcPts val="1200"/>
              </a:spcAft>
              <a:buClr>
                <a:schemeClr val="dk1"/>
              </a:buClr>
              <a:buSzPts val="1100"/>
              <a:buAutoNum type="arabicPeriod"/>
            </a:pPr>
            <a:r>
              <a:rPr lang="en-US" sz="1100">
                <a:solidFill>
                  <a:schemeClr val="dk1"/>
                </a:solidFill>
              </a:rPr>
              <a:t>Structure and Integrity</a:t>
            </a:r>
            <a:endParaRPr sz="1100">
              <a:solidFill>
                <a:schemeClr val="dk1"/>
              </a:solidFill>
            </a:endParaRPr>
          </a:p>
        </p:txBody>
      </p:sp>
      <p:sp>
        <p:nvSpPr>
          <p:cNvPr id="483" name="Google Shape;483;g13d94c29728_0_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PLANES, TRAINS, AND AUTOMOBILES…</a:t>
            </a:r>
            <a:endParaRPr b="1" i="0" sz="100" u="none" cap="none" strike="noStrike">
              <a:solidFill>
                <a:srgbClr val="37816E"/>
              </a:solidFill>
              <a:latin typeface="Arial"/>
              <a:ea typeface="Arial"/>
              <a:cs typeface="Arial"/>
              <a:sym typeface="Arial"/>
            </a:endParaRPr>
          </a:p>
        </p:txBody>
      </p:sp>
      <p:pic>
        <p:nvPicPr>
          <p:cNvPr id="484" name="Google Shape;484;g13d94c29728_0_3"/>
          <p:cNvPicPr preferRelativeResize="0"/>
          <p:nvPr/>
        </p:nvPicPr>
        <p:blipFill>
          <a:blip r:embed="rId3">
            <a:alphaModFix/>
          </a:blip>
          <a:stretch>
            <a:fillRect/>
          </a:stretch>
        </p:blipFill>
        <p:spPr>
          <a:xfrm>
            <a:off x="3810927" y="1029625"/>
            <a:ext cx="4654295" cy="3084257"/>
          </a:xfrm>
          <a:prstGeom prst="rect">
            <a:avLst/>
          </a:prstGeom>
          <a:noFill/>
          <a:ln>
            <a:noFill/>
          </a:ln>
          <a:effectLst>
            <a:outerShdw blurRad="128588" rotWithShape="0" algn="bl" dir="2700000" dist="47625">
              <a:srgbClr val="000000">
                <a:alpha val="40000"/>
              </a:srgbClr>
            </a:outerShdw>
          </a:effectLst>
        </p:spPr>
      </p:pic>
      <p:sp>
        <p:nvSpPr>
          <p:cNvPr id="485" name="Google Shape;485;g13d94c29728_0_3"/>
          <p:cNvSpPr txBox="1"/>
          <p:nvPr/>
        </p:nvSpPr>
        <p:spPr>
          <a:xfrm>
            <a:off x="250826" y="4479925"/>
            <a:ext cx="2493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a:t>
            </a:r>
            <a:r>
              <a:rPr lang="en-US" sz="700"/>
              <a:t>Teysen, P</a:t>
            </a:r>
            <a:r>
              <a:rPr lang="en-US" sz="700"/>
              <a:t>. Oct. 2020, Unsplash License, </a:t>
            </a:r>
            <a:r>
              <a:rPr lang="en-US" sz="700"/>
              <a:t>https://unsplash.com/photos/bukjsECgmeU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34242001c3_0_475"/>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Cleanliness is King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134242001c3_0_2627"/>
          <p:cNvSpPr txBox="1"/>
          <p:nvPr/>
        </p:nvSpPr>
        <p:spPr>
          <a:xfrm>
            <a:off x="250826" y="268288"/>
            <a:ext cx="2730900" cy="652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Containers</a:t>
            </a:r>
            <a:endParaRPr b="1" sz="2200">
              <a:solidFill>
                <a:schemeClr val="dk2"/>
              </a:solidFill>
            </a:endParaRPr>
          </a:p>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for Data</a:t>
            </a:r>
            <a:endParaRPr b="0" i="0" sz="2200" u="none" cap="none" strike="noStrike">
              <a:solidFill>
                <a:srgbClr val="000000"/>
              </a:solidFill>
              <a:latin typeface="Arial"/>
              <a:ea typeface="Arial"/>
              <a:cs typeface="Arial"/>
              <a:sym typeface="Arial"/>
            </a:endParaRPr>
          </a:p>
        </p:txBody>
      </p:sp>
      <p:sp>
        <p:nvSpPr>
          <p:cNvPr id="491" name="Google Shape;491;g134242001c3_0_2627"/>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92" name="Google Shape;492;g134242001c3_0_2627"/>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chemeClr val="dk2"/>
              </a:buClr>
              <a:buSzPts val="1100"/>
              <a:buFont typeface="Arial"/>
              <a:buAutoNum type="arabicPeriod"/>
            </a:pPr>
            <a:r>
              <a:rPr lang="en-US" sz="1100">
                <a:solidFill>
                  <a:schemeClr val="dk1"/>
                </a:solidFill>
              </a:rPr>
              <a:t>Field types / Data types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Character sets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Data structures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Functions</a:t>
            </a:r>
            <a:endParaRPr sz="1100">
              <a:solidFill>
                <a:srgbClr val="D8D8D8"/>
              </a:solidFill>
            </a:endParaRPr>
          </a:p>
          <a:p>
            <a:pPr indent="-228600" lvl="0" marL="228600" marR="0" rtl="0" algn="l">
              <a:lnSpc>
                <a:spcPct val="100000"/>
              </a:lnSpc>
              <a:spcBef>
                <a:spcPts val="1200"/>
              </a:spcBef>
              <a:spcAft>
                <a:spcPts val="1200"/>
              </a:spcAft>
              <a:buClr>
                <a:srgbClr val="D8D8D8"/>
              </a:buClr>
              <a:buSzPts val="1100"/>
              <a:buAutoNum type="arabicPeriod"/>
            </a:pPr>
            <a:r>
              <a:rPr lang="en-US" sz="1100">
                <a:solidFill>
                  <a:srgbClr val="D8D8D8"/>
                </a:solidFill>
              </a:rPr>
              <a:t>Structure and Integrity</a:t>
            </a:r>
            <a:endParaRPr sz="1100">
              <a:solidFill>
                <a:srgbClr val="D8D8D8"/>
              </a:solidFill>
            </a:endParaRPr>
          </a:p>
        </p:txBody>
      </p:sp>
      <p:sp>
        <p:nvSpPr>
          <p:cNvPr id="493" name="Google Shape;493;g134242001c3_0_262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PLANES, TRAINS, AND AUTOMOBILES…</a:t>
            </a:r>
            <a:endParaRPr b="1" i="0" sz="100" u="none" cap="none" strike="noStrike">
              <a:solidFill>
                <a:srgbClr val="37816E"/>
              </a:solidFill>
              <a:latin typeface="Arial"/>
              <a:ea typeface="Arial"/>
              <a:cs typeface="Arial"/>
              <a:sym typeface="Arial"/>
            </a:endParaRPr>
          </a:p>
        </p:txBody>
      </p:sp>
      <p:sp>
        <p:nvSpPr>
          <p:cNvPr id="494" name="Google Shape;494;g134242001c3_0_2627"/>
          <p:cNvSpPr txBox="1"/>
          <p:nvPr/>
        </p:nvSpPr>
        <p:spPr>
          <a:xfrm>
            <a:off x="3635550" y="800425"/>
            <a:ext cx="4695000" cy="34788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000000"/>
              </a:buClr>
              <a:buSzPts val="1100"/>
              <a:buAutoNum type="alphaLcParenR"/>
            </a:pPr>
            <a:r>
              <a:rPr b="1" lang="en-US" sz="1100">
                <a:solidFill>
                  <a:schemeClr val="accent1"/>
                </a:solidFill>
              </a:rPr>
              <a:t>Numbers </a:t>
            </a:r>
            <a:r>
              <a:rPr lang="en-US" sz="1100"/>
              <a:t>(n</a:t>
            </a:r>
            <a:r>
              <a:rPr lang="en-US" sz="1100"/>
              <a:t>umeric) — Two types:</a:t>
            </a:r>
            <a:endParaRPr b="1" sz="1100">
              <a:solidFill>
                <a:schemeClr val="accent1"/>
              </a:solidFill>
            </a:endParaRPr>
          </a:p>
          <a:p>
            <a:pPr indent="-216151" lvl="1" marL="448056" rtl="0" algn="l">
              <a:spcBef>
                <a:spcPts val="1200"/>
              </a:spcBef>
              <a:spcAft>
                <a:spcPts val="0"/>
              </a:spcAft>
              <a:buClr>
                <a:schemeClr val="dk1"/>
              </a:buClr>
              <a:buSzPts val="1100"/>
              <a:buFont typeface="Noto Sans Symbols"/>
              <a:buChar char="–"/>
            </a:pPr>
            <a:r>
              <a:rPr lang="en-US" sz="1100">
                <a:solidFill>
                  <a:schemeClr val="dk1"/>
                </a:solidFill>
              </a:rPr>
              <a:t>integer, long integer</a:t>
            </a:r>
            <a:endParaRPr sz="1100">
              <a:solidFill>
                <a:schemeClr val="dk1"/>
              </a:solidFill>
            </a:endParaRPr>
          </a:p>
          <a:p>
            <a:pPr indent="-216151" lvl="1" marL="448056" rtl="0" algn="l">
              <a:spcBef>
                <a:spcPts val="1200"/>
              </a:spcBef>
              <a:spcAft>
                <a:spcPts val="0"/>
              </a:spcAft>
              <a:buClr>
                <a:schemeClr val="dk1"/>
              </a:buClr>
              <a:buSzPts val="1100"/>
              <a:buChar char="–"/>
            </a:pPr>
            <a:r>
              <a:rPr lang="en-US" sz="1100">
                <a:solidFill>
                  <a:schemeClr val="dk1"/>
                </a:solidFill>
              </a:rPr>
              <a:t>float, double</a:t>
            </a:r>
            <a:endParaRPr sz="1100">
              <a:solidFill>
                <a:schemeClr val="dk1"/>
              </a:solidFill>
            </a:endParaRPr>
          </a:p>
          <a:p>
            <a:pPr indent="-228600" lvl="0" marL="228600" marR="0" rtl="0" algn="l">
              <a:lnSpc>
                <a:spcPct val="100000"/>
              </a:lnSpc>
              <a:spcBef>
                <a:spcPts val="1200"/>
              </a:spcBef>
              <a:spcAft>
                <a:spcPts val="0"/>
              </a:spcAft>
              <a:buClr>
                <a:srgbClr val="000000"/>
              </a:buClr>
              <a:buSzPts val="1100"/>
              <a:buAutoNum type="alphaLcParenR"/>
            </a:pPr>
            <a:r>
              <a:rPr b="1" lang="en-US" sz="1100">
                <a:solidFill>
                  <a:schemeClr val="accent1"/>
                </a:solidFill>
              </a:rPr>
              <a:t>Text </a:t>
            </a:r>
            <a:r>
              <a:rPr lang="en-US" sz="1100"/>
              <a:t>(alphanumeric) — character, string</a:t>
            </a:r>
            <a:endParaRPr b="1" i="0" sz="1100" u="none" cap="none" strike="noStrike">
              <a:solidFill>
                <a:schemeClr val="accent1"/>
              </a:solidFill>
            </a:endParaRPr>
          </a:p>
          <a:p>
            <a:pPr indent="-228600" lvl="0" marL="228600" marR="0" rtl="0" algn="l">
              <a:lnSpc>
                <a:spcPct val="100000"/>
              </a:lnSpc>
              <a:spcBef>
                <a:spcPts val="1200"/>
              </a:spcBef>
              <a:spcAft>
                <a:spcPts val="0"/>
              </a:spcAft>
              <a:buClr>
                <a:srgbClr val="000000"/>
              </a:buClr>
              <a:buSzPts val="1100"/>
              <a:buAutoNum type="alphaLcParenR"/>
            </a:pPr>
            <a:r>
              <a:rPr b="1" lang="en-US" sz="1100">
                <a:solidFill>
                  <a:schemeClr val="accent1"/>
                </a:solidFill>
              </a:rPr>
              <a:t>System Value </a:t>
            </a:r>
            <a:r>
              <a:rPr lang="en-US" sz="1100"/>
              <a:t>(date) — date/time, date, time</a:t>
            </a:r>
            <a:endParaRPr b="1" i="0" sz="1100" u="none" cap="none" strike="noStrike">
              <a:solidFill>
                <a:schemeClr val="accent1"/>
              </a:solidFill>
            </a:endParaRPr>
          </a:p>
          <a:p>
            <a:pPr indent="-228600" lvl="0" marL="228600" marR="0" rtl="0" algn="l">
              <a:lnSpc>
                <a:spcPct val="100000"/>
              </a:lnSpc>
              <a:spcBef>
                <a:spcPts val="1200"/>
              </a:spcBef>
              <a:spcAft>
                <a:spcPts val="0"/>
              </a:spcAft>
              <a:buClr>
                <a:srgbClr val="000000"/>
              </a:buClr>
              <a:buSzPts val="1100"/>
              <a:buAutoNum type="alphaLcParenR"/>
            </a:pPr>
            <a:r>
              <a:rPr b="1" lang="en-US" sz="1100">
                <a:solidFill>
                  <a:schemeClr val="accent1"/>
                </a:solidFill>
              </a:rPr>
              <a:t>Unstructured Text </a:t>
            </a:r>
            <a:r>
              <a:rPr lang="en-US" sz="1100"/>
              <a:t>(memo) — long text, longchar, blob</a:t>
            </a:r>
            <a:endParaRPr b="1" sz="1100">
              <a:solidFill>
                <a:schemeClr val="accent1"/>
              </a:solidFill>
            </a:endParaRPr>
          </a:p>
          <a:p>
            <a:pPr indent="-228600" lvl="0" marL="228600" marR="0" rtl="0" algn="l">
              <a:lnSpc>
                <a:spcPct val="100000"/>
              </a:lnSpc>
              <a:spcBef>
                <a:spcPts val="1200"/>
              </a:spcBef>
              <a:spcAft>
                <a:spcPts val="0"/>
              </a:spcAft>
              <a:buSzPts val="1100"/>
              <a:buAutoNum type="alphaLcParenR"/>
            </a:pPr>
            <a:r>
              <a:rPr b="1" lang="en-US" sz="1100">
                <a:solidFill>
                  <a:schemeClr val="accent1"/>
                </a:solidFill>
              </a:rPr>
              <a:t>Binary </a:t>
            </a:r>
            <a:r>
              <a:rPr lang="en-US" sz="1100"/>
              <a:t>(boolean) — 1/0, 0/1: Yes/No, Y/N, True/False</a:t>
            </a:r>
            <a:endParaRPr b="1" sz="1100">
              <a:solidFill>
                <a:schemeClr val="accent1"/>
              </a:solidFill>
            </a:endParaRPr>
          </a:p>
          <a:p>
            <a:pPr indent="-228600" lvl="0" marL="228600" marR="0" rtl="0" algn="l">
              <a:lnSpc>
                <a:spcPct val="100000"/>
              </a:lnSpc>
              <a:spcBef>
                <a:spcPts val="1200"/>
              </a:spcBef>
              <a:spcAft>
                <a:spcPts val="1200"/>
              </a:spcAft>
              <a:buSzPts val="1100"/>
              <a:buAutoNum type="alphaLcParenR"/>
            </a:pPr>
            <a:r>
              <a:rPr b="1" lang="en-US" sz="1100">
                <a:solidFill>
                  <a:schemeClr val="accent1"/>
                </a:solidFill>
              </a:rPr>
              <a:t>Structured Text </a:t>
            </a:r>
            <a:r>
              <a:rPr lang="en-US" sz="1100"/>
              <a:t>(factor)</a:t>
            </a:r>
            <a:endParaRPr b="1" sz="1100">
              <a:solidFill>
                <a:schemeClr val="accent1"/>
              </a:solidFill>
            </a:endParaRPr>
          </a:p>
        </p:txBody>
      </p:sp>
      <p:sp>
        <p:nvSpPr>
          <p:cNvPr id="495" name="Google Shape;495;g134242001c3_0_2627"/>
          <p:cNvSpPr txBox="1"/>
          <p:nvPr/>
        </p:nvSpPr>
        <p:spPr>
          <a:xfrm>
            <a:off x="242327" y="142557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“There are different shaped containers for your data. Some are simple, some are crazy. Beware.”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134242001c3_1_240"/>
          <p:cNvSpPr txBox="1"/>
          <p:nvPr/>
        </p:nvSpPr>
        <p:spPr>
          <a:xfrm>
            <a:off x="250825" y="268300"/>
            <a:ext cx="2579400" cy="11685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Field Types: Simple</a:t>
            </a:r>
            <a:endParaRPr b="0" i="0" sz="2200" u="none" cap="none" strike="noStrike">
              <a:solidFill>
                <a:srgbClr val="000000"/>
              </a:solidFill>
              <a:latin typeface="Arial"/>
              <a:ea typeface="Arial"/>
              <a:cs typeface="Arial"/>
              <a:sym typeface="Arial"/>
            </a:endParaRPr>
          </a:p>
        </p:txBody>
      </p:sp>
      <p:sp>
        <p:nvSpPr>
          <p:cNvPr id="501" name="Google Shape;501;g134242001c3_1_240"/>
          <p:cNvSpPr txBox="1"/>
          <p:nvPr/>
        </p:nvSpPr>
        <p:spPr>
          <a:xfrm>
            <a:off x="250826" y="1383794"/>
            <a:ext cx="24507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you put data into a field?  </a:t>
            </a:r>
            <a:r>
              <a:rPr b="0" i="0" lang="en-US" sz="1400" u="none" cap="none" strike="noStrike">
                <a:solidFill>
                  <a:srgbClr val="7F7F7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2" name="Google Shape;502;g134242001c3_1_240"/>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FIELD TYPES / DATA TYPES</a:t>
            </a:r>
            <a:endParaRPr b="0" i="0" sz="100" u="none" cap="none" strike="noStrike">
              <a:solidFill>
                <a:srgbClr val="1B4036"/>
              </a:solidFill>
              <a:latin typeface="Arial"/>
              <a:ea typeface="Arial"/>
              <a:cs typeface="Arial"/>
              <a:sym typeface="Arial"/>
            </a:endParaRPr>
          </a:p>
        </p:txBody>
      </p:sp>
      <p:graphicFrame>
        <p:nvGraphicFramePr>
          <p:cNvPr id="503" name="Google Shape;503;g134242001c3_1_240"/>
          <p:cNvGraphicFramePr/>
          <p:nvPr/>
        </p:nvGraphicFramePr>
        <p:xfrm>
          <a:off x="3139950" y="669563"/>
          <a:ext cx="3000000" cy="3000000"/>
        </p:xfrm>
        <a:graphic>
          <a:graphicData uri="http://schemas.openxmlformats.org/drawingml/2006/table">
            <a:tbl>
              <a:tblPr>
                <a:noFill/>
                <a:tableStyleId>{660D5E19-21CC-4746-9C6A-F985E217CC2E}</a:tableStyleId>
              </a:tblPr>
              <a:tblGrid>
                <a:gridCol w="1464975"/>
                <a:gridCol w="1386175"/>
                <a:gridCol w="1533775"/>
                <a:gridCol w="1368300"/>
              </a:tblGrid>
              <a:tr h="6604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92712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8150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604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604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504" name="Google Shape;504;g134242001c3_1_240"/>
          <p:cNvSpPr txBox="1"/>
          <p:nvPr/>
        </p:nvSpPr>
        <p:spPr>
          <a:xfrm>
            <a:off x="3619954" y="852275"/>
            <a:ext cx="6447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Integer</a:t>
            </a:r>
            <a:endParaRPr sz="1000"/>
          </a:p>
        </p:txBody>
      </p:sp>
      <p:sp>
        <p:nvSpPr>
          <p:cNvPr id="505" name="Google Shape;505;g134242001c3_1_240"/>
          <p:cNvSpPr txBox="1"/>
          <p:nvPr/>
        </p:nvSpPr>
        <p:spPr>
          <a:xfrm>
            <a:off x="5240734" y="828522"/>
            <a:ext cx="6642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“56”</a:t>
            </a:r>
            <a:endParaRPr sz="1000"/>
          </a:p>
        </p:txBody>
      </p:sp>
      <p:sp>
        <p:nvSpPr>
          <p:cNvPr id="506" name="Google Shape;506;g134242001c3_1_240"/>
          <p:cNvSpPr txBox="1"/>
          <p:nvPr/>
        </p:nvSpPr>
        <p:spPr>
          <a:xfrm>
            <a:off x="3671259" y="1587925"/>
            <a:ext cx="6213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Float</a:t>
            </a:r>
            <a:endParaRPr sz="1000"/>
          </a:p>
        </p:txBody>
      </p:sp>
      <p:sp>
        <p:nvSpPr>
          <p:cNvPr id="507" name="Google Shape;507;g134242001c3_1_240"/>
          <p:cNvSpPr txBox="1"/>
          <p:nvPr/>
        </p:nvSpPr>
        <p:spPr>
          <a:xfrm>
            <a:off x="5262173" y="1596650"/>
            <a:ext cx="6213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“0.98”</a:t>
            </a:r>
            <a:endParaRPr sz="1000"/>
          </a:p>
        </p:txBody>
      </p:sp>
      <p:sp>
        <p:nvSpPr>
          <p:cNvPr id="508" name="Google Shape;508;g134242001c3_1_240"/>
          <p:cNvSpPr txBox="1"/>
          <p:nvPr/>
        </p:nvSpPr>
        <p:spPr>
          <a:xfrm>
            <a:off x="3614034" y="2486608"/>
            <a:ext cx="9909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Alphanumeric</a:t>
            </a:r>
            <a:endParaRPr sz="1000"/>
          </a:p>
        </p:txBody>
      </p:sp>
      <p:sp>
        <p:nvSpPr>
          <p:cNvPr id="509" name="Google Shape;509;g134242001c3_1_240"/>
          <p:cNvSpPr txBox="1"/>
          <p:nvPr/>
        </p:nvSpPr>
        <p:spPr>
          <a:xfrm>
            <a:off x="5128516" y="2565288"/>
            <a:ext cx="8046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“Mrs Pink”</a:t>
            </a:r>
            <a:endParaRPr sz="1000"/>
          </a:p>
        </p:txBody>
      </p:sp>
      <p:sp>
        <p:nvSpPr>
          <p:cNvPr id="510" name="Google Shape;510;g134242001c3_1_240"/>
          <p:cNvSpPr txBox="1"/>
          <p:nvPr/>
        </p:nvSpPr>
        <p:spPr>
          <a:xfrm>
            <a:off x="3614031" y="3212495"/>
            <a:ext cx="9909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Boolean</a:t>
            </a:r>
            <a:endParaRPr sz="1000"/>
          </a:p>
        </p:txBody>
      </p:sp>
      <p:sp>
        <p:nvSpPr>
          <p:cNvPr id="511" name="Google Shape;511;g134242001c3_1_240"/>
          <p:cNvSpPr txBox="1"/>
          <p:nvPr/>
        </p:nvSpPr>
        <p:spPr>
          <a:xfrm>
            <a:off x="4927665" y="3905875"/>
            <a:ext cx="12903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“01 March 1971”</a:t>
            </a:r>
            <a:endParaRPr sz="1000"/>
          </a:p>
        </p:txBody>
      </p:sp>
      <p:sp>
        <p:nvSpPr>
          <p:cNvPr id="512" name="Google Shape;512;g134242001c3_1_240"/>
          <p:cNvSpPr txBox="1"/>
          <p:nvPr/>
        </p:nvSpPr>
        <p:spPr>
          <a:xfrm>
            <a:off x="3671308" y="3938400"/>
            <a:ext cx="6213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Date</a:t>
            </a:r>
            <a:endParaRPr sz="1000"/>
          </a:p>
        </p:txBody>
      </p:sp>
      <p:sp>
        <p:nvSpPr>
          <p:cNvPr id="513" name="Google Shape;513;g134242001c3_1_240"/>
          <p:cNvSpPr txBox="1"/>
          <p:nvPr/>
        </p:nvSpPr>
        <p:spPr>
          <a:xfrm>
            <a:off x="6588764" y="843499"/>
            <a:ext cx="6642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“56”</a:t>
            </a:r>
            <a:endParaRPr sz="1000"/>
          </a:p>
        </p:txBody>
      </p:sp>
      <p:sp>
        <p:nvSpPr>
          <p:cNvPr id="514" name="Google Shape;514;g134242001c3_1_240"/>
          <p:cNvSpPr txBox="1"/>
          <p:nvPr/>
        </p:nvSpPr>
        <p:spPr>
          <a:xfrm>
            <a:off x="6570150" y="1708600"/>
            <a:ext cx="6213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0.98</a:t>
            </a:r>
            <a:endParaRPr sz="1000"/>
          </a:p>
        </p:txBody>
      </p:sp>
      <p:sp>
        <p:nvSpPr>
          <p:cNvPr id="515" name="Google Shape;515;g134242001c3_1_240"/>
          <p:cNvSpPr txBox="1"/>
          <p:nvPr/>
        </p:nvSpPr>
        <p:spPr>
          <a:xfrm>
            <a:off x="6586191" y="2588694"/>
            <a:ext cx="8046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“Mrs Pink”</a:t>
            </a:r>
            <a:endParaRPr sz="1000"/>
          </a:p>
        </p:txBody>
      </p:sp>
      <p:sp>
        <p:nvSpPr>
          <p:cNvPr id="516" name="Google Shape;516;g134242001c3_1_240"/>
          <p:cNvSpPr txBox="1"/>
          <p:nvPr/>
        </p:nvSpPr>
        <p:spPr>
          <a:xfrm>
            <a:off x="6677856" y="3215249"/>
            <a:ext cx="6213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“0” or “1”</a:t>
            </a:r>
            <a:endParaRPr sz="1000"/>
          </a:p>
        </p:txBody>
      </p:sp>
      <p:sp>
        <p:nvSpPr>
          <p:cNvPr id="517" name="Google Shape;517;g134242001c3_1_240"/>
          <p:cNvSpPr txBox="1"/>
          <p:nvPr/>
        </p:nvSpPr>
        <p:spPr>
          <a:xfrm>
            <a:off x="6656402" y="3899850"/>
            <a:ext cx="6642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“25993”</a:t>
            </a:r>
            <a:endParaRPr sz="1000"/>
          </a:p>
        </p:txBody>
      </p:sp>
      <p:sp>
        <p:nvSpPr>
          <p:cNvPr id="518" name="Google Shape;518;g134242001c3_1_240"/>
          <p:cNvSpPr txBox="1"/>
          <p:nvPr/>
        </p:nvSpPr>
        <p:spPr>
          <a:xfrm>
            <a:off x="8084384" y="3846682"/>
            <a:ext cx="10557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“01 March 1971”</a:t>
            </a:r>
            <a:endParaRPr sz="1000"/>
          </a:p>
        </p:txBody>
      </p:sp>
      <p:sp>
        <p:nvSpPr>
          <p:cNvPr id="519" name="Google Shape;519;g134242001c3_1_240"/>
          <p:cNvSpPr txBox="1"/>
          <p:nvPr/>
        </p:nvSpPr>
        <p:spPr>
          <a:xfrm>
            <a:off x="5128521" y="3215259"/>
            <a:ext cx="8046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“0” or “1”</a:t>
            </a:r>
            <a:endParaRPr sz="1000"/>
          </a:p>
        </p:txBody>
      </p:sp>
      <p:sp>
        <p:nvSpPr>
          <p:cNvPr id="520" name="Google Shape;520;g134242001c3_1_240"/>
          <p:cNvSpPr/>
          <p:nvPr/>
        </p:nvSpPr>
        <p:spPr>
          <a:xfrm>
            <a:off x="3286600" y="871650"/>
            <a:ext cx="252900" cy="254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134242001c3_1_240"/>
          <p:cNvSpPr/>
          <p:nvPr/>
        </p:nvSpPr>
        <p:spPr>
          <a:xfrm rot="2700000">
            <a:off x="3286631" y="1593532"/>
            <a:ext cx="252861" cy="254558"/>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134242001c3_1_240"/>
          <p:cNvSpPr/>
          <p:nvPr/>
        </p:nvSpPr>
        <p:spPr>
          <a:xfrm>
            <a:off x="3221200" y="3212500"/>
            <a:ext cx="383700" cy="293400"/>
          </a:xfrm>
          <a:prstGeom prst="triangle">
            <a:avLst>
              <a:gd fmla="val 47614"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134242001c3_1_240"/>
          <p:cNvSpPr/>
          <p:nvPr/>
        </p:nvSpPr>
        <p:spPr>
          <a:xfrm>
            <a:off x="3221200" y="3862100"/>
            <a:ext cx="383700" cy="373800"/>
          </a:xfrm>
          <a:prstGeom prst="pentagon">
            <a:avLst>
              <a:gd fmla="val 105146" name="hf"/>
              <a:gd fmla="val 110557" name="vf"/>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134242001c3_1_240"/>
          <p:cNvSpPr/>
          <p:nvPr/>
        </p:nvSpPr>
        <p:spPr>
          <a:xfrm>
            <a:off x="4887761" y="847875"/>
            <a:ext cx="252900" cy="254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134242001c3_1_240"/>
          <p:cNvSpPr/>
          <p:nvPr/>
        </p:nvSpPr>
        <p:spPr>
          <a:xfrm rot="2700000">
            <a:off x="4904308" y="1630279"/>
            <a:ext cx="219769" cy="226133"/>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134242001c3_1_240"/>
          <p:cNvSpPr/>
          <p:nvPr/>
        </p:nvSpPr>
        <p:spPr>
          <a:xfrm>
            <a:off x="6120388" y="858488"/>
            <a:ext cx="252900" cy="2634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134242001c3_1_240"/>
          <p:cNvSpPr/>
          <p:nvPr/>
        </p:nvSpPr>
        <p:spPr>
          <a:xfrm rot="2697133">
            <a:off x="6119676" y="1697045"/>
            <a:ext cx="254346" cy="275772"/>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134242001c3_1_240"/>
          <p:cNvSpPr/>
          <p:nvPr/>
        </p:nvSpPr>
        <p:spPr>
          <a:xfrm>
            <a:off x="4796356" y="3212500"/>
            <a:ext cx="322800" cy="2934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134242001c3_1_240"/>
          <p:cNvSpPr/>
          <p:nvPr/>
        </p:nvSpPr>
        <p:spPr>
          <a:xfrm>
            <a:off x="6184019" y="3263088"/>
            <a:ext cx="322800" cy="293400"/>
          </a:xfrm>
          <a:prstGeom prst="triangle">
            <a:avLst>
              <a:gd fmla="val 50000"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134242001c3_1_240"/>
          <p:cNvSpPr/>
          <p:nvPr/>
        </p:nvSpPr>
        <p:spPr>
          <a:xfrm>
            <a:off x="4692425" y="3823550"/>
            <a:ext cx="322800" cy="3312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134242001c3_1_240"/>
          <p:cNvSpPr/>
          <p:nvPr/>
        </p:nvSpPr>
        <p:spPr>
          <a:xfrm>
            <a:off x="6184025" y="3880950"/>
            <a:ext cx="322800" cy="331200"/>
          </a:xfrm>
          <a:prstGeom prst="pentagon">
            <a:avLst>
              <a:gd fmla="val 105146" name="hf"/>
              <a:gd fmla="val 110557" name="vf"/>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134242001c3_1_240"/>
          <p:cNvSpPr/>
          <p:nvPr/>
        </p:nvSpPr>
        <p:spPr>
          <a:xfrm>
            <a:off x="7654588" y="3831663"/>
            <a:ext cx="429786" cy="429786"/>
          </a:xfrm>
          <a:prstGeom prst="lightningBol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134242001c3_1_240"/>
          <p:cNvSpPr/>
          <p:nvPr/>
        </p:nvSpPr>
        <p:spPr>
          <a:xfrm>
            <a:off x="6162538" y="2547950"/>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cap="flat" cmpd="sng" w="9525">
            <a:solidFill>
              <a:schemeClr val="dk2"/>
            </a:solidFill>
            <a:prstDash val="solid"/>
            <a:round/>
            <a:headEnd len="med" w="med" type="none"/>
            <a:tailEnd len="med" w="med" type="none"/>
          </a:ln>
        </p:spPr>
      </p:sp>
      <p:sp>
        <p:nvSpPr>
          <p:cNvPr id="534" name="Google Shape;534;g134242001c3_1_240"/>
          <p:cNvSpPr/>
          <p:nvPr/>
        </p:nvSpPr>
        <p:spPr>
          <a:xfrm>
            <a:off x="4774875" y="25291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535" name="Google Shape;535;g134242001c3_1_240"/>
          <p:cNvSpPr/>
          <p:nvPr/>
        </p:nvSpPr>
        <p:spPr>
          <a:xfrm>
            <a:off x="3230163" y="2490538"/>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noFill/>
          <a:ln cap="flat" cmpd="sng" w="9525">
            <a:solidFill>
              <a:schemeClr val="dk2"/>
            </a:solidFill>
            <a:prstDash val="solid"/>
            <a:round/>
            <a:headEnd len="med" w="med" type="none"/>
            <a:tailEnd len="med" w="med" type="none"/>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134242001c3_1_291"/>
          <p:cNvSpPr txBox="1"/>
          <p:nvPr/>
        </p:nvSpPr>
        <p:spPr>
          <a:xfrm>
            <a:off x="250825" y="268300"/>
            <a:ext cx="2579400" cy="11685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Field Types: Simple</a:t>
            </a:r>
            <a:endParaRPr b="0" i="0" sz="2200" u="none" cap="none" strike="noStrike">
              <a:solidFill>
                <a:srgbClr val="000000"/>
              </a:solidFill>
              <a:latin typeface="Arial"/>
              <a:ea typeface="Arial"/>
              <a:cs typeface="Arial"/>
              <a:sym typeface="Arial"/>
            </a:endParaRPr>
          </a:p>
        </p:txBody>
      </p:sp>
      <p:sp>
        <p:nvSpPr>
          <p:cNvPr id="541" name="Google Shape;541;g134242001c3_1_291"/>
          <p:cNvSpPr txBox="1"/>
          <p:nvPr/>
        </p:nvSpPr>
        <p:spPr>
          <a:xfrm>
            <a:off x="250826" y="1383794"/>
            <a:ext cx="24507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you put data into a field?  </a:t>
            </a:r>
            <a:r>
              <a:rPr b="0" i="0" lang="en-US" sz="1400" u="none" cap="none" strike="noStrike">
                <a:solidFill>
                  <a:srgbClr val="7F7F7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42" name="Google Shape;542;g134242001c3_1_291"/>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FIELD TYPES / DATA TYPES</a:t>
            </a:r>
            <a:endParaRPr b="0" i="0" sz="100" u="none" cap="none" strike="noStrike">
              <a:solidFill>
                <a:srgbClr val="1B4036"/>
              </a:solidFill>
              <a:latin typeface="Arial"/>
              <a:ea typeface="Arial"/>
              <a:cs typeface="Arial"/>
              <a:sym typeface="Arial"/>
            </a:endParaRPr>
          </a:p>
        </p:txBody>
      </p:sp>
      <p:graphicFrame>
        <p:nvGraphicFramePr>
          <p:cNvPr id="543" name="Google Shape;543;g134242001c3_1_291"/>
          <p:cNvGraphicFramePr/>
          <p:nvPr/>
        </p:nvGraphicFramePr>
        <p:xfrm>
          <a:off x="3362150" y="1818375"/>
          <a:ext cx="3000000" cy="3000000"/>
        </p:xfrm>
        <a:graphic>
          <a:graphicData uri="http://schemas.openxmlformats.org/drawingml/2006/table">
            <a:tbl>
              <a:tblPr>
                <a:noFill/>
                <a:tableStyleId>{660D5E19-21CC-4746-9C6A-F985E217CC2E}</a:tableStyleId>
              </a:tblPr>
              <a:tblGrid>
                <a:gridCol w="1717425"/>
                <a:gridCol w="1717425"/>
                <a:gridCol w="1973500"/>
              </a:tblGrid>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544" name="Google Shape;544;g134242001c3_1_291"/>
          <p:cNvSpPr txBox="1"/>
          <p:nvPr/>
        </p:nvSpPr>
        <p:spPr>
          <a:xfrm>
            <a:off x="4015175" y="2008425"/>
            <a:ext cx="1082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Alphanumeric</a:t>
            </a:r>
            <a:endParaRPr sz="1000"/>
          </a:p>
        </p:txBody>
      </p:sp>
      <p:sp>
        <p:nvSpPr>
          <p:cNvPr id="545" name="Google Shape;545;g134242001c3_1_291"/>
          <p:cNvSpPr txBox="1"/>
          <p:nvPr/>
        </p:nvSpPr>
        <p:spPr>
          <a:xfrm>
            <a:off x="5831175" y="2000525"/>
            <a:ext cx="8787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“Mrs Pink”</a:t>
            </a:r>
            <a:endParaRPr sz="1000"/>
          </a:p>
        </p:txBody>
      </p:sp>
      <p:sp>
        <p:nvSpPr>
          <p:cNvPr id="546" name="Google Shape;546;g134242001c3_1_291"/>
          <p:cNvSpPr txBox="1"/>
          <p:nvPr/>
        </p:nvSpPr>
        <p:spPr>
          <a:xfrm>
            <a:off x="4015175" y="2731050"/>
            <a:ext cx="1082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Alphanumeric</a:t>
            </a:r>
            <a:endParaRPr sz="1000"/>
          </a:p>
        </p:txBody>
      </p:sp>
      <p:sp>
        <p:nvSpPr>
          <p:cNvPr id="547" name="Google Shape;547;g134242001c3_1_291"/>
          <p:cNvSpPr txBox="1"/>
          <p:nvPr/>
        </p:nvSpPr>
        <p:spPr>
          <a:xfrm>
            <a:off x="5848438" y="2727100"/>
            <a:ext cx="5418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56</a:t>
            </a:r>
            <a:endParaRPr sz="1000"/>
          </a:p>
        </p:txBody>
      </p:sp>
      <p:sp>
        <p:nvSpPr>
          <p:cNvPr id="548" name="Google Shape;548;g134242001c3_1_291"/>
          <p:cNvSpPr txBox="1"/>
          <p:nvPr/>
        </p:nvSpPr>
        <p:spPr>
          <a:xfrm>
            <a:off x="4015175" y="3453675"/>
            <a:ext cx="1082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Alphanumeric</a:t>
            </a:r>
            <a:endParaRPr sz="1000"/>
          </a:p>
        </p:txBody>
      </p:sp>
      <p:sp>
        <p:nvSpPr>
          <p:cNvPr id="549" name="Google Shape;549;g134242001c3_1_291"/>
          <p:cNvSpPr txBox="1"/>
          <p:nvPr/>
        </p:nvSpPr>
        <p:spPr>
          <a:xfrm>
            <a:off x="5999625" y="3453675"/>
            <a:ext cx="5418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0.98</a:t>
            </a:r>
            <a:endParaRPr sz="1000"/>
          </a:p>
        </p:txBody>
      </p:sp>
      <p:sp>
        <p:nvSpPr>
          <p:cNvPr id="550" name="Google Shape;550;g134242001c3_1_291"/>
          <p:cNvSpPr txBox="1"/>
          <p:nvPr/>
        </p:nvSpPr>
        <p:spPr>
          <a:xfrm>
            <a:off x="7783300" y="2000525"/>
            <a:ext cx="8787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“Mrs Pink”</a:t>
            </a:r>
            <a:endParaRPr sz="1000"/>
          </a:p>
        </p:txBody>
      </p:sp>
      <p:sp>
        <p:nvSpPr>
          <p:cNvPr id="551" name="Google Shape;551;g134242001c3_1_291"/>
          <p:cNvSpPr txBox="1"/>
          <p:nvPr/>
        </p:nvSpPr>
        <p:spPr>
          <a:xfrm>
            <a:off x="7783300" y="2651088"/>
            <a:ext cx="5418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“56”</a:t>
            </a:r>
            <a:endParaRPr sz="1000"/>
          </a:p>
        </p:txBody>
      </p:sp>
      <p:sp>
        <p:nvSpPr>
          <p:cNvPr id="552" name="Google Shape;552;g134242001c3_1_291"/>
          <p:cNvSpPr txBox="1"/>
          <p:nvPr/>
        </p:nvSpPr>
        <p:spPr>
          <a:xfrm>
            <a:off x="7783300" y="3453688"/>
            <a:ext cx="5418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“0.98”</a:t>
            </a:r>
            <a:endParaRPr sz="1000"/>
          </a:p>
        </p:txBody>
      </p:sp>
      <p:sp>
        <p:nvSpPr>
          <p:cNvPr id="553" name="Google Shape;553;g134242001c3_1_291"/>
          <p:cNvSpPr/>
          <p:nvPr/>
        </p:nvSpPr>
        <p:spPr>
          <a:xfrm>
            <a:off x="5411350" y="2758488"/>
            <a:ext cx="274200" cy="274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g134242001c3_1_291"/>
          <p:cNvGrpSpPr/>
          <p:nvPr/>
        </p:nvGrpSpPr>
        <p:grpSpPr>
          <a:xfrm>
            <a:off x="7128228" y="3402394"/>
            <a:ext cx="423576" cy="431676"/>
            <a:chOff x="4486891" y="5663568"/>
            <a:chExt cx="1080000" cy="1080000"/>
          </a:xfrm>
        </p:grpSpPr>
        <p:sp>
          <p:nvSpPr>
            <p:cNvPr id="555" name="Google Shape;555;g134242001c3_1_291"/>
            <p:cNvSpPr/>
            <p:nvPr/>
          </p:nvSpPr>
          <p:spPr>
            <a:xfrm>
              <a:off x="4639000" y="5815675"/>
              <a:ext cx="775800" cy="7758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134242001c3_1_291"/>
            <p:cNvSpPr/>
            <p:nvPr/>
          </p:nvSpPr>
          <p:spPr>
            <a:xfrm rot="2700000">
              <a:off x="4638902" y="5827882"/>
              <a:ext cx="775979" cy="75137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7" name="Google Shape;557;g134242001c3_1_291"/>
          <p:cNvGrpSpPr/>
          <p:nvPr/>
        </p:nvGrpSpPr>
        <p:grpSpPr>
          <a:xfrm>
            <a:off x="7141420" y="2599805"/>
            <a:ext cx="423576" cy="431676"/>
            <a:chOff x="6779791" y="5428943"/>
            <a:chExt cx="1080000" cy="1080000"/>
          </a:xfrm>
        </p:grpSpPr>
        <p:sp>
          <p:nvSpPr>
            <p:cNvPr id="558" name="Google Shape;558;g134242001c3_1_291"/>
            <p:cNvSpPr/>
            <p:nvPr/>
          </p:nvSpPr>
          <p:spPr>
            <a:xfrm rot="2700000">
              <a:off x="6931802" y="5593257"/>
              <a:ext cx="775979" cy="751372"/>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134242001c3_1_291"/>
            <p:cNvSpPr/>
            <p:nvPr/>
          </p:nvSpPr>
          <p:spPr>
            <a:xfrm>
              <a:off x="6931900" y="5581050"/>
              <a:ext cx="775800" cy="77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0" name="Google Shape;560;g134242001c3_1_291"/>
          <p:cNvSpPr/>
          <p:nvPr/>
        </p:nvSpPr>
        <p:spPr>
          <a:xfrm>
            <a:off x="3589738" y="1990088"/>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noFill/>
          <a:ln cap="flat" cmpd="sng" w="9525">
            <a:solidFill>
              <a:schemeClr val="dk2"/>
            </a:solidFill>
            <a:prstDash val="solid"/>
            <a:round/>
            <a:headEnd len="med" w="med" type="none"/>
            <a:tailEnd len="med" w="med" type="none"/>
          </a:ln>
        </p:spPr>
      </p:sp>
      <p:sp>
        <p:nvSpPr>
          <p:cNvPr id="561" name="Google Shape;561;g134242001c3_1_291"/>
          <p:cNvSpPr/>
          <p:nvPr/>
        </p:nvSpPr>
        <p:spPr>
          <a:xfrm>
            <a:off x="3589738" y="27127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noFill/>
          <a:ln cap="flat" cmpd="sng" w="9525">
            <a:solidFill>
              <a:schemeClr val="dk2"/>
            </a:solidFill>
            <a:prstDash val="solid"/>
            <a:round/>
            <a:headEnd len="med" w="med" type="none"/>
            <a:tailEnd len="med" w="med" type="none"/>
          </a:ln>
        </p:spPr>
      </p:sp>
      <p:sp>
        <p:nvSpPr>
          <p:cNvPr id="562" name="Google Shape;562;g134242001c3_1_291"/>
          <p:cNvSpPr/>
          <p:nvPr/>
        </p:nvSpPr>
        <p:spPr>
          <a:xfrm>
            <a:off x="3602913" y="3435338"/>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noFill/>
          <a:ln cap="flat" cmpd="sng" w="9525">
            <a:solidFill>
              <a:schemeClr val="dk2"/>
            </a:solidFill>
            <a:prstDash val="solid"/>
            <a:round/>
            <a:headEnd len="med" w="med" type="none"/>
            <a:tailEnd len="med" w="med" type="none"/>
          </a:ln>
        </p:spPr>
      </p:sp>
      <p:sp>
        <p:nvSpPr>
          <p:cNvPr id="563" name="Google Shape;563;g134242001c3_1_291"/>
          <p:cNvSpPr/>
          <p:nvPr/>
        </p:nvSpPr>
        <p:spPr>
          <a:xfrm>
            <a:off x="5365563" y="199006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564" name="Google Shape;564;g134242001c3_1_291"/>
          <p:cNvSpPr/>
          <p:nvPr/>
        </p:nvSpPr>
        <p:spPr>
          <a:xfrm>
            <a:off x="5365600" y="3435375"/>
            <a:ext cx="365700" cy="365700"/>
          </a:xfrm>
          <a:prstGeom prst="diamond">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134242001c3_1_291"/>
          <p:cNvSpPr/>
          <p:nvPr/>
        </p:nvSpPr>
        <p:spPr>
          <a:xfrm>
            <a:off x="7170325" y="1990088"/>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cap="flat" cmpd="sng" w="9525">
            <a:solidFill>
              <a:schemeClr val="dk2"/>
            </a:solidFill>
            <a:prstDash val="solid"/>
            <a:round/>
            <a:headEnd len="med" w="med" type="none"/>
            <a:tailEnd len="med" w="med" type="none"/>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134242001c3_0_2835"/>
          <p:cNvSpPr txBox="1"/>
          <p:nvPr/>
        </p:nvSpPr>
        <p:spPr>
          <a:xfrm>
            <a:off x="250825" y="268311"/>
            <a:ext cx="2064300" cy="122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Field Types:</a:t>
            </a:r>
            <a:endParaRPr b="1" sz="2200">
              <a:solidFill>
                <a:schemeClr val="dk2"/>
              </a:solidFill>
            </a:endParaRPr>
          </a:p>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Complex</a:t>
            </a:r>
            <a:endParaRPr b="1" sz="2200">
              <a:solidFill>
                <a:schemeClr val="dk2"/>
              </a:solidFill>
            </a:endParaRPr>
          </a:p>
        </p:txBody>
      </p:sp>
      <p:sp>
        <p:nvSpPr>
          <p:cNvPr id="571" name="Google Shape;571;g134242001c3_0_2835"/>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72" name="Google Shape;572;g134242001c3_0_2835"/>
          <p:cNvSpPr txBox="1"/>
          <p:nvPr/>
        </p:nvSpPr>
        <p:spPr>
          <a:xfrm>
            <a:off x="242327" y="180657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you data into a field?”</a:t>
            </a:r>
            <a:endParaRPr b="0" i="0" sz="1400" u="none" cap="none" strike="noStrike">
              <a:solidFill>
                <a:srgbClr val="000000"/>
              </a:solidFill>
              <a:latin typeface="Arial"/>
              <a:ea typeface="Arial"/>
              <a:cs typeface="Arial"/>
              <a:sym typeface="Arial"/>
            </a:endParaRPr>
          </a:p>
        </p:txBody>
      </p:sp>
      <p:sp>
        <p:nvSpPr>
          <p:cNvPr id="573" name="Google Shape;573;g134242001c3_0_2835"/>
          <p:cNvSpPr/>
          <p:nvPr/>
        </p:nvSpPr>
        <p:spPr>
          <a:xfrm>
            <a:off x="-1615775" y="3463575"/>
            <a:ext cx="548700" cy="54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134242001c3_0_2835"/>
          <p:cNvSpPr/>
          <p:nvPr/>
        </p:nvSpPr>
        <p:spPr>
          <a:xfrm>
            <a:off x="-1661525" y="4600050"/>
            <a:ext cx="640200" cy="5535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134242001c3_0_2835"/>
          <p:cNvSpPr/>
          <p:nvPr/>
        </p:nvSpPr>
        <p:spPr>
          <a:xfrm>
            <a:off x="-1661525" y="2267700"/>
            <a:ext cx="640200" cy="6081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6" name="Google Shape;576;g134242001c3_0_2835"/>
          <p:cNvGrpSpPr/>
          <p:nvPr/>
        </p:nvGrpSpPr>
        <p:grpSpPr>
          <a:xfrm>
            <a:off x="-1842875" y="1215436"/>
            <a:ext cx="775800" cy="775800"/>
            <a:chOff x="7698550" y="1901686"/>
            <a:chExt cx="775800" cy="775800"/>
          </a:xfrm>
        </p:grpSpPr>
        <p:sp>
          <p:nvSpPr>
            <p:cNvPr id="577" name="Google Shape;577;g134242001c3_0_2835"/>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134242001c3_0_2835"/>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 name="Google Shape;579;g134242001c3_0_2835"/>
          <p:cNvSpPr/>
          <p:nvPr/>
        </p:nvSpPr>
        <p:spPr>
          <a:xfrm>
            <a:off x="4183063" y="-1715862"/>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dk2"/>
            </a:solidFill>
            <a:prstDash val="solid"/>
            <a:round/>
            <a:headEnd len="med" w="med" type="none"/>
            <a:tailEnd len="med" w="med" type="none"/>
          </a:ln>
        </p:spPr>
      </p:sp>
      <p:sp>
        <p:nvSpPr>
          <p:cNvPr id="580" name="Google Shape;580;g134242001c3_0_2835"/>
          <p:cNvSpPr/>
          <p:nvPr/>
        </p:nvSpPr>
        <p:spPr>
          <a:xfrm>
            <a:off x="4442957" y="-1715862"/>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dk2"/>
            </a:solidFill>
            <a:prstDash val="solid"/>
            <a:round/>
            <a:headEnd len="med" w="med" type="none"/>
            <a:tailEnd len="med" w="med" type="none"/>
          </a:ln>
        </p:spPr>
      </p:sp>
      <p:sp>
        <p:nvSpPr>
          <p:cNvPr id="581" name="Google Shape;581;g134242001c3_0_2835"/>
          <p:cNvSpPr/>
          <p:nvPr/>
        </p:nvSpPr>
        <p:spPr>
          <a:xfrm>
            <a:off x="4703618" y="-1715862"/>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dk2"/>
            </a:solidFill>
            <a:prstDash val="solid"/>
            <a:round/>
            <a:headEnd len="med" w="med" type="none"/>
            <a:tailEnd len="med" w="med" type="none"/>
          </a:ln>
        </p:spPr>
      </p:sp>
      <p:sp>
        <p:nvSpPr>
          <p:cNvPr id="582" name="Google Shape;582;g134242001c3_0_2835"/>
          <p:cNvSpPr/>
          <p:nvPr/>
        </p:nvSpPr>
        <p:spPr>
          <a:xfrm>
            <a:off x="4300268" y="-1972962"/>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dk2"/>
            </a:solidFill>
            <a:prstDash val="solid"/>
            <a:round/>
            <a:headEnd len="med" w="med" type="none"/>
            <a:tailEnd len="med" w="med" type="none"/>
          </a:ln>
        </p:spPr>
      </p:sp>
      <p:sp>
        <p:nvSpPr>
          <p:cNvPr id="583" name="Google Shape;583;g134242001c3_0_2835"/>
          <p:cNvSpPr/>
          <p:nvPr/>
        </p:nvSpPr>
        <p:spPr>
          <a:xfrm>
            <a:off x="4560168" y="-1972962"/>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dk2"/>
            </a:solidFill>
            <a:prstDash val="solid"/>
            <a:round/>
            <a:headEnd len="med" w="med" type="none"/>
            <a:tailEnd len="med" w="med" type="none"/>
          </a:ln>
        </p:spPr>
      </p:sp>
      <p:sp>
        <p:nvSpPr>
          <p:cNvPr id="584" name="Google Shape;584;g134242001c3_0_2835"/>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FIELD TYPES / DATA TYPES</a:t>
            </a:r>
            <a:endParaRPr b="0" i="0" sz="100" u="none" cap="none" strike="noStrike">
              <a:solidFill>
                <a:srgbClr val="1B4036"/>
              </a:solidFill>
              <a:latin typeface="Arial"/>
              <a:ea typeface="Arial"/>
              <a:cs typeface="Arial"/>
              <a:sym typeface="Arial"/>
            </a:endParaRPr>
          </a:p>
        </p:txBody>
      </p:sp>
      <p:graphicFrame>
        <p:nvGraphicFramePr>
          <p:cNvPr id="585" name="Google Shape;585;g134242001c3_0_2835"/>
          <p:cNvGraphicFramePr/>
          <p:nvPr/>
        </p:nvGraphicFramePr>
        <p:xfrm>
          <a:off x="163750" y="5686000"/>
          <a:ext cx="3000000" cy="3000000"/>
        </p:xfrm>
        <a:graphic>
          <a:graphicData uri="http://schemas.openxmlformats.org/drawingml/2006/table">
            <a:tbl>
              <a:tblPr>
                <a:noFill/>
                <a:tableStyleId>{660D5E19-21CC-4746-9C6A-F985E217CC2E}</a:tableStyleId>
              </a:tblPr>
              <a:tblGrid>
                <a:gridCol w="778775"/>
                <a:gridCol w="778775"/>
                <a:gridCol w="778775"/>
              </a:tblGrid>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graphicFrame>
        <p:nvGraphicFramePr>
          <p:cNvPr id="586" name="Google Shape;586;g134242001c3_0_2835"/>
          <p:cNvGraphicFramePr/>
          <p:nvPr/>
        </p:nvGraphicFramePr>
        <p:xfrm>
          <a:off x="3046338" y="1072563"/>
          <a:ext cx="3000000" cy="3000000"/>
        </p:xfrm>
        <a:graphic>
          <a:graphicData uri="http://schemas.openxmlformats.org/drawingml/2006/table">
            <a:tbl>
              <a:tblPr>
                <a:noFill/>
                <a:tableStyleId>{660D5E19-21CC-4746-9C6A-F985E217CC2E}</a:tableStyleId>
              </a:tblPr>
              <a:tblGrid>
                <a:gridCol w="1819075"/>
                <a:gridCol w="2134400"/>
                <a:gridCol w="1258750"/>
                <a:gridCol w="775075"/>
              </a:tblGrid>
              <a:tr h="104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104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104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587" name="Google Shape;587;g134242001c3_0_2835"/>
          <p:cNvSpPr txBox="1"/>
          <p:nvPr/>
        </p:nvSpPr>
        <p:spPr>
          <a:xfrm>
            <a:off x="5924868" y="2424347"/>
            <a:ext cx="1271400" cy="3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56, 0.5, skull, 25788  </a:t>
            </a:r>
            <a:endParaRPr sz="1000"/>
          </a:p>
        </p:txBody>
      </p:sp>
      <p:sp>
        <p:nvSpPr>
          <p:cNvPr id="588" name="Google Shape;588;g134242001c3_0_2835"/>
          <p:cNvSpPr txBox="1"/>
          <p:nvPr/>
        </p:nvSpPr>
        <p:spPr>
          <a:xfrm>
            <a:off x="6044251" y="3418966"/>
            <a:ext cx="1031700" cy="6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10, </a:t>
            </a:r>
            <a:endParaRPr sz="1000"/>
          </a:p>
          <a:p>
            <a:pPr indent="0" lvl="0" marL="0" rtl="0" algn="l">
              <a:spcBef>
                <a:spcPts val="0"/>
              </a:spcBef>
              <a:spcAft>
                <a:spcPts val="0"/>
              </a:spcAft>
              <a:buNone/>
            </a:pPr>
            <a:r>
              <a:rPr lang="en-US" sz="1000"/>
              <a:t>1 March 1971, </a:t>
            </a:r>
            <a:endParaRPr sz="1000"/>
          </a:p>
          <a:p>
            <a:pPr indent="0" lvl="0" marL="0" rtl="0" algn="l">
              <a:spcBef>
                <a:spcPts val="0"/>
              </a:spcBef>
              <a:spcAft>
                <a:spcPts val="0"/>
              </a:spcAft>
              <a:buNone/>
            </a:pPr>
            <a:r>
              <a:rPr lang="en-US" sz="1000"/>
              <a:t>0 </a:t>
            </a:r>
            <a:endParaRPr sz="1000"/>
          </a:p>
        </p:txBody>
      </p:sp>
      <p:sp>
        <p:nvSpPr>
          <p:cNvPr id="589" name="Google Shape;589;g134242001c3_0_2835"/>
          <p:cNvSpPr txBox="1"/>
          <p:nvPr/>
        </p:nvSpPr>
        <p:spPr>
          <a:xfrm>
            <a:off x="5992865" y="1305417"/>
            <a:ext cx="8703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The quick brown fox...  </a:t>
            </a:r>
            <a:endParaRPr sz="1000"/>
          </a:p>
        </p:txBody>
      </p:sp>
      <p:sp>
        <p:nvSpPr>
          <p:cNvPr id="590" name="Google Shape;590;g134242001c3_0_2835"/>
          <p:cNvSpPr txBox="1"/>
          <p:nvPr/>
        </p:nvSpPr>
        <p:spPr>
          <a:xfrm>
            <a:off x="4135099" y="1377254"/>
            <a:ext cx="5778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Memo </a:t>
            </a:r>
            <a:endParaRPr sz="1000"/>
          </a:p>
        </p:txBody>
      </p:sp>
      <p:sp>
        <p:nvSpPr>
          <p:cNvPr id="591" name="Google Shape;591;g134242001c3_0_2835"/>
          <p:cNvSpPr txBox="1"/>
          <p:nvPr/>
        </p:nvSpPr>
        <p:spPr>
          <a:xfrm>
            <a:off x="4135099" y="2463492"/>
            <a:ext cx="5778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Memo </a:t>
            </a:r>
            <a:endParaRPr sz="1000"/>
          </a:p>
        </p:txBody>
      </p:sp>
      <p:sp>
        <p:nvSpPr>
          <p:cNvPr id="592" name="Google Shape;592;g134242001c3_0_2835"/>
          <p:cNvSpPr txBox="1"/>
          <p:nvPr/>
        </p:nvSpPr>
        <p:spPr>
          <a:xfrm>
            <a:off x="4261084" y="3434933"/>
            <a:ext cx="5778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Factor </a:t>
            </a:r>
            <a:endParaRPr sz="1000"/>
          </a:p>
        </p:txBody>
      </p:sp>
      <p:grpSp>
        <p:nvGrpSpPr>
          <p:cNvPr id="593" name="Google Shape;593;g134242001c3_0_2835"/>
          <p:cNvGrpSpPr/>
          <p:nvPr/>
        </p:nvGrpSpPr>
        <p:grpSpPr>
          <a:xfrm>
            <a:off x="5126274" y="2320068"/>
            <a:ext cx="690139" cy="655770"/>
            <a:chOff x="3363749" y="4382131"/>
            <a:chExt cx="690139" cy="655770"/>
          </a:xfrm>
        </p:grpSpPr>
        <p:sp>
          <p:nvSpPr>
            <p:cNvPr id="594" name="Google Shape;594;g134242001c3_0_2835"/>
            <p:cNvSpPr/>
            <p:nvPr/>
          </p:nvSpPr>
          <p:spPr>
            <a:xfrm>
              <a:off x="3391650" y="4404025"/>
              <a:ext cx="266400" cy="27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134242001c3_0_2835"/>
            <p:cNvSpPr/>
            <p:nvPr/>
          </p:nvSpPr>
          <p:spPr>
            <a:xfrm rot="2700000">
              <a:off x="3410934" y="4762886"/>
              <a:ext cx="227830" cy="22783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6" name="Google Shape;596;g134242001c3_0_2835"/>
            <p:cNvGrpSpPr/>
            <p:nvPr/>
          </p:nvGrpSpPr>
          <p:grpSpPr>
            <a:xfrm>
              <a:off x="3731698" y="4382131"/>
              <a:ext cx="322190" cy="322190"/>
              <a:chOff x="7698550" y="1901686"/>
              <a:chExt cx="775800" cy="775800"/>
            </a:xfrm>
          </p:grpSpPr>
          <p:sp>
            <p:nvSpPr>
              <p:cNvPr id="597" name="Google Shape;597;g134242001c3_0_2835"/>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134242001c3_0_2835"/>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9" name="Google Shape;599;g134242001c3_0_2835"/>
            <p:cNvSpPr/>
            <p:nvPr/>
          </p:nvSpPr>
          <p:spPr>
            <a:xfrm>
              <a:off x="3759775" y="4737600"/>
              <a:ext cx="266400" cy="2784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 name="Google Shape;600;g134242001c3_0_2835"/>
          <p:cNvSpPr/>
          <p:nvPr/>
        </p:nvSpPr>
        <p:spPr>
          <a:xfrm>
            <a:off x="8312674" y="3366775"/>
            <a:ext cx="429624" cy="315306"/>
          </a:xfrm>
          <a:prstGeom prst="lightningBol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1" name="Google Shape;601;g134242001c3_0_2835"/>
          <p:cNvGrpSpPr/>
          <p:nvPr/>
        </p:nvGrpSpPr>
        <p:grpSpPr>
          <a:xfrm>
            <a:off x="3168327" y="3266565"/>
            <a:ext cx="995351" cy="655791"/>
            <a:chOff x="2230702" y="4652440"/>
            <a:chExt cx="995351" cy="655791"/>
          </a:xfrm>
        </p:grpSpPr>
        <p:grpSp>
          <p:nvGrpSpPr>
            <p:cNvPr id="602" name="Google Shape;602;g134242001c3_0_2835"/>
            <p:cNvGrpSpPr/>
            <p:nvPr/>
          </p:nvGrpSpPr>
          <p:grpSpPr>
            <a:xfrm>
              <a:off x="2230702" y="4808305"/>
              <a:ext cx="995351" cy="499926"/>
              <a:chOff x="2230700" y="4532361"/>
              <a:chExt cx="1551600" cy="775800"/>
            </a:xfrm>
          </p:grpSpPr>
          <p:grpSp>
            <p:nvGrpSpPr>
              <p:cNvPr id="603" name="Google Shape;603;g134242001c3_0_2835"/>
              <p:cNvGrpSpPr/>
              <p:nvPr/>
            </p:nvGrpSpPr>
            <p:grpSpPr>
              <a:xfrm>
                <a:off x="3006500" y="4532361"/>
                <a:ext cx="775800" cy="775800"/>
                <a:chOff x="7698550" y="1901686"/>
                <a:chExt cx="775800" cy="775800"/>
              </a:xfrm>
            </p:grpSpPr>
            <p:sp>
              <p:nvSpPr>
                <p:cNvPr id="604" name="Google Shape;604;g134242001c3_0_2835"/>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g134242001c3_0_2835"/>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g134242001c3_0_2835"/>
              <p:cNvGrpSpPr/>
              <p:nvPr/>
            </p:nvGrpSpPr>
            <p:grpSpPr>
              <a:xfrm>
                <a:off x="2619925" y="4532361"/>
                <a:ext cx="775800" cy="775800"/>
                <a:chOff x="7698550" y="1901686"/>
                <a:chExt cx="775800" cy="775800"/>
              </a:xfrm>
            </p:grpSpPr>
            <p:sp>
              <p:nvSpPr>
                <p:cNvPr id="607" name="Google Shape;607;g134242001c3_0_2835"/>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134242001c3_0_2835"/>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g134242001c3_0_2835"/>
              <p:cNvGrpSpPr/>
              <p:nvPr/>
            </p:nvGrpSpPr>
            <p:grpSpPr>
              <a:xfrm>
                <a:off x="2230700" y="4532361"/>
                <a:ext cx="775800" cy="775800"/>
                <a:chOff x="7698550" y="1901686"/>
                <a:chExt cx="775800" cy="775800"/>
              </a:xfrm>
            </p:grpSpPr>
            <p:sp>
              <p:nvSpPr>
                <p:cNvPr id="610" name="Google Shape;610;g134242001c3_0_2835"/>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134242001c3_0_2835"/>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2" name="Google Shape;612;g134242001c3_0_2835"/>
            <p:cNvGrpSpPr/>
            <p:nvPr/>
          </p:nvGrpSpPr>
          <p:grpSpPr>
            <a:xfrm>
              <a:off x="2350727" y="4652440"/>
              <a:ext cx="755286" cy="499926"/>
              <a:chOff x="2315125" y="4227561"/>
              <a:chExt cx="1177375" cy="775800"/>
            </a:xfrm>
          </p:grpSpPr>
          <p:grpSp>
            <p:nvGrpSpPr>
              <p:cNvPr id="613" name="Google Shape;613;g134242001c3_0_2835"/>
              <p:cNvGrpSpPr/>
              <p:nvPr/>
            </p:nvGrpSpPr>
            <p:grpSpPr>
              <a:xfrm>
                <a:off x="2315125" y="4227561"/>
                <a:ext cx="775800" cy="775800"/>
                <a:chOff x="7698550" y="1901686"/>
                <a:chExt cx="775800" cy="775800"/>
              </a:xfrm>
            </p:grpSpPr>
            <p:sp>
              <p:nvSpPr>
                <p:cNvPr id="614" name="Google Shape;614;g134242001c3_0_2835"/>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134242001c3_0_2835"/>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g134242001c3_0_2835"/>
              <p:cNvGrpSpPr/>
              <p:nvPr/>
            </p:nvGrpSpPr>
            <p:grpSpPr>
              <a:xfrm>
                <a:off x="2716700" y="4227561"/>
                <a:ext cx="775800" cy="775800"/>
                <a:chOff x="7698550" y="1901686"/>
                <a:chExt cx="775800" cy="775800"/>
              </a:xfrm>
            </p:grpSpPr>
            <p:sp>
              <p:nvSpPr>
                <p:cNvPr id="617" name="Google Shape;617;g134242001c3_0_2835"/>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134242001c3_0_2835"/>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19" name="Google Shape;619;g134242001c3_0_2835"/>
          <p:cNvGrpSpPr/>
          <p:nvPr/>
        </p:nvGrpSpPr>
        <p:grpSpPr>
          <a:xfrm>
            <a:off x="7158565" y="3243965"/>
            <a:ext cx="995351" cy="655791"/>
            <a:chOff x="6999827" y="4221040"/>
            <a:chExt cx="995351" cy="655791"/>
          </a:xfrm>
        </p:grpSpPr>
        <p:grpSp>
          <p:nvGrpSpPr>
            <p:cNvPr id="620" name="Google Shape;620;g134242001c3_0_2835"/>
            <p:cNvGrpSpPr/>
            <p:nvPr/>
          </p:nvGrpSpPr>
          <p:grpSpPr>
            <a:xfrm>
              <a:off x="6999827" y="4221040"/>
              <a:ext cx="995351" cy="655791"/>
              <a:chOff x="2230702" y="4652440"/>
              <a:chExt cx="995351" cy="655791"/>
            </a:xfrm>
          </p:grpSpPr>
          <p:grpSp>
            <p:nvGrpSpPr>
              <p:cNvPr id="621" name="Google Shape;621;g134242001c3_0_2835"/>
              <p:cNvGrpSpPr/>
              <p:nvPr/>
            </p:nvGrpSpPr>
            <p:grpSpPr>
              <a:xfrm>
                <a:off x="2230702" y="4808305"/>
                <a:ext cx="995351" cy="499926"/>
                <a:chOff x="2230700" y="4532361"/>
                <a:chExt cx="1551600" cy="775800"/>
              </a:xfrm>
            </p:grpSpPr>
            <p:grpSp>
              <p:nvGrpSpPr>
                <p:cNvPr id="622" name="Google Shape;622;g134242001c3_0_2835"/>
                <p:cNvGrpSpPr/>
                <p:nvPr/>
              </p:nvGrpSpPr>
              <p:grpSpPr>
                <a:xfrm>
                  <a:off x="3006500" y="4532361"/>
                  <a:ext cx="775800" cy="775800"/>
                  <a:chOff x="7698550" y="1901686"/>
                  <a:chExt cx="775800" cy="775800"/>
                </a:xfrm>
              </p:grpSpPr>
              <p:sp>
                <p:nvSpPr>
                  <p:cNvPr id="623" name="Google Shape;623;g134242001c3_0_2835"/>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134242001c3_0_2835"/>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g134242001c3_0_2835"/>
                <p:cNvGrpSpPr/>
                <p:nvPr/>
              </p:nvGrpSpPr>
              <p:grpSpPr>
                <a:xfrm>
                  <a:off x="2619925" y="4532361"/>
                  <a:ext cx="775800" cy="775800"/>
                  <a:chOff x="7698550" y="1901686"/>
                  <a:chExt cx="775800" cy="775800"/>
                </a:xfrm>
              </p:grpSpPr>
              <p:sp>
                <p:nvSpPr>
                  <p:cNvPr id="626" name="Google Shape;626;g134242001c3_0_2835"/>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134242001c3_0_2835"/>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g134242001c3_0_2835"/>
                <p:cNvGrpSpPr/>
                <p:nvPr/>
              </p:nvGrpSpPr>
              <p:grpSpPr>
                <a:xfrm>
                  <a:off x="2230700" y="4532361"/>
                  <a:ext cx="775800" cy="775800"/>
                  <a:chOff x="7698550" y="1901686"/>
                  <a:chExt cx="775800" cy="775800"/>
                </a:xfrm>
              </p:grpSpPr>
              <p:sp>
                <p:nvSpPr>
                  <p:cNvPr id="629" name="Google Shape;629;g134242001c3_0_2835"/>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134242001c3_0_2835"/>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1" name="Google Shape;631;g134242001c3_0_2835"/>
              <p:cNvGrpSpPr/>
              <p:nvPr/>
            </p:nvGrpSpPr>
            <p:grpSpPr>
              <a:xfrm>
                <a:off x="2350727" y="4652440"/>
                <a:ext cx="755286" cy="499926"/>
                <a:chOff x="2315125" y="4227561"/>
                <a:chExt cx="1177375" cy="775800"/>
              </a:xfrm>
            </p:grpSpPr>
            <p:grpSp>
              <p:nvGrpSpPr>
                <p:cNvPr id="632" name="Google Shape;632;g134242001c3_0_2835"/>
                <p:cNvGrpSpPr/>
                <p:nvPr/>
              </p:nvGrpSpPr>
              <p:grpSpPr>
                <a:xfrm>
                  <a:off x="2315125" y="4227561"/>
                  <a:ext cx="775800" cy="775800"/>
                  <a:chOff x="7698550" y="1901686"/>
                  <a:chExt cx="775800" cy="775800"/>
                </a:xfrm>
              </p:grpSpPr>
              <p:sp>
                <p:nvSpPr>
                  <p:cNvPr id="633" name="Google Shape;633;g134242001c3_0_2835"/>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134242001c3_0_2835"/>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 name="Google Shape;635;g134242001c3_0_2835"/>
                <p:cNvGrpSpPr/>
                <p:nvPr/>
              </p:nvGrpSpPr>
              <p:grpSpPr>
                <a:xfrm>
                  <a:off x="2716700" y="4227561"/>
                  <a:ext cx="775800" cy="775800"/>
                  <a:chOff x="7698550" y="1901686"/>
                  <a:chExt cx="775800" cy="775800"/>
                </a:xfrm>
              </p:grpSpPr>
              <p:sp>
                <p:nvSpPr>
                  <p:cNvPr id="636" name="Google Shape;636;g134242001c3_0_2835"/>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134242001c3_0_2835"/>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638" name="Google Shape;638;g134242001c3_0_2835"/>
            <p:cNvSpPr/>
            <p:nvPr/>
          </p:nvSpPr>
          <p:spPr>
            <a:xfrm>
              <a:off x="7136000" y="4437186"/>
              <a:ext cx="220800" cy="223500"/>
            </a:xfrm>
            <a:prstGeom prst="rect">
              <a:avLst/>
            </a:prstGeom>
            <a:solidFill>
              <a:schemeClr val="accent6"/>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g134242001c3_0_2835"/>
            <p:cNvSpPr/>
            <p:nvPr/>
          </p:nvSpPr>
          <p:spPr>
            <a:xfrm>
              <a:off x="7414200" y="4414075"/>
              <a:ext cx="220800" cy="223500"/>
            </a:xfrm>
            <a:prstGeom prst="pentagon">
              <a:avLst>
                <a:gd fmla="val 105146" name="hf"/>
                <a:gd fmla="val 110557" name="vf"/>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134242001c3_0_2835"/>
            <p:cNvSpPr/>
            <p:nvPr/>
          </p:nvSpPr>
          <p:spPr>
            <a:xfrm>
              <a:off x="7635000" y="4479925"/>
              <a:ext cx="220800" cy="223500"/>
            </a:xfrm>
            <a:prstGeom prst="triangle">
              <a:avLst>
                <a:gd fmla="val 50000" name="adj"/>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1" name="Google Shape;641;g134242001c3_0_2835"/>
          <p:cNvGrpSpPr/>
          <p:nvPr/>
        </p:nvGrpSpPr>
        <p:grpSpPr>
          <a:xfrm>
            <a:off x="5027900" y="3391625"/>
            <a:ext cx="979850" cy="278400"/>
            <a:chOff x="3878250" y="4807150"/>
            <a:chExt cx="979850" cy="278400"/>
          </a:xfrm>
        </p:grpSpPr>
        <p:sp>
          <p:nvSpPr>
            <p:cNvPr id="642" name="Google Shape;642;g134242001c3_0_2835"/>
            <p:cNvSpPr/>
            <p:nvPr/>
          </p:nvSpPr>
          <p:spPr>
            <a:xfrm>
              <a:off x="3878250" y="4807150"/>
              <a:ext cx="285300" cy="27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134242001c3_0_2835"/>
            <p:cNvSpPr/>
            <p:nvPr/>
          </p:nvSpPr>
          <p:spPr>
            <a:xfrm>
              <a:off x="4225525" y="4807150"/>
              <a:ext cx="285300" cy="2784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134242001c3_0_2835"/>
            <p:cNvSpPr/>
            <p:nvPr/>
          </p:nvSpPr>
          <p:spPr>
            <a:xfrm>
              <a:off x="4572800" y="4807150"/>
              <a:ext cx="285300" cy="2784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5" name="Google Shape;645;g134242001c3_0_2835"/>
          <p:cNvGrpSpPr/>
          <p:nvPr/>
        </p:nvGrpSpPr>
        <p:grpSpPr>
          <a:xfrm>
            <a:off x="5048863" y="3758276"/>
            <a:ext cx="937924" cy="354000"/>
            <a:chOff x="3759976" y="4949026"/>
            <a:chExt cx="937924" cy="354000"/>
          </a:xfrm>
        </p:grpSpPr>
        <p:sp>
          <p:nvSpPr>
            <p:cNvPr id="646" name="Google Shape;646;g134242001c3_0_2835"/>
            <p:cNvSpPr/>
            <p:nvPr/>
          </p:nvSpPr>
          <p:spPr>
            <a:xfrm rot="841468">
              <a:off x="4315673" y="4987817"/>
              <a:ext cx="354054" cy="276418"/>
            </a:xfrm>
            <a:prstGeom prst="triangle">
              <a:avLst>
                <a:gd fmla="val 50000"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g134242001c3_0_2835"/>
            <p:cNvSpPr/>
            <p:nvPr/>
          </p:nvSpPr>
          <p:spPr>
            <a:xfrm rot="-800667">
              <a:off x="3788646" y="4986781"/>
              <a:ext cx="265159" cy="2784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134242001c3_0_2835"/>
            <p:cNvSpPr/>
            <p:nvPr/>
          </p:nvSpPr>
          <p:spPr>
            <a:xfrm>
              <a:off x="4014775" y="4970925"/>
              <a:ext cx="322500" cy="310200"/>
            </a:xfrm>
            <a:prstGeom prst="pentagon">
              <a:avLst>
                <a:gd fmla="val 105146" name="hf"/>
                <a:gd fmla="val 110557" name="vf"/>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9" name="Google Shape;649;g134242001c3_0_2835"/>
          <p:cNvSpPr/>
          <p:nvPr/>
        </p:nvSpPr>
        <p:spPr>
          <a:xfrm>
            <a:off x="5065438" y="1203200"/>
            <a:ext cx="777300" cy="7773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134242001c3_0_2835"/>
          <p:cNvSpPr/>
          <p:nvPr/>
        </p:nvSpPr>
        <p:spPr>
          <a:xfrm>
            <a:off x="7281138" y="1203200"/>
            <a:ext cx="777300" cy="777300"/>
          </a:xfrm>
          <a:prstGeom prst="star16">
            <a:avLst>
              <a:gd fmla="val 375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g134242001c3_0_2835"/>
          <p:cNvSpPr/>
          <p:nvPr/>
        </p:nvSpPr>
        <p:spPr>
          <a:xfrm>
            <a:off x="7281138" y="2261688"/>
            <a:ext cx="777300" cy="777300"/>
          </a:xfrm>
          <a:prstGeom prst="star16">
            <a:avLst>
              <a:gd fmla="val 375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134242001c3_0_2835"/>
          <p:cNvSpPr/>
          <p:nvPr/>
        </p:nvSpPr>
        <p:spPr>
          <a:xfrm>
            <a:off x="3263525" y="1127000"/>
            <a:ext cx="777300" cy="777300"/>
          </a:xfrm>
          <a:prstGeom prst="star16">
            <a:avLst>
              <a:gd fmla="val 3750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g134242001c3_0_2835"/>
          <p:cNvSpPr/>
          <p:nvPr/>
        </p:nvSpPr>
        <p:spPr>
          <a:xfrm>
            <a:off x="3263525" y="2251675"/>
            <a:ext cx="777300" cy="777300"/>
          </a:xfrm>
          <a:prstGeom prst="star16">
            <a:avLst>
              <a:gd fmla="val 3750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g134242001c3_1_383"/>
          <p:cNvSpPr txBox="1"/>
          <p:nvPr/>
        </p:nvSpPr>
        <p:spPr>
          <a:xfrm>
            <a:off x="250825" y="268300"/>
            <a:ext cx="2579400" cy="11685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Modifying Field Types</a:t>
            </a:r>
            <a:endParaRPr b="0" i="0" sz="2200" u="none" cap="none" strike="noStrike">
              <a:solidFill>
                <a:srgbClr val="000000"/>
              </a:solidFill>
              <a:latin typeface="Arial"/>
              <a:ea typeface="Arial"/>
              <a:cs typeface="Arial"/>
              <a:sym typeface="Arial"/>
            </a:endParaRPr>
          </a:p>
        </p:txBody>
      </p:sp>
      <p:sp>
        <p:nvSpPr>
          <p:cNvPr id="659" name="Google Shape;659;g134242001c3_1_383"/>
          <p:cNvSpPr txBox="1"/>
          <p:nvPr/>
        </p:nvSpPr>
        <p:spPr>
          <a:xfrm>
            <a:off x="250826" y="1383794"/>
            <a:ext cx="24507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you put data into a field?  </a:t>
            </a:r>
            <a:r>
              <a:rPr b="0" i="0" lang="en-US" sz="1400" u="none" cap="none" strike="noStrike">
                <a:solidFill>
                  <a:srgbClr val="7F7F7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60" name="Google Shape;660;g134242001c3_1_383"/>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FIELD TYPES / DATA TYPES</a:t>
            </a:r>
            <a:endParaRPr b="0" i="0" sz="100" u="none" cap="none" strike="noStrike">
              <a:solidFill>
                <a:srgbClr val="1B4036"/>
              </a:solidFill>
              <a:latin typeface="Arial"/>
              <a:ea typeface="Arial"/>
              <a:cs typeface="Arial"/>
              <a:sym typeface="Arial"/>
            </a:endParaRPr>
          </a:p>
        </p:txBody>
      </p:sp>
      <p:graphicFrame>
        <p:nvGraphicFramePr>
          <p:cNvPr id="661" name="Google Shape;661;g134242001c3_1_383"/>
          <p:cNvGraphicFramePr/>
          <p:nvPr/>
        </p:nvGraphicFramePr>
        <p:xfrm>
          <a:off x="3394388" y="1035675"/>
          <a:ext cx="3000000" cy="3000000"/>
        </p:xfrm>
        <a:graphic>
          <a:graphicData uri="http://schemas.openxmlformats.org/drawingml/2006/table">
            <a:tbl>
              <a:tblPr>
                <a:noFill/>
                <a:tableStyleId>{660D5E19-21CC-4746-9C6A-F985E217CC2E}</a:tableStyleId>
              </a:tblPr>
              <a:tblGrid>
                <a:gridCol w="1533725"/>
                <a:gridCol w="609625"/>
                <a:gridCol w="767750"/>
                <a:gridCol w="1176100"/>
              </a:tblGrid>
              <a:tr h="155392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17080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grpSp>
        <p:nvGrpSpPr>
          <p:cNvPr id="662" name="Google Shape;662;g134242001c3_1_383"/>
          <p:cNvGrpSpPr/>
          <p:nvPr/>
        </p:nvGrpSpPr>
        <p:grpSpPr>
          <a:xfrm>
            <a:off x="3492501" y="1311275"/>
            <a:ext cx="3881199" cy="2986388"/>
            <a:chOff x="3930901" y="1105225"/>
            <a:chExt cx="3881199" cy="2986388"/>
          </a:xfrm>
        </p:grpSpPr>
        <p:sp>
          <p:nvSpPr>
            <p:cNvPr id="663" name="Google Shape;663;g134242001c3_1_383"/>
            <p:cNvSpPr txBox="1"/>
            <p:nvPr/>
          </p:nvSpPr>
          <p:spPr>
            <a:xfrm>
              <a:off x="4325050" y="1256413"/>
              <a:ext cx="704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Integer</a:t>
              </a:r>
              <a:endParaRPr sz="1000"/>
            </a:p>
          </p:txBody>
        </p:sp>
        <p:sp>
          <p:nvSpPr>
            <p:cNvPr id="664" name="Google Shape;664;g134242001c3_1_383"/>
            <p:cNvSpPr txBox="1"/>
            <p:nvPr/>
          </p:nvSpPr>
          <p:spPr>
            <a:xfrm>
              <a:off x="4389675" y="2607438"/>
              <a:ext cx="10821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Alphanumeric</a:t>
              </a:r>
              <a:endParaRPr sz="1000"/>
            </a:p>
          </p:txBody>
        </p:sp>
        <p:sp>
          <p:nvSpPr>
            <p:cNvPr id="665" name="Google Shape;665;g134242001c3_1_383"/>
            <p:cNvSpPr txBox="1"/>
            <p:nvPr/>
          </p:nvSpPr>
          <p:spPr>
            <a:xfrm>
              <a:off x="5486675" y="1760438"/>
              <a:ext cx="4782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“56”</a:t>
              </a:r>
              <a:endParaRPr sz="1000"/>
            </a:p>
          </p:txBody>
        </p:sp>
        <p:sp>
          <p:nvSpPr>
            <p:cNvPr id="666" name="Google Shape;666;g134242001c3_1_383"/>
            <p:cNvSpPr txBox="1"/>
            <p:nvPr/>
          </p:nvSpPr>
          <p:spPr>
            <a:xfrm>
              <a:off x="6149225" y="1760438"/>
              <a:ext cx="6177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“5678”</a:t>
              </a:r>
              <a:endParaRPr sz="1000"/>
            </a:p>
          </p:txBody>
        </p:sp>
        <p:sp>
          <p:nvSpPr>
            <p:cNvPr id="667" name="Google Shape;667;g134242001c3_1_383"/>
            <p:cNvSpPr txBox="1"/>
            <p:nvPr/>
          </p:nvSpPr>
          <p:spPr>
            <a:xfrm>
              <a:off x="6922150" y="1760438"/>
              <a:ext cx="7227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“456789”</a:t>
              </a:r>
              <a:endParaRPr sz="1000"/>
            </a:p>
          </p:txBody>
        </p:sp>
        <p:sp>
          <p:nvSpPr>
            <p:cNvPr id="668" name="Google Shape;668;g134242001c3_1_383"/>
            <p:cNvSpPr txBox="1"/>
            <p:nvPr/>
          </p:nvSpPr>
          <p:spPr>
            <a:xfrm>
              <a:off x="5486675" y="3205713"/>
              <a:ext cx="4782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“Mrs Pink”</a:t>
              </a:r>
              <a:endParaRPr sz="1000"/>
            </a:p>
          </p:txBody>
        </p:sp>
        <p:sp>
          <p:nvSpPr>
            <p:cNvPr id="669" name="Google Shape;669;g134242001c3_1_383"/>
            <p:cNvSpPr txBox="1"/>
            <p:nvPr/>
          </p:nvSpPr>
          <p:spPr>
            <a:xfrm>
              <a:off x="6044350" y="3174938"/>
              <a:ext cx="7227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“Mrs Pink has a big hat.”</a:t>
              </a:r>
              <a:endParaRPr sz="1000"/>
            </a:p>
          </p:txBody>
        </p:sp>
        <p:sp>
          <p:nvSpPr>
            <p:cNvPr id="670" name="Google Shape;670;g134242001c3_1_383"/>
            <p:cNvSpPr txBox="1"/>
            <p:nvPr/>
          </p:nvSpPr>
          <p:spPr>
            <a:xfrm>
              <a:off x="6998800" y="3205713"/>
              <a:ext cx="813300" cy="8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“Mrs Pink has a big hat and a fat cat.”</a:t>
              </a:r>
              <a:endParaRPr sz="1000"/>
            </a:p>
          </p:txBody>
        </p:sp>
        <p:sp>
          <p:nvSpPr>
            <p:cNvPr id="671" name="Google Shape;671;g134242001c3_1_383"/>
            <p:cNvSpPr/>
            <p:nvPr/>
          </p:nvSpPr>
          <p:spPr>
            <a:xfrm>
              <a:off x="4046213" y="1278025"/>
              <a:ext cx="285900" cy="2859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g134242001c3_1_383"/>
            <p:cNvSpPr/>
            <p:nvPr/>
          </p:nvSpPr>
          <p:spPr>
            <a:xfrm>
              <a:off x="5548113" y="1311275"/>
              <a:ext cx="285900" cy="2859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g134242001c3_1_383"/>
            <p:cNvSpPr/>
            <p:nvPr/>
          </p:nvSpPr>
          <p:spPr>
            <a:xfrm>
              <a:off x="6111558" y="1205125"/>
              <a:ext cx="478200" cy="431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g134242001c3_1_383"/>
            <p:cNvSpPr/>
            <p:nvPr/>
          </p:nvSpPr>
          <p:spPr>
            <a:xfrm>
              <a:off x="6867270" y="1105225"/>
              <a:ext cx="722700" cy="6315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5" name="Google Shape;675;g134242001c3_1_383"/>
            <p:cNvGrpSpPr/>
            <p:nvPr/>
          </p:nvGrpSpPr>
          <p:grpSpPr>
            <a:xfrm>
              <a:off x="3930901" y="2567135"/>
              <a:ext cx="409545" cy="431733"/>
              <a:chOff x="7698550" y="1901686"/>
              <a:chExt cx="775800" cy="775800"/>
            </a:xfrm>
          </p:grpSpPr>
          <p:sp>
            <p:nvSpPr>
              <p:cNvPr id="676" name="Google Shape;676;g134242001c3_1_383"/>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g134242001c3_1_383"/>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 name="Google Shape;678;g134242001c3_1_383"/>
            <p:cNvGrpSpPr/>
            <p:nvPr/>
          </p:nvGrpSpPr>
          <p:grpSpPr>
            <a:xfrm>
              <a:off x="5521001" y="2567135"/>
              <a:ext cx="409545" cy="431733"/>
              <a:chOff x="7698550" y="1901686"/>
              <a:chExt cx="775800" cy="775800"/>
            </a:xfrm>
          </p:grpSpPr>
          <p:sp>
            <p:nvSpPr>
              <p:cNvPr id="679" name="Google Shape;679;g134242001c3_1_383"/>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g134242001c3_1_383"/>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1" name="Google Shape;681;g134242001c3_1_383"/>
            <p:cNvGrpSpPr/>
            <p:nvPr/>
          </p:nvGrpSpPr>
          <p:grpSpPr>
            <a:xfrm>
              <a:off x="6068152" y="2508646"/>
              <a:ext cx="640190" cy="548723"/>
              <a:chOff x="7698550" y="1901686"/>
              <a:chExt cx="775800" cy="775800"/>
            </a:xfrm>
          </p:grpSpPr>
          <p:sp>
            <p:nvSpPr>
              <p:cNvPr id="682" name="Google Shape;682;g134242001c3_1_383"/>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134242001c3_1_383"/>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 name="Google Shape;684;g134242001c3_1_383"/>
            <p:cNvGrpSpPr/>
            <p:nvPr/>
          </p:nvGrpSpPr>
          <p:grpSpPr>
            <a:xfrm>
              <a:off x="6998813" y="2384106"/>
              <a:ext cx="813271" cy="775800"/>
              <a:chOff x="7698550" y="1901686"/>
              <a:chExt cx="775800" cy="775800"/>
            </a:xfrm>
          </p:grpSpPr>
          <p:sp>
            <p:nvSpPr>
              <p:cNvPr id="685" name="Google Shape;685;g134242001c3_1_383"/>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g134242001c3_1_383"/>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g134242001c3_1_431"/>
          <p:cNvSpPr txBox="1"/>
          <p:nvPr/>
        </p:nvSpPr>
        <p:spPr>
          <a:xfrm>
            <a:off x="250825" y="268300"/>
            <a:ext cx="2579400" cy="11685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The Wrong Field Types</a:t>
            </a:r>
            <a:endParaRPr b="0" i="0" sz="2200" u="none" cap="none" strike="noStrike">
              <a:solidFill>
                <a:srgbClr val="000000"/>
              </a:solidFill>
              <a:latin typeface="Arial"/>
              <a:ea typeface="Arial"/>
              <a:cs typeface="Arial"/>
              <a:sym typeface="Arial"/>
            </a:endParaRPr>
          </a:p>
        </p:txBody>
      </p:sp>
      <p:sp>
        <p:nvSpPr>
          <p:cNvPr id="692" name="Google Shape;692;g134242001c3_1_431"/>
          <p:cNvSpPr txBox="1"/>
          <p:nvPr/>
        </p:nvSpPr>
        <p:spPr>
          <a:xfrm>
            <a:off x="250826" y="1383794"/>
            <a:ext cx="24507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you put data into a field?  </a:t>
            </a:r>
            <a:r>
              <a:rPr b="0" i="0" lang="en-US" sz="1400" u="none" cap="none" strike="noStrike">
                <a:solidFill>
                  <a:srgbClr val="7F7F7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93" name="Google Shape;693;g134242001c3_1_431"/>
          <p:cNvSpPr/>
          <p:nvPr/>
        </p:nvSpPr>
        <p:spPr>
          <a:xfrm>
            <a:off x="-1615775" y="3463575"/>
            <a:ext cx="548700" cy="54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g134242001c3_1_431"/>
          <p:cNvSpPr/>
          <p:nvPr/>
        </p:nvSpPr>
        <p:spPr>
          <a:xfrm>
            <a:off x="-1661525" y="4600050"/>
            <a:ext cx="640200" cy="5535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g134242001c3_1_431"/>
          <p:cNvSpPr/>
          <p:nvPr/>
        </p:nvSpPr>
        <p:spPr>
          <a:xfrm>
            <a:off x="-1661525" y="2267700"/>
            <a:ext cx="640200" cy="6081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6" name="Google Shape;696;g134242001c3_1_431"/>
          <p:cNvGrpSpPr/>
          <p:nvPr/>
        </p:nvGrpSpPr>
        <p:grpSpPr>
          <a:xfrm>
            <a:off x="-1729325" y="1039711"/>
            <a:ext cx="775800" cy="775800"/>
            <a:chOff x="7698550" y="1901686"/>
            <a:chExt cx="775800" cy="775800"/>
          </a:xfrm>
        </p:grpSpPr>
        <p:sp>
          <p:nvSpPr>
            <p:cNvPr id="697" name="Google Shape;697;g134242001c3_1_431"/>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g134242001c3_1_431"/>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9" name="Google Shape;699;g134242001c3_1_431"/>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FIELD TYPES / DATA TYPES</a:t>
            </a:r>
            <a:endParaRPr b="0" i="0" sz="100" u="none" cap="none" strike="noStrike">
              <a:solidFill>
                <a:srgbClr val="1B4036"/>
              </a:solidFill>
              <a:latin typeface="Arial"/>
              <a:ea typeface="Arial"/>
              <a:cs typeface="Arial"/>
              <a:sym typeface="Arial"/>
            </a:endParaRPr>
          </a:p>
        </p:txBody>
      </p:sp>
      <p:graphicFrame>
        <p:nvGraphicFramePr>
          <p:cNvPr id="700" name="Google Shape;700;g134242001c3_1_431"/>
          <p:cNvGraphicFramePr/>
          <p:nvPr/>
        </p:nvGraphicFramePr>
        <p:xfrm>
          <a:off x="3120975" y="1247575"/>
          <a:ext cx="3000000" cy="3000000"/>
        </p:xfrm>
        <a:graphic>
          <a:graphicData uri="http://schemas.openxmlformats.org/drawingml/2006/table">
            <a:tbl>
              <a:tblPr>
                <a:noFill/>
                <a:tableStyleId>{660D5E19-21CC-4746-9C6A-F985E217CC2E}</a:tableStyleId>
              </a:tblPr>
              <a:tblGrid>
                <a:gridCol w="1431200"/>
                <a:gridCol w="1641425"/>
                <a:gridCol w="1220975"/>
                <a:gridCol w="1431200"/>
              </a:tblGrid>
              <a:tr h="6761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340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739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761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701" name="Google Shape;701;g134242001c3_1_431"/>
          <p:cNvSpPr txBox="1"/>
          <p:nvPr/>
        </p:nvSpPr>
        <p:spPr>
          <a:xfrm>
            <a:off x="5164581" y="1438853"/>
            <a:ext cx="5949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0.98</a:t>
            </a:r>
            <a:endParaRPr sz="1000"/>
          </a:p>
        </p:txBody>
      </p:sp>
      <p:sp>
        <p:nvSpPr>
          <p:cNvPr id="702" name="Google Shape;702;g134242001c3_1_431"/>
          <p:cNvSpPr txBox="1"/>
          <p:nvPr/>
        </p:nvSpPr>
        <p:spPr>
          <a:xfrm>
            <a:off x="5116396" y="2094490"/>
            <a:ext cx="12423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1 March 1971</a:t>
            </a:r>
            <a:endParaRPr sz="1000"/>
          </a:p>
        </p:txBody>
      </p:sp>
      <p:sp>
        <p:nvSpPr>
          <p:cNvPr id="703" name="Google Shape;703;g134242001c3_1_431"/>
          <p:cNvSpPr txBox="1"/>
          <p:nvPr/>
        </p:nvSpPr>
        <p:spPr>
          <a:xfrm>
            <a:off x="7622771" y="1408933"/>
            <a:ext cx="12423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rPr>
              <a:t>Weird behavior</a:t>
            </a:r>
            <a:endParaRPr sz="1200"/>
          </a:p>
        </p:txBody>
      </p:sp>
      <p:sp>
        <p:nvSpPr>
          <p:cNvPr id="704" name="Google Shape;704;g134242001c3_1_431"/>
          <p:cNvSpPr txBox="1"/>
          <p:nvPr/>
        </p:nvSpPr>
        <p:spPr>
          <a:xfrm>
            <a:off x="7765575" y="2094500"/>
            <a:ext cx="7758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“25993”</a:t>
            </a:r>
            <a:endParaRPr sz="1000"/>
          </a:p>
        </p:txBody>
      </p:sp>
      <p:sp>
        <p:nvSpPr>
          <p:cNvPr id="705" name="Google Shape;705;g134242001c3_1_431"/>
          <p:cNvSpPr txBox="1"/>
          <p:nvPr/>
        </p:nvSpPr>
        <p:spPr>
          <a:xfrm>
            <a:off x="3721324" y="1438842"/>
            <a:ext cx="6480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Integer</a:t>
            </a:r>
            <a:endParaRPr sz="1000"/>
          </a:p>
        </p:txBody>
      </p:sp>
      <p:sp>
        <p:nvSpPr>
          <p:cNvPr id="706" name="Google Shape;706;g134242001c3_1_431"/>
          <p:cNvSpPr txBox="1"/>
          <p:nvPr/>
        </p:nvSpPr>
        <p:spPr>
          <a:xfrm>
            <a:off x="3721324" y="2064570"/>
            <a:ext cx="6480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Integer</a:t>
            </a:r>
            <a:endParaRPr sz="1000"/>
          </a:p>
        </p:txBody>
      </p:sp>
      <p:sp>
        <p:nvSpPr>
          <p:cNvPr id="707" name="Google Shape;707;g134242001c3_1_431"/>
          <p:cNvSpPr txBox="1"/>
          <p:nvPr/>
        </p:nvSpPr>
        <p:spPr>
          <a:xfrm>
            <a:off x="5208784" y="2638368"/>
            <a:ext cx="8088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“Mrs Pink”</a:t>
            </a:r>
            <a:endParaRPr sz="1000"/>
          </a:p>
        </p:txBody>
      </p:sp>
      <p:sp>
        <p:nvSpPr>
          <p:cNvPr id="708" name="Google Shape;708;g134242001c3_1_431"/>
          <p:cNvSpPr txBox="1"/>
          <p:nvPr/>
        </p:nvSpPr>
        <p:spPr>
          <a:xfrm>
            <a:off x="3721324" y="2629483"/>
            <a:ext cx="6480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Integer</a:t>
            </a:r>
            <a:endParaRPr sz="1000"/>
          </a:p>
        </p:txBody>
      </p:sp>
      <p:sp>
        <p:nvSpPr>
          <p:cNvPr id="709" name="Google Shape;709;g134242001c3_1_431"/>
          <p:cNvSpPr txBox="1"/>
          <p:nvPr/>
        </p:nvSpPr>
        <p:spPr>
          <a:xfrm>
            <a:off x="7622771" y="2577354"/>
            <a:ext cx="12423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rPr>
              <a:t>Weird behavior</a:t>
            </a:r>
            <a:endParaRPr sz="1200"/>
          </a:p>
        </p:txBody>
      </p:sp>
      <p:sp>
        <p:nvSpPr>
          <p:cNvPr id="710" name="Google Shape;710;g134242001c3_1_431"/>
          <p:cNvSpPr txBox="1"/>
          <p:nvPr/>
        </p:nvSpPr>
        <p:spPr>
          <a:xfrm>
            <a:off x="7603465" y="3221815"/>
            <a:ext cx="12423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rPr>
              <a:t>Weird behavior</a:t>
            </a:r>
            <a:endParaRPr sz="1200"/>
          </a:p>
        </p:txBody>
      </p:sp>
      <p:grpSp>
        <p:nvGrpSpPr>
          <p:cNvPr id="711" name="Google Shape;711;g134242001c3_1_431"/>
          <p:cNvGrpSpPr/>
          <p:nvPr/>
        </p:nvGrpSpPr>
        <p:grpSpPr>
          <a:xfrm>
            <a:off x="3360947" y="3215800"/>
            <a:ext cx="775777" cy="431707"/>
            <a:chOff x="2230702" y="4652440"/>
            <a:chExt cx="995351" cy="655791"/>
          </a:xfrm>
        </p:grpSpPr>
        <p:grpSp>
          <p:nvGrpSpPr>
            <p:cNvPr id="712" name="Google Shape;712;g134242001c3_1_431"/>
            <p:cNvGrpSpPr/>
            <p:nvPr/>
          </p:nvGrpSpPr>
          <p:grpSpPr>
            <a:xfrm>
              <a:off x="2230702" y="4808305"/>
              <a:ext cx="995351" cy="499926"/>
              <a:chOff x="2230700" y="4532361"/>
              <a:chExt cx="1551600" cy="775800"/>
            </a:xfrm>
          </p:grpSpPr>
          <p:grpSp>
            <p:nvGrpSpPr>
              <p:cNvPr id="713" name="Google Shape;713;g134242001c3_1_431"/>
              <p:cNvGrpSpPr/>
              <p:nvPr/>
            </p:nvGrpSpPr>
            <p:grpSpPr>
              <a:xfrm>
                <a:off x="3006500" y="4532361"/>
                <a:ext cx="775800" cy="775800"/>
                <a:chOff x="7698550" y="1901686"/>
                <a:chExt cx="775800" cy="775800"/>
              </a:xfrm>
            </p:grpSpPr>
            <p:sp>
              <p:nvSpPr>
                <p:cNvPr id="714" name="Google Shape;714;g134242001c3_1_431"/>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g134242001c3_1_431"/>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 name="Google Shape;716;g134242001c3_1_431"/>
              <p:cNvGrpSpPr/>
              <p:nvPr/>
            </p:nvGrpSpPr>
            <p:grpSpPr>
              <a:xfrm>
                <a:off x="2619925" y="4532361"/>
                <a:ext cx="775800" cy="775800"/>
                <a:chOff x="7698550" y="1901686"/>
                <a:chExt cx="775800" cy="775800"/>
              </a:xfrm>
            </p:grpSpPr>
            <p:sp>
              <p:nvSpPr>
                <p:cNvPr id="717" name="Google Shape;717;g134242001c3_1_431"/>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g134242001c3_1_431"/>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g134242001c3_1_431"/>
              <p:cNvGrpSpPr/>
              <p:nvPr/>
            </p:nvGrpSpPr>
            <p:grpSpPr>
              <a:xfrm>
                <a:off x="2230700" y="4532361"/>
                <a:ext cx="775800" cy="775800"/>
                <a:chOff x="7698550" y="1901686"/>
                <a:chExt cx="775800" cy="775800"/>
              </a:xfrm>
            </p:grpSpPr>
            <p:sp>
              <p:nvSpPr>
                <p:cNvPr id="720" name="Google Shape;720;g134242001c3_1_431"/>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g134242001c3_1_431"/>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22" name="Google Shape;722;g134242001c3_1_431"/>
            <p:cNvGrpSpPr/>
            <p:nvPr/>
          </p:nvGrpSpPr>
          <p:grpSpPr>
            <a:xfrm>
              <a:off x="2350727" y="4652440"/>
              <a:ext cx="755286" cy="499926"/>
              <a:chOff x="2315125" y="4227561"/>
              <a:chExt cx="1177375" cy="775800"/>
            </a:xfrm>
          </p:grpSpPr>
          <p:grpSp>
            <p:nvGrpSpPr>
              <p:cNvPr id="723" name="Google Shape;723;g134242001c3_1_431"/>
              <p:cNvGrpSpPr/>
              <p:nvPr/>
            </p:nvGrpSpPr>
            <p:grpSpPr>
              <a:xfrm>
                <a:off x="2315125" y="4227561"/>
                <a:ext cx="775800" cy="775800"/>
                <a:chOff x="7698550" y="1901686"/>
                <a:chExt cx="775800" cy="775800"/>
              </a:xfrm>
            </p:grpSpPr>
            <p:sp>
              <p:nvSpPr>
                <p:cNvPr id="724" name="Google Shape;724;g134242001c3_1_431"/>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g134242001c3_1_431"/>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 name="Google Shape;726;g134242001c3_1_431"/>
              <p:cNvGrpSpPr/>
              <p:nvPr/>
            </p:nvGrpSpPr>
            <p:grpSpPr>
              <a:xfrm>
                <a:off x="2716700" y="4227561"/>
                <a:ext cx="775800" cy="775800"/>
                <a:chOff x="7698550" y="1901686"/>
                <a:chExt cx="775800" cy="775800"/>
              </a:xfrm>
            </p:grpSpPr>
            <p:sp>
              <p:nvSpPr>
                <p:cNvPr id="727" name="Google Shape;727;g134242001c3_1_431"/>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134242001c3_1_431"/>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729" name="Google Shape;729;g134242001c3_1_431"/>
          <p:cNvGrpSpPr/>
          <p:nvPr/>
        </p:nvGrpSpPr>
        <p:grpSpPr>
          <a:xfrm>
            <a:off x="6526861" y="3215793"/>
            <a:ext cx="775777" cy="431707"/>
            <a:chOff x="6999827" y="4221040"/>
            <a:chExt cx="995351" cy="655791"/>
          </a:xfrm>
        </p:grpSpPr>
        <p:grpSp>
          <p:nvGrpSpPr>
            <p:cNvPr id="730" name="Google Shape;730;g134242001c3_1_431"/>
            <p:cNvGrpSpPr/>
            <p:nvPr/>
          </p:nvGrpSpPr>
          <p:grpSpPr>
            <a:xfrm>
              <a:off x="6999827" y="4221040"/>
              <a:ext cx="995351" cy="655791"/>
              <a:chOff x="2230702" y="4652440"/>
              <a:chExt cx="995351" cy="655791"/>
            </a:xfrm>
          </p:grpSpPr>
          <p:grpSp>
            <p:nvGrpSpPr>
              <p:cNvPr id="731" name="Google Shape;731;g134242001c3_1_431"/>
              <p:cNvGrpSpPr/>
              <p:nvPr/>
            </p:nvGrpSpPr>
            <p:grpSpPr>
              <a:xfrm>
                <a:off x="2230702" y="4808305"/>
                <a:ext cx="995351" cy="499926"/>
                <a:chOff x="2230700" y="4532361"/>
                <a:chExt cx="1551600" cy="775800"/>
              </a:xfrm>
            </p:grpSpPr>
            <p:grpSp>
              <p:nvGrpSpPr>
                <p:cNvPr id="732" name="Google Shape;732;g134242001c3_1_431"/>
                <p:cNvGrpSpPr/>
                <p:nvPr/>
              </p:nvGrpSpPr>
              <p:grpSpPr>
                <a:xfrm>
                  <a:off x="3006500" y="4532361"/>
                  <a:ext cx="775800" cy="775800"/>
                  <a:chOff x="7698550" y="1901686"/>
                  <a:chExt cx="775800" cy="775800"/>
                </a:xfrm>
              </p:grpSpPr>
              <p:sp>
                <p:nvSpPr>
                  <p:cNvPr id="733" name="Google Shape;733;g134242001c3_1_431"/>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g134242001c3_1_431"/>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 name="Google Shape;735;g134242001c3_1_431"/>
                <p:cNvGrpSpPr/>
                <p:nvPr/>
              </p:nvGrpSpPr>
              <p:grpSpPr>
                <a:xfrm>
                  <a:off x="2619925" y="4532361"/>
                  <a:ext cx="775800" cy="775800"/>
                  <a:chOff x="7698550" y="1901686"/>
                  <a:chExt cx="775800" cy="775800"/>
                </a:xfrm>
              </p:grpSpPr>
              <p:sp>
                <p:nvSpPr>
                  <p:cNvPr id="736" name="Google Shape;736;g134242001c3_1_431"/>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g134242001c3_1_431"/>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 name="Google Shape;738;g134242001c3_1_431"/>
                <p:cNvGrpSpPr/>
                <p:nvPr/>
              </p:nvGrpSpPr>
              <p:grpSpPr>
                <a:xfrm>
                  <a:off x="2230700" y="4532361"/>
                  <a:ext cx="775800" cy="775800"/>
                  <a:chOff x="7698550" y="1901686"/>
                  <a:chExt cx="775800" cy="775800"/>
                </a:xfrm>
              </p:grpSpPr>
              <p:sp>
                <p:nvSpPr>
                  <p:cNvPr id="739" name="Google Shape;739;g134242001c3_1_431"/>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g134242001c3_1_431"/>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1" name="Google Shape;741;g134242001c3_1_431"/>
              <p:cNvGrpSpPr/>
              <p:nvPr/>
            </p:nvGrpSpPr>
            <p:grpSpPr>
              <a:xfrm>
                <a:off x="2350727" y="4652440"/>
                <a:ext cx="755286" cy="499926"/>
                <a:chOff x="2315125" y="4227561"/>
                <a:chExt cx="1177375" cy="775800"/>
              </a:xfrm>
            </p:grpSpPr>
            <p:grpSp>
              <p:nvGrpSpPr>
                <p:cNvPr id="742" name="Google Shape;742;g134242001c3_1_431"/>
                <p:cNvGrpSpPr/>
                <p:nvPr/>
              </p:nvGrpSpPr>
              <p:grpSpPr>
                <a:xfrm>
                  <a:off x="2315125" y="4227561"/>
                  <a:ext cx="775800" cy="775800"/>
                  <a:chOff x="7698550" y="1901686"/>
                  <a:chExt cx="775800" cy="775800"/>
                </a:xfrm>
              </p:grpSpPr>
              <p:sp>
                <p:nvSpPr>
                  <p:cNvPr id="743" name="Google Shape;743;g134242001c3_1_431"/>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g134242001c3_1_431"/>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 name="Google Shape;745;g134242001c3_1_431"/>
                <p:cNvGrpSpPr/>
                <p:nvPr/>
              </p:nvGrpSpPr>
              <p:grpSpPr>
                <a:xfrm>
                  <a:off x="2716700" y="4227561"/>
                  <a:ext cx="775800" cy="775800"/>
                  <a:chOff x="7698550" y="1901686"/>
                  <a:chExt cx="775800" cy="775800"/>
                </a:xfrm>
              </p:grpSpPr>
              <p:sp>
                <p:nvSpPr>
                  <p:cNvPr id="746" name="Google Shape;746;g134242001c3_1_431"/>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g134242001c3_1_431"/>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748" name="Google Shape;748;g134242001c3_1_431"/>
            <p:cNvSpPr/>
            <p:nvPr/>
          </p:nvSpPr>
          <p:spPr>
            <a:xfrm>
              <a:off x="7136000" y="4437186"/>
              <a:ext cx="220800" cy="223500"/>
            </a:xfrm>
            <a:prstGeom prst="rect">
              <a:avLst/>
            </a:prstGeom>
            <a:solidFill>
              <a:schemeClr val="accent6"/>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g134242001c3_1_431"/>
            <p:cNvSpPr/>
            <p:nvPr/>
          </p:nvSpPr>
          <p:spPr>
            <a:xfrm>
              <a:off x="7414200" y="4414075"/>
              <a:ext cx="220800" cy="223500"/>
            </a:xfrm>
            <a:prstGeom prst="pentagon">
              <a:avLst>
                <a:gd fmla="val 105146" name="hf"/>
                <a:gd fmla="val 110557" name="vf"/>
              </a:avLst>
            </a:prstGeom>
            <a:solidFill>
              <a:schemeClr val="accen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g134242001c3_1_431"/>
            <p:cNvSpPr/>
            <p:nvPr/>
          </p:nvSpPr>
          <p:spPr>
            <a:xfrm>
              <a:off x="7635000" y="4479925"/>
              <a:ext cx="220800" cy="223500"/>
            </a:xfrm>
            <a:prstGeom prst="triangle">
              <a:avLst>
                <a:gd fmla="val 50000" name="adj"/>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1" name="Google Shape;751;g134242001c3_1_431"/>
          <p:cNvSpPr/>
          <p:nvPr/>
        </p:nvSpPr>
        <p:spPr>
          <a:xfrm>
            <a:off x="3360950" y="1470875"/>
            <a:ext cx="263100" cy="2649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g134242001c3_1_431"/>
          <p:cNvSpPr/>
          <p:nvPr/>
        </p:nvSpPr>
        <p:spPr>
          <a:xfrm>
            <a:off x="3350350" y="2083350"/>
            <a:ext cx="263100" cy="2649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g134242001c3_1_431"/>
          <p:cNvSpPr/>
          <p:nvPr/>
        </p:nvSpPr>
        <p:spPr>
          <a:xfrm>
            <a:off x="3340475" y="2649563"/>
            <a:ext cx="263100" cy="2649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g134242001c3_1_431"/>
          <p:cNvSpPr/>
          <p:nvPr/>
        </p:nvSpPr>
        <p:spPr>
          <a:xfrm rot="2700000">
            <a:off x="4788748" y="3321014"/>
            <a:ext cx="222314" cy="228678"/>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g134242001c3_1_431"/>
          <p:cNvSpPr/>
          <p:nvPr/>
        </p:nvSpPr>
        <p:spPr>
          <a:xfrm rot="-4639">
            <a:off x="5184713" y="3317343"/>
            <a:ext cx="222300" cy="2286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g134242001c3_1_431"/>
          <p:cNvSpPr/>
          <p:nvPr/>
        </p:nvSpPr>
        <p:spPr>
          <a:xfrm>
            <a:off x="5532400" y="3302900"/>
            <a:ext cx="333300" cy="264900"/>
          </a:xfrm>
          <a:prstGeom prst="triangle">
            <a:avLst>
              <a:gd fmla="val 50000"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7" name="Google Shape;757;g134242001c3_1_431"/>
          <p:cNvGrpSpPr/>
          <p:nvPr/>
        </p:nvGrpSpPr>
        <p:grpSpPr>
          <a:xfrm>
            <a:off x="4831361" y="2685190"/>
            <a:ext cx="333284" cy="305122"/>
            <a:chOff x="7698550" y="1901686"/>
            <a:chExt cx="775800" cy="775800"/>
          </a:xfrm>
        </p:grpSpPr>
        <p:sp>
          <p:nvSpPr>
            <p:cNvPr id="758" name="Google Shape;758;g134242001c3_1_431"/>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g134242001c3_1_431"/>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g134242001c3_1_431"/>
          <p:cNvSpPr/>
          <p:nvPr/>
        </p:nvSpPr>
        <p:spPr>
          <a:xfrm>
            <a:off x="4831350" y="2054308"/>
            <a:ext cx="333300" cy="3312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g134242001c3_1_431"/>
          <p:cNvSpPr/>
          <p:nvPr/>
        </p:nvSpPr>
        <p:spPr>
          <a:xfrm rot="2700000">
            <a:off x="4898499" y="1505715"/>
            <a:ext cx="198980" cy="209162"/>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g134242001c3_1_431"/>
          <p:cNvSpPr/>
          <p:nvPr/>
        </p:nvSpPr>
        <p:spPr>
          <a:xfrm>
            <a:off x="6813813" y="1488663"/>
            <a:ext cx="263100" cy="2649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g134242001c3_1_431"/>
          <p:cNvSpPr/>
          <p:nvPr/>
        </p:nvSpPr>
        <p:spPr>
          <a:xfrm rot="2700000">
            <a:off x="6845874" y="1516527"/>
            <a:ext cx="198980" cy="209162"/>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g134242001c3_1_431"/>
          <p:cNvSpPr/>
          <p:nvPr/>
        </p:nvSpPr>
        <p:spPr>
          <a:xfrm>
            <a:off x="6783188" y="2751350"/>
            <a:ext cx="263100" cy="2649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g134242001c3_1_431"/>
          <p:cNvSpPr/>
          <p:nvPr/>
        </p:nvSpPr>
        <p:spPr>
          <a:xfrm>
            <a:off x="6783188" y="2125913"/>
            <a:ext cx="263100" cy="2649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g134242001c3_1_431"/>
          <p:cNvSpPr/>
          <p:nvPr/>
        </p:nvSpPr>
        <p:spPr>
          <a:xfrm>
            <a:off x="6783200" y="2143925"/>
            <a:ext cx="263100" cy="2289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7" name="Google Shape;767;g134242001c3_1_431"/>
          <p:cNvGrpSpPr/>
          <p:nvPr/>
        </p:nvGrpSpPr>
        <p:grpSpPr>
          <a:xfrm>
            <a:off x="6783214" y="2751362"/>
            <a:ext cx="263074" cy="264936"/>
            <a:chOff x="7698550" y="1901686"/>
            <a:chExt cx="775800" cy="775800"/>
          </a:xfrm>
        </p:grpSpPr>
        <p:sp>
          <p:nvSpPr>
            <p:cNvPr id="768" name="Google Shape;768;g134242001c3_1_431"/>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g134242001c3_1_431"/>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g134242001c3_1_478"/>
          <p:cNvSpPr txBox="1"/>
          <p:nvPr/>
        </p:nvSpPr>
        <p:spPr>
          <a:xfrm>
            <a:off x="250826" y="268288"/>
            <a:ext cx="2730900" cy="652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Containers</a:t>
            </a:r>
            <a:endParaRPr b="1" sz="2200">
              <a:solidFill>
                <a:schemeClr val="dk2"/>
              </a:solidFill>
            </a:endParaRPr>
          </a:p>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for Data</a:t>
            </a:r>
            <a:endParaRPr b="0" i="0" sz="2200" u="none" cap="none" strike="noStrike">
              <a:solidFill>
                <a:srgbClr val="000000"/>
              </a:solidFill>
              <a:latin typeface="Arial"/>
              <a:ea typeface="Arial"/>
              <a:cs typeface="Arial"/>
              <a:sym typeface="Arial"/>
            </a:endParaRPr>
          </a:p>
        </p:txBody>
      </p:sp>
      <p:sp>
        <p:nvSpPr>
          <p:cNvPr id="775" name="Google Shape;775;g134242001c3_1_478"/>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776" name="Google Shape;776;g134242001c3_1_478"/>
          <p:cNvSpPr txBox="1"/>
          <p:nvPr/>
        </p:nvSpPr>
        <p:spPr>
          <a:xfrm>
            <a:off x="242327" y="143212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“There are different shaped containers for your data. Some are simple, some are crazy. Beware.”</a:t>
            </a:r>
            <a:endParaRPr b="0" i="0" sz="1400" u="none" cap="none" strike="noStrike">
              <a:solidFill>
                <a:srgbClr val="000000"/>
              </a:solidFill>
              <a:latin typeface="Arial"/>
              <a:ea typeface="Arial"/>
              <a:cs typeface="Arial"/>
              <a:sym typeface="Arial"/>
            </a:endParaRPr>
          </a:p>
        </p:txBody>
      </p:sp>
      <p:sp>
        <p:nvSpPr>
          <p:cNvPr id="777" name="Google Shape;777;g134242001c3_1_478"/>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D8D8D8"/>
              </a:buClr>
              <a:buSzPts val="1100"/>
              <a:buFont typeface="Arial"/>
              <a:buAutoNum type="arabicPeriod"/>
            </a:pPr>
            <a:r>
              <a:rPr lang="en-US" sz="1100">
                <a:solidFill>
                  <a:srgbClr val="D8D8D8"/>
                </a:solidFill>
              </a:rPr>
              <a:t>Field types / Data types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Character sets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Data structures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Functions</a:t>
            </a:r>
            <a:endParaRPr sz="1100">
              <a:solidFill>
                <a:srgbClr val="D8D8D8"/>
              </a:solidFill>
            </a:endParaRPr>
          </a:p>
          <a:p>
            <a:pPr indent="-228600" lvl="0" marL="228600" marR="0" rtl="0" algn="l">
              <a:lnSpc>
                <a:spcPct val="100000"/>
              </a:lnSpc>
              <a:spcBef>
                <a:spcPts val="1200"/>
              </a:spcBef>
              <a:spcAft>
                <a:spcPts val="1200"/>
              </a:spcAft>
              <a:buClr>
                <a:srgbClr val="D8D8D8"/>
              </a:buClr>
              <a:buSzPts val="1100"/>
              <a:buAutoNum type="arabicPeriod"/>
            </a:pPr>
            <a:r>
              <a:rPr lang="en-US" sz="1100">
                <a:solidFill>
                  <a:srgbClr val="D8D8D8"/>
                </a:solidFill>
              </a:rPr>
              <a:t>Structure and Integrity</a:t>
            </a:r>
            <a:endParaRPr sz="1100">
              <a:solidFill>
                <a:srgbClr val="D8D8D8"/>
              </a:solidFill>
            </a:endParaRPr>
          </a:p>
        </p:txBody>
      </p:sp>
      <p:sp>
        <p:nvSpPr>
          <p:cNvPr id="778" name="Google Shape;778;g134242001c3_1_47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PLANES, TRAINS, AND AUTOMOBILES…</a:t>
            </a:r>
            <a:endParaRPr b="1" i="0" sz="100" u="none" cap="none" strike="noStrike">
              <a:solidFill>
                <a:srgbClr val="37816E"/>
              </a:solidFill>
              <a:latin typeface="Arial"/>
              <a:ea typeface="Arial"/>
              <a:cs typeface="Arial"/>
              <a:sym typeface="Arial"/>
            </a:endParaRPr>
          </a:p>
        </p:txBody>
      </p:sp>
      <p:sp>
        <p:nvSpPr>
          <p:cNvPr id="779" name="Google Shape;779;g134242001c3_1_478"/>
          <p:cNvSpPr txBox="1"/>
          <p:nvPr/>
        </p:nvSpPr>
        <p:spPr>
          <a:xfrm>
            <a:off x="3635550" y="800425"/>
            <a:ext cx="4695000" cy="34788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000000"/>
              </a:buClr>
              <a:buSzPts val="1100"/>
              <a:buAutoNum type="alphaLcParenR"/>
            </a:pPr>
            <a:r>
              <a:rPr lang="en-US" sz="1100"/>
              <a:t>ASCII</a:t>
            </a:r>
            <a:endParaRPr i="0" sz="1400" u="none" cap="none" strike="noStrike">
              <a:solidFill>
                <a:srgbClr val="000000"/>
              </a:solidFill>
            </a:endParaRPr>
          </a:p>
          <a:p>
            <a:pPr indent="-228600" lvl="0" marL="228600" marR="0" rtl="0" algn="l">
              <a:lnSpc>
                <a:spcPct val="100000"/>
              </a:lnSpc>
              <a:spcBef>
                <a:spcPts val="1200"/>
              </a:spcBef>
              <a:spcAft>
                <a:spcPts val="0"/>
              </a:spcAft>
              <a:buClr>
                <a:srgbClr val="000000"/>
              </a:buClr>
              <a:buSzPts val="1100"/>
              <a:buAutoNum type="alphaLcParenR"/>
            </a:pPr>
            <a:r>
              <a:rPr lang="en-US" sz="1100"/>
              <a:t>Latin1</a:t>
            </a:r>
            <a:endParaRPr i="0" sz="1400" u="none" cap="none" strike="noStrike">
              <a:solidFill>
                <a:srgbClr val="000000"/>
              </a:solidFill>
            </a:endParaRPr>
          </a:p>
          <a:p>
            <a:pPr indent="-228600" lvl="0" marL="228600" marR="0" rtl="0" algn="l">
              <a:lnSpc>
                <a:spcPct val="100000"/>
              </a:lnSpc>
              <a:spcBef>
                <a:spcPts val="1200"/>
              </a:spcBef>
              <a:spcAft>
                <a:spcPts val="0"/>
              </a:spcAft>
              <a:buClr>
                <a:srgbClr val="000000"/>
              </a:buClr>
              <a:buSzPts val="1100"/>
              <a:buAutoNum type="alphaLcParenR"/>
            </a:pPr>
            <a:r>
              <a:rPr lang="en-US" sz="1100"/>
              <a:t>UTF / Unicode</a:t>
            </a:r>
            <a:endParaRPr i="0" sz="1000" u="none" cap="none" strike="noStrike">
              <a:solidFill>
                <a:srgbClr val="0F0F14"/>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g134242001c3_1_488"/>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https://www.w3schools.com/html/html_charset.asp</a:t>
            </a:r>
            <a:endParaRPr b="0" i="0" sz="1400" u="none" cap="none" strike="noStrike">
              <a:solidFill>
                <a:srgbClr val="000000"/>
              </a:solidFill>
              <a:latin typeface="Arial"/>
              <a:ea typeface="Arial"/>
              <a:cs typeface="Arial"/>
              <a:sym typeface="Arial"/>
            </a:endParaRPr>
          </a:p>
        </p:txBody>
      </p:sp>
      <p:sp>
        <p:nvSpPr>
          <p:cNvPr id="785" name="Google Shape;785;g134242001c3_1_48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Characters — ASCII</a:t>
            </a:r>
            <a:endParaRPr b="1" i="0" sz="2200" u="none" cap="none" strike="noStrike">
              <a:solidFill>
                <a:schemeClr val="dk2"/>
              </a:solidFill>
              <a:latin typeface="Arial"/>
              <a:ea typeface="Arial"/>
              <a:cs typeface="Arial"/>
              <a:sym typeface="Arial"/>
            </a:endParaRPr>
          </a:p>
        </p:txBody>
      </p:sp>
      <p:sp>
        <p:nvSpPr>
          <p:cNvPr id="786" name="Google Shape;786;g134242001c3_1_488"/>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“Representing and transforming”</a:t>
            </a:r>
            <a:endParaRPr b="0" i="0" sz="1050" u="none" cap="none" strike="noStrike">
              <a:solidFill>
                <a:srgbClr val="7F7F7F"/>
              </a:solidFill>
              <a:latin typeface="Arial"/>
              <a:ea typeface="Arial"/>
              <a:cs typeface="Arial"/>
              <a:sym typeface="Arial"/>
            </a:endParaRPr>
          </a:p>
        </p:txBody>
      </p:sp>
      <p:sp>
        <p:nvSpPr>
          <p:cNvPr id="787" name="Google Shape;787;g134242001c3_1_488"/>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8" name="Google Shape;788;g134242001c3_1_488"/>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Each is represented with a 7-bit binary number (a string of seven 0s or 1s)</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These included:</a:t>
            </a:r>
            <a:endParaRPr>
              <a:solidFill>
                <a:schemeClr val="dk1"/>
              </a:solidFil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Numbers (0-9), </a:t>
            </a:r>
            <a:endParaRPr>
              <a:solidFill>
                <a:schemeClr val="dk1"/>
              </a:solidFil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English letters (Aa-Zz), </a:t>
            </a:r>
            <a:endParaRPr>
              <a:solidFill>
                <a:schemeClr val="dk1"/>
              </a:solidFill>
            </a:endParaRPr>
          </a:p>
          <a:p>
            <a:pPr indent="-235201" lvl="1" marL="448056" marR="0" rtl="0" algn="l">
              <a:lnSpc>
                <a:spcPct val="100000"/>
              </a:lnSpc>
              <a:spcBef>
                <a:spcPts val="1200"/>
              </a:spcBef>
              <a:spcAft>
                <a:spcPts val="1200"/>
              </a:spcAft>
              <a:buClr>
                <a:schemeClr val="dk1"/>
              </a:buClr>
              <a:buSzPts val="1400"/>
              <a:buFont typeface="Noto Sans Symbols"/>
              <a:buChar char="–"/>
            </a:pPr>
            <a:r>
              <a:rPr lang="en-US">
                <a:solidFill>
                  <a:schemeClr val="dk1"/>
                </a:solidFill>
              </a:rPr>
              <a:t>Some special characters like ! $ + - ( ) @ &lt; &gt;</a:t>
            </a:r>
            <a:endParaRPr>
              <a:solidFill>
                <a:schemeClr val="dk1"/>
              </a:solidFill>
            </a:endParaRPr>
          </a:p>
        </p:txBody>
      </p:sp>
      <p:sp>
        <p:nvSpPr>
          <p:cNvPr id="789" name="Google Shape;789;g134242001c3_1_488"/>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0" name="Google Shape;790;g134242001c3_1_488"/>
          <p:cNvSpPr txBox="1"/>
          <p:nvPr/>
        </p:nvSpPr>
        <p:spPr>
          <a:xfrm>
            <a:off x="570139" y="1514954"/>
            <a:ext cx="3402000" cy="2338500"/>
          </a:xfrm>
          <a:prstGeom prst="rect">
            <a:avLst/>
          </a:prstGeom>
          <a:noFill/>
          <a:ln>
            <a:noFill/>
          </a:ln>
        </p:spPr>
        <p:txBody>
          <a:bodyPr anchorCtr="0" anchor="t" bIns="91425" lIns="0" spcFirstLastPara="1" rIns="91425" wrap="square" tIns="91425">
            <a:normAutofit lnSpcReduction="10000"/>
          </a:bodyPr>
          <a:lstStyle/>
          <a:p>
            <a:pPr indent="0" lvl="0" marL="0" marR="0" rtl="0" algn="l">
              <a:lnSpc>
                <a:spcPct val="100000"/>
              </a:lnSpc>
              <a:spcBef>
                <a:spcPts val="0"/>
              </a:spcBef>
              <a:spcAft>
                <a:spcPts val="0"/>
              </a:spcAft>
              <a:buNone/>
            </a:pPr>
            <a:r>
              <a:rPr b="1" lang="en-US">
                <a:solidFill>
                  <a:schemeClr val="dk1"/>
                </a:solidFill>
              </a:rPr>
              <a:t>A</a:t>
            </a:r>
            <a:r>
              <a:rPr lang="en-US">
                <a:solidFill>
                  <a:schemeClr val="dk1"/>
                </a:solidFill>
              </a:rPr>
              <a:t>merican </a:t>
            </a:r>
            <a:r>
              <a:rPr b="1" lang="en-US">
                <a:solidFill>
                  <a:schemeClr val="dk1"/>
                </a:solidFill>
              </a:rPr>
              <a:t>S</a:t>
            </a:r>
            <a:r>
              <a:rPr lang="en-US">
                <a:solidFill>
                  <a:schemeClr val="dk1"/>
                </a:solidFill>
              </a:rPr>
              <a:t>tandard </a:t>
            </a:r>
            <a:r>
              <a:rPr b="1" lang="en-US">
                <a:solidFill>
                  <a:schemeClr val="dk1"/>
                </a:solidFill>
              </a:rPr>
              <a:t>C</a:t>
            </a:r>
            <a:r>
              <a:rPr lang="en-US">
                <a:solidFill>
                  <a:schemeClr val="dk1"/>
                </a:solidFill>
              </a:rPr>
              <a:t>ode for </a:t>
            </a:r>
            <a:r>
              <a:rPr b="1" lang="en-US">
                <a:solidFill>
                  <a:schemeClr val="dk1"/>
                </a:solidFill>
              </a:rPr>
              <a:t>I</a:t>
            </a:r>
            <a:r>
              <a:rPr lang="en-US">
                <a:solidFill>
                  <a:schemeClr val="dk1"/>
                </a:solidFill>
              </a:rPr>
              <a:t>nformation </a:t>
            </a:r>
            <a:r>
              <a:rPr b="1" lang="en-US">
                <a:solidFill>
                  <a:schemeClr val="dk1"/>
                </a:solidFill>
              </a:rPr>
              <a:t>I</a:t>
            </a:r>
            <a:r>
              <a:rPr lang="en-US">
                <a:solidFill>
                  <a:schemeClr val="dk1"/>
                </a:solidFill>
              </a:rPr>
              <a:t>nterchange.</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It was the first </a:t>
            </a:r>
            <a:r>
              <a:rPr b="1" lang="en-US">
                <a:solidFill>
                  <a:schemeClr val="dk1"/>
                </a:solidFill>
              </a:rPr>
              <a:t>character encoding standard.</a:t>
            </a:r>
            <a:endParaRPr b="1">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It defined </a:t>
            </a:r>
            <a:r>
              <a:rPr b="1" lang="en-US">
                <a:solidFill>
                  <a:schemeClr val="dk1"/>
                </a:solidFill>
              </a:rPr>
              <a:t>128</a:t>
            </a:r>
            <a:r>
              <a:rPr lang="en-US">
                <a:solidFill>
                  <a:schemeClr val="dk1"/>
                </a:solidFill>
              </a:rPr>
              <a:t> different alphanumeric characters that could be used on the internet.</a:t>
            </a:r>
            <a:endParaRPr>
              <a:solidFill>
                <a:schemeClr val="dk1"/>
              </a:solidFill>
            </a:endParaRPr>
          </a:p>
          <a:p>
            <a:pPr indent="0" lvl="0" marL="457200" marR="0" rtl="0" algn="l">
              <a:lnSpc>
                <a:spcPct val="100000"/>
              </a:lnSpc>
              <a:spcBef>
                <a:spcPts val="120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1" name="Google Shape;791;g134242001c3_1_488"/>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CHARACTER SETS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g134242001c3_1_505"/>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http://casa.colorado.edu/~ajsh/iso8859-1.html</a:t>
            </a:r>
            <a:endParaRPr b="0" i="0" sz="1400" u="none" cap="none" strike="noStrike">
              <a:solidFill>
                <a:srgbClr val="000000"/>
              </a:solidFill>
              <a:latin typeface="Arial"/>
              <a:ea typeface="Arial"/>
              <a:cs typeface="Arial"/>
              <a:sym typeface="Arial"/>
            </a:endParaRPr>
          </a:p>
        </p:txBody>
      </p:sp>
      <p:sp>
        <p:nvSpPr>
          <p:cNvPr id="797" name="Google Shape;797;g134242001c3_1_50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Characters — ISO Latin 1</a:t>
            </a:r>
            <a:endParaRPr b="1" i="0" sz="2200" u="none" cap="none" strike="noStrike">
              <a:solidFill>
                <a:schemeClr val="dk2"/>
              </a:solidFill>
              <a:latin typeface="Arial"/>
              <a:ea typeface="Arial"/>
              <a:cs typeface="Arial"/>
              <a:sym typeface="Arial"/>
            </a:endParaRPr>
          </a:p>
        </p:txBody>
      </p:sp>
      <p:sp>
        <p:nvSpPr>
          <p:cNvPr id="798" name="Google Shape;798;g134242001c3_1_505"/>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“Representing and transforming”</a:t>
            </a:r>
            <a:endParaRPr b="0" i="0" sz="1050" u="none" cap="none" strike="noStrike">
              <a:solidFill>
                <a:srgbClr val="7F7F7F"/>
              </a:solidFill>
              <a:latin typeface="Arial"/>
              <a:ea typeface="Arial"/>
              <a:cs typeface="Arial"/>
              <a:sym typeface="Arial"/>
            </a:endParaRPr>
          </a:p>
        </p:txBody>
      </p:sp>
      <p:sp>
        <p:nvSpPr>
          <p:cNvPr id="799" name="Google Shape;799;g134242001c3_1_505"/>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0" name="Google Shape;800;g134242001c3_1_505"/>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It is a superset of the ASCII character encoding standard</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It is the default in HTML 4.01</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There are several variants which encompass other alphabets</a:t>
            </a:r>
            <a:endParaRPr>
              <a:solidFill>
                <a:schemeClr val="dk1"/>
              </a:solidFill>
            </a:endParaRPr>
          </a:p>
        </p:txBody>
      </p:sp>
      <p:sp>
        <p:nvSpPr>
          <p:cNvPr id="801" name="Google Shape;801;g134242001c3_1_505"/>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2" name="Google Shape;802;g134242001c3_1_505"/>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ISO Latin 1 ISO-8859-1:</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Is a standard </a:t>
            </a:r>
            <a:r>
              <a:rPr b="1" lang="en-US">
                <a:solidFill>
                  <a:schemeClr val="dk1"/>
                </a:solidFill>
              </a:rPr>
              <a:t>character set</a:t>
            </a:r>
            <a:r>
              <a:rPr lang="en-US">
                <a:solidFill>
                  <a:schemeClr val="dk1"/>
                </a:solidFill>
              </a:rPr>
              <a:t> developed by the International Organization for Standardization.</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Released in 1998</a:t>
            </a:r>
            <a:endParaRPr>
              <a:solidFill>
                <a:schemeClr val="dk1"/>
              </a:solidFill>
            </a:endParaRPr>
          </a:p>
          <a:p>
            <a:pPr indent="0" lvl="0" marL="457200" marR="0" rtl="0" algn="l">
              <a:lnSpc>
                <a:spcPct val="100000"/>
              </a:lnSpc>
              <a:spcBef>
                <a:spcPts val="120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3" name="Google Shape;803;g134242001c3_1_505"/>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CHARACTER SETS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g134242001c3_1_529"/>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https://www.w3schools.com/charsets/ref_html_utf8.asp</a:t>
            </a:r>
            <a:endParaRPr b="0" i="0" sz="1400" u="none" cap="none" strike="noStrike">
              <a:solidFill>
                <a:srgbClr val="000000"/>
              </a:solidFill>
              <a:latin typeface="Arial"/>
              <a:ea typeface="Arial"/>
              <a:cs typeface="Arial"/>
              <a:sym typeface="Arial"/>
            </a:endParaRPr>
          </a:p>
        </p:txBody>
      </p:sp>
      <p:sp>
        <p:nvSpPr>
          <p:cNvPr id="809" name="Google Shape;809;g134242001c3_1_52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Characters — Unicode</a:t>
            </a:r>
            <a:endParaRPr b="1" i="0" sz="2200" u="none" cap="none" strike="noStrike">
              <a:solidFill>
                <a:schemeClr val="dk2"/>
              </a:solidFill>
              <a:latin typeface="Arial"/>
              <a:ea typeface="Arial"/>
              <a:cs typeface="Arial"/>
              <a:sym typeface="Arial"/>
            </a:endParaRPr>
          </a:p>
        </p:txBody>
      </p:sp>
      <p:sp>
        <p:nvSpPr>
          <p:cNvPr id="810" name="Google Shape;810;g134242001c3_1_529"/>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“Representing and transforming”</a:t>
            </a:r>
            <a:endParaRPr b="0" i="0" sz="1050" u="none" cap="none" strike="noStrike">
              <a:solidFill>
                <a:srgbClr val="7F7F7F"/>
              </a:solidFill>
              <a:latin typeface="Arial"/>
              <a:ea typeface="Arial"/>
              <a:cs typeface="Arial"/>
              <a:sym typeface="Arial"/>
            </a:endParaRPr>
          </a:p>
        </p:txBody>
      </p:sp>
      <p:sp>
        <p:nvSpPr>
          <p:cNvPr id="811" name="Google Shape;811;g134242001c3_1_529"/>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2" name="Google Shape;812;g134242001c3_1_529"/>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The latest version contains a repertoire of 136,755 characters</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Unicode can be implemented by different character sets.</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The 1st 128 characters correspond 1:1 with ASCII </a:t>
            </a:r>
            <a:endParaRPr>
              <a:solidFill>
                <a:schemeClr val="dk1"/>
              </a:solidFill>
            </a:endParaRPr>
          </a:p>
        </p:txBody>
      </p:sp>
      <p:sp>
        <p:nvSpPr>
          <p:cNvPr id="813" name="Google Shape;813;g134242001c3_1_529"/>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4" name="Google Shape;814;g134242001c3_1_529"/>
          <p:cNvSpPr txBox="1"/>
          <p:nvPr/>
        </p:nvSpPr>
        <p:spPr>
          <a:xfrm>
            <a:off x="570139" y="1514954"/>
            <a:ext cx="3402000" cy="2338500"/>
          </a:xfrm>
          <a:prstGeom prst="rect">
            <a:avLst/>
          </a:prstGeom>
          <a:noFill/>
          <a:ln>
            <a:noFill/>
          </a:ln>
        </p:spPr>
        <p:txBody>
          <a:bodyPr anchorCtr="0" anchor="t" bIns="91425" lIns="0" spcFirstLastPara="1" rIns="91425" wrap="square" tIns="91425">
            <a:normAutofit lnSpcReduction="10000"/>
          </a:bodyPr>
          <a:lstStyle/>
          <a:p>
            <a:pPr indent="0" lvl="0" marL="0" marR="0" rtl="0" algn="l">
              <a:lnSpc>
                <a:spcPct val="100000"/>
              </a:lnSpc>
              <a:spcBef>
                <a:spcPts val="0"/>
              </a:spcBef>
              <a:spcAft>
                <a:spcPts val="0"/>
              </a:spcAft>
              <a:buNone/>
            </a:pPr>
            <a:r>
              <a:rPr b="1" lang="en-US">
                <a:solidFill>
                  <a:schemeClr val="dk1"/>
                </a:solidFill>
              </a:rPr>
              <a:t>UNICODE: </a:t>
            </a:r>
            <a:r>
              <a:rPr lang="en-US">
                <a:solidFill>
                  <a:schemeClr val="dk1"/>
                </a:solidFill>
              </a:rPr>
              <a:t>Unique, Universal, and Uniform character enCoding.</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The Unicode Consortium developed the Unicode Standard.</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Because the character set described in ISO-8859 was too limited.</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Unicode is an encoding standard.</a:t>
            </a:r>
            <a:endParaRPr>
              <a:solidFill>
                <a:schemeClr val="dk1"/>
              </a:solidFill>
            </a:endParaRPr>
          </a:p>
          <a:p>
            <a:pPr indent="0" lvl="0" marL="457200" marR="0" rtl="0" algn="l">
              <a:lnSpc>
                <a:spcPct val="100000"/>
              </a:lnSpc>
              <a:spcBef>
                <a:spcPts val="120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5" name="Google Shape;815;g134242001c3_1_529"/>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CHARACTER SETS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34242001c3_1_0"/>
          <p:cNvSpPr txBox="1"/>
          <p:nvPr/>
        </p:nvSpPr>
        <p:spPr>
          <a:xfrm>
            <a:off x="250825" y="420700"/>
            <a:ext cx="6728700" cy="614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200"/>
              <a:buFont typeface="Arial"/>
              <a:buNone/>
            </a:pPr>
            <a:r>
              <a:rPr b="1" lang="en-US" sz="3200">
                <a:solidFill>
                  <a:schemeClr val="accent1"/>
                </a:solidFill>
              </a:rPr>
              <a:t>Cleanliness is King</a:t>
            </a:r>
            <a:endParaRPr b="0" i="0" sz="2400" u="none" cap="none" strike="noStrike">
              <a:solidFill>
                <a:schemeClr val="accent1"/>
              </a:solidFill>
              <a:latin typeface="Arial"/>
              <a:ea typeface="Arial"/>
              <a:cs typeface="Arial"/>
              <a:sym typeface="Arial"/>
            </a:endParaRPr>
          </a:p>
        </p:txBody>
      </p:sp>
      <p:grpSp>
        <p:nvGrpSpPr>
          <p:cNvPr id="176" name="Google Shape;176;g134242001c3_1_0"/>
          <p:cNvGrpSpPr/>
          <p:nvPr/>
        </p:nvGrpSpPr>
        <p:grpSpPr>
          <a:xfrm>
            <a:off x="1331786" y="1322219"/>
            <a:ext cx="7560857" cy="2132128"/>
            <a:chOff x="3132138" y="1396723"/>
            <a:chExt cx="5616444" cy="2132128"/>
          </a:xfrm>
        </p:grpSpPr>
        <p:sp>
          <p:nvSpPr>
            <p:cNvPr id="177" name="Google Shape;177;g134242001c3_1_0"/>
            <p:cNvSpPr txBox="1"/>
            <p:nvPr/>
          </p:nvSpPr>
          <p:spPr>
            <a:xfrm>
              <a:off x="3132138" y="1396724"/>
              <a:ext cx="4813500" cy="5289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Fitness for Use</a:t>
              </a:r>
              <a:endParaRPr b="0" i="0" sz="1100" u="none" cap="none" strike="noStrike">
                <a:solidFill>
                  <a:srgbClr val="000000"/>
                </a:solidFill>
                <a:latin typeface="Arial"/>
                <a:ea typeface="Arial"/>
                <a:cs typeface="Arial"/>
                <a:sym typeface="Arial"/>
              </a:endParaRPr>
            </a:p>
          </p:txBody>
        </p:sp>
        <p:sp>
          <p:nvSpPr>
            <p:cNvPr id="178" name="Google Shape;178;g134242001c3_1_0"/>
            <p:cNvSpPr txBox="1"/>
            <p:nvPr/>
          </p:nvSpPr>
          <p:spPr>
            <a:xfrm>
              <a:off x="7870482" y="1396724"/>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3200" u="none" cap="none" strike="noStrike">
                <a:solidFill>
                  <a:schemeClr val="dk2"/>
                </a:solidFill>
                <a:latin typeface="Arial"/>
                <a:ea typeface="Arial"/>
                <a:cs typeface="Arial"/>
                <a:sym typeface="Arial"/>
              </a:endParaRPr>
            </a:p>
          </p:txBody>
        </p:sp>
        <p:sp>
          <p:nvSpPr>
            <p:cNvPr id="179" name="Google Shape;179;g134242001c3_1_0"/>
            <p:cNvSpPr txBox="1"/>
            <p:nvPr/>
          </p:nvSpPr>
          <p:spPr>
            <a:xfrm>
              <a:off x="3132138" y="1925530"/>
              <a:ext cx="4813500" cy="511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Quality</a:t>
              </a:r>
              <a:endParaRPr b="0" i="0" sz="1100" u="none" cap="none" strike="noStrike">
                <a:solidFill>
                  <a:srgbClr val="000000"/>
                </a:solidFill>
                <a:latin typeface="Arial"/>
                <a:ea typeface="Arial"/>
                <a:cs typeface="Arial"/>
                <a:sym typeface="Arial"/>
              </a:endParaRPr>
            </a:p>
          </p:txBody>
        </p:sp>
        <p:sp>
          <p:nvSpPr>
            <p:cNvPr id="180" name="Google Shape;180;g134242001c3_1_0"/>
            <p:cNvSpPr txBox="1"/>
            <p:nvPr/>
          </p:nvSpPr>
          <p:spPr>
            <a:xfrm>
              <a:off x="7870482" y="1925530"/>
              <a:ext cx="878100" cy="504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3200" u="none" cap="none" strike="noStrike">
                <a:solidFill>
                  <a:schemeClr val="dk2"/>
                </a:solidFill>
                <a:latin typeface="Arial"/>
                <a:ea typeface="Arial"/>
                <a:cs typeface="Arial"/>
                <a:sym typeface="Arial"/>
              </a:endParaRPr>
            </a:p>
          </p:txBody>
        </p:sp>
        <p:sp>
          <p:nvSpPr>
            <p:cNvPr id="181" name="Google Shape;181;g134242001c3_1_0"/>
            <p:cNvSpPr txBox="1"/>
            <p:nvPr/>
          </p:nvSpPr>
          <p:spPr>
            <a:xfrm>
              <a:off x="3132138" y="2437258"/>
              <a:ext cx="4813500" cy="5220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Correctness</a:t>
              </a:r>
              <a:endParaRPr b="0" i="0" sz="1100" u="none" cap="none" strike="noStrike">
                <a:solidFill>
                  <a:srgbClr val="000000"/>
                </a:solidFill>
                <a:latin typeface="Arial"/>
                <a:ea typeface="Arial"/>
                <a:cs typeface="Arial"/>
                <a:sym typeface="Arial"/>
              </a:endParaRPr>
            </a:p>
          </p:txBody>
        </p:sp>
        <p:sp>
          <p:nvSpPr>
            <p:cNvPr id="182" name="Google Shape;182;g134242001c3_1_0"/>
            <p:cNvSpPr txBox="1"/>
            <p:nvPr/>
          </p:nvSpPr>
          <p:spPr>
            <a:xfrm>
              <a:off x="7870482" y="2430355"/>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3200" u="none" cap="none" strike="noStrike">
                <a:solidFill>
                  <a:schemeClr val="dk2"/>
                </a:solidFill>
                <a:latin typeface="Arial"/>
                <a:ea typeface="Arial"/>
                <a:cs typeface="Arial"/>
                <a:sym typeface="Arial"/>
              </a:endParaRPr>
            </a:p>
          </p:txBody>
        </p:sp>
        <p:sp>
          <p:nvSpPr>
            <p:cNvPr id="183" name="Google Shape;183;g134242001c3_1_0"/>
            <p:cNvSpPr txBox="1"/>
            <p:nvPr/>
          </p:nvSpPr>
          <p:spPr>
            <a:xfrm>
              <a:off x="3132138" y="2983358"/>
              <a:ext cx="48135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Consistency</a:t>
              </a:r>
              <a:endParaRPr b="0" i="0" sz="1100" u="none" cap="none" strike="noStrike">
                <a:solidFill>
                  <a:srgbClr val="000000"/>
                </a:solidFill>
                <a:latin typeface="Arial"/>
                <a:ea typeface="Arial"/>
                <a:cs typeface="Arial"/>
                <a:sym typeface="Arial"/>
              </a:endParaRPr>
            </a:p>
          </p:txBody>
        </p:sp>
        <p:sp>
          <p:nvSpPr>
            <p:cNvPr id="184" name="Google Shape;184;g134242001c3_1_0"/>
            <p:cNvSpPr txBox="1"/>
            <p:nvPr/>
          </p:nvSpPr>
          <p:spPr>
            <a:xfrm>
              <a:off x="7870482" y="2981051"/>
              <a:ext cx="8781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04</a:t>
              </a:r>
              <a:endParaRPr b="1" i="0" sz="3200" u="none" cap="none" strike="noStrike">
                <a:solidFill>
                  <a:schemeClr val="dk2"/>
                </a:solidFill>
                <a:latin typeface="Arial"/>
                <a:ea typeface="Arial"/>
                <a:cs typeface="Arial"/>
                <a:sym typeface="Arial"/>
              </a:endParaRPr>
            </a:p>
          </p:txBody>
        </p:sp>
        <p:grpSp>
          <p:nvGrpSpPr>
            <p:cNvPr id="185" name="Google Shape;185;g134242001c3_1_0"/>
            <p:cNvGrpSpPr/>
            <p:nvPr/>
          </p:nvGrpSpPr>
          <p:grpSpPr>
            <a:xfrm>
              <a:off x="3132174" y="1396723"/>
              <a:ext cx="5616279" cy="1573381"/>
              <a:chOff x="409325" y="1842994"/>
              <a:chExt cx="5531100" cy="1573381"/>
            </a:xfrm>
          </p:grpSpPr>
          <p:cxnSp>
            <p:nvCxnSpPr>
              <p:cNvPr id="186" name="Google Shape;186;g134242001c3_1_0"/>
              <p:cNvCxnSpPr/>
              <p:nvPr/>
            </p:nvCxnSpPr>
            <p:spPr>
              <a:xfrm rot="10800000">
                <a:off x="409325" y="1842994"/>
                <a:ext cx="5531100" cy="0"/>
              </a:xfrm>
              <a:prstGeom prst="straightConnector1">
                <a:avLst/>
              </a:prstGeom>
              <a:noFill/>
              <a:ln cap="flat" cmpd="sng" w="9525">
                <a:solidFill>
                  <a:srgbClr val="A5A5A5"/>
                </a:solidFill>
                <a:prstDash val="solid"/>
                <a:round/>
                <a:headEnd len="sm" w="sm" type="none"/>
                <a:tailEnd len="sm" w="sm" type="none"/>
              </a:ln>
            </p:spPr>
          </p:cxnSp>
          <p:cxnSp>
            <p:nvCxnSpPr>
              <p:cNvPr id="187" name="Google Shape;187;g134242001c3_1_0"/>
              <p:cNvCxnSpPr/>
              <p:nvPr/>
            </p:nvCxnSpPr>
            <p:spPr>
              <a:xfrm rot="10800000">
                <a:off x="409325" y="2372412"/>
                <a:ext cx="5531100" cy="0"/>
              </a:xfrm>
              <a:prstGeom prst="straightConnector1">
                <a:avLst/>
              </a:prstGeom>
              <a:noFill/>
              <a:ln cap="flat" cmpd="sng" w="9525">
                <a:solidFill>
                  <a:srgbClr val="A5A5A5"/>
                </a:solidFill>
                <a:prstDash val="solid"/>
                <a:round/>
                <a:headEnd len="sm" w="sm" type="none"/>
                <a:tailEnd len="sm" w="sm" type="none"/>
              </a:ln>
            </p:spPr>
          </p:cxnSp>
          <p:cxnSp>
            <p:nvCxnSpPr>
              <p:cNvPr id="188" name="Google Shape;188;g134242001c3_1_0"/>
              <p:cNvCxnSpPr/>
              <p:nvPr/>
            </p:nvCxnSpPr>
            <p:spPr>
              <a:xfrm rot="10800000">
                <a:off x="409325" y="2876625"/>
                <a:ext cx="5531100" cy="0"/>
              </a:xfrm>
              <a:prstGeom prst="straightConnector1">
                <a:avLst/>
              </a:prstGeom>
              <a:noFill/>
              <a:ln cap="flat" cmpd="sng" w="9525">
                <a:solidFill>
                  <a:srgbClr val="A5A5A5"/>
                </a:solidFill>
                <a:prstDash val="solid"/>
                <a:round/>
                <a:headEnd len="sm" w="sm" type="none"/>
                <a:tailEnd len="sm" w="sm" type="none"/>
              </a:ln>
            </p:spPr>
          </p:cxnSp>
          <p:cxnSp>
            <p:nvCxnSpPr>
              <p:cNvPr id="189" name="Google Shape;189;g134242001c3_1_0"/>
              <p:cNvCxnSpPr/>
              <p:nvPr/>
            </p:nvCxnSpPr>
            <p:spPr>
              <a:xfrm rot="10800000">
                <a:off x="409325" y="3416375"/>
                <a:ext cx="5531100" cy="0"/>
              </a:xfrm>
              <a:prstGeom prst="straightConnector1">
                <a:avLst/>
              </a:prstGeom>
              <a:noFill/>
              <a:ln cap="flat" cmpd="sng" w="9525">
                <a:solidFill>
                  <a:srgbClr val="A5A5A5"/>
                </a:solidFill>
                <a:prstDash val="solid"/>
                <a:round/>
                <a:headEnd len="sm" w="sm" type="none"/>
                <a:tailEnd len="sm" w="sm" type="none"/>
              </a:ln>
            </p:spPr>
          </p:cxnSp>
        </p:gr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g134242001c3_1_540"/>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http://casa.colorado.edu/~ajsh/iso8859-1.html</a:t>
            </a:r>
            <a:endParaRPr b="0" i="0" sz="1400" u="none" cap="none" strike="noStrike">
              <a:solidFill>
                <a:srgbClr val="000000"/>
              </a:solidFill>
              <a:latin typeface="Arial"/>
              <a:ea typeface="Arial"/>
              <a:cs typeface="Arial"/>
              <a:sym typeface="Arial"/>
            </a:endParaRPr>
          </a:p>
        </p:txBody>
      </p:sp>
      <p:sp>
        <p:nvSpPr>
          <p:cNvPr id="821" name="Google Shape;821;g134242001c3_1_54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Characters — UTF-8</a:t>
            </a:r>
            <a:endParaRPr b="1" i="0" sz="2200" u="none" cap="none" strike="noStrike">
              <a:solidFill>
                <a:schemeClr val="dk2"/>
              </a:solidFill>
              <a:latin typeface="Arial"/>
              <a:ea typeface="Arial"/>
              <a:cs typeface="Arial"/>
              <a:sym typeface="Arial"/>
            </a:endParaRPr>
          </a:p>
        </p:txBody>
      </p:sp>
      <p:sp>
        <p:nvSpPr>
          <p:cNvPr id="822" name="Google Shape;822;g134242001c3_1_540"/>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“Representing and transforming”</a:t>
            </a:r>
            <a:endParaRPr b="0" i="0" sz="1050" u="none" cap="none" strike="noStrike">
              <a:solidFill>
                <a:srgbClr val="7F7F7F"/>
              </a:solidFill>
              <a:latin typeface="Arial"/>
              <a:ea typeface="Arial"/>
              <a:cs typeface="Arial"/>
              <a:sym typeface="Arial"/>
            </a:endParaRPr>
          </a:p>
        </p:txBody>
      </p:sp>
      <p:sp>
        <p:nvSpPr>
          <p:cNvPr id="823" name="Google Shape;823;g134242001c3_1_540"/>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4" name="Google Shape;824;g134242001c3_1_540"/>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The latest version contains a repertoire of </a:t>
            </a:r>
            <a:r>
              <a:rPr b="1" lang="en-US">
                <a:solidFill>
                  <a:schemeClr val="dk1"/>
                </a:solidFill>
              </a:rPr>
              <a:t>1,112,064</a:t>
            </a:r>
            <a:r>
              <a:rPr lang="en-US">
                <a:solidFill>
                  <a:schemeClr val="dk1"/>
                </a:solidFill>
              </a:rPr>
              <a:t> characters</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UTF-8 is the default encoding in HTML-5</a:t>
            </a:r>
            <a:endParaRPr>
              <a:solidFill>
                <a:schemeClr val="dk1"/>
              </a:solidFill>
            </a:endParaRPr>
          </a:p>
        </p:txBody>
      </p:sp>
      <p:sp>
        <p:nvSpPr>
          <p:cNvPr id="825" name="Google Shape;825;g134242001c3_1_540"/>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6" name="Google Shape;826;g134242001c3_1_540"/>
          <p:cNvSpPr txBox="1"/>
          <p:nvPr/>
        </p:nvSpPr>
        <p:spPr>
          <a:xfrm>
            <a:off x="576164" y="1474717"/>
            <a:ext cx="3402000" cy="2338500"/>
          </a:xfrm>
          <a:prstGeom prst="rect">
            <a:avLst/>
          </a:prstGeom>
          <a:noFill/>
          <a:ln>
            <a:noFill/>
          </a:ln>
        </p:spPr>
        <p:txBody>
          <a:bodyPr anchorCtr="0" anchor="t" bIns="91425" lIns="0" spcFirstLastPara="1" rIns="91425" wrap="square" tIns="91425">
            <a:normAutofit lnSpcReduction="20000"/>
          </a:bodyPr>
          <a:lstStyle/>
          <a:p>
            <a:pPr indent="-180340" lvl="0" marL="182880" marR="0" rtl="0" algn="l">
              <a:lnSpc>
                <a:spcPct val="100000"/>
              </a:lnSpc>
              <a:spcBef>
                <a:spcPts val="1200"/>
              </a:spcBef>
              <a:spcAft>
                <a:spcPts val="0"/>
              </a:spcAft>
              <a:buClr>
                <a:schemeClr val="dk1"/>
              </a:buClr>
              <a:buSzPts val="1400"/>
              <a:buFont typeface="Noto Sans Symbols"/>
              <a:buChar char="●"/>
            </a:pPr>
            <a:r>
              <a:rPr b="1" lang="en-US">
                <a:solidFill>
                  <a:schemeClr val="dk1"/>
                </a:solidFill>
              </a:rPr>
              <a:t>U</a:t>
            </a:r>
            <a:r>
              <a:rPr lang="en-US">
                <a:solidFill>
                  <a:schemeClr val="dk1"/>
                </a:solidFill>
              </a:rPr>
              <a:t>nicode </a:t>
            </a:r>
            <a:r>
              <a:rPr b="1" lang="en-US">
                <a:solidFill>
                  <a:schemeClr val="dk1"/>
                </a:solidFill>
              </a:rPr>
              <a:t>T</a:t>
            </a:r>
            <a:r>
              <a:rPr lang="en-US">
                <a:solidFill>
                  <a:schemeClr val="dk1"/>
                </a:solidFill>
              </a:rPr>
              <a:t>ransformation </a:t>
            </a:r>
            <a:r>
              <a:rPr b="1" lang="en-US">
                <a:solidFill>
                  <a:schemeClr val="dk1"/>
                </a:solidFill>
              </a:rPr>
              <a:t>F</a:t>
            </a:r>
            <a:r>
              <a:rPr lang="en-US">
                <a:solidFill>
                  <a:schemeClr val="dk1"/>
                </a:solidFill>
              </a:rPr>
              <a:t>ormat</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UTF is variable width character encoding </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a:solidFill>
                  <a:schemeClr val="dk1"/>
                </a:solidFill>
              </a:rPr>
              <a:t>The most common encodings are </a:t>
            </a:r>
            <a:r>
              <a:rPr b="1" lang="en-US">
                <a:solidFill>
                  <a:schemeClr val="dk1"/>
                </a:solidFill>
              </a:rPr>
              <a:t>UTF-8</a:t>
            </a:r>
            <a:r>
              <a:rPr lang="en-US">
                <a:solidFill>
                  <a:schemeClr val="dk1"/>
                </a:solidFill>
              </a:rPr>
              <a:t> and UTF-16</a:t>
            </a:r>
            <a:endParaRPr>
              <a:solidFill>
                <a:schemeClr val="dk1"/>
              </a:solidFil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UTF-8 uses a minimum of 8 bits describe a character</a:t>
            </a:r>
            <a:endParaRPr>
              <a:solidFill>
                <a:schemeClr val="dk1"/>
              </a:solidFill>
            </a:endParaRPr>
          </a:p>
          <a:p>
            <a:pPr indent="-235201" lvl="1" marL="448056" marR="0" rtl="0" algn="l">
              <a:lnSpc>
                <a:spcPct val="100000"/>
              </a:lnSpc>
              <a:spcBef>
                <a:spcPts val="1200"/>
              </a:spcBef>
              <a:spcAft>
                <a:spcPts val="1200"/>
              </a:spcAft>
              <a:buClr>
                <a:schemeClr val="dk1"/>
              </a:buClr>
              <a:buSzPts val="1400"/>
              <a:buFont typeface="Noto Sans Symbols"/>
              <a:buChar char="–"/>
            </a:pPr>
            <a:r>
              <a:rPr lang="en-US">
                <a:solidFill>
                  <a:schemeClr val="dk1"/>
                </a:solidFill>
              </a:rPr>
              <a:t>UTF-16 uses 16 bits to describe a character</a:t>
            </a:r>
            <a:endParaRPr>
              <a:solidFill>
                <a:schemeClr val="dk1"/>
              </a:solidFill>
            </a:endParaRPr>
          </a:p>
        </p:txBody>
      </p:sp>
      <p:sp>
        <p:nvSpPr>
          <p:cNvPr id="827" name="Google Shape;827;g134242001c3_1_540"/>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CHARACTER SETS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g134242001c3_1_520"/>
          <p:cNvSpPr txBox="1"/>
          <p:nvPr/>
        </p:nvSpPr>
        <p:spPr>
          <a:xfrm>
            <a:off x="250826" y="268288"/>
            <a:ext cx="2730900" cy="652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Containers</a:t>
            </a:r>
            <a:endParaRPr b="1" sz="2200">
              <a:solidFill>
                <a:schemeClr val="dk2"/>
              </a:solidFill>
            </a:endParaRPr>
          </a:p>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for Data</a:t>
            </a:r>
            <a:endParaRPr b="0" i="0" sz="2200" u="none" cap="none" strike="noStrike">
              <a:solidFill>
                <a:srgbClr val="000000"/>
              </a:solidFill>
              <a:latin typeface="Arial"/>
              <a:ea typeface="Arial"/>
              <a:cs typeface="Arial"/>
              <a:sym typeface="Arial"/>
            </a:endParaRPr>
          </a:p>
        </p:txBody>
      </p:sp>
      <p:sp>
        <p:nvSpPr>
          <p:cNvPr id="833" name="Google Shape;833;g134242001c3_1_520"/>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834" name="Google Shape;834;g134242001c3_1_520"/>
          <p:cNvSpPr txBox="1"/>
          <p:nvPr/>
        </p:nvSpPr>
        <p:spPr>
          <a:xfrm>
            <a:off x="242327" y="143212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“There are different shaped containers for your data. Some are simple, some are crazy. Beware.”</a:t>
            </a:r>
            <a:endParaRPr b="0" i="0" sz="1400" u="none" cap="none" strike="noStrike">
              <a:solidFill>
                <a:srgbClr val="000000"/>
              </a:solidFill>
              <a:latin typeface="Arial"/>
              <a:ea typeface="Arial"/>
              <a:cs typeface="Arial"/>
              <a:sym typeface="Arial"/>
            </a:endParaRPr>
          </a:p>
        </p:txBody>
      </p:sp>
      <p:sp>
        <p:nvSpPr>
          <p:cNvPr id="835" name="Google Shape;835;g134242001c3_1_520"/>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D8D8D8"/>
              </a:buClr>
              <a:buSzPts val="1100"/>
              <a:buFont typeface="Arial"/>
              <a:buAutoNum type="arabicPeriod"/>
            </a:pPr>
            <a:r>
              <a:rPr lang="en-US" sz="1100">
                <a:solidFill>
                  <a:srgbClr val="D8D8D8"/>
                </a:solidFill>
              </a:rPr>
              <a:t>Field types / Data types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Character sets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100"/>
              <a:buFont typeface="Arial"/>
              <a:buAutoNum type="arabicPeriod"/>
            </a:pPr>
            <a:r>
              <a:rPr lang="en-US" sz="1100">
                <a:solidFill>
                  <a:schemeClr val="dk1"/>
                </a:solidFill>
              </a:rPr>
              <a:t>Data structures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Functions</a:t>
            </a:r>
            <a:endParaRPr sz="1100">
              <a:solidFill>
                <a:srgbClr val="D8D8D8"/>
              </a:solidFill>
            </a:endParaRPr>
          </a:p>
          <a:p>
            <a:pPr indent="-228600" lvl="0" marL="228600" marR="0" rtl="0" algn="l">
              <a:lnSpc>
                <a:spcPct val="100000"/>
              </a:lnSpc>
              <a:spcBef>
                <a:spcPts val="1200"/>
              </a:spcBef>
              <a:spcAft>
                <a:spcPts val="1200"/>
              </a:spcAft>
              <a:buClr>
                <a:srgbClr val="D8D8D8"/>
              </a:buClr>
              <a:buSzPts val="1100"/>
              <a:buAutoNum type="arabicPeriod"/>
            </a:pPr>
            <a:r>
              <a:rPr lang="en-US" sz="1100">
                <a:solidFill>
                  <a:srgbClr val="D8D8D8"/>
                </a:solidFill>
              </a:rPr>
              <a:t>Structure and Integrity</a:t>
            </a:r>
            <a:endParaRPr sz="1100">
              <a:solidFill>
                <a:srgbClr val="D8D8D8"/>
              </a:solidFill>
            </a:endParaRPr>
          </a:p>
        </p:txBody>
      </p:sp>
      <p:sp>
        <p:nvSpPr>
          <p:cNvPr id="836" name="Google Shape;836;g134242001c3_1_52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PLANES, TRAINS, AND AUTOMOBILES…</a:t>
            </a:r>
            <a:endParaRPr b="1" i="0" sz="100" u="none" cap="none" strike="noStrike">
              <a:solidFill>
                <a:srgbClr val="37816E"/>
              </a:solidFill>
              <a:latin typeface="Arial"/>
              <a:ea typeface="Arial"/>
              <a:cs typeface="Arial"/>
              <a:sym typeface="Arial"/>
            </a:endParaRPr>
          </a:p>
        </p:txBody>
      </p:sp>
      <p:sp>
        <p:nvSpPr>
          <p:cNvPr id="837" name="Google Shape;837;g134242001c3_1_520"/>
          <p:cNvSpPr txBox="1"/>
          <p:nvPr/>
        </p:nvSpPr>
        <p:spPr>
          <a:xfrm>
            <a:off x="3635550" y="800425"/>
            <a:ext cx="4695000" cy="34788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000000"/>
              </a:buClr>
              <a:buSzPts val="1100"/>
              <a:buAutoNum type="alphaLcParenR"/>
            </a:pPr>
            <a:r>
              <a:rPr lang="en-US" sz="1100"/>
              <a:t>Grid vs. Table?</a:t>
            </a:r>
            <a:endParaRPr i="0" sz="1400" u="none" cap="none" strike="noStrike">
              <a:solidFill>
                <a:srgbClr val="000000"/>
              </a:solidFill>
            </a:endParaRPr>
          </a:p>
          <a:p>
            <a:pPr indent="-228600" lvl="0" marL="228600" marR="0" rtl="0" algn="l">
              <a:lnSpc>
                <a:spcPct val="100000"/>
              </a:lnSpc>
              <a:spcBef>
                <a:spcPts val="1200"/>
              </a:spcBef>
              <a:spcAft>
                <a:spcPts val="0"/>
              </a:spcAft>
              <a:buClr>
                <a:srgbClr val="000000"/>
              </a:buClr>
              <a:buSzPts val="1100"/>
              <a:buAutoNum type="alphaLcParenR"/>
            </a:pPr>
            <a:r>
              <a:rPr lang="en-US" sz="1100"/>
              <a:t>What is a record? (What does a row actually represent? What is a column?)</a:t>
            </a:r>
            <a:endParaRPr i="0" sz="1400" u="none" cap="none" strike="noStrike">
              <a:solidFill>
                <a:srgbClr val="000000"/>
              </a:solidFill>
            </a:endParaRPr>
          </a:p>
          <a:p>
            <a:pPr indent="-228600" lvl="0" marL="228600" marR="0" rtl="0" algn="l">
              <a:lnSpc>
                <a:spcPct val="100000"/>
              </a:lnSpc>
              <a:spcBef>
                <a:spcPts val="1200"/>
              </a:spcBef>
              <a:spcAft>
                <a:spcPts val="0"/>
              </a:spcAft>
              <a:buSzPts val="1100"/>
              <a:buAutoNum type="alphaLcParenR"/>
            </a:pPr>
            <a:r>
              <a:rPr lang="en-US" sz="1100"/>
              <a:t>null — NA, NULL, 0?</a:t>
            </a: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g134242001c3_0_2968"/>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843" name="Google Shape;843;g134242001c3_0_296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Grid</a:t>
            </a:r>
            <a:endParaRPr b="1" i="0" sz="2200" u="none" cap="none" strike="noStrike">
              <a:solidFill>
                <a:schemeClr val="dk2"/>
              </a:solidFill>
              <a:latin typeface="Arial"/>
              <a:ea typeface="Arial"/>
              <a:cs typeface="Arial"/>
              <a:sym typeface="Arial"/>
            </a:endParaRPr>
          </a:p>
        </p:txBody>
      </p:sp>
      <p:sp>
        <p:nvSpPr>
          <p:cNvPr id="844" name="Google Shape;844;g134242001c3_0_2968"/>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you put data into the cells of a grid?”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graphicFrame>
        <p:nvGraphicFramePr>
          <p:cNvPr id="845" name="Google Shape;845;g134242001c3_0_2968"/>
          <p:cNvGraphicFramePr/>
          <p:nvPr/>
        </p:nvGraphicFramePr>
        <p:xfrm>
          <a:off x="1846288" y="1728225"/>
          <a:ext cx="3000000" cy="3000000"/>
        </p:xfrm>
        <a:graphic>
          <a:graphicData uri="http://schemas.openxmlformats.org/drawingml/2006/table">
            <a:tbl>
              <a:tblPr>
                <a:noFill/>
                <a:tableStyleId>{660D5E19-21CC-4746-9C6A-F985E217CC2E}</a:tableStyleId>
              </a:tblPr>
              <a:tblGrid>
                <a:gridCol w="778775"/>
                <a:gridCol w="778775"/>
                <a:gridCol w="778775"/>
                <a:gridCol w="778775"/>
                <a:gridCol w="778775"/>
                <a:gridCol w="778775"/>
                <a:gridCol w="778775"/>
              </a:tblGrid>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846" name="Google Shape;846;g134242001c3_0_2968"/>
          <p:cNvSpPr/>
          <p:nvPr/>
        </p:nvSpPr>
        <p:spPr>
          <a:xfrm>
            <a:off x="4297675" y="2531129"/>
            <a:ext cx="548700" cy="54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g134242001c3_0_2968"/>
          <p:cNvSpPr/>
          <p:nvPr/>
        </p:nvSpPr>
        <p:spPr>
          <a:xfrm>
            <a:off x="4434925" y="3404075"/>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g134242001c3_0_2968"/>
          <p:cNvSpPr/>
          <p:nvPr/>
        </p:nvSpPr>
        <p:spPr>
          <a:xfrm>
            <a:off x="2875875" y="3404075"/>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g134242001c3_0_2968"/>
          <p:cNvSpPr/>
          <p:nvPr/>
        </p:nvSpPr>
        <p:spPr>
          <a:xfrm>
            <a:off x="2875875" y="2685925"/>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g134242001c3_0_2968"/>
          <p:cNvSpPr/>
          <p:nvPr/>
        </p:nvSpPr>
        <p:spPr>
          <a:xfrm>
            <a:off x="2875875" y="1986488"/>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g134242001c3_0_2968"/>
          <p:cNvSpPr/>
          <p:nvPr/>
        </p:nvSpPr>
        <p:spPr>
          <a:xfrm>
            <a:off x="6769750" y="3404075"/>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g134242001c3_0_2968"/>
          <p:cNvSpPr/>
          <p:nvPr/>
        </p:nvSpPr>
        <p:spPr>
          <a:xfrm>
            <a:off x="4434925" y="411052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g134242001c3_0_2968"/>
          <p:cNvSpPr/>
          <p:nvPr/>
        </p:nvSpPr>
        <p:spPr>
          <a:xfrm>
            <a:off x="2028400" y="3317829"/>
            <a:ext cx="411600" cy="41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g134242001c3_0_2968"/>
          <p:cNvSpPr/>
          <p:nvPr/>
        </p:nvSpPr>
        <p:spPr>
          <a:xfrm>
            <a:off x="6013875" y="3409425"/>
            <a:ext cx="228372" cy="228372"/>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g134242001c3_0_2968"/>
          <p:cNvSpPr/>
          <p:nvPr/>
        </p:nvSpPr>
        <p:spPr>
          <a:xfrm>
            <a:off x="3655400" y="339237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g134242001c3_0_2968"/>
          <p:cNvSpPr/>
          <p:nvPr/>
        </p:nvSpPr>
        <p:spPr>
          <a:xfrm>
            <a:off x="5166925" y="3340863"/>
            <a:ext cx="365500" cy="365500"/>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g134242001c3_0_2968"/>
          <p:cNvSpPr/>
          <p:nvPr/>
        </p:nvSpPr>
        <p:spPr>
          <a:xfrm>
            <a:off x="5166925" y="4059025"/>
            <a:ext cx="365500" cy="365500"/>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g134242001c3_0_2968"/>
          <p:cNvSpPr/>
          <p:nvPr/>
        </p:nvSpPr>
        <p:spPr>
          <a:xfrm>
            <a:off x="6769750" y="411052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g134242001c3_0_2968"/>
          <p:cNvSpPr/>
          <p:nvPr/>
        </p:nvSpPr>
        <p:spPr>
          <a:xfrm>
            <a:off x="2059125" y="2622725"/>
            <a:ext cx="365500" cy="365500"/>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g134242001c3_0_2968"/>
          <p:cNvSpPr/>
          <p:nvPr/>
        </p:nvSpPr>
        <p:spPr>
          <a:xfrm>
            <a:off x="5945313" y="2622725"/>
            <a:ext cx="365500" cy="365500"/>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g134242001c3_0_2968"/>
          <p:cNvSpPr/>
          <p:nvPr/>
        </p:nvSpPr>
        <p:spPr>
          <a:xfrm>
            <a:off x="5899425" y="1858688"/>
            <a:ext cx="457266" cy="45726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g134242001c3_0_2968"/>
          <p:cNvSpPr/>
          <p:nvPr/>
        </p:nvSpPr>
        <p:spPr>
          <a:xfrm>
            <a:off x="2127575" y="199175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g134242001c3_0_2968"/>
          <p:cNvSpPr/>
          <p:nvPr/>
        </p:nvSpPr>
        <p:spPr>
          <a:xfrm>
            <a:off x="3678200" y="2691179"/>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g134242001c3_0_2968"/>
          <p:cNvSpPr/>
          <p:nvPr/>
        </p:nvSpPr>
        <p:spPr>
          <a:xfrm>
            <a:off x="6678225" y="2576838"/>
            <a:ext cx="457266" cy="45726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g134242001c3_0_2968"/>
          <p:cNvSpPr/>
          <p:nvPr/>
        </p:nvSpPr>
        <p:spPr>
          <a:xfrm>
            <a:off x="3586700" y="4035979"/>
            <a:ext cx="411600" cy="41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g134242001c3_0_2968"/>
          <p:cNvSpPr/>
          <p:nvPr/>
        </p:nvSpPr>
        <p:spPr>
          <a:xfrm>
            <a:off x="6013875" y="411052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g134242001c3_0_2968"/>
          <p:cNvSpPr/>
          <p:nvPr/>
        </p:nvSpPr>
        <p:spPr>
          <a:xfrm>
            <a:off x="3472400" y="1767225"/>
            <a:ext cx="640200" cy="6402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g134242001c3_0_2968"/>
          <p:cNvSpPr/>
          <p:nvPr/>
        </p:nvSpPr>
        <p:spPr>
          <a:xfrm>
            <a:off x="1921775" y="3921675"/>
            <a:ext cx="640200" cy="6402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g134242001c3_0_2968"/>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DATA STRUCTURES</a:t>
            </a:r>
            <a:endParaRPr b="0" i="0" sz="100" u="none" cap="none" strike="noStrike">
              <a:solidFill>
                <a:srgbClr val="1B4036"/>
              </a:solidFill>
              <a:latin typeface="Arial"/>
              <a:ea typeface="Arial"/>
              <a:cs typeface="Arial"/>
              <a:sym typeface="Arial"/>
            </a:endParaRPr>
          </a:p>
        </p:txBody>
      </p:sp>
      <p:sp>
        <p:nvSpPr>
          <p:cNvPr id="870" name="Google Shape;870;g134242001c3_0_2968"/>
          <p:cNvSpPr/>
          <p:nvPr/>
        </p:nvSpPr>
        <p:spPr>
          <a:xfrm>
            <a:off x="5532425" y="-980650"/>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g134242001c3_0_3065"/>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876" name="Google Shape;876;g134242001c3_0_306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Table</a:t>
            </a:r>
            <a:endParaRPr b="1" i="0" sz="2200" u="none" cap="none" strike="noStrike">
              <a:solidFill>
                <a:schemeClr val="dk2"/>
              </a:solidFill>
              <a:latin typeface="Arial"/>
              <a:ea typeface="Arial"/>
              <a:cs typeface="Arial"/>
              <a:sym typeface="Arial"/>
            </a:endParaRPr>
          </a:p>
        </p:txBody>
      </p:sp>
      <p:sp>
        <p:nvSpPr>
          <p:cNvPr id="877" name="Google Shape;877;g134242001c3_0_3065"/>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you add structure to a grid?”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graphicFrame>
        <p:nvGraphicFramePr>
          <p:cNvPr id="878" name="Google Shape;878;g134242001c3_0_3065"/>
          <p:cNvGraphicFramePr/>
          <p:nvPr/>
        </p:nvGraphicFramePr>
        <p:xfrm>
          <a:off x="1846288" y="1557525"/>
          <a:ext cx="3000000" cy="3000000"/>
        </p:xfrm>
        <a:graphic>
          <a:graphicData uri="http://schemas.openxmlformats.org/drawingml/2006/table">
            <a:tbl>
              <a:tblPr>
                <a:noFill/>
                <a:tableStyleId>{660D5E19-21CC-4746-9C6A-F985E217CC2E}</a:tableStyleId>
              </a:tblPr>
              <a:tblGrid>
                <a:gridCol w="778775"/>
                <a:gridCol w="778775"/>
                <a:gridCol w="778775"/>
                <a:gridCol w="778775"/>
                <a:gridCol w="778775"/>
                <a:gridCol w="778775"/>
                <a:gridCol w="778775"/>
              </a:tblGrid>
              <a:tr h="122800">
                <a:tc>
                  <a:txBody>
                    <a:bodyPr/>
                    <a:lstStyle/>
                    <a:p>
                      <a:pPr indent="0" lvl="0" marL="0" rtl="0" algn="l">
                        <a:spcBef>
                          <a:spcPts val="0"/>
                        </a:spcBef>
                        <a:spcAft>
                          <a:spcPts val="0"/>
                        </a:spcAft>
                        <a:buNone/>
                      </a:pPr>
                      <a:r>
                        <a:rPr lang="en-US" sz="1000"/>
                        <a:t>ID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Expired?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Date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Zip</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State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Name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Age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879" name="Google Shape;879;g134242001c3_0_3065"/>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DATA STRUCTURES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graphicFrame>
        <p:nvGraphicFramePr>
          <p:cNvPr id="884" name="Google Shape;884;g134242001c3_0_3114"/>
          <p:cNvGraphicFramePr/>
          <p:nvPr/>
        </p:nvGraphicFramePr>
        <p:xfrm>
          <a:off x="1846288" y="1728225"/>
          <a:ext cx="3000000" cy="3000000"/>
        </p:xfrm>
        <a:graphic>
          <a:graphicData uri="http://schemas.openxmlformats.org/drawingml/2006/table">
            <a:tbl>
              <a:tblPr>
                <a:noFill/>
                <a:tableStyleId>{660D5E19-21CC-4746-9C6A-F985E217CC2E}</a:tableStyleId>
              </a:tblPr>
              <a:tblGrid>
                <a:gridCol w="778775"/>
                <a:gridCol w="778775"/>
                <a:gridCol w="778775"/>
                <a:gridCol w="778775"/>
                <a:gridCol w="778775"/>
                <a:gridCol w="778775"/>
                <a:gridCol w="778775"/>
              </a:tblGrid>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885" name="Google Shape;885;g134242001c3_0_3114"/>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886" name="Google Shape;886;g134242001c3_0_311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Table</a:t>
            </a:r>
            <a:endParaRPr b="1" i="0" sz="2200" u="none" cap="none" strike="noStrike">
              <a:solidFill>
                <a:schemeClr val="dk2"/>
              </a:solidFill>
              <a:latin typeface="Arial"/>
              <a:ea typeface="Arial"/>
              <a:cs typeface="Arial"/>
              <a:sym typeface="Arial"/>
            </a:endParaRPr>
          </a:p>
        </p:txBody>
      </p:sp>
      <p:sp>
        <p:nvSpPr>
          <p:cNvPr id="887" name="Google Shape;887;g134242001c3_0_3114"/>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you add structure to a grid?”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sp>
        <p:nvSpPr>
          <p:cNvPr id="888" name="Google Shape;888;g134242001c3_0_3114"/>
          <p:cNvSpPr/>
          <p:nvPr/>
        </p:nvSpPr>
        <p:spPr>
          <a:xfrm flipH="1" rot="-5400000">
            <a:off x="1469037" y="2775877"/>
            <a:ext cx="3089400" cy="7773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chemeClr val="accent3"/>
                </a:solidFill>
              </a:rPr>
              <a:t>Column</a:t>
            </a:r>
            <a:endParaRPr b="1" i="0" sz="1400" u="none" cap="none" strike="noStrike">
              <a:solidFill>
                <a:schemeClr val="accent3"/>
              </a:solidFill>
            </a:endParaRPr>
          </a:p>
        </p:txBody>
      </p:sp>
      <p:sp>
        <p:nvSpPr>
          <p:cNvPr id="889" name="Google Shape;889;g134242001c3_0_3114"/>
          <p:cNvSpPr/>
          <p:nvPr/>
        </p:nvSpPr>
        <p:spPr>
          <a:xfrm>
            <a:off x="1287987" y="3990365"/>
            <a:ext cx="1108500" cy="502800"/>
          </a:xfrm>
          <a:prstGeom prst="homePlate">
            <a:avLst>
              <a:gd fmla="val 50000"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chemeClr val="accent3"/>
                </a:solidFill>
              </a:rPr>
              <a:t>Attribute</a:t>
            </a:r>
            <a:endParaRPr b="1" i="0" u="none" cap="none" strike="noStrike">
              <a:solidFill>
                <a:schemeClr val="accent3"/>
              </a:solidFill>
            </a:endParaRPr>
          </a:p>
        </p:txBody>
      </p:sp>
      <p:sp>
        <p:nvSpPr>
          <p:cNvPr id="890" name="Google Shape;890;g134242001c3_0_3114"/>
          <p:cNvSpPr/>
          <p:nvPr/>
        </p:nvSpPr>
        <p:spPr>
          <a:xfrm flipH="1">
            <a:off x="7784687" y="1835934"/>
            <a:ext cx="1108500" cy="502800"/>
          </a:xfrm>
          <a:prstGeom prst="homePlate">
            <a:avLst>
              <a:gd fmla="val 50000"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chemeClr val="accent1"/>
                </a:solidFill>
              </a:rPr>
              <a:t>Record</a:t>
            </a:r>
            <a:endParaRPr b="1" i="0" sz="1400" u="none" cap="none" strike="noStrike">
              <a:solidFill>
                <a:schemeClr val="accent1"/>
              </a:solidFill>
            </a:endParaRPr>
          </a:p>
        </p:txBody>
      </p:sp>
      <p:sp>
        <p:nvSpPr>
          <p:cNvPr id="891" name="Google Shape;891;g134242001c3_0_3114"/>
          <p:cNvSpPr/>
          <p:nvPr/>
        </p:nvSpPr>
        <p:spPr>
          <a:xfrm>
            <a:off x="1640099" y="1698671"/>
            <a:ext cx="5863800" cy="7773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chemeClr val="accent1"/>
                </a:solidFill>
              </a:rPr>
              <a:t>Row</a:t>
            </a:r>
            <a:endParaRPr b="1" i="0" sz="1400" u="none" cap="none" strike="noStrike">
              <a:solidFill>
                <a:schemeClr val="accent1"/>
              </a:solidFill>
            </a:endParaRPr>
          </a:p>
        </p:txBody>
      </p:sp>
      <p:sp>
        <p:nvSpPr>
          <p:cNvPr id="892" name="Google Shape;892;g134242001c3_0_3114"/>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DATA STRUCTURES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g1344c4ea85d_1_0"/>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898" name="Google Shape;898;g1344c4ea85d_1_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Table</a:t>
            </a:r>
            <a:endParaRPr b="1" i="0" sz="2200" u="none" cap="none" strike="noStrike">
              <a:solidFill>
                <a:schemeClr val="dk2"/>
              </a:solidFill>
              <a:latin typeface="Arial"/>
              <a:ea typeface="Arial"/>
              <a:cs typeface="Arial"/>
              <a:sym typeface="Arial"/>
            </a:endParaRPr>
          </a:p>
        </p:txBody>
      </p:sp>
      <p:sp>
        <p:nvSpPr>
          <p:cNvPr id="899" name="Google Shape;899;g1344c4ea85d_1_0"/>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you add structure to a grid?”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graphicFrame>
        <p:nvGraphicFramePr>
          <p:cNvPr id="900" name="Google Shape;900;g1344c4ea85d_1_0"/>
          <p:cNvGraphicFramePr/>
          <p:nvPr/>
        </p:nvGraphicFramePr>
        <p:xfrm>
          <a:off x="1846288" y="1557525"/>
          <a:ext cx="3000000" cy="3000000"/>
        </p:xfrm>
        <a:graphic>
          <a:graphicData uri="http://schemas.openxmlformats.org/drawingml/2006/table">
            <a:tbl>
              <a:tblPr>
                <a:noFill/>
                <a:tableStyleId>{660D5E19-21CC-4746-9C6A-F985E217CC2E}</a:tableStyleId>
              </a:tblPr>
              <a:tblGrid>
                <a:gridCol w="778775"/>
                <a:gridCol w="778775"/>
                <a:gridCol w="778775"/>
                <a:gridCol w="778775"/>
                <a:gridCol w="778775"/>
                <a:gridCol w="778775"/>
                <a:gridCol w="778775"/>
              </a:tblGrid>
              <a:tr h="122800">
                <a:tc>
                  <a:txBody>
                    <a:bodyPr/>
                    <a:lstStyle/>
                    <a:p>
                      <a:pPr indent="0" lvl="0" marL="0" rtl="0" algn="l">
                        <a:spcBef>
                          <a:spcPts val="0"/>
                        </a:spcBef>
                        <a:spcAft>
                          <a:spcPts val="0"/>
                        </a:spcAft>
                        <a:buNone/>
                      </a:pPr>
                      <a:r>
                        <a:rPr lang="en-US" sz="1000"/>
                        <a:t>ID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Expired?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Date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Zip</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State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Name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Age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901" name="Google Shape;901;g1344c4ea85d_1_0"/>
          <p:cNvSpPr/>
          <p:nvPr/>
        </p:nvSpPr>
        <p:spPr>
          <a:xfrm>
            <a:off x="1846300" y="7267704"/>
            <a:ext cx="411600" cy="41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g1344c4ea85d_1_0"/>
          <p:cNvSpPr/>
          <p:nvPr/>
        </p:nvSpPr>
        <p:spPr>
          <a:xfrm>
            <a:off x="4273475" y="7342250"/>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g1344c4ea85d_1_0"/>
          <p:cNvSpPr/>
          <p:nvPr/>
        </p:nvSpPr>
        <p:spPr>
          <a:xfrm>
            <a:off x="1961350" y="2695679"/>
            <a:ext cx="548700" cy="54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g1344c4ea85d_1_0"/>
          <p:cNvSpPr/>
          <p:nvPr/>
        </p:nvSpPr>
        <p:spPr>
          <a:xfrm>
            <a:off x="2831625" y="2093325"/>
            <a:ext cx="365700" cy="3171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g1344c4ea85d_1_0"/>
          <p:cNvSpPr/>
          <p:nvPr/>
        </p:nvSpPr>
        <p:spPr>
          <a:xfrm>
            <a:off x="3610400" y="2075025"/>
            <a:ext cx="365700" cy="353700"/>
          </a:xfrm>
          <a:prstGeom prst="pentagon">
            <a:avLst>
              <a:gd fmla="val 105146" name="hf"/>
              <a:gd fmla="val 110557" name="vf"/>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g1344c4ea85d_1_0"/>
          <p:cNvSpPr/>
          <p:nvPr/>
        </p:nvSpPr>
        <p:spPr>
          <a:xfrm>
            <a:off x="4297638" y="1977529"/>
            <a:ext cx="548700" cy="54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g1344c4ea85d_1_0"/>
          <p:cNvSpPr/>
          <p:nvPr/>
        </p:nvSpPr>
        <p:spPr>
          <a:xfrm>
            <a:off x="6771250" y="2114779"/>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g1344c4ea85d_1_0"/>
          <p:cNvSpPr/>
          <p:nvPr/>
        </p:nvSpPr>
        <p:spPr>
          <a:xfrm>
            <a:off x="1961350" y="1977529"/>
            <a:ext cx="548700" cy="54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g1344c4ea85d_1_0"/>
          <p:cNvSpPr/>
          <p:nvPr/>
        </p:nvSpPr>
        <p:spPr>
          <a:xfrm>
            <a:off x="1961350" y="3413829"/>
            <a:ext cx="548700" cy="54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g1344c4ea85d_1_0"/>
          <p:cNvSpPr/>
          <p:nvPr/>
        </p:nvSpPr>
        <p:spPr>
          <a:xfrm>
            <a:off x="1961350" y="4131979"/>
            <a:ext cx="548700" cy="54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g1344c4ea85d_1_0"/>
          <p:cNvSpPr/>
          <p:nvPr/>
        </p:nvSpPr>
        <p:spPr>
          <a:xfrm>
            <a:off x="2831625" y="2811475"/>
            <a:ext cx="365700" cy="3171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g1344c4ea85d_1_0"/>
          <p:cNvSpPr/>
          <p:nvPr/>
        </p:nvSpPr>
        <p:spPr>
          <a:xfrm>
            <a:off x="2831625" y="3529625"/>
            <a:ext cx="365700" cy="3171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g1344c4ea85d_1_0"/>
          <p:cNvSpPr/>
          <p:nvPr/>
        </p:nvSpPr>
        <p:spPr>
          <a:xfrm>
            <a:off x="2831625" y="4247775"/>
            <a:ext cx="365700" cy="317100"/>
          </a:xfrm>
          <a:prstGeom prst="triangle">
            <a:avLst>
              <a:gd fmla="val 50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g1344c4ea85d_1_0"/>
          <p:cNvSpPr/>
          <p:nvPr/>
        </p:nvSpPr>
        <p:spPr>
          <a:xfrm>
            <a:off x="3610400" y="2793175"/>
            <a:ext cx="365700" cy="353700"/>
          </a:xfrm>
          <a:prstGeom prst="pentagon">
            <a:avLst>
              <a:gd fmla="val 105146" name="hf"/>
              <a:gd fmla="val 110557" name="vf"/>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g1344c4ea85d_1_0"/>
          <p:cNvSpPr/>
          <p:nvPr/>
        </p:nvSpPr>
        <p:spPr>
          <a:xfrm>
            <a:off x="3610400" y="3511325"/>
            <a:ext cx="365700" cy="353700"/>
          </a:xfrm>
          <a:prstGeom prst="pentagon">
            <a:avLst>
              <a:gd fmla="val 105146" name="hf"/>
              <a:gd fmla="val 110557" name="vf"/>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g1344c4ea85d_1_0"/>
          <p:cNvSpPr/>
          <p:nvPr/>
        </p:nvSpPr>
        <p:spPr>
          <a:xfrm>
            <a:off x="3610400" y="4229475"/>
            <a:ext cx="365700" cy="353700"/>
          </a:xfrm>
          <a:prstGeom prst="pentagon">
            <a:avLst>
              <a:gd fmla="val 105146" name="hf"/>
              <a:gd fmla="val 110557" name="vf"/>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g1344c4ea85d_1_0"/>
          <p:cNvSpPr/>
          <p:nvPr/>
        </p:nvSpPr>
        <p:spPr>
          <a:xfrm>
            <a:off x="4297638" y="2695679"/>
            <a:ext cx="548700" cy="54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g1344c4ea85d_1_0"/>
          <p:cNvSpPr/>
          <p:nvPr/>
        </p:nvSpPr>
        <p:spPr>
          <a:xfrm>
            <a:off x="4297638" y="3413829"/>
            <a:ext cx="548700" cy="54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g1344c4ea85d_1_0"/>
          <p:cNvSpPr/>
          <p:nvPr/>
        </p:nvSpPr>
        <p:spPr>
          <a:xfrm>
            <a:off x="4297638" y="4131979"/>
            <a:ext cx="548700" cy="548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g1344c4ea85d_1_0"/>
          <p:cNvSpPr/>
          <p:nvPr/>
        </p:nvSpPr>
        <p:spPr>
          <a:xfrm>
            <a:off x="6771250" y="2832929"/>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g1344c4ea85d_1_0"/>
          <p:cNvSpPr/>
          <p:nvPr/>
        </p:nvSpPr>
        <p:spPr>
          <a:xfrm>
            <a:off x="6771250" y="3551079"/>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g1344c4ea85d_1_0"/>
          <p:cNvSpPr/>
          <p:nvPr/>
        </p:nvSpPr>
        <p:spPr>
          <a:xfrm>
            <a:off x="6771250" y="4269229"/>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g1344c4ea85d_1_0"/>
          <p:cNvSpPr/>
          <p:nvPr/>
        </p:nvSpPr>
        <p:spPr>
          <a:xfrm>
            <a:off x="5029350" y="-821500"/>
            <a:ext cx="640085" cy="640094"/>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dk2"/>
            </a:solidFill>
            <a:prstDash val="solid"/>
            <a:round/>
            <a:headEnd len="med" w="med" type="none"/>
            <a:tailEnd len="med" w="med" type="none"/>
          </a:ln>
        </p:spPr>
      </p:sp>
      <p:sp>
        <p:nvSpPr>
          <p:cNvPr id="924" name="Google Shape;924;g1344c4ea85d_1_0"/>
          <p:cNvSpPr/>
          <p:nvPr/>
        </p:nvSpPr>
        <p:spPr>
          <a:xfrm>
            <a:off x="5809538" y="-821500"/>
            <a:ext cx="640085" cy="640094"/>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dk2"/>
            </a:solidFill>
            <a:prstDash val="solid"/>
            <a:round/>
            <a:headEnd len="med" w="med" type="none"/>
            <a:tailEnd len="med" w="med" type="none"/>
          </a:ln>
        </p:spPr>
      </p:sp>
      <p:sp>
        <p:nvSpPr>
          <p:cNvPr id="925" name="Google Shape;925;g1344c4ea85d_1_0"/>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DATA STRUCTURES</a:t>
            </a:r>
            <a:endParaRPr b="0" i="0" sz="100" u="none" cap="none" strike="noStrike">
              <a:solidFill>
                <a:srgbClr val="1B4036"/>
              </a:solidFill>
              <a:latin typeface="Arial"/>
              <a:ea typeface="Arial"/>
              <a:cs typeface="Arial"/>
              <a:sym typeface="Arial"/>
            </a:endParaRPr>
          </a:p>
        </p:txBody>
      </p:sp>
      <p:sp>
        <p:nvSpPr>
          <p:cNvPr id="926" name="Google Shape;926;g1344c4ea85d_1_0"/>
          <p:cNvSpPr/>
          <p:nvPr/>
        </p:nvSpPr>
        <p:spPr>
          <a:xfrm>
            <a:off x="1915563" y="-821587"/>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g1344c4ea85d_1_0"/>
          <p:cNvSpPr/>
          <p:nvPr/>
        </p:nvSpPr>
        <p:spPr>
          <a:xfrm>
            <a:off x="2625063" y="-821587"/>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g1344c4ea85d_1_0"/>
          <p:cNvSpPr/>
          <p:nvPr/>
        </p:nvSpPr>
        <p:spPr>
          <a:xfrm>
            <a:off x="886200" y="-821587"/>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g1344c4ea85d_1_0"/>
          <p:cNvSpPr/>
          <p:nvPr/>
        </p:nvSpPr>
        <p:spPr>
          <a:xfrm>
            <a:off x="5030663" y="1931738"/>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g1344c4ea85d_1_0"/>
          <p:cNvSpPr/>
          <p:nvPr/>
        </p:nvSpPr>
        <p:spPr>
          <a:xfrm>
            <a:off x="5030663" y="2649875"/>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g1344c4ea85d_1_0"/>
          <p:cNvSpPr/>
          <p:nvPr/>
        </p:nvSpPr>
        <p:spPr>
          <a:xfrm>
            <a:off x="5030663" y="3368000"/>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g1344c4ea85d_1_0"/>
          <p:cNvSpPr/>
          <p:nvPr/>
        </p:nvSpPr>
        <p:spPr>
          <a:xfrm>
            <a:off x="5030663" y="4086125"/>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g1344c4ea85d_1_0"/>
          <p:cNvSpPr/>
          <p:nvPr/>
        </p:nvSpPr>
        <p:spPr>
          <a:xfrm>
            <a:off x="5809438" y="1931738"/>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g1344c4ea85d_1_0"/>
          <p:cNvSpPr/>
          <p:nvPr/>
        </p:nvSpPr>
        <p:spPr>
          <a:xfrm>
            <a:off x="5809438" y="2649875"/>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g1344c4ea85d_1_0"/>
          <p:cNvSpPr/>
          <p:nvPr/>
        </p:nvSpPr>
        <p:spPr>
          <a:xfrm>
            <a:off x="5809438" y="3368000"/>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g1344c4ea85d_1_0"/>
          <p:cNvSpPr/>
          <p:nvPr/>
        </p:nvSpPr>
        <p:spPr>
          <a:xfrm>
            <a:off x="5809438" y="4086125"/>
            <a:ext cx="640276" cy="640276"/>
          </a:xfrm>
          <a:custGeom>
            <a:rect b="b" l="l" r="r" t="t"/>
            <a:pathLst>
              <a:path extrusionOk="0" h="208559" w="208559">
                <a:moveTo>
                  <a:pt x="104268" y="0"/>
                </a:moveTo>
                <a:lnTo>
                  <a:pt x="73735" y="30532"/>
                </a:lnTo>
                <a:lnTo>
                  <a:pt x="30532" y="30532"/>
                </a:lnTo>
                <a:lnTo>
                  <a:pt x="30532" y="73735"/>
                </a:lnTo>
                <a:lnTo>
                  <a:pt x="0" y="104268"/>
                </a:lnTo>
                <a:lnTo>
                  <a:pt x="30532" y="134824"/>
                </a:lnTo>
                <a:lnTo>
                  <a:pt x="30532" y="178003"/>
                </a:lnTo>
                <a:lnTo>
                  <a:pt x="73735" y="178003"/>
                </a:lnTo>
                <a:lnTo>
                  <a:pt x="104268" y="208559"/>
                </a:lnTo>
                <a:lnTo>
                  <a:pt x="134824" y="178003"/>
                </a:lnTo>
                <a:lnTo>
                  <a:pt x="178003" y="178003"/>
                </a:lnTo>
                <a:lnTo>
                  <a:pt x="178003" y="134824"/>
                </a:lnTo>
                <a:lnTo>
                  <a:pt x="208559" y="104268"/>
                </a:lnTo>
                <a:lnTo>
                  <a:pt x="178003" y="73735"/>
                </a:lnTo>
                <a:lnTo>
                  <a:pt x="178003" y="30532"/>
                </a:lnTo>
                <a:lnTo>
                  <a:pt x="134824" y="30532"/>
                </a:lnTo>
                <a:lnTo>
                  <a:pt x="104268"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g1344c4ea85d_0_60"/>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942" name="Google Shape;942;g1344c4ea85d_0_6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Table</a:t>
            </a:r>
            <a:endParaRPr b="1" i="0" sz="2200" u="none" cap="none" strike="noStrike">
              <a:solidFill>
                <a:schemeClr val="dk2"/>
              </a:solidFill>
              <a:latin typeface="Arial"/>
              <a:ea typeface="Arial"/>
              <a:cs typeface="Arial"/>
              <a:sym typeface="Arial"/>
            </a:endParaRPr>
          </a:p>
        </p:txBody>
      </p:sp>
      <p:sp>
        <p:nvSpPr>
          <p:cNvPr id="943" name="Google Shape;943;g1344c4ea85d_0_60"/>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you add structure to a grid?”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graphicFrame>
        <p:nvGraphicFramePr>
          <p:cNvPr id="944" name="Google Shape;944;g1344c4ea85d_0_60"/>
          <p:cNvGraphicFramePr/>
          <p:nvPr/>
        </p:nvGraphicFramePr>
        <p:xfrm>
          <a:off x="1846288" y="1557525"/>
          <a:ext cx="3000000" cy="3000000"/>
        </p:xfrm>
        <a:graphic>
          <a:graphicData uri="http://schemas.openxmlformats.org/drawingml/2006/table">
            <a:tbl>
              <a:tblPr>
                <a:noFill/>
                <a:tableStyleId>{660D5E19-21CC-4746-9C6A-F985E217CC2E}</a:tableStyleId>
              </a:tblPr>
              <a:tblGrid>
                <a:gridCol w="778775"/>
                <a:gridCol w="778775"/>
                <a:gridCol w="778775"/>
                <a:gridCol w="778775"/>
                <a:gridCol w="778775"/>
                <a:gridCol w="778775"/>
                <a:gridCol w="778775"/>
              </a:tblGrid>
              <a:tr h="122800">
                <a:tc>
                  <a:txBody>
                    <a:bodyPr/>
                    <a:lstStyle/>
                    <a:p>
                      <a:pPr indent="0" lvl="0" marL="0" rtl="0" algn="l">
                        <a:spcBef>
                          <a:spcPts val="0"/>
                        </a:spcBef>
                        <a:spcAft>
                          <a:spcPts val="0"/>
                        </a:spcAft>
                        <a:buNone/>
                      </a:pPr>
                      <a:r>
                        <a:rPr lang="en-US" sz="1000"/>
                        <a:t>ID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Expired?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Date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Zip</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State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Name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Age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945" name="Google Shape;945;g1344c4ea85d_0_60"/>
          <p:cNvSpPr/>
          <p:nvPr/>
        </p:nvSpPr>
        <p:spPr>
          <a:xfrm>
            <a:off x="-1615775" y="3463575"/>
            <a:ext cx="548700" cy="54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g1344c4ea85d_0_60"/>
          <p:cNvSpPr/>
          <p:nvPr/>
        </p:nvSpPr>
        <p:spPr>
          <a:xfrm>
            <a:off x="-1661525" y="4600050"/>
            <a:ext cx="640200" cy="5535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g1344c4ea85d_0_60"/>
          <p:cNvSpPr/>
          <p:nvPr/>
        </p:nvSpPr>
        <p:spPr>
          <a:xfrm>
            <a:off x="-1661525" y="2267700"/>
            <a:ext cx="640200" cy="6081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8" name="Google Shape;948;g1344c4ea85d_0_60"/>
          <p:cNvGrpSpPr/>
          <p:nvPr/>
        </p:nvGrpSpPr>
        <p:grpSpPr>
          <a:xfrm>
            <a:off x="-1729325" y="1039711"/>
            <a:ext cx="775800" cy="775800"/>
            <a:chOff x="7698550" y="1901686"/>
            <a:chExt cx="775800" cy="775800"/>
          </a:xfrm>
        </p:grpSpPr>
        <p:sp>
          <p:nvSpPr>
            <p:cNvPr id="949" name="Google Shape;949;g1344c4ea85d_0_6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g1344c4ea85d_0_6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1" name="Google Shape;951;g1344c4ea85d_0_60"/>
          <p:cNvSpPr/>
          <p:nvPr/>
        </p:nvSpPr>
        <p:spPr>
          <a:xfrm>
            <a:off x="2054375" y="20819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g1344c4ea85d_0_60"/>
          <p:cNvSpPr/>
          <p:nvPr/>
        </p:nvSpPr>
        <p:spPr>
          <a:xfrm>
            <a:off x="2054375" y="273000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g1344c4ea85d_0_60"/>
          <p:cNvSpPr/>
          <p:nvPr/>
        </p:nvSpPr>
        <p:spPr>
          <a:xfrm>
            <a:off x="2054375" y="346357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g1344c4ea85d_0_60"/>
          <p:cNvSpPr/>
          <p:nvPr/>
        </p:nvSpPr>
        <p:spPr>
          <a:xfrm>
            <a:off x="2111425" y="419715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g1344c4ea85d_0_60"/>
          <p:cNvSpPr/>
          <p:nvPr/>
        </p:nvSpPr>
        <p:spPr>
          <a:xfrm>
            <a:off x="4422000" y="20819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g1344c4ea85d_0_60"/>
          <p:cNvSpPr/>
          <p:nvPr/>
        </p:nvSpPr>
        <p:spPr>
          <a:xfrm>
            <a:off x="4422013" y="27949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g1344c4ea85d_0_60"/>
          <p:cNvSpPr/>
          <p:nvPr/>
        </p:nvSpPr>
        <p:spPr>
          <a:xfrm>
            <a:off x="4422013" y="34961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g1344c4ea85d_0_60"/>
          <p:cNvSpPr/>
          <p:nvPr/>
        </p:nvSpPr>
        <p:spPr>
          <a:xfrm>
            <a:off x="4422013" y="41973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g1344c4ea85d_0_60"/>
          <p:cNvSpPr/>
          <p:nvPr/>
        </p:nvSpPr>
        <p:spPr>
          <a:xfrm>
            <a:off x="6732588" y="20819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g1344c4ea85d_0_60"/>
          <p:cNvSpPr/>
          <p:nvPr/>
        </p:nvSpPr>
        <p:spPr>
          <a:xfrm>
            <a:off x="6732588" y="27949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g1344c4ea85d_0_60"/>
          <p:cNvSpPr/>
          <p:nvPr/>
        </p:nvSpPr>
        <p:spPr>
          <a:xfrm>
            <a:off x="6732588" y="35079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g1344c4ea85d_0_60"/>
          <p:cNvSpPr/>
          <p:nvPr/>
        </p:nvSpPr>
        <p:spPr>
          <a:xfrm>
            <a:off x="6732613" y="42209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g1344c4ea85d_0_60"/>
          <p:cNvSpPr/>
          <p:nvPr/>
        </p:nvSpPr>
        <p:spPr>
          <a:xfrm>
            <a:off x="2801550" y="2031675"/>
            <a:ext cx="435900" cy="4317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g1344c4ea85d_0_60"/>
          <p:cNvSpPr/>
          <p:nvPr/>
        </p:nvSpPr>
        <p:spPr>
          <a:xfrm>
            <a:off x="2801550" y="2744675"/>
            <a:ext cx="435900" cy="4317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g1344c4ea85d_0_60"/>
          <p:cNvSpPr/>
          <p:nvPr/>
        </p:nvSpPr>
        <p:spPr>
          <a:xfrm>
            <a:off x="2801550" y="3457675"/>
            <a:ext cx="435900" cy="4317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g1344c4ea85d_0_60"/>
          <p:cNvSpPr/>
          <p:nvPr/>
        </p:nvSpPr>
        <p:spPr>
          <a:xfrm>
            <a:off x="2801550" y="4170675"/>
            <a:ext cx="435900" cy="4317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g1344c4ea85d_0_60"/>
          <p:cNvSpPr/>
          <p:nvPr/>
        </p:nvSpPr>
        <p:spPr>
          <a:xfrm>
            <a:off x="3611775" y="2031675"/>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g1344c4ea85d_0_60"/>
          <p:cNvSpPr/>
          <p:nvPr/>
        </p:nvSpPr>
        <p:spPr>
          <a:xfrm>
            <a:off x="3611788" y="2744675"/>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g1344c4ea85d_0_60"/>
          <p:cNvSpPr/>
          <p:nvPr/>
        </p:nvSpPr>
        <p:spPr>
          <a:xfrm>
            <a:off x="3611775" y="3457675"/>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g1344c4ea85d_0_60"/>
          <p:cNvSpPr/>
          <p:nvPr/>
        </p:nvSpPr>
        <p:spPr>
          <a:xfrm>
            <a:off x="3611788" y="4170675"/>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1" name="Google Shape;971;g1344c4ea85d_0_60"/>
          <p:cNvGrpSpPr/>
          <p:nvPr/>
        </p:nvGrpSpPr>
        <p:grpSpPr>
          <a:xfrm>
            <a:off x="5096319" y="2031545"/>
            <a:ext cx="435922" cy="431965"/>
            <a:chOff x="7698550" y="1901686"/>
            <a:chExt cx="775800" cy="775800"/>
          </a:xfrm>
        </p:grpSpPr>
        <p:sp>
          <p:nvSpPr>
            <p:cNvPr id="972" name="Google Shape;972;g1344c4ea85d_0_6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g1344c4ea85d_0_6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4" name="Google Shape;974;g1344c4ea85d_0_60"/>
          <p:cNvGrpSpPr/>
          <p:nvPr/>
        </p:nvGrpSpPr>
        <p:grpSpPr>
          <a:xfrm>
            <a:off x="5096356" y="2744545"/>
            <a:ext cx="435922" cy="431965"/>
            <a:chOff x="7698550" y="1901686"/>
            <a:chExt cx="775800" cy="775800"/>
          </a:xfrm>
        </p:grpSpPr>
        <p:sp>
          <p:nvSpPr>
            <p:cNvPr id="975" name="Google Shape;975;g1344c4ea85d_0_6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g1344c4ea85d_0_6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g1344c4ea85d_0_60"/>
          <p:cNvGrpSpPr/>
          <p:nvPr/>
        </p:nvGrpSpPr>
        <p:grpSpPr>
          <a:xfrm>
            <a:off x="5096381" y="3457545"/>
            <a:ext cx="435922" cy="431965"/>
            <a:chOff x="7698550" y="1901686"/>
            <a:chExt cx="775800" cy="775800"/>
          </a:xfrm>
        </p:grpSpPr>
        <p:sp>
          <p:nvSpPr>
            <p:cNvPr id="978" name="Google Shape;978;g1344c4ea85d_0_6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g1344c4ea85d_0_6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0" name="Google Shape;980;g1344c4ea85d_0_60"/>
          <p:cNvGrpSpPr/>
          <p:nvPr/>
        </p:nvGrpSpPr>
        <p:grpSpPr>
          <a:xfrm>
            <a:off x="5096356" y="4170545"/>
            <a:ext cx="435922" cy="431965"/>
            <a:chOff x="7698550" y="1901686"/>
            <a:chExt cx="775800" cy="775800"/>
          </a:xfrm>
        </p:grpSpPr>
        <p:sp>
          <p:nvSpPr>
            <p:cNvPr id="981" name="Google Shape;981;g1344c4ea85d_0_6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g1344c4ea85d_0_6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3" name="Google Shape;983;g1344c4ea85d_0_60"/>
          <p:cNvGrpSpPr/>
          <p:nvPr/>
        </p:nvGrpSpPr>
        <p:grpSpPr>
          <a:xfrm>
            <a:off x="5914469" y="2031545"/>
            <a:ext cx="435922" cy="431965"/>
            <a:chOff x="7698550" y="1901686"/>
            <a:chExt cx="775800" cy="775800"/>
          </a:xfrm>
        </p:grpSpPr>
        <p:sp>
          <p:nvSpPr>
            <p:cNvPr id="984" name="Google Shape;984;g1344c4ea85d_0_6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g1344c4ea85d_0_6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6" name="Google Shape;986;g1344c4ea85d_0_60"/>
          <p:cNvGrpSpPr/>
          <p:nvPr/>
        </p:nvGrpSpPr>
        <p:grpSpPr>
          <a:xfrm>
            <a:off x="5914469" y="2744545"/>
            <a:ext cx="435922" cy="431965"/>
            <a:chOff x="7698550" y="1901686"/>
            <a:chExt cx="775800" cy="775800"/>
          </a:xfrm>
        </p:grpSpPr>
        <p:sp>
          <p:nvSpPr>
            <p:cNvPr id="987" name="Google Shape;987;g1344c4ea85d_0_6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g1344c4ea85d_0_6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9" name="Google Shape;989;g1344c4ea85d_0_60"/>
          <p:cNvGrpSpPr/>
          <p:nvPr/>
        </p:nvGrpSpPr>
        <p:grpSpPr>
          <a:xfrm>
            <a:off x="5914481" y="3521945"/>
            <a:ext cx="435922" cy="431965"/>
            <a:chOff x="7698550" y="1901686"/>
            <a:chExt cx="775800" cy="775800"/>
          </a:xfrm>
        </p:grpSpPr>
        <p:sp>
          <p:nvSpPr>
            <p:cNvPr id="990" name="Google Shape;990;g1344c4ea85d_0_6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g1344c4ea85d_0_6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2" name="Google Shape;992;g1344c4ea85d_0_60"/>
          <p:cNvGrpSpPr/>
          <p:nvPr/>
        </p:nvGrpSpPr>
        <p:grpSpPr>
          <a:xfrm>
            <a:off x="5914494" y="4170545"/>
            <a:ext cx="435922" cy="431965"/>
            <a:chOff x="7698550" y="1901686"/>
            <a:chExt cx="775800" cy="775800"/>
          </a:xfrm>
        </p:grpSpPr>
        <p:sp>
          <p:nvSpPr>
            <p:cNvPr id="993" name="Google Shape;993;g1344c4ea85d_0_6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g1344c4ea85d_0_6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5" name="Google Shape;995;g1344c4ea85d_0_60"/>
          <p:cNvSpPr/>
          <p:nvPr/>
        </p:nvSpPr>
        <p:spPr>
          <a:xfrm>
            <a:off x="1690824" y="1858871"/>
            <a:ext cx="5863800" cy="7773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996" name="Google Shape;996;g1344c4ea85d_0_60"/>
          <p:cNvSpPr/>
          <p:nvPr/>
        </p:nvSpPr>
        <p:spPr>
          <a:xfrm rot="5400000">
            <a:off x="1297700" y="2756098"/>
            <a:ext cx="3427800" cy="7773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997" name="Google Shape;997;g1344c4ea85d_0_60"/>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DATA STRUCTURES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g1344c4ea85d_0_120"/>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003" name="Google Shape;1003;g1344c4ea85d_0_12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Nothing? </a:t>
            </a:r>
            <a:endParaRPr b="1" i="0" sz="2200" u="none" cap="none" strike="noStrike">
              <a:solidFill>
                <a:schemeClr val="dk2"/>
              </a:solidFill>
              <a:latin typeface="Arial"/>
              <a:ea typeface="Arial"/>
              <a:cs typeface="Arial"/>
              <a:sym typeface="Arial"/>
            </a:endParaRPr>
          </a:p>
        </p:txBody>
      </p:sp>
      <p:sp>
        <p:nvSpPr>
          <p:cNvPr id="1004" name="Google Shape;1004;g1344c4ea85d_0_120"/>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there is data missing from a table?”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graphicFrame>
        <p:nvGraphicFramePr>
          <p:cNvPr id="1005" name="Google Shape;1005;g1344c4ea85d_0_120"/>
          <p:cNvGraphicFramePr/>
          <p:nvPr/>
        </p:nvGraphicFramePr>
        <p:xfrm>
          <a:off x="1846288" y="1557525"/>
          <a:ext cx="3000000" cy="3000000"/>
        </p:xfrm>
        <a:graphic>
          <a:graphicData uri="http://schemas.openxmlformats.org/drawingml/2006/table">
            <a:tbl>
              <a:tblPr>
                <a:noFill/>
                <a:tableStyleId>{660D5E19-21CC-4746-9C6A-F985E217CC2E}</a:tableStyleId>
              </a:tblPr>
              <a:tblGrid>
                <a:gridCol w="778775"/>
                <a:gridCol w="778775"/>
                <a:gridCol w="778775"/>
                <a:gridCol w="778775"/>
                <a:gridCol w="778775"/>
                <a:gridCol w="778775"/>
                <a:gridCol w="778775"/>
              </a:tblGrid>
              <a:tr h="122800">
                <a:tc>
                  <a:txBody>
                    <a:bodyPr/>
                    <a:lstStyle/>
                    <a:p>
                      <a:pPr indent="0" lvl="0" marL="0" rtl="0" algn="l">
                        <a:spcBef>
                          <a:spcPts val="0"/>
                        </a:spcBef>
                        <a:spcAft>
                          <a:spcPts val="0"/>
                        </a:spcAft>
                        <a:buNone/>
                      </a:pPr>
                      <a:r>
                        <a:rPr lang="en-US" sz="1000"/>
                        <a:t>ID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Expired?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Date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Zip</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State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Name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Age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006" name="Google Shape;1006;g1344c4ea85d_0_120"/>
          <p:cNvSpPr/>
          <p:nvPr/>
        </p:nvSpPr>
        <p:spPr>
          <a:xfrm>
            <a:off x="-1615775" y="3463575"/>
            <a:ext cx="548700" cy="54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g1344c4ea85d_0_120"/>
          <p:cNvSpPr/>
          <p:nvPr/>
        </p:nvSpPr>
        <p:spPr>
          <a:xfrm>
            <a:off x="-1661525" y="4600050"/>
            <a:ext cx="640200" cy="5535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g1344c4ea85d_0_120"/>
          <p:cNvSpPr/>
          <p:nvPr/>
        </p:nvSpPr>
        <p:spPr>
          <a:xfrm>
            <a:off x="-1661525" y="2267700"/>
            <a:ext cx="640200" cy="6081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9" name="Google Shape;1009;g1344c4ea85d_0_120"/>
          <p:cNvGrpSpPr/>
          <p:nvPr/>
        </p:nvGrpSpPr>
        <p:grpSpPr>
          <a:xfrm>
            <a:off x="-1729325" y="1039711"/>
            <a:ext cx="775800" cy="775800"/>
            <a:chOff x="7698550" y="1901686"/>
            <a:chExt cx="775800" cy="775800"/>
          </a:xfrm>
        </p:grpSpPr>
        <p:sp>
          <p:nvSpPr>
            <p:cNvPr id="1010" name="Google Shape;1010;g1344c4ea85d_0_12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g1344c4ea85d_0_12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2" name="Google Shape;1012;g1344c4ea85d_0_120"/>
          <p:cNvSpPr/>
          <p:nvPr/>
        </p:nvSpPr>
        <p:spPr>
          <a:xfrm>
            <a:off x="2054375" y="20819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g1344c4ea85d_0_120"/>
          <p:cNvSpPr/>
          <p:nvPr/>
        </p:nvSpPr>
        <p:spPr>
          <a:xfrm>
            <a:off x="2054375" y="273000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g1344c4ea85d_0_120"/>
          <p:cNvSpPr/>
          <p:nvPr/>
        </p:nvSpPr>
        <p:spPr>
          <a:xfrm>
            <a:off x="2054375" y="346357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g1344c4ea85d_0_120"/>
          <p:cNvSpPr/>
          <p:nvPr/>
        </p:nvSpPr>
        <p:spPr>
          <a:xfrm>
            <a:off x="2111425" y="419715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g1344c4ea85d_0_120"/>
          <p:cNvSpPr/>
          <p:nvPr/>
        </p:nvSpPr>
        <p:spPr>
          <a:xfrm>
            <a:off x="4422000" y="20819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g1344c4ea85d_0_120"/>
          <p:cNvSpPr/>
          <p:nvPr/>
        </p:nvSpPr>
        <p:spPr>
          <a:xfrm>
            <a:off x="4422013" y="34961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g1344c4ea85d_0_120"/>
          <p:cNvSpPr/>
          <p:nvPr/>
        </p:nvSpPr>
        <p:spPr>
          <a:xfrm>
            <a:off x="4422013" y="41973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g1344c4ea85d_0_120"/>
          <p:cNvSpPr/>
          <p:nvPr/>
        </p:nvSpPr>
        <p:spPr>
          <a:xfrm>
            <a:off x="6732588" y="20819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g1344c4ea85d_0_120"/>
          <p:cNvSpPr/>
          <p:nvPr/>
        </p:nvSpPr>
        <p:spPr>
          <a:xfrm>
            <a:off x="6732613" y="42209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g1344c4ea85d_0_120"/>
          <p:cNvSpPr/>
          <p:nvPr/>
        </p:nvSpPr>
        <p:spPr>
          <a:xfrm>
            <a:off x="2801550" y="2031675"/>
            <a:ext cx="435900" cy="4317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g1344c4ea85d_0_120"/>
          <p:cNvSpPr/>
          <p:nvPr/>
        </p:nvSpPr>
        <p:spPr>
          <a:xfrm>
            <a:off x="2801550" y="2744675"/>
            <a:ext cx="435900" cy="4317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g1344c4ea85d_0_120"/>
          <p:cNvSpPr/>
          <p:nvPr/>
        </p:nvSpPr>
        <p:spPr>
          <a:xfrm>
            <a:off x="2801550" y="4170675"/>
            <a:ext cx="435900" cy="4317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g1344c4ea85d_0_120"/>
          <p:cNvSpPr/>
          <p:nvPr/>
        </p:nvSpPr>
        <p:spPr>
          <a:xfrm>
            <a:off x="3611775" y="2031675"/>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g1344c4ea85d_0_120"/>
          <p:cNvSpPr/>
          <p:nvPr/>
        </p:nvSpPr>
        <p:spPr>
          <a:xfrm>
            <a:off x="3611788" y="2744675"/>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g1344c4ea85d_0_120"/>
          <p:cNvSpPr/>
          <p:nvPr/>
        </p:nvSpPr>
        <p:spPr>
          <a:xfrm>
            <a:off x="3611775" y="3457675"/>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g1344c4ea85d_0_120"/>
          <p:cNvSpPr/>
          <p:nvPr/>
        </p:nvSpPr>
        <p:spPr>
          <a:xfrm>
            <a:off x="3611788" y="4170675"/>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8" name="Google Shape;1028;g1344c4ea85d_0_120"/>
          <p:cNvGrpSpPr/>
          <p:nvPr/>
        </p:nvGrpSpPr>
        <p:grpSpPr>
          <a:xfrm>
            <a:off x="5096319" y="2031545"/>
            <a:ext cx="435922" cy="431965"/>
            <a:chOff x="7698550" y="1901686"/>
            <a:chExt cx="775800" cy="775800"/>
          </a:xfrm>
        </p:grpSpPr>
        <p:sp>
          <p:nvSpPr>
            <p:cNvPr id="1029" name="Google Shape;1029;g1344c4ea85d_0_12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g1344c4ea85d_0_12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1" name="Google Shape;1031;g1344c4ea85d_0_120"/>
          <p:cNvGrpSpPr/>
          <p:nvPr/>
        </p:nvGrpSpPr>
        <p:grpSpPr>
          <a:xfrm>
            <a:off x="5096356" y="2744545"/>
            <a:ext cx="435922" cy="431965"/>
            <a:chOff x="7698550" y="1901686"/>
            <a:chExt cx="775800" cy="775800"/>
          </a:xfrm>
        </p:grpSpPr>
        <p:sp>
          <p:nvSpPr>
            <p:cNvPr id="1032" name="Google Shape;1032;g1344c4ea85d_0_12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g1344c4ea85d_0_12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g1344c4ea85d_0_120"/>
          <p:cNvGrpSpPr/>
          <p:nvPr/>
        </p:nvGrpSpPr>
        <p:grpSpPr>
          <a:xfrm>
            <a:off x="5096356" y="4170545"/>
            <a:ext cx="435922" cy="431965"/>
            <a:chOff x="7698550" y="1901686"/>
            <a:chExt cx="775800" cy="775800"/>
          </a:xfrm>
        </p:grpSpPr>
        <p:sp>
          <p:nvSpPr>
            <p:cNvPr id="1035" name="Google Shape;1035;g1344c4ea85d_0_12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g1344c4ea85d_0_12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g1344c4ea85d_0_120"/>
          <p:cNvGrpSpPr/>
          <p:nvPr/>
        </p:nvGrpSpPr>
        <p:grpSpPr>
          <a:xfrm>
            <a:off x="5914469" y="2031545"/>
            <a:ext cx="435922" cy="431965"/>
            <a:chOff x="7698550" y="1901686"/>
            <a:chExt cx="775800" cy="775800"/>
          </a:xfrm>
        </p:grpSpPr>
        <p:sp>
          <p:nvSpPr>
            <p:cNvPr id="1038" name="Google Shape;1038;g1344c4ea85d_0_12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g1344c4ea85d_0_12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0" name="Google Shape;1040;g1344c4ea85d_0_120"/>
          <p:cNvGrpSpPr/>
          <p:nvPr/>
        </p:nvGrpSpPr>
        <p:grpSpPr>
          <a:xfrm>
            <a:off x="5914481" y="3521945"/>
            <a:ext cx="435922" cy="431965"/>
            <a:chOff x="7698550" y="1901686"/>
            <a:chExt cx="775800" cy="775800"/>
          </a:xfrm>
        </p:grpSpPr>
        <p:sp>
          <p:nvSpPr>
            <p:cNvPr id="1041" name="Google Shape;1041;g1344c4ea85d_0_12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g1344c4ea85d_0_12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3" name="Google Shape;1043;g1344c4ea85d_0_120"/>
          <p:cNvGrpSpPr/>
          <p:nvPr/>
        </p:nvGrpSpPr>
        <p:grpSpPr>
          <a:xfrm>
            <a:off x="5914494" y="4170545"/>
            <a:ext cx="435922" cy="431965"/>
            <a:chOff x="7698550" y="1901686"/>
            <a:chExt cx="775800" cy="775800"/>
          </a:xfrm>
        </p:grpSpPr>
        <p:sp>
          <p:nvSpPr>
            <p:cNvPr id="1044" name="Google Shape;1044;g1344c4ea85d_0_120"/>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g1344c4ea85d_0_120"/>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6" name="Google Shape;1046;g1344c4ea85d_0_120"/>
          <p:cNvSpPr/>
          <p:nvPr/>
        </p:nvSpPr>
        <p:spPr>
          <a:xfrm flipH="1">
            <a:off x="2628050" y="3329075"/>
            <a:ext cx="775800" cy="7182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chemeClr val="accent3"/>
                </a:solidFill>
              </a:rPr>
              <a:t>?</a:t>
            </a:r>
            <a:endParaRPr b="1" i="0" sz="1400" u="none" cap="none" strike="noStrike">
              <a:solidFill>
                <a:schemeClr val="accent3"/>
              </a:solidFill>
            </a:endParaRPr>
          </a:p>
        </p:txBody>
      </p:sp>
      <p:sp>
        <p:nvSpPr>
          <p:cNvPr id="1047" name="Google Shape;1047;g1344c4ea85d_0_120"/>
          <p:cNvSpPr/>
          <p:nvPr/>
        </p:nvSpPr>
        <p:spPr>
          <a:xfrm flipH="1">
            <a:off x="4182475" y="2625075"/>
            <a:ext cx="775800" cy="7041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chemeClr val="accent3"/>
                </a:solidFill>
              </a:rPr>
              <a:t>?</a:t>
            </a:r>
            <a:endParaRPr b="1" i="0" sz="1400" u="none" cap="none" strike="noStrike">
              <a:solidFill>
                <a:schemeClr val="accent3"/>
              </a:solidFill>
            </a:endParaRPr>
          </a:p>
        </p:txBody>
      </p:sp>
      <p:sp>
        <p:nvSpPr>
          <p:cNvPr id="1048" name="Google Shape;1048;g1344c4ea85d_0_120"/>
          <p:cNvSpPr/>
          <p:nvPr/>
        </p:nvSpPr>
        <p:spPr>
          <a:xfrm flipH="1">
            <a:off x="4958275" y="3321475"/>
            <a:ext cx="775800" cy="7041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chemeClr val="accent3"/>
                </a:solidFill>
              </a:rPr>
              <a:t>?</a:t>
            </a:r>
            <a:endParaRPr b="1" i="0" sz="1400" u="none" cap="none" strike="noStrike">
              <a:solidFill>
                <a:schemeClr val="accent3"/>
              </a:solidFill>
            </a:endParaRPr>
          </a:p>
        </p:txBody>
      </p:sp>
      <p:sp>
        <p:nvSpPr>
          <p:cNvPr id="1049" name="Google Shape;1049;g1344c4ea85d_0_120"/>
          <p:cNvSpPr/>
          <p:nvPr/>
        </p:nvSpPr>
        <p:spPr>
          <a:xfrm flipH="1">
            <a:off x="5746125" y="2610925"/>
            <a:ext cx="775800" cy="7182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chemeClr val="accent3"/>
                </a:solidFill>
              </a:rPr>
              <a:t>?</a:t>
            </a:r>
            <a:endParaRPr b="1" i="0" sz="1400" u="none" cap="none" strike="noStrike">
              <a:solidFill>
                <a:schemeClr val="accent3"/>
              </a:solidFill>
            </a:endParaRPr>
          </a:p>
        </p:txBody>
      </p:sp>
      <p:sp>
        <p:nvSpPr>
          <p:cNvPr id="1050" name="Google Shape;1050;g1344c4ea85d_0_120"/>
          <p:cNvSpPr/>
          <p:nvPr/>
        </p:nvSpPr>
        <p:spPr>
          <a:xfrm flipH="1">
            <a:off x="6521800" y="2610925"/>
            <a:ext cx="775800" cy="7182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chemeClr val="accent3"/>
                </a:solidFill>
              </a:rPr>
              <a:t>?</a:t>
            </a:r>
            <a:endParaRPr b="1" i="0" sz="1400" u="none" cap="none" strike="noStrike">
              <a:solidFill>
                <a:schemeClr val="accent3"/>
              </a:solidFill>
            </a:endParaRPr>
          </a:p>
        </p:txBody>
      </p:sp>
      <p:sp>
        <p:nvSpPr>
          <p:cNvPr id="1051" name="Google Shape;1051;g1344c4ea85d_0_120"/>
          <p:cNvSpPr/>
          <p:nvPr/>
        </p:nvSpPr>
        <p:spPr>
          <a:xfrm flipH="1">
            <a:off x="6521800" y="3329175"/>
            <a:ext cx="775800" cy="7182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a:solidFill>
                  <a:schemeClr val="accent3"/>
                </a:solidFill>
              </a:rPr>
              <a:t>?</a:t>
            </a:r>
            <a:endParaRPr b="1" i="0" sz="1400" u="none" cap="none" strike="noStrike">
              <a:solidFill>
                <a:schemeClr val="accent3"/>
              </a:solidFill>
            </a:endParaRPr>
          </a:p>
        </p:txBody>
      </p:sp>
      <p:sp>
        <p:nvSpPr>
          <p:cNvPr id="1052" name="Google Shape;1052;g1344c4ea85d_0_120"/>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DATA STRUCTURES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g1344c4ea85d_0_186"/>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058" name="Google Shape;1058;g1344c4ea85d_0_18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Nothing? </a:t>
            </a:r>
            <a:endParaRPr b="1" i="0" sz="2200" u="none" cap="none" strike="noStrike">
              <a:solidFill>
                <a:schemeClr val="dk2"/>
              </a:solidFill>
              <a:latin typeface="Arial"/>
              <a:ea typeface="Arial"/>
              <a:cs typeface="Arial"/>
              <a:sym typeface="Arial"/>
            </a:endParaRPr>
          </a:p>
        </p:txBody>
      </p:sp>
      <p:sp>
        <p:nvSpPr>
          <p:cNvPr id="1059" name="Google Shape;1059;g1344c4ea85d_0_186"/>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“An empty cell doesn’t necessarily mean an empty field.”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sp>
        <p:nvSpPr>
          <p:cNvPr id="1060" name="Google Shape;1060;g1344c4ea85d_0_186"/>
          <p:cNvSpPr/>
          <p:nvPr/>
        </p:nvSpPr>
        <p:spPr>
          <a:xfrm flipH="1">
            <a:off x="915276" y="2085500"/>
            <a:ext cx="2620200" cy="20910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sz="3000">
                <a:solidFill>
                  <a:schemeClr val="accent3"/>
                </a:solidFill>
              </a:rPr>
              <a:t>?</a:t>
            </a:r>
            <a:endParaRPr b="1" i="0" sz="3000" u="none" cap="none" strike="noStrike">
              <a:solidFill>
                <a:schemeClr val="accent3"/>
              </a:solidFill>
            </a:endParaRPr>
          </a:p>
        </p:txBody>
      </p:sp>
      <p:sp>
        <p:nvSpPr>
          <p:cNvPr id="1061" name="Google Shape;1061;g1344c4ea85d_0_186"/>
          <p:cNvSpPr/>
          <p:nvPr/>
        </p:nvSpPr>
        <p:spPr>
          <a:xfrm flipH="1">
            <a:off x="5608526" y="2085500"/>
            <a:ext cx="2620200" cy="20910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sz="3000">
                <a:solidFill>
                  <a:schemeClr val="accent3"/>
                </a:solidFill>
              </a:rPr>
              <a:t>0</a:t>
            </a:r>
            <a:endParaRPr b="1" sz="3000">
              <a:solidFill>
                <a:schemeClr val="accent3"/>
              </a:solidFill>
            </a:endParaRPr>
          </a:p>
          <a:p>
            <a:pPr indent="0" lvl="0" marL="0" marR="0" rtl="0" algn="ctr">
              <a:lnSpc>
                <a:spcPct val="100000"/>
              </a:lnSpc>
              <a:spcBef>
                <a:spcPts val="0"/>
              </a:spcBef>
              <a:spcAft>
                <a:spcPts val="0"/>
              </a:spcAft>
              <a:buClr>
                <a:srgbClr val="000000"/>
              </a:buClr>
              <a:buSzPts val="1400"/>
              <a:buFont typeface="Arial"/>
              <a:buNone/>
            </a:pPr>
            <a:r>
              <a:rPr b="1" lang="en-US" sz="3000">
                <a:solidFill>
                  <a:schemeClr val="accent3"/>
                </a:solidFill>
              </a:rPr>
              <a:t>Null</a:t>
            </a:r>
            <a:endParaRPr b="1" sz="3000">
              <a:solidFill>
                <a:schemeClr val="accent3"/>
              </a:solidFill>
            </a:endParaRPr>
          </a:p>
          <a:p>
            <a:pPr indent="0" lvl="0" marL="0" marR="0" rtl="0" algn="ctr">
              <a:lnSpc>
                <a:spcPct val="100000"/>
              </a:lnSpc>
              <a:spcBef>
                <a:spcPts val="0"/>
              </a:spcBef>
              <a:spcAft>
                <a:spcPts val="0"/>
              </a:spcAft>
              <a:buClr>
                <a:srgbClr val="000000"/>
              </a:buClr>
              <a:buSzPts val="1400"/>
              <a:buFont typeface="Arial"/>
              <a:buNone/>
            </a:pPr>
            <a:r>
              <a:rPr b="1" lang="en-US" sz="3000">
                <a:solidFill>
                  <a:schemeClr val="accent3"/>
                </a:solidFill>
              </a:rPr>
              <a:t>N/A</a:t>
            </a:r>
            <a:endParaRPr b="1" sz="3000">
              <a:solidFill>
                <a:schemeClr val="accent3"/>
              </a:solidFill>
            </a:endParaRPr>
          </a:p>
          <a:p>
            <a:pPr indent="0" lvl="0" marL="0" marR="0" rtl="0" algn="ctr">
              <a:lnSpc>
                <a:spcPct val="100000"/>
              </a:lnSpc>
              <a:spcBef>
                <a:spcPts val="0"/>
              </a:spcBef>
              <a:spcAft>
                <a:spcPts val="0"/>
              </a:spcAft>
              <a:buClr>
                <a:srgbClr val="000000"/>
              </a:buClr>
              <a:buSzPts val="1400"/>
              <a:buFont typeface="Arial"/>
              <a:buNone/>
            </a:pPr>
            <a:r>
              <a:rPr b="1" lang="en-US" sz="3000">
                <a:solidFill>
                  <a:schemeClr val="accent3"/>
                </a:solidFill>
              </a:rPr>
              <a:t>“”</a:t>
            </a:r>
            <a:endParaRPr b="1" sz="3000">
              <a:solidFill>
                <a:schemeClr val="accent3"/>
              </a:solidFill>
            </a:endParaRPr>
          </a:p>
        </p:txBody>
      </p:sp>
      <p:sp>
        <p:nvSpPr>
          <p:cNvPr id="1062" name="Google Shape;1062;g1344c4ea85d_0_186"/>
          <p:cNvSpPr/>
          <p:nvPr/>
        </p:nvSpPr>
        <p:spPr>
          <a:xfrm>
            <a:off x="3845700" y="2780600"/>
            <a:ext cx="1452600" cy="700800"/>
          </a:xfrm>
          <a:prstGeom prst="rightArrow">
            <a:avLst>
              <a:gd fmla="val 50000" name="adj1"/>
              <a:gd fmla="val 50000" name="adj2"/>
            </a:avLst>
          </a:prstGeom>
          <a:solidFill>
            <a:srgbClr val="EFDEE9"/>
          </a:solidFill>
          <a:ln cap="flat" cmpd="sng" w="9525">
            <a:solidFill>
              <a:srgbClr val="B35F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g1344c4ea85d_0_186"/>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DATA STRUCTURES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g1344c4ea85d_0_243"/>
          <p:cNvSpPr txBox="1"/>
          <p:nvPr/>
        </p:nvSpPr>
        <p:spPr>
          <a:xfrm>
            <a:off x="250826" y="268288"/>
            <a:ext cx="2730900" cy="652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Containers</a:t>
            </a:r>
            <a:endParaRPr b="1" sz="2200">
              <a:solidFill>
                <a:schemeClr val="dk2"/>
              </a:solidFill>
            </a:endParaRPr>
          </a:p>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for Data</a:t>
            </a:r>
            <a:endParaRPr b="0" i="0" sz="2200" u="none" cap="none" strike="noStrike">
              <a:solidFill>
                <a:srgbClr val="000000"/>
              </a:solidFill>
              <a:latin typeface="Arial"/>
              <a:ea typeface="Arial"/>
              <a:cs typeface="Arial"/>
              <a:sym typeface="Arial"/>
            </a:endParaRPr>
          </a:p>
        </p:txBody>
      </p:sp>
      <p:sp>
        <p:nvSpPr>
          <p:cNvPr id="1069" name="Google Shape;1069;g1344c4ea85d_0_243"/>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070" name="Google Shape;1070;g1344c4ea85d_0_243"/>
          <p:cNvSpPr txBox="1"/>
          <p:nvPr/>
        </p:nvSpPr>
        <p:spPr>
          <a:xfrm>
            <a:off x="242327" y="143212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“There are different shaped containers for your data. Some are simple, some are crazy. Beware.”</a:t>
            </a:r>
            <a:endParaRPr b="0" i="0" sz="1400" u="none" cap="none" strike="noStrike">
              <a:solidFill>
                <a:srgbClr val="000000"/>
              </a:solidFill>
              <a:latin typeface="Arial"/>
              <a:ea typeface="Arial"/>
              <a:cs typeface="Arial"/>
              <a:sym typeface="Arial"/>
            </a:endParaRPr>
          </a:p>
        </p:txBody>
      </p:sp>
      <p:sp>
        <p:nvSpPr>
          <p:cNvPr id="1071" name="Google Shape;1071;g1344c4ea85d_0_243"/>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D8D8D8"/>
              </a:buClr>
              <a:buSzPts val="1100"/>
              <a:buFont typeface="Arial"/>
              <a:buAutoNum type="arabicPeriod"/>
            </a:pPr>
            <a:r>
              <a:rPr lang="en-US" sz="1100">
                <a:solidFill>
                  <a:srgbClr val="D8D8D8"/>
                </a:solidFill>
              </a:rPr>
              <a:t>Field types / Data types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Character sets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0D0D0"/>
              </a:buClr>
              <a:buSzPts val="1100"/>
              <a:buFont typeface="Arial"/>
              <a:buAutoNum type="arabicPeriod"/>
            </a:pPr>
            <a:r>
              <a:rPr lang="en-US" sz="1100">
                <a:solidFill>
                  <a:srgbClr val="D0D0D0"/>
                </a:solidFill>
              </a:rPr>
              <a:t>Data structures</a:t>
            </a:r>
            <a:endParaRPr b="0" i="0" sz="1400" u="none" cap="none" strike="noStrike">
              <a:solidFill>
                <a:srgbClr val="D0D0D0"/>
              </a:solidFill>
              <a:latin typeface="Arial"/>
              <a:ea typeface="Arial"/>
              <a:cs typeface="Arial"/>
              <a:sym typeface="Arial"/>
            </a:endParaRPr>
          </a:p>
          <a:p>
            <a:pPr indent="-228600" lvl="0" marL="228600" marR="0" rtl="0" algn="l">
              <a:lnSpc>
                <a:spcPct val="100000"/>
              </a:lnSpc>
              <a:spcBef>
                <a:spcPts val="1200"/>
              </a:spcBef>
              <a:spcAft>
                <a:spcPts val="0"/>
              </a:spcAft>
              <a:buClr>
                <a:srgbClr val="222222"/>
              </a:buClr>
              <a:buSzPts val="1100"/>
              <a:buFont typeface="Arial"/>
              <a:buAutoNum type="arabicPeriod"/>
            </a:pPr>
            <a:r>
              <a:rPr lang="en-US" sz="1100">
                <a:solidFill>
                  <a:srgbClr val="222222"/>
                </a:solidFill>
              </a:rPr>
              <a:t>Functions</a:t>
            </a:r>
            <a:endParaRPr sz="1100">
              <a:solidFill>
                <a:srgbClr val="222222"/>
              </a:solidFill>
            </a:endParaRPr>
          </a:p>
          <a:p>
            <a:pPr indent="-228600" lvl="0" marL="228600" marR="0" rtl="0" algn="l">
              <a:lnSpc>
                <a:spcPct val="100000"/>
              </a:lnSpc>
              <a:spcBef>
                <a:spcPts val="1200"/>
              </a:spcBef>
              <a:spcAft>
                <a:spcPts val="1200"/>
              </a:spcAft>
              <a:buClr>
                <a:srgbClr val="D8D8D8"/>
              </a:buClr>
              <a:buSzPts val="1100"/>
              <a:buAutoNum type="arabicPeriod"/>
            </a:pPr>
            <a:r>
              <a:rPr lang="en-US" sz="1100">
                <a:solidFill>
                  <a:srgbClr val="D8D8D8"/>
                </a:solidFill>
              </a:rPr>
              <a:t>Structure and Integrity</a:t>
            </a:r>
            <a:endParaRPr sz="1100">
              <a:solidFill>
                <a:srgbClr val="D8D8D8"/>
              </a:solidFill>
            </a:endParaRPr>
          </a:p>
        </p:txBody>
      </p:sp>
      <p:sp>
        <p:nvSpPr>
          <p:cNvPr id="1072" name="Google Shape;1072;g1344c4ea85d_0_24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PLANES, TRAINS, AND AUTOMOBILES…</a:t>
            </a:r>
            <a:endParaRPr b="1" i="0" sz="100" u="none" cap="none" strike="noStrike">
              <a:solidFill>
                <a:srgbClr val="37816E"/>
              </a:solidFill>
              <a:latin typeface="Arial"/>
              <a:ea typeface="Arial"/>
              <a:cs typeface="Arial"/>
              <a:sym typeface="Arial"/>
            </a:endParaRPr>
          </a:p>
        </p:txBody>
      </p:sp>
      <p:pic>
        <p:nvPicPr>
          <p:cNvPr id="1073" name="Google Shape;1073;g1344c4ea85d_0_243"/>
          <p:cNvPicPr preferRelativeResize="0"/>
          <p:nvPr/>
        </p:nvPicPr>
        <p:blipFill>
          <a:blip r:embed="rId3">
            <a:alphaModFix/>
          </a:blip>
          <a:stretch>
            <a:fillRect/>
          </a:stretch>
        </p:blipFill>
        <p:spPr>
          <a:xfrm>
            <a:off x="3738825" y="972262"/>
            <a:ext cx="4798500" cy="3198975"/>
          </a:xfrm>
          <a:prstGeom prst="rect">
            <a:avLst/>
          </a:prstGeom>
          <a:noFill/>
          <a:ln>
            <a:noFill/>
          </a:ln>
          <a:effectLst>
            <a:outerShdw blurRad="57150" rotWithShape="0" algn="bl" dir="1980000" dist="28575">
              <a:srgbClr val="000000">
                <a:alpha val="50000"/>
              </a:srgbClr>
            </a:outerShdw>
          </a:effectLst>
        </p:spPr>
      </p:pic>
      <p:sp>
        <p:nvSpPr>
          <p:cNvPr id="1074" name="Google Shape;1074;g1344c4ea85d_0_243"/>
          <p:cNvSpPr txBox="1"/>
          <p:nvPr/>
        </p:nvSpPr>
        <p:spPr>
          <a:xfrm>
            <a:off x="250826" y="4479925"/>
            <a:ext cx="2493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Trevarthen, L. Feb. 2020, Unsplash License, https://unsplash.com/photos/gWvdUpNQr6g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3cbac3a179_1_238"/>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None/>
            </a:pPr>
            <a:r>
              <a:rPr lang="en-US" sz="700"/>
              <a:t>Reference: Chapman, A. D. 2005. Principles of Data Quality, version 1.0. Report for GBIF, Copenhagen. ISBN 87-92020-03-8.</a:t>
            </a:r>
            <a:endParaRPr sz="700"/>
          </a:p>
        </p:txBody>
      </p:sp>
      <p:sp>
        <p:nvSpPr>
          <p:cNvPr id="195" name="Google Shape;195;g13cbac3a179_1_23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Fitness for Use</a:t>
            </a:r>
            <a:endParaRPr b="1" i="0" sz="2200" u="none" cap="none" strike="noStrike">
              <a:solidFill>
                <a:schemeClr val="dk2"/>
              </a:solidFill>
              <a:latin typeface="Arial"/>
              <a:ea typeface="Arial"/>
              <a:cs typeface="Arial"/>
              <a:sym typeface="Arial"/>
            </a:endParaRPr>
          </a:p>
        </p:txBody>
      </p:sp>
      <p:sp>
        <p:nvSpPr>
          <p:cNvPr id="196" name="Google Shape;196;g13cbac3a179_1_238"/>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sz="900">
                <a:solidFill>
                  <a:srgbClr val="7F7F7F"/>
                </a:solidFill>
              </a:rPr>
              <a:t>“… data quality is related to use and cannot be assessed independently of the user. In a database, the data have no actual quality or value (Dalcin 2004); they only have potential value that is realized when someone uses the data to do something useful. Information quality relates to its ability to satisfy its customers and to meet customers’ needs (English 1999).”</a:t>
            </a:r>
            <a:endParaRPr b="0" i="0" sz="550" u="none" cap="none" strike="noStrike">
              <a:solidFill>
                <a:srgbClr val="7F7F7F"/>
              </a:solidFill>
              <a:latin typeface="Arial"/>
              <a:ea typeface="Arial"/>
              <a:cs typeface="Arial"/>
              <a:sym typeface="Arial"/>
            </a:endParaRPr>
          </a:p>
        </p:txBody>
      </p:sp>
      <p:sp>
        <p:nvSpPr>
          <p:cNvPr id="197" name="Google Shape;197;g13cbac3a179_1_238"/>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8" name="Google Shape;198;g13cbac3a179_1_238"/>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209801" lvl="1" marL="448056" marR="0" rtl="0" algn="l">
              <a:lnSpc>
                <a:spcPct val="100000"/>
              </a:lnSpc>
              <a:spcBef>
                <a:spcPts val="0"/>
              </a:spcBef>
              <a:spcAft>
                <a:spcPts val="0"/>
              </a:spcAft>
              <a:buClr>
                <a:schemeClr val="dk1"/>
              </a:buClr>
              <a:buSzPts val="1000"/>
              <a:buFont typeface="Noto Sans Symbols"/>
              <a:buChar char="–"/>
            </a:pPr>
            <a:r>
              <a:rPr b="1" lang="en-US" sz="1000">
                <a:solidFill>
                  <a:schemeClr val="accent1"/>
                </a:solidFill>
              </a:rPr>
              <a:t>Consistent with other sources</a:t>
            </a:r>
            <a:r>
              <a:rPr lang="en-US" sz="1000">
                <a:solidFill>
                  <a:schemeClr val="dk1"/>
                </a:solidFill>
              </a:rPr>
              <a:t>: Is the data in each field always of the same type? For example are all your dates in the format </a:t>
            </a:r>
            <a:r>
              <a:rPr lang="en-US" sz="1000">
                <a:solidFill>
                  <a:schemeClr val="dk1"/>
                </a:solidFill>
                <a:latin typeface="Consolas"/>
                <a:ea typeface="Consolas"/>
                <a:cs typeface="Consolas"/>
                <a:sym typeface="Consolas"/>
              </a:rPr>
              <a:t>Day</a:t>
            </a:r>
            <a:r>
              <a:rPr lang="en-US" sz="1000">
                <a:solidFill>
                  <a:schemeClr val="dk1"/>
                </a:solidFill>
                <a:latin typeface="Consolas"/>
                <a:ea typeface="Consolas"/>
                <a:cs typeface="Consolas"/>
                <a:sym typeface="Consolas"/>
              </a:rPr>
              <a:t> </a:t>
            </a:r>
            <a:r>
              <a:rPr lang="en-US" sz="1000">
                <a:solidFill>
                  <a:schemeClr val="dk1"/>
                </a:solidFill>
                <a:latin typeface="Consolas"/>
                <a:ea typeface="Consolas"/>
                <a:cs typeface="Consolas"/>
                <a:sym typeface="Consolas"/>
              </a:rPr>
              <a:t>Month Year</a:t>
            </a:r>
            <a:r>
              <a:rPr lang="en-US" sz="1000">
                <a:solidFill>
                  <a:schemeClr val="dk1"/>
                </a:solidFill>
              </a:rPr>
              <a:t>.</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900"/>
              </a:spcBef>
              <a:spcAft>
                <a:spcPts val="0"/>
              </a:spcAft>
              <a:buClr>
                <a:schemeClr val="dk1"/>
              </a:buClr>
              <a:buSzPts val="1000"/>
              <a:buFont typeface="Noto Sans Symbols"/>
              <a:buChar char="–"/>
            </a:pPr>
            <a:r>
              <a:rPr b="1" lang="en-US" sz="1000">
                <a:solidFill>
                  <a:schemeClr val="accent1"/>
                </a:solidFill>
              </a:rPr>
              <a:t>Relevant</a:t>
            </a:r>
            <a:r>
              <a:rPr lang="en-US" sz="1000">
                <a:solidFill>
                  <a:schemeClr val="dk1"/>
                </a:solidFill>
              </a:rPr>
              <a:t>: How similar is this dataset to others that have been used successfully for the same purpose?</a:t>
            </a:r>
            <a:endParaRPr sz="1000">
              <a:solidFill>
                <a:schemeClr val="dk1"/>
              </a:solidFill>
            </a:endParaRPr>
          </a:p>
          <a:p>
            <a:pPr indent="-209801" lvl="1" marL="448056" marR="0" rtl="0" algn="l">
              <a:lnSpc>
                <a:spcPct val="100000"/>
              </a:lnSpc>
              <a:spcBef>
                <a:spcPts val="900"/>
              </a:spcBef>
              <a:spcAft>
                <a:spcPts val="0"/>
              </a:spcAft>
              <a:buClr>
                <a:schemeClr val="dk1"/>
              </a:buClr>
              <a:buSzPts val="1000"/>
              <a:buChar char="–"/>
            </a:pPr>
            <a:r>
              <a:rPr b="1" lang="en-US" sz="1000">
                <a:solidFill>
                  <a:schemeClr val="accent1"/>
                </a:solidFill>
              </a:rPr>
              <a:t>Well documented (outside of your head)</a:t>
            </a:r>
            <a:r>
              <a:rPr lang="en-US" sz="1000">
                <a:solidFill>
                  <a:schemeClr val="dk1"/>
                </a:solidFill>
              </a:rPr>
              <a:t>: How much resolution is there in your data? For example at what scale can it be used to map species distributions?</a:t>
            </a:r>
            <a:endParaRPr sz="1000">
              <a:solidFill>
                <a:schemeClr val="dk1"/>
              </a:solidFill>
            </a:endParaRPr>
          </a:p>
          <a:p>
            <a:pPr indent="-209801" lvl="1" marL="448056" marR="0" rtl="0" algn="l">
              <a:lnSpc>
                <a:spcPct val="100000"/>
              </a:lnSpc>
              <a:spcBef>
                <a:spcPts val="900"/>
              </a:spcBef>
              <a:spcAft>
                <a:spcPts val="900"/>
              </a:spcAft>
              <a:buClr>
                <a:schemeClr val="dk1"/>
              </a:buClr>
              <a:buSzPts val="1000"/>
              <a:buChar char="–"/>
            </a:pPr>
            <a:r>
              <a:rPr b="1" lang="en-US" sz="1000">
                <a:solidFill>
                  <a:schemeClr val="accent1"/>
                </a:solidFill>
              </a:rPr>
              <a:t>Be easy to read and easy to interpret</a:t>
            </a:r>
            <a:r>
              <a:rPr lang="en-US" sz="1000">
                <a:solidFill>
                  <a:schemeClr val="dk1"/>
                </a:solidFill>
              </a:rPr>
              <a:t>: Is the dataset documented in a clear and concise way? For handwritten documents are they legible?</a:t>
            </a:r>
            <a:endParaRPr sz="1000">
              <a:solidFill>
                <a:schemeClr val="dk1"/>
              </a:solidFill>
            </a:endParaRPr>
          </a:p>
        </p:txBody>
      </p:sp>
      <p:sp>
        <p:nvSpPr>
          <p:cNvPr id="199" name="Google Shape;199;g13cbac3a179_1_238"/>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 name="Google Shape;200;g13cbac3a179_1_238"/>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154940" lvl="0" marL="182880" marR="0" rtl="0" algn="l">
              <a:lnSpc>
                <a:spcPct val="100000"/>
              </a:lnSpc>
              <a:spcBef>
                <a:spcPts val="0"/>
              </a:spcBef>
              <a:spcAft>
                <a:spcPts val="0"/>
              </a:spcAft>
              <a:buClr>
                <a:schemeClr val="dk1"/>
              </a:buClr>
              <a:buSzPts val="1000"/>
              <a:buFont typeface="Noto Sans Symbols"/>
              <a:buChar char="●"/>
            </a:pPr>
            <a:r>
              <a:rPr lang="en-US" sz="1000">
                <a:solidFill>
                  <a:schemeClr val="dk1"/>
                </a:solidFill>
              </a:rPr>
              <a:t>Do you understand your data and can you explain its purpose to someone else?</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900"/>
              </a:spcBef>
              <a:spcAft>
                <a:spcPts val="0"/>
              </a:spcAft>
              <a:buClr>
                <a:schemeClr val="dk1"/>
              </a:buClr>
              <a:buSzPts val="1000"/>
              <a:buFont typeface="Noto Sans Symbols"/>
              <a:buChar char="–"/>
            </a:pPr>
            <a:r>
              <a:rPr b="1" lang="en-US" sz="1000">
                <a:solidFill>
                  <a:schemeClr val="accent1"/>
                </a:solidFill>
              </a:rPr>
              <a:t>Accessible</a:t>
            </a:r>
            <a:r>
              <a:rPr lang="en-US" sz="1000">
                <a:solidFill>
                  <a:schemeClr val="dk1"/>
                </a:solidFill>
              </a:rPr>
              <a:t>: How easily can someone get to your data? You can’t use it if you can’t find it.</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900"/>
              </a:spcBef>
              <a:spcAft>
                <a:spcPts val="0"/>
              </a:spcAft>
              <a:buClr>
                <a:schemeClr val="dk1"/>
              </a:buClr>
              <a:buSzPts val="1000"/>
              <a:buFont typeface="Noto Sans Symbols"/>
              <a:buChar char="–"/>
            </a:pPr>
            <a:r>
              <a:rPr b="1" lang="en-US" sz="1000">
                <a:solidFill>
                  <a:schemeClr val="accent1"/>
                </a:solidFill>
              </a:rPr>
              <a:t>Accurate</a:t>
            </a:r>
            <a:r>
              <a:rPr lang="en-US" sz="1000">
                <a:solidFill>
                  <a:schemeClr val="dk1"/>
                </a:solidFill>
              </a:rPr>
              <a:t>: Can you trust the data? For example are identifications recent and by known experts?</a:t>
            </a:r>
            <a:endParaRPr sz="1000">
              <a:solidFill>
                <a:schemeClr val="dk1"/>
              </a:solidFill>
            </a:endParaRPr>
          </a:p>
          <a:p>
            <a:pPr indent="-209801" lvl="1" marL="448056" marR="0" rtl="0" algn="l">
              <a:lnSpc>
                <a:spcPct val="100000"/>
              </a:lnSpc>
              <a:spcBef>
                <a:spcPts val="900"/>
              </a:spcBef>
              <a:spcAft>
                <a:spcPts val="0"/>
              </a:spcAft>
              <a:buClr>
                <a:schemeClr val="dk1"/>
              </a:buClr>
              <a:buSzPts val="1000"/>
              <a:buChar char="–"/>
            </a:pPr>
            <a:r>
              <a:rPr b="1" lang="en-US" sz="1000">
                <a:solidFill>
                  <a:schemeClr val="accent1"/>
                </a:solidFill>
              </a:rPr>
              <a:t>Timely</a:t>
            </a:r>
            <a:r>
              <a:rPr lang="en-US" sz="1000">
                <a:solidFill>
                  <a:schemeClr val="dk1"/>
                </a:solidFill>
              </a:rPr>
              <a:t>: Will the data be made available soon enough for it to be of use to you? How often is it updated? How out of date is it?</a:t>
            </a:r>
            <a:endParaRPr sz="1000">
              <a:solidFill>
                <a:schemeClr val="dk1"/>
              </a:solidFill>
            </a:endParaRPr>
          </a:p>
          <a:p>
            <a:pPr indent="-209801" lvl="1" marL="448056" marR="0" rtl="0" algn="l">
              <a:lnSpc>
                <a:spcPct val="100000"/>
              </a:lnSpc>
              <a:spcBef>
                <a:spcPts val="900"/>
              </a:spcBef>
              <a:spcAft>
                <a:spcPts val="900"/>
              </a:spcAft>
              <a:buClr>
                <a:schemeClr val="dk1"/>
              </a:buClr>
              <a:buSzPts val="1000"/>
              <a:buChar char="–"/>
            </a:pPr>
            <a:r>
              <a:rPr b="1" lang="en-US" sz="1000">
                <a:solidFill>
                  <a:schemeClr val="accent1"/>
                </a:solidFill>
              </a:rPr>
              <a:t>Complete/Comprehensive</a:t>
            </a:r>
            <a:r>
              <a:rPr lang="en-US" sz="1000">
                <a:solidFill>
                  <a:schemeClr val="dk1"/>
                </a:solidFill>
              </a:rPr>
              <a:t>: Which parts of the dataset are fully fleshed out? It may be taxonomically comprehensive for some groups and not others.</a:t>
            </a:r>
            <a:endParaRPr sz="1000">
              <a:solidFill>
                <a:schemeClr val="dk1"/>
              </a:solidFill>
            </a:endParaRPr>
          </a:p>
        </p:txBody>
      </p:sp>
      <p:sp>
        <p:nvSpPr>
          <p:cNvPr id="201" name="Google Shape;201;g13cbac3a179_1_23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CLEANLINESS IS KING</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g1344c4ea85d_1_90"/>
          <p:cNvSpPr txBox="1"/>
          <p:nvPr/>
        </p:nvSpPr>
        <p:spPr>
          <a:xfrm>
            <a:off x="395289" y="1199252"/>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080" name="Google Shape;1080;g1344c4ea85d_1_9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Table</a:t>
            </a:r>
            <a:endParaRPr b="1" i="0" sz="2200" u="none" cap="none" strike="noStrike">
              <a:solidFill>
                <a:schemeClr val="dk2"/>
              </a:solidFill>
              <a:latin typeface="Arial"/>
              <a:ea typeface="Arial"/>
              <a:cs typeface="Arial"/>
              <a:sym typeface="Arial"/>
            </a:endParaRPr>
          </a:p>
        </p:txBody>
      </p:sp>
      <p:sp>
        <p:nvSpPr>
          <p:cNvPr id="1081" name="Google Shape;1081;g1344c4ea85d_1_90"/>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“How do you combine the data in cells to create data in other cells?”</a:t>
            </a:r>
            <a:endParaRPr b="0" i="0" sz="1400" u="none" cap="none" strike="noStrike">
              <a:solidFill>
                <a:srgbClr val="7F7F7F"/>
              </a:solidFill>
              <a:latin typeface="Arial"/>
              <a:ea typeface="Arial"/>
              <a:cs typeface="Arial"/>
              <a:sym typeface="Arial"/>
            </a:endParaRPr>
          </a:p>
        </p:txBody>
      </p:sp>
      <p:graphicFrame>
        <p:nvGraphicFramePr>
          <p:cNvPr id="1082" name="Google Shape;1082;g1344c4ea85d_1_90"/>
          <p:cNvGraphicFramePr/>
          <p:nvPr/>
        </p:nvGraphicFramePr>
        <p:xfrm>
          <a:off x="952500" y="2298475"/>
          <a:ext cx="3000000" cy="3000000"/>
        </p:xfrm>
        <a:graphic>
          <a:graphicData uri="http://schemas.openxmlformats.org/drawingml/2006/table">
            <a:tbl>
              <a:tblPr>
                <a:noFill/>
                <a:tableStyleId>{660D5E19-21CC-4746-9C6A-F985E217CC2E}</a:tableStyleId>
              </a:tblPr>
              <a:tblGrid>
                <a:gridCol w="2413000"/>
                <a:gridCol w="2413000"/>
                <a:gridCol w="2413000"/>
              </a:tblGrid>
              <a:tr h="381000">
                <a:tc>
                  <a:txBody>
                    <a:bodyPr/>
                    <a:lstStyle/>
                    <a:p>
                      <a:pPr indent="0" lvl="0" marL="0" rtl="0" algn="ctr">
                        <a:spcBef>
                          <a:spcPts val="0"/>
                        </a:spcBef>
                        <a:spcAft>
                          <a:spcPts val="0"/>
                        </a:spcAft>
                        <a:buNone/>
                      </a:pPr>
                      <a:r>
                        <a:rPr b="1" lang="en-US" sz="1800">
                          <a:solidFill>
                            <a:schemeClr val="accent5"/>
                          </a:solidFill>
                        </a:rPr>
                        <a:t>15</a:t>
                      </a:r>
                      <a:endParaRPr b="1" sz="1800">
                        <a:solidFill>
                          <a:schemeClr val="accent5"/>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b="1" lang="en-US" sz="1800">
                          <a:solidFill>
                            <a:schemeClr val="accent5"/>
                          </a:solidFill>
                        </a:rPr>
                        <a:t>6</a:t>
                      </a:r>
                      <a:endParaRPr b="1" sz="1800">
                        <a:solidFill>
                          <a:schemeClr val="accent5"/>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b="1" lang="en-US" sz="1800">
                          <a:solidFill>
                            <a:schemeClr val="accent5"/>
                          </a:solidFill>
                        </a:rPr>
                        <a:t>x+y</a:t>
                      </a:r>
                      <a:endParaRPr b="1" sz="1800">
                        <a:solidFill>
                          <a:schemeClr val="accent5"/>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381000">
                <a:tc>
                  <a:txBody>
                    <a:bodyPr/>
                    <a:lstStyle/>
                    <a:p>
                      <a:pPr indent="0" lvl="0" marL="0" rtl="0" algn="ctr">
                        <a:spcBef>
                          <a:spcPts val="0"/>
                        </a:spcBef>
                        <a:spcAft>
                          <a:spcPts val="0"/>
                        </a:spcAft>
                        <a:buNone/>
                      </a:pPr>
                      <a:r>
                        <a:t/>
                      </a:r>
                      <a:endParaRPr b="1" sz="18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b="1" sz="18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b="1" sz="18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381000">
                <a:tc>
                  <a:txBody>
                    <a:bodyPr/>
                    <a:lstStyle/>
                    <a:p>
                      <a:pPr indent="0" lvl="0" marL="0" rtl="0" algn="ctr">
                        <a:spcBef>
                          <a:spcPts val="0"/>
                        </a:spcBef>
                        <a:spcAft>
                          <a:spcPts val="0"/>
                        </a:spcAft>
                        <a:buNone/>
                      </a:pPr>
                      <a:r>
                        <a:rPr b="1" lang="en-US" sz="1800">
                          <a:solidFill>
                            <a:schemeClr val="accent3"/>
                          </a:solidFill>
                        </a:rPr>
                        <a:t>“15”</a:t>
                      </a:r>
                      <a:endParaRPr b="1" sz="1800">
                        <a:solidFill>
                          <a:schemeClr val="accent3"/>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b="1" lang="en-US" sz="1800">
                          <a:solidFill>
                            <a:schemeClr val="accent3"/>
                          </a:solidFill>
                        </a:rPr>
                        <a:t>“6”</a:t>
                      </a:r>
                      <a:endParaRPr b="1" sz="1800">
                        <a:solidFill>
                          <a:schemeClr val="accent3"/>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b="1" lang="en-US" sz="1800">
                          <a:solidFill>
                            <a:schemeClr val="accent3"/>
                          </a:solidFill>
                        </a:rPr>
                        <a:t>Error</a:t>
                      </a:r>
                      <a:endParaRPr b="1" sz="1800">
                        <a:solidFill>
                          <a:schemeClr val="accent3"/>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381000">
                <a:tc>
                  <a:txBody>
                    <a:bodyPr/>
                    <a:lstStyle/>
                    <a:p>
                      <a:pPr indent="0" lvl="0" marL="0" rtl="0" algn="ctr">
                        <a:spcBef>
                          <a:spcPts val="0"/>
                        </a:spcBef>
                        <a:spcAft>
                          <a:spcPts val="0"/>
                        </a:spcAft>
                        <a:buNone/>
                      </a:pPr>
                      <a:r>
                        <a:rPr b="1" lang="en-US" sz="1800">
                          <a:solidFill>
                            <a:schemeClr val="accent1"/>
                          </a:solidFill>
                        </a:rPr>
                        <a:t>15.0</a:t>
                      </a:r>
                      <a:endParaRPr b="1" sz="1800">
                        <a:solidFill>
                          <a:schemeClr val="accen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b="1" lang="en-US" sz="1800">
                          <a:solidFill>
                            <a:schemeClr val="accent1"/>
                          </a:solidFill>
                        </a:rPr>
                        <a:t>6.0</a:t>
                      </a:r>
                      <a:endParaRPr b="1" sz="1800">
                        <a:solidFill>
                          <a:schemeClr val="accen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b="1" lang="en-US" sz="1800">
                          <a:solidFill>
                            <a:schemeClr val="accent1"/>
                          </a:solidFill>
                        </a:rPr>
                        <a:t>21.0</a:t>
                      </a:r>
                      <a:endParaRPr b="1" sz="1800">
                        <a:solidFill>
                          <a:schemeClr val="accen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381000">
                <a:tc>
                  <a:txBody>
                    <a:bodyPr/>
                    <a:lstStyle/>
                    <a:p>
                      <a:pPr indent="0" lvl="0" marL="0" rtl="0" algn="ctr">
                        <a:spcBef>
                          <a:spcPts val="0"/>
                        </a:spcBef>
                        <a:spcAft>
                          <a:spcPts val="0"/>
                        </a:spcAft>
                        <a:buNone/>
                      </a:pPr>
                      <a:r>
                        <a:rPr b="1" lang="en-US" sz="1800">
                          <a:solidFill>
                            <a:schemeClr val="accent1"/>
                          </a:solidFill>
                        </a:rPr>
                        <a:t>15</a:t>
                      </a:r>
                      <a:endParaRPr b="1" sz="1800">
                        <a:solidFill>
                          <a:schemeClr val="accen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b="1" lang="en-US" sz="1800">
                          <a:solidFill>
                            <a:schemeClr val="accent1"/>
                          </a:solidFill>
                        </a:rPr>
                        <a:t>6</a:t>
                      </a:r>
                      <a:endParaRPr b="1" sz="1800">
                        <a:solidFill>
                          <a:schemeClr val="accen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b="1" lang="en-US" sz="1800">
                          <a:solidFill>
                            <a:schemeClr val="accent1"/>
                          </a:solidFill>
                        </a:rPr>
                        <a:t>21</a:t>
                      </a:r>
                      <a:endParaRPr b="1" sz="1800">
                        <a:solidFill>
                          <a:schemeClr val="accen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083" name="Google Shape;1083;g1344c4ea85d_1_90"/>
          <p:cNvSpPr txBox="1"/>
          <p:nvPr/>
        </p:nvSpPr>
        <p:spPr>
          <a:xfrm>
            <a:off x="903258" y="1331113"/>
            <a:ext cx="1273800" cy="4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solidFill>
                  <a:schemeClr val="accent1"/>
                </a:solidFill>
              </a:rPr>
              <a:t>x + y = z</a:t>
            </a:r>
            <a:endParaRPr b="1" sz="1800">
              <a:solidFill>
                <a:schemeClr val="accent1"/>
              </a:solidFill>
            </a:endParaRPr>
          </a:p>
        </p:txBody>
      </p:sp>
      <p:grpSp>
        <p:nvGrpSpPr>
          <p:cNvPr id="1084" name="Google Shape;1084;g1344c4ea85d_1_90"/>
          <p:cNvGrpSpPr/>
          <p:nvPr/>
        </p:nvGrpSpPr>
        <p:grpSpPr>
          <a:xfrm>
            <a:off x="1202400" y="1698788"/>
            <a:ext cx="987600" cy="447300"/>
            <a:chOff x="2785400" y="4041075"/>
            <a:chExt cx="987600" cy="447300"/>
          </a:xfrm>
        </p:grpSpPr>
        <p:sp>
          <p:nvSpPr>
            <p:cNvPr id="1085" name="Google Shape;1085;g1344c4ea85d_1_90"/>
            <p:cNvSpPr txBox="1"/>
            <p:nvPr/>
          </p:nvSpPr>
          <p:spPr>
            <a:xfrm>
              <a:off x="2785400" y="4041075"/>
              <a:ext cx="378000" cy="4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solidFill>
                    <a:schemeClr val="accent1"/>
                  </a:solidFill>
                </a:rPr>
                <a:t>+</a:t>
              </a:r>
              <a:endParaRPr b="1" sz="1800">
                <a:solidFill>
                  <a:schemeClr val="accent1"/>
                </a:solidFill>
              </a:endParaRPr>
            </a:p>
          </p:txBody>
        </p:sp>
        <p:sp>
          <p:nvSpPr>
            <p:cNvPr id="1086" name="Google Shape;1086;g1344c4ea85d_1_90"/>
            <p:cNvSpPr txBox="1"/>
            <p:nvPr/>
          </p:nvSpPr>
          <p:spPr>
            <a:xfrm>
              <a:off x="3395000" y="4041075"/>
              <a:ext cx="378000" cy="4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solidFill>
                    <a:schemeClr val="accent1"/>
                  </a:solidFill>
                </a:rPr>
                <a:t>=</a:t>
              </a:r>
              <a:endParaRPr b="1" sz="1800">
                <a:solidFill>
                  <a:schemeClr val="accent1"/>
                </a:solidFill>
              </a:endParaRPr>
            </a:p>
          </p:txBody>
        </p:sp>
      </p:grpSp>
      <p:grpSp>
        <p:nvGrpSpPr>
          <p:cNvPr id="1087" name="Google Shape;1087;g1344c4ea85d_1_90"/>
          <p:cNvGrpSpPr/>
          <p:nvPr/>
        </p:nvGrpSpPr>
        <p:grpSpPr>
          <a:xfrm>
            <a:off x="952488" y="1785338"/>
            <a:ext cx="274200" cy="274204"/>
            <a:chOff x="5283200" y="-507800"/>
            <a:chExt cx="274200" cy="274204"/>
          </a:xfrm>
        </p:grpSpPr>
        <p:sp>
          <p:nvSpPr>
            <p:cNvPr id="1088" name="Google Shape;1088;g1344c4ea85d_1_90"/>
            <p:cNvSpPr/>
            <p:nvPr/>
          </p:nvSpPr>
          <p:spPr>
            <a:xfrm>
              <a:off x="5283200" y="-507796"/>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g1344c4ea85d_1_90"/>
            <p:cNvSpPr/>
            <p:nvPr/>
          </p:nvSpPr>
          <p:spPr>
            <a:xfrm>
              <a:off x="5283200" y="-507800"/>
              <a:ext cx="274200" cy="2742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0" name="Google Shape;1090;g1344c4ea85d_1_90"/>
          <p:cNvGrpSpPr/>
          <p:nvPr/>
        </p:nvGrpSpPr>
        <p:grpSpPr>
          <a:xfrm>
            <a:off x="1510850" y="1785338"/>
            <a:ext cx="274200" cy="274204"/>
            <a:chOff x="5283200" y="-507800"/>
            <a:chExt cx="274200" cy="274204"/>
          </a:xfrm>
        </p:grpSpPr>
        <p:sp>
          <p:nvSpPr>
            <p:cNvPr id="1091" name="Google Shape;1091;g1344c4ea85d_1_90"/>
            <p:cNvSpPr/>
            <p:nvPr/>
          </p:nvSpPr>
          <p:spPr>
            <a:xfrm>
              <a:off x="5283200" y="-507796"/>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g1344c4ea85d_1_90"/>
            <p:cNvSpPr/>
            <p:nvPr/>
          </p:nvSpPr>
          <p:spPr>
            <a:xfrm>
              <a:off x="5283200" y="-507800"/>
              <a:ext cx="274200" cy="2742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3" name="Google Shape;1093;g1344c4ea85d_1_90"/>
          <p:cNvSpPr/>
          <p:nvPr/>
        </p:nvSpPr>
        <p:spPr>
          <a:xfrm>
            <a:off x="6847850" y="2852792"/>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4" name="Google Shape;1094;g1344c4ea85d_1_90"/>
          <p:cNvGrpSpPr/>
          <p:nvPr/>
        </p:nvGrpSpPr>
        <p:grpSpPr>
          <a:xfrm>
            <a:off x="1907465" y="2784172"/>
            <a:ext cx="411457" cy="411457"/>
            <a:chOff x="5029296" y="1931822"/>
            <a:chExt cx="640200" cy="640200"/>
          </a:xfrm>
        </p:grpSpPr>
        <p:sp>
          <p:nvSpPr>
            <p:cNvPr id="1095" name="Google Shape;1095;g1344c4ea85d_1_90"/>
            <p:cNvSpPr/>
            <p:nvPr/>
          </p:nvSpPr>
          <p:spPr>
            <a:xfrm>
              <a:off x="5123030" y="2025586"/>
              <a:ext cx="452700" cy="452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g1344c4ea85d_1_90"/>
            <p:cNvSpPr/>
            <p:nvPr/>
          </p:nvSpPr>
          <p:spPr>
            <a:xfrm rot="2700000">
              <a:off x="5123051" y="2025577"/>
              <a:ext cx="452690" cy="45269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7" name="Google Shape;1097;g1344c4ea85d_1_90"/>
          <p:cNvSpPr/>
          <p:nvPr/>
        </p:nvSpPr>
        <p:spPr>
          <a:xfrm>
            <a:off x="1495938" y="2852804"/>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g1344c4ea85d_1_90"/>
          <p:cNvSpPr/>
          <p:nvPr/>
        </p:nvSpPr>
        <p:spPr>
          <a:xfrm>
            <a:off x="2456250" y="2784100"/>
            <a:ext cx="365700" cy="3657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9" name="Google Shape;1099;g1344c4ea85d_1_90"/>
          <p:cNvGrpSpPr/>
          <p:nvPr/>
        </p:nvGrpSpPr>
        <p:grpSpPr>
          <a:xfrm>
            <a:off x="2127838" y="1785338"/>
            <a:ext cx="274200" cy="274204"/>
            <a:chOff x="5283200" y="-507800"/>
            <a:chExt cx="274200" cy="274204"/>
          </a:xfrm>
        </p:grpSpPr>
        <p:sp>
          <p:nvSpPr>
            <p:cNvPr id="1100" name="Google Shape;1100;g1344c4ea85d_1_90"/>
            <p:cNvSpPr/>
            <p:nvPr/>
          </p:nvSpPr>
          <p:spPr>
            <a:xfrm>
              <a:off x="5283200" y="-507796"/>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g1344c4ea85d_1_90"/>
            <p:cNvSpPr/>
            <p:nvPr/>
          </p:nvSpPr>
          <p:spPr>
            <a:xfrm>
              <a:off x="5283200" y="-507800"/>
              <a:ext cx="274200" cy="2742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2" name="Google Shape;1102;g1344c4ea85d_1_90"/>
          <p:cNvGrpSpPr/>
          <p:nvPr/>
        </p:nvGrpSpPr>
        <p:grpSpPr>
          <a:xfrm>
            <a:off x="4320515" y="2784172"/>
            <a:ext cx="411457" cy="411457"/>
            <a:chOff x="5029296" y="1931822"/>
            <a:chExt cx="640200" cy="640200"/>
          </a:xfrm>
        </p:grpSpPr>
        <p:sp>
          <p:nvSpPr>
            <p:cNvPr id="1103" name="Google Shape;1103;g1344c4ea85d_1_90"/>
            <p:cNvSpPr/>
            <p:nvPr/>
          </p:nvSpPr>
          <p:spPr>
            <a:xfrm>
              <a:off x="5123030" y="2025586"/>
              <a:ext cx="452700" cy="452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g1344c4ea85d_1_90"/>
            <p:cNvSpPr/>
            <p:nvPr/>
          </p:nvSpPr>
          <p:spPr>
            <a:xfrm rot="2700000">
              <a:off x="5123051" y="2025577"/>
              <a:ext cx="452690" cy="45269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5" name="Google Shape;1105;g1344c4ea85d_1_90"/>
          <p:cNvSpPr/>
          <p:nvPr/>
        </p:nvSpPr>
        <p:spPr>
          <a:xfrm>
            <a:off x="3908988" y="2852804"/>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g1344c4ea85d_1_90"/>
          <p:cNvSpPr/>
          <p:nvPr/>
        </p:nvSpPr>
        <p:spPr>
          <a:xfrm>
            <a:off x="4869300" y="2784100"/>
            <a:ext cx="365700" cy="3657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7" name="Google Shape;1107;g1344c4ea85d_1_90"/>
          <p:cNvGrpSpPr/>
          <p:nvPr/>
        </p:nvGrpSpPr>
        <p:grpSpPr>
          <a:xfrm>
            <a:off x="2433365" y="3239485"/>
            <a:ext cx="411457" cy="411457"/>
            <a:chOff x="5029296" y="1931822"/>
            <a:chExt cx="640200" cy="640200"/>
          </a:xfrm>
        </p:grpSpPr>
        <p:sp>
          <p:nvSpPr>
            <p:cNvPr id="1108" name="Google Shape;1108;g1344c4ea85d_1_90"/>
            <p:cNvSpPr/>
            <p:nvPr/>
          </p:nvSpPr>
          <p:spPr>
            <a:xfrm>
              <a:off x="5123030" y="2025586"/>
              <a:ext cx="452700" cy="452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g1344c4ea85d_1_90"/>
            <p:cNvSpPr/>
            <p:nvPr/>
          </p:nvSpPr>
          <p:spPr>
            <a:xfrm rot="2700000">
              <a:off x="5123051" y="2025577"/>
              <a:ext cx="452690" cy="45269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0" name="Google Shape;1110;g1344c4ea85d_1_90"/>
          <p:cNvSpPr/>
          <p:nvPr/>
        </p:nvSpPr>
        <p:spPr>
          <a:xfrm>
            <a:off x="2456250" y="3719525"/>
            <a:ext cx="365700" cy="3657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g1344c4ea85d_1_90"/>
          <p:cNvSpPr/>
          <p:nvPr/>
        </p:nvSpPr>
        <p:spPr>
          <a:xfrm>
            <a:off x="2501988" y="4224354"/>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2" name="Google Shape;1112;g1344c4ea85d_1_90"/>
          <p:cNvGrpSpPr/>
          <p:nvPr/>
        </p:nvGrpSpPr>
        <p:grpSpPr>
          <a:xfrm>
            <a:off x="4846415" y="3239485"/>
            <a:ext cx="411457" cy="411457"/>
            <a:chOff x="5029296" y="1931822"/>
            <a:chExt cx="640200" cy="640200"/>
          </a:xfrm>
        </p:grpSpPr>
        <p:sp>
          <p:nvSpPr>
            <p:cNvPr id="1113" name="Google Shape;1113;g1344c4ea85d_1_90"/>
            <p:cNvSpPr/>
            <p:nvPr/>
          </p:nvSpPr>
          <p:spPr>
            <a:xfrm>
              <a:off x="5123030" y="2025586"/>
              <a:ext cx="452700" cy="452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g1344c4ea85d_1_90"/>
            <p:cNvSpPr/>
            <p:nvPr/>
          </p:nvSpPr>
          <p:spPr>
            <a:xfrm rot="2700000">
              <a:off x="5123051" y="2025577"/>
              <a:ext cx="452690" cy="45269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5" name="Google Shape;1115;g1344c4ea85d_1_90"/>
          <p:cNvSpPr/>
          <p:nvPr/>
        </p:nvSpPr>
        <p:spPr>
          <a:xfrm>
            <a:off x="4869300" y="3719525"/>
            <a:ext cx="365700" cy="3657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g1344c4ea85d_1_90"/>
          <p:cNvSpPr/>
          <p:nvPr/>
        </p:nvSpPr>
        <p:spPr>
          <a:xfrm>
            <a:off x="4915038" y="4224354"/>
            <a:ext cx="274200" cy="2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g1344c4ea85d_1_90"/>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FUNCTIONS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g1344c4ea85d_0_252"/>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123" name="Google Shape;1123;g1344c4ea85d_0_25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Functions and Formulas</a:t>
            </a:r>
            <a:endParaRPr b="1" i="0" sz="2200" u="none" cap="none" strike="noStrike">
              <a:solidFill>
                <a:schemeClr val="dk2"/>
              </a:solidFill>
              <a:latin typeface="Arial"/>
              <a:ea typeface="Arial"/>
              <a:cs typeface="Arial"/>
              <a:sym typeface="Arial"/>
            </a:endParaRPr>
          </a:p>
        </p:txBody>
      </p:sp>
      <p:sp>
        <p:nvSpPr>
          <p:cNvPr id="1124" name="Google Shape;1124;g1344c4ea85d_0_25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“How do you combine the data in cells to create data in other cells?”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graphicFrame>
        <p:nvGraphicFramePr>
          <p:cNvPr id="1125" name="Google Shape;1125;g1344c4ea85d_0_252"/>
          <p:cNvGraphicFramePr/>
          <p:nvPr/>
        </p:nvGraphicFramePr>
        <p:xfrm>
          <a:off x="2729238" y="1474350"/>
          <a:ext cx="3000000" cy="3000000"/>
        </p:xfrm>
        <a:graphic>
          <a:graphicData uri="http://schemas.openxmlformats.org/drawingml/2006/table">
            <a:tbl>
              <a:tblPr>
                <a:noFill/>
                <a:tableStyleId>{660D5E19-21CC-4746-9C6A-F985E217CC2E}</a:tableStyleId>
              </a:tblPr>
              <a:tblGrid>
                <a:gridCol w="1780850"/>
                <a:gridCol w="1780850"/>
                <a:gridCol w="1780850"/>
              </a:tblGrid>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126" name="Google Shape;1126;g1344c4ea85d_0_252"/>
          <p:cNvSpPr txBox="1"/>
          <p:nvPr/>
        </p:nvSpPr>
        <p:spPr>
          <a:xfrm>
            <a:off x="546375" y="1474350"/>
            <a:ext cx="1571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abc </a:t>
            </a:r>
            <a:r>
              <a:rPr i="1" lang="en-US"/>
              <a:t>plus</a:t>
            </a:r>
            <a:r>
              <a:rPr lang="en-US"/>
              <a:t> </a:t>
            </a:r>
            <a:r>
              <a:rPr b="1" lang="en-US"/>
              <a:t>xyz</a:t>
            </a:r>
            <a:r>
              <a:rPr lang="en-US"/>
              <a:t> = </a:t>
            </a:r>
            <a:r>
              <a:rPr b="1" lang="en-US"/>
              <a:t>abcxyz</a:t>
            </a:r>
            <a:endParaRPr b="1"/>
          </a:p>
        </p:txBody>
      </p:sp>
      <p:sp>
        <p:nvSpPr>
          <p:cNvPr id="1127" name="Google Shape;1127;g1344c4ea85d_0_252"/>
          <p:cNvSpPr/>
          <p:nvPr/>
        </p:nvSpPr>
        <p:spPr>
          <a:xfrm>
            <a:off x="-1615775" y="346357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g1344c4ea85d_0_252"/>
          <p:cNvSpPr/>
          <p:nvPr/>
        </p:nvSpPr>
        <p:spPr>
          <a:xfrm>
            <a:off x="-1661525" y="4600050"/>
            <a:ext cx="640200" cy="553500"/>
          </a:xfrm>
          <a:prstGeom prst="triangle">
            <a:avLst>
              <a:gd fmla="val 50000"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g1344c4ea85d_0_252"/>
          <p:cNvSpPr/>
          <p:nvPr/>
        </p:nvSpPr>
        <p:spPr>
          <a:xfrm>
            <a:off x="-1661525" y="2267700"/>
            <a:ext cx="640200" cy="608100"/>
          </a:xfrm>
          <a:prstGeom prst="pentagon">
            <a:avLst>
              <a:gd fmla="val 105146" name="hf"/>
              <a:gd fmla="val 110557" name="vf"/>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0" name="Google Shape;1130;g1344c4ea85d_0_252"/>
          <p:cNvGrpSpPr/>
          <p:nvPr/>
        </p:nvGrpSpPr>
        <p:grpSpPr>
          <a:xfrm>
            <a:off x="-1729325" y="1039711"/>
            <a:ext cx="775800" cy="775800"/>
            <a:chOff x="7698550" y="1901686"/>
            <a:chExt cx="775800" cy="775800"/>
          </a:xfrm>
        </p:grpSpPr>
        <p:sp>
          <p:nvSpPr>
            <p:cNvPr id="1131" name="Google Shape;1131;g1344c4ea85d_0_252"/>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g1344c4ea85d_0_252"/>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3" name="Google Shape;1133;g1344c4ea85d_0_252"/>
          <p:cNvGrpSpPr/>
          <p:nvPr/>
        </p:nvGrpSpPr>
        <p:grpSpPr>
          <a:xfrm>
            <a:off x="307132" y="2331884"/>
            <a:ext cx="548723" cy="553533"/>
            <a:chOff x="7698550" y="1901686"/>
            <a:chExt cx="775800" cy="775800"/>
          </a:xfrm>
        </p:grpSpPr>
        <p:sp>
          <p:nvSpPr>
            <p:cNvPr id="1134" name="Google Shape;1134;g1344c4ea85d_0_252"/>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g1344c4ea85d_0_252"/>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6" name="Google Shape;1136;g1344c4ea85d_0_252"/>
          <p:cNvGrpSpPr/>
          <p:nvPr/>
        </p:nvGrpSpPr>
        <p:grpSpPr>
          <a:xfrm>
            <a:off x="1331932" y="2355859"/>
            <a:ext cx="548723" cy="553533"/>
            <a:chOff x="7698550" y="1901686"/>
            <a:chExt cx="775800" cy="775800"/>
          </a:xfrm>
        </p:grpSpPr>
        <p:sp>
          <p:nvSpPr>
            <p:cNvPr id="1137" name="Google Shape;1137;g1344c4ea85d_0_252"/>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g1344c4ea85d_0_252"/>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9" name="Google Shape;1139;g1344c4ea85d_0_252"/>
          <p:cNvGrpSpPr/>
          <p:nvPr/>
        </p:nvGrpSpPr>
        <p:grpSpPr>
          <a:xfrm>
            <a:off x="1331932" y="3085134"/>
            <a:ext cx="548723" cy="553533"/>
            <a:chOff x="7698550" y="1901686"/>
            <a:chExt cx="775800" cy="775800"/>
          </a:xfrm>
        </p:grpSpPr>
        <p:sp>
          <p:nvSpPr>
            <p:cNvPr id="1140" name="Google Shape;1140;g1344c4ea85d_0_252"/>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g1344c4ea85d_0_252"/>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2" name="Google Shape;1142;g1344c4ea85d_0_252"/>
          <p:cNvSpPr txBox="1"/>
          <p:nvPr/>
        </p:nvSpPr>
        <p:spPr>
          <a:xfrm>
            <a:off x="932638" y="2432525"/>
            <a:ext cx="32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a:t>
            </a:r>
            <a:endParaRPr/>
          </a:p>
        </p:txBody>
      </p:sp>
      <p:sp>
        <p:nvSpPr>
          <p:cNvPr id="1143" name="Google Shape;1143;g1344c4ea85d_0_252"/>
          <p:cNvSpPr txBox="1"/>
          <p:nvPr/>
        </p:nvSpPr>
        <p:spPr>
          <a:xfrm>
            <a:off x="556738" y="3127350"/>
            <a:ext cx="54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a:t>
            </a:r>
            <a:endParaRPr/>
          </a:p>
        </p:txBody>
      </p:sp>
      <p:sp>
        <p:nvSpPr>
          <p:cNvPr id="1144" name="Google Shape;1144;g1344c4ea85d_0_252"/>
          <p:cNvSpPr txBox="1"/>
          <p:nvPr/>
        </p:nvSpPr>
        <p:spPr>
          <a:xfrm>
            <a:off x="3446788" y="1625975"/>
            <a:ext cx="3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446DCD"/>
                </a:solidFill>
              </a:rPr>
              <a:t>IL</a:t>
            </a:r>
            <a:endParaRPr b="1">
              <a:solidFill>
                <a:srgbClr val="446DCD"/>
              </a:solidFill>
            </a:endParaRPr>
          </a:p>
        </p:txBody>
      </p:sp>
      <p:grpSp>
        <p:nvGrpSpPr>
          <p:cNvPr id="1145" name="Google Shape;1145;g1344c4ea85d_0_252"/>
          <p:cNvGrpSpPr/>
          <p:nvPr/>
        </p:nvGrpSpPr>
        <p:grpSpPr>
          <a:xfrm>
            <a:off x="3362332" y="2294984"/>
            <a:ext cx="548723" cy="553533"/>
            <a:chOff x="7698550" y="1901686"/>
            <a:chExt cx="775800" cy="775800"/>
          </a:xfrm>
        </p:grpSpPr>
        <p:sp>
          <p:nvSpPr>
            <p:cNvPr id="1146" name="Google Shape;1146;g1344c4ea85d_0_252"/>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g1344c4ea85d_0_252"/>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8" name="Google Shape;1148;g1344c4ea85d_0_252"/>
          <p:cNvGrpSpPr/>
          <p:nvPr/>
        </p:nvGrpSpPr>
        <p:grpSpPr>
          <a:xfrm>
            <a:off x="3628369" y="2974009"/>
            <a:ext cx="548723" cy="553533"/>
            <a:chOff x="7698550" y="1901686"/>
            <a:chExt cx="775800" cy="775800"/>
          </a:xfrm>
        </p:grpSpPr>
        <p:sp>
          <p:nvSpPr>
            <p:cNvPr id="1149" name="Google Shape;1149;g1344c4ea85d_0_252"/>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g1344c4ea85d_0_252"/>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g1344c4ea85d_0_252"/>
          <p:cNvGrpSpPr/>
          <p:nvPr/>
        </p:nvGrpSpPr>
        <p:grpSpPr>
          <a:xfrm>
            <a:off x="3628369" y="3729234"/>
            <a:ext cx="548723" cy="553533"/>
            <a:chOff x="7698550" y="1901686"/>
            <a:chExt cx="775800" cy="775800"/>
          </a:xfrm>
        </p:grpSpPr>
        <p:sp>
          <p:nvSpPr>
            <p:cNvPr id="1152" name="Google Shape;1152;g1344c4ea85d_0_252"/>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g1344c4ea85d_0_252"/>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4" name="Google Shape;1154;g1344c4ea85d_0_252"/>
          <p:cNvGrpSpPr/>
          <p:nvPr/>
        </p:nvGrpSpPr>
        <p:grpSpPr>
          <a:xfrm>
            <a:off x="5392719" y="2294984"/>
            <a:ext cx="548723" cy="553533"/>
            <a:chOff x="7698550" y="1901686"/>
            <a:chExt cx="775800" cy="775800"/>
          </a:xfrm>
        </p:grpSpPr>
        <p:sp>
          <p:nvSpPr>
            <p:cNvPr id="1155" name="Google Shape;1155;g1344c4ea85d_0_252"/>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g1344c4ea85d_0_252"/>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7" name="Google Shape;1157;g1344c4ea85d_0_252"/>
          <p:cNvGrpSpPr/>
          <p:nvPr/>
        </p:nvGrpSpPr>
        <p:grpSpPr>
          <a:xfrm>
            <a:off x="5536144" y="2974009"/>
            <a:ext cx="548723" cy="553533"/>
            <a:chOff x="7698550" y="1901686"/>
            <a:chExt cx="775800" cy="775800"/>
          </a:xfrm>
        </p:grpSpPr>
        <p:sp>
          <p:nvSpPr>
            <p:cNvPr id="1158" name="Google Shape;1158;g1344c4ea85d_0_252"/>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g1344c4ea85d_0_252"/>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0" name="Google Shape;1160;g1344c4ea85d_0_252"/>
          <p:cNvGrpSpPr/>
          <p:nvPr/>
        </p:nvGrpSpPr>
        <p:grpSpPr>
          <a:xfrm>
            <a:off x="6932594" y="2294984"/>
            <a:ext cx="548723" cy="553533"/>
            <a:chOff x="7698550" y="1901686"/>
            <a:chExt cx="775800" cy="775800"/>
          </a:xfrm>
        </p:grpSpPr>
        <p:sp>
          <p:nvSpPr>
            <p:cNvPr id="1161" name="Google Shape;1161;g1344c4ea85d_0_252"/>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g1344c4ea85d_0_252"/>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3" name="Google Shape;1163;g1344c4ea85d_0_252"/>
          <p:cNvSpPr txBox="1"/>
          <p:nvPr/>
        </p:nvSpPr>
        <p:spPr>
          <a:xfrm>
            <a:off x="5012613" y="1625975"/>
            <a:ext cx="77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446DCD"/>
                </a:solidFill>
              </a:rPr>
              <a:t>60605</a:t>
            </a:r>
            <a:endParaRPr b="1">
              <a:solidFill>
                <a:srgbClr val="446DCD"/>
              </a:solidFill>
            </a:endParaRPr>
          </a:p>
        </p:txBody>
      </p:sp>
      <p:sp>
        <p:nvSpPr>
          <p:cNvPr id="1164" name="Google Shape;1164;g1344c4ea85d_0_252"/>
          <p:cNvSpPr txBox="1"/>
          <p:nvPr/>
        </p:nvSpPr>
        <p:spPr>
          <a:xfrm>
            <a:off x="6582663" y="1625975"/>
            <a:ext cx="124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446DCD"/>
                </a:solidFill>
              </a:rPr>
              <a:t>abc </a:t>
            </a:r>
            <a:r>
              <a:rPr lang="en-US">
                <a:solidFill>
                  <a:srgbClr val="446DCD"/>
                </a:solidFill>
              </a:rPr>
              <a:t>plus </a:t>
            </a:r>
            <a:r>
              <a:rPr b="1" lang="en-US">
                <a:solidFill>
                  <a:srgbClr val="446DCD"/>
                </a:solidFill>
              </a:rPr>
              <a:t>xyz</a:t>
            </a:r>
            <a:endParaRPr b="1">
              <a:solidFill>
                <a:srgbClr val="446DCD"/>
              </a:solidFill>
            </a:endParaRPr>
          </a:p>
        </p:txBody>
      </p:sp>
      <p:sp>
        <p:nvSpPr>
          <p:cNvPr id="1165" name="Google Shape;1165;g1344c4ea85d_0_252"/>
          <p:cNvSpPr/>
          <p:nvPr/>
        </p:nvSpPr>
        <p:spPr>
          <a:xfrm>
            <a:off x="4788225" y="2419725"/>
            <a:ext cx="453300" cy="4002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g1344c4ea85d_0_252"/>
          <p:cNvSpPr txBox="1"/>
          <p:nvPr/>
        </p:nvSpPr>
        <p:spPr>
          <a:xfrm>
            <a:off x="2943800" y="3050675"/>
            <a:ext cx="54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1"/>
                </a:solidFill>
              </a:rPr>
              <a:t>“IL”</a:t>
            </a:r>
            <a:endParaRPr b="1">
              <a:solidFill>
                <a:schemeClr val="accent1"/>
              </a:solidFill>
            </a:endParaRPr>
          </a:p>
        </p:txBody>
      </p:sp>
      <p:sp>
        <p:nvSpPr>
          <p:cNvPr id="1167" name="Google Shape;1167;g1344c4ea85d_0_252"/>
          <p:cNvSpPr txBox="1"/>
          <p:nvPr/>
        </p:nvSpPr>
        <p:spPr>
          <a:xfrm>
            <a:off x="4572000" y="3050675"/>
            <a:ext cx="89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1"/>
                </a:solidFill>
              </a:rPr>
              <a:t>“60605”</a:t>
            </a:r>
            <a:endParaRPr b="1">
              <a:solidFill>
                <a:schemeClr val="accent1"/>
              </a:solidFill>
            </a:endParaRPr>
          </a:p>
        </p:txBody>
      </p:sp>
      <p:sp>
        <p:nvSpPr>
          <p:cNvPr id="1168" name="Google Shape;1168;g1344c4ea85d_0_252"/>
          <p:cNvSpPr txBox="1"/>
          <p:nvPr/>
        </p:nvSpPr>
        <p:spPr>
          <a:xfrm>
            <a:off x="6700025" y="3052650"/>
            <a:ext cx="111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1"/>
                </a:solidFill>
              </a:rPr>
              <a:t>“IL60605”</a:t>
            </a:r>
            <a:endParaRPr b="1">
              <a:solidFill>
                <a:schemeClr val="accent1"/>
              </a:solidFill>
            </a:endParaRPr>
          </a:p>
        </p:txBody>
      </p:sp>
      <p:sp>
        <p:nvSpPr>
          <p:cNvPr id="1169" name="Google Shape;1169;g1344c4ea85d_0_252"/>
          <p:cNvSpPr txBox="1"/>
          <p:nvPr/>
        </p:nvSpPr>
        <p:spPr>
          <a:xfrm>
            <a:off x="2943800" y="3786325"/>
            <a:ext cx="54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4"/>
                </a:solidFill>
              </a:rPr>
              <a:t>“IL”</a:t>
            </a:r>
            <a:endParaRPr b="1">
              <a:solidFill>
                <a:schemeClr val="accent4"/>
              </a:solidFill>
            </a:endParaRPr>
          </a:p>
        </p:txBody>
      </p:sp>
      <p:sp>
        <p:nvSpPr>
          <p:cNvPr id="1170" name="Google Shape;1170;g1344c4ea85d_0_252"/>
          <p:cNvSpPr/>
          <p:nvPr/>
        </p:nvSpPr>
        <p:spPr>
          <a:xfrm>
            <a:off x="5583863" y="3786325"/>
            <a:ext cx="453300" cy="4002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g1344c4ea85d_0_252"/>
          <p:cNvSpPr txBox="1"/>
          <p:nvPr/>
        </p:nvSpPr>
        <p:spPr>
          <a:xfrm>
            <a:off x="4632438" y="3786325"/>
            <a:ext cx="77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4"/>
                </a:solidFill>
              </a:rPr>
              <a:t>60605</a:t>
            </a:r>
            <a:endParaRPr b="1">
              <a:solidFill>
                <a:schemeClr val="accent4"/>
              </a:solidFill>
            </a:endParaRPr>
          </a:p>
        </p:txBody>
      </p:sp>
      <p:sp>
        <p:nvSpPr>
          <p:cNvPr id="1172" name="Google Shape;1172;g1344c4ea85d_0_252"/>
          <p:cNvSpPr txBox="1"/>
          <p:nvPr/>
        </p:nvSpPr>
        <p:spPr>
          <a:xfrm>
            <a:off x="6432874" y="3700400"/>
            <a:ext cx="148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4"/>
                </a:solidFill>
              </a:rPr>
              <a:t>Expect weird behavior</a:t>
            </a:r>
            <a:endParaRPr b="1">
              <a:solidFill>
                <a:schemeClr val="accent4"/>
              </a:solidFill>
            </a:endParaRPr>
          </a:p>
        </p:txBody>
      </p:sp>
      <p:sp>
        <p:nvSpPr>
          <p:cNvPr id="1173" name="Google Shape;1173;g1344c4ea85d_0_252"/>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FUNCTIONS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g1344c4ea85d_0_307"/>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179" name="Google Shape;1179;g1344c4ea85d_0_307"/>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Functions and Formulas</a:t>
            </a:r>
            <a:endParaRPr b="1" i="0" sz="2200" u="none" cap="none" strike="noStrike">
              <a:solidFill>
                <a:schemeClr val="dk2"/>
              </a:solidFill>
              <a:latin typeface="Arial"/>
              <a:ea typeface="Arial"/>
              <a:cs typeface="Arial"/>
              <a:sym typeface="Arial"/>
            </a:endParaRPr>
          </a:p>
        </p:txBody>
      </p:sp>
      <p:sp>
        <p:nvSpPr>
          <p:cNvPr id="1180" name="Google Shape;1180;g1344c4ea85d_0_307"/>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“How do you combine the data in cells to create data in other cells?”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graphicFrame>
        <p:nvGraphicFramePr>
          <p:cNvPr id="1181" name="Google Shape;1181;g1344c4ea85d_0_307"/>
          <p:cNvGraphicFramePr/>
          <p:nvPr/>
        </p:nvGraphicFramePr>
        <p:xfrm>
          <a:off x="2265213" y="1433650"/>
          <a:ext cx="3000000" cy="3000000"/>
        </p:xfrm>
        <a:graphic>
          <a:graphicData uri="http://schemas.openxmlformats.org/drawingml/2006/table">
            <a:tbl>
              <a:tblPr>
                <a:noFill/>
                <a:tableStyleId>{660D5E19-21CC-4746-9C6A-F985E217CC2E}</a:tableStyleId>
              </a:tblPr>
              <a:tblGrid>
                <a:gridCol w="2034725"/>
                <a:gridCol w="2034725"/>
                <a:gridCol w="2194850"/>
              </a:tblGrid>
              <a:tr h="6804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804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804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804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804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182" name="Google Shape;1182;g1344c4ea85d_0_307"/>
          <p:cNvSpPr txBox="1"/>
          <p:nvPr/>
        </p:nvSpPr>
        <p:spPr>
          <a:xfrm>
            <a:off x="308125" y="1516725"/>
            <a:ext cx="1865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Date</a:t>
            </a:r>
            <a:r>
              <a:rPr b="1" lang="en-US"/>
              <a:t> </a:t>
            </a:r>
            <a:r>
              <a:rPr i="1" lang="en-US"/>
              <a:t>plus</a:t>
            </a:r>
            <a:r>
              <a:rPr lang="en-US"/>
              <a:t> </a:t>
            </a:r>
            <a:r>
              <a:rPr b="1" lang="en-US"/>
              <a:t># of days</a:t>
            </a:r>
            <a:r>
              <a:rPr lang="en-US"/>
              <a:t> = </a:t>
            </a:r>
            <a:r>
              <a:rPr b="1" lang="en-US"/>
              <a:t>new date</a:t>
            </a:r>
            <a:endParaRPr b="1"/>
          </a:p>
        </p:txBody>
      </p:sp>
      <p:sp>
        <p:nvSpPr>
          <p:cNvPr id="1183" name="Google Shape;1183;g1344c4ea85d_0_307"/>
          <p:cNvSpPr/>
          <p:nvPr/>
        </p:nvSpPr>
        <p:spPr>
          <a:xfrm>
            <a:off x="-1615775" y="346357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g1344c4ea85d_0_307"/>
          <p:cNvSpPr/>
          <p:nvPr/>
        </p:nvSpPr>
        <p:spPr>
          <a:xfrm>
            <a:off x="-1661525" y="4600050"/>
            <a:ext cx="640200" cy="553500"/>
          </a:xfrm>
          <a:prstGeom prst="triangle">
            <a:avLst>
              <a:gd fmla="val 50000"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g1344c4ea85d_0_307"/>
          <p:cNvSpPr/>
          <p:nvPr/>
        </p:nvSpPr>
        <p:spPr>
          <a:xfrm>
            <a:off x="-1661525" y="2267700"/>
            <a:ext cx="640200" cy="608100"/>
          </a:xfrm>
          <a:prstGeom prst="pentagon">
            <a:avLst>
              <a:gd fmla="val 105146" name="hf"/>
              <a:gd fmla="val 110557" name="vf"/>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6" name="Google Shape;1186;g1344c4ea85d_0_307"/>
          <p:cNvGrpSpPr/>
          <p:nvPr/>
        </p:nvGrpSpPr>
        <p:grpSpPr>
          <a:xfrm>
            <a:off x="-1729325" y="1039711"/>
            <a:ext cx="775800" cy="775800"/>
            <a:chOff x="7698550" y="1901686"/>
            <a:chExt cx="775800" cy="775800"/>
          </a:xfrm>
        </p:grpSpPr>
        <p:sp>
          <p:nvSpPr>
            <p:cNvPr id="1187" name="Google Shape;1187;g1344c4ea85d_0_307"/>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g1344c4ea85d_0_307"/>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9" name="Google Shape;1189;g1344c4ea85d_0_307"/>
          <p:cNvSpPr txBox="1"/>
          <p:nvPr/>
        </p:nvSpPr>
        <p:spPr>
          <a:xfrm>
            <a:off x="932638" y="2432525"/>
            <a:ext cx="32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a:t>
            </a:r>
            <a:endParaRPr/>
          </a:p>
        </p:txBody>
      </p:sp>
      <p:sp>
        <p:nvSpPr>
          <p:cNvPr id="1190" name="Google Shape;1190;g1344c4ea85d_0_307"/>
          <p:cNvSpPr txBox="1"/>
          <p:nvPr/>
        </p:nvSpPr>
        <p:spPr>
          <a:xfrm>
            <a:off x="556738" y="3127350"/>
            <a:ext cx="54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a:t>
            </a:r>
            <a:endParaRPr/>
          </a:p>
        </p:txBody>
      </p:sp>
      <p:sp>
        <p:nvSpPr>
          <p:cNvPr id="1191" name="Google Shape;1191;g1344c4ea85d_0_307"/>
          <p:cNvSpPr txBox="1"/>
          <p:nvPr/>
        </p:nvSpPr>
        <p:spPr>
          <a:xfrm>
            <a:off x="2661245" y="1625975"/>
            <a:ext cx="134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446DCD"/>
                </a:solidFill>
              </a:rPr>
              <a:t>21 May 2017</a:t>
            </a:r>
            <a:endParaRPr b="1">
              <a:solidFill>
                <a:srgbClr val="446DCD"/>
              </a:solidFill>
            </a:endParaRPr>
          </a:p>
        </p:txBody>
      </p:sp>
      <p:grpSp>
        <p:nvGrpSpPr>
          <p:cNvPr id="1192" name="Google Shape;1192;g1344c4ea85d_0_307"/>
          <p:cNvGrpSpPr/>
          <p:nvPr/>
        </p:nvGrpSpPr>
        <p:grpSpPr>
          <a:xfrm>
            <a:off x="2959417" y="2372833"/>
            <a:ext cx="322500" cy="331189"/>
            <a:chOff x="7698550" y="1901686"/>
            <a:chExt cx="775800" cy="775800"/>
          </a:xfrm>
        </p:grpSpPr>
        <p:sp>
          <p:nvSpPr>
            <p:cNvPr id="1193" name="Google Shape;1193;g1344c4ea85d_0_307"/>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g1344c4ea85d_0_307"/>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5" name="Google Shape;1195;g1344c4ea85d_0_307"/>
          <p:cNvGrpSpPr/>
          <p:nvPr/>
        </p:nvGrpSpPr>
        <p:grpSpPr>
          <a:xfrm>
            <a:off x="3740148" y="2993501"/>
            <a:ext cx="453300" cy="431965"/>
            <a:chOff x="7698550" y="1901686"/>
            <a:chExt cx="775800" cy="775800"/>
          </a:xfrm>
        </p:grpSpPr>
        <p:sp>
          <p:nvSpPr>
            <p:cNvPr id="1196" name="Google Shape;1196;g1344c4ea85d_0_307"/>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g1344c4ea85d_0_307"/>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8" name="Google Shape;1198;g1344c4ea85d_0_307"/>
          <p:cNvSpPr txBox="1"/>
          <p:nvPr/>
        </p:nvSpPr>
        <p:spPr>
          <a:xfrm>
            <a:off x="5012630" y="1625975"/>
            <a:ext cx="111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446DCD"/>
                </a:solidFill>
              </a:rPr>
              <a:t>7 or 7.0</a:t>
            </a:r>
            <a:endParaRPr b="1">
              <a:solidFill>
                <a:srgbClr val="446DCD"/>
              </a:solidFill>
            </a:endParaRPr>
          </a:p>
        </p:txBody>
      </p:sp>
      <p:sp>
        <p:nvSpPr>
          <p:cNvPr id="1199" name="Google Shape;1199;g1344c4ea85d_0_307"/>
          <p:cNvSpPr txBox="1"/>
          <p:nvPr/>
        </p:nvSpPr>
        <p:spPr>
          <a:xfrm>
            <a:off x="6519575" y="1625975"/>
            <a:ext cx="178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446DCD"/>
                </a:solidFill>
              </a:rPr>
              <a:t>Date</a:t>
            </a:r>
            <a:r>
              <a:rPr b="1" lang="en-US">
                <a:solidFill>
                  <a:srgbClr val="446DCD"/>
                </a:solidFill>
              </a:rPr>
              <a:t> </a:t>
            </a:r>
            <a:r>
              <a:rPr lang="en-US">
                <a:solidFill>
                  <a:srgbClr val="446DCD"/>
                </a:solidFill>
              </a:rPr>
              <a:t>plus </a:t>
            </a:r>
            <a:r>
              <a:rPr b="1" lang="en-US">
                <a:solidFill>
                  <a:srgbClr val="446DCD"/>
                </a:solidFill>
              </a:rPr>
              <a:t># of days</a:t>
            </a:r>
            <a:endParaRPr b="1">
              <a:solidFill>
                <a:srgbClr val="446DCD"/>
              </a:solidFill>
            </a:endParaRPr>
          </a:p>
        </p:txBody>
      </p:sp>
      <p:grpSp>
        <p:nvGrpSpPr>
          <p:cNvPr id="1200" name="Google Shape;1200;g1344c4ea85d_0_307"/>
          <p:cNvGrpSpPr/>
          <p:nvPr/>
        </p:nvGrpSpPr>
        <p:grpSpPr>
          <a:xfrm>
            <a:off x="7918482" y="2856522"/>
            <a:ext cx="548723" cy="553533"/>
            <a:chOff x="7698550" y="1901686"/>
            <a:chExt cx="775800" cy="775800"/>
          </a:xfrm>
        </p:grpSpPr>
        <p:sp>
          <p:nvSpPr>
            <p:cNvPr id="1201" name="Google Shape;1201;g1344c4ea85d_0_307"/>
            <p:cNvSpPr/>
            <p:nvPr/>
          </p:nvSpPr>
          <p:spPr>
            <a:xfrm>
              <a:off x="7812100" y="2015325"/>
              <a:ext cx="548700" cy="5487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g1344c4ea85d_0_307"/>
            <p:cNvSpPr/>
            <p:nvPr/>
          </p:nvSpPr>
          <p:spPr>
            <a:xfrm rot="2700000">
              <a:off x="7812163" y="2015299"/>
              <a:ext cx="548573" cy="54857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3" name="Google Shape;1203;g1344c4ea85d_0_307"/>
          <p:cNvSpPr/>
          <p:nvPr/>
        </p:nvSpPr>
        <p:spPr>
          <a:xfrm>
            <a:off x="5287688" y="2299988"/>
            <a:ext cx="453300" cy="4002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g1344c4ea85d_0_307"/>
          <p:cNvSpPr txBox="1"/>
          <p:nvPr/>
        </p:nvSpPr>
        <p:spPr>
          <a:xfrm>
            <a:off x="2399150" y="2997363"/>
            <a:ext cx="148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4"/>
                </a:solidFill>
              </a:rPr>
              <a:t>“21 May 2017”</a:t>
            </a:r>
            <a:endParaRPr b="1">
              <a:solidFill>
                <a:schemeClr val="accent4"/>
              </a:solidFill>
            </a:endParaRPr>
          </a:p>
        </p:txBody>
      </p:sp>
      <p:sp>
        <p:nvSpPr>
          <p:cNvPr id="1205" name="Google Shape;1205;g1344c4ea85d_0_307"/>
          <p:cNvSpPr txBox="1"/>
          <p:nvPr/>
        </p:nvSpPr>
        <p:spPr>
          <a:xfrm>
            <a:off x="4419600" y="2974475"/>
            <a:ext cx="104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4"/>
                </a:solidFill>
              </a:rPr>
              <a:t>7 or 7.0</a:t>
            </a:r>
            <a:endParaRPr b="1">
              <a:solidFill>
                <a:schemeClr val="accent4"/>
              </a:solidFill>
            </a:endParaRPr>
          </a:p>
        </p:txBody>
      </p:sp>
      <p:sp>
        <p:nvSpPr>
          <p:cNvPr id="1206" name="Google Shape;1206;g1344c4ea85d_0_307"/>
          <p:cNvSpPr txBox="1"/>
          <p:nvPr/>
        </p:nvSpPr>
        <p:spPr>
          <a:xfrm>
            <a:off x="6290900" y="2976450"/>
            <a:ext cx="178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4"/>
                </a:solidFill>
              </a:rPr>
              <a:t>“Weird behavior”</a:t>
            </a:r>
            <a:endParaRPr b="1">
              <a:solidFill>
                <a:schemeClr val="accent4"/>
              </a:solidFill>
            </a:endParaRPr>
          </a:p>
        </p:txBody>
      </p:sp>
      <p:sp>
        <p:nvSpPr>
          <p:cNvPr id="1207" name="Google Shape;1207;g1344c4ea85d_0_307"/>
          <p:cNvSpPr txBox="1"/>
          <p:nvPr/>
        </p:nvSpPr>
        <p:spPr>
          <a:xfrm>
            <a:off x="2411425" y="3652675"/>
            <a:ext cx="111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4"/>
                </a:solidFill>
              </a:rPr>
              <a:t>42876</a:t>
            </a:r>
            <a:endParaRPr b="1">
              <a:solidFill>
                <a:schemeClr val="accent4"/>
              </a:solidFill>
            </a:endParaRPr>
          </a:p>
        </p:txBody>
      </p:sp>
      <p:sp>
        <p:nvSpPr>
          <p:cNvPr id="1208" name="Google Shape;1208;g1344c4ea85d_0_307"/>
          <p:cNvSpPr txBox="1"/>
          <p:nvPr/>
        </p:nvSpPr>
        <p:spPr>
          <a:xfrm>
            <a:off x="4419603" y="3633925"/>
            <a:ext cx="98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4"/>
                </a:solidFill>
              </a:rPr>
              <a:t>7 or 7.0</a:t>
            </a:r>
            <a:endParaRPr b="1">
              <a:solidFill>
                <a:schemeClr val="accent4"/>
              </a:solidFill>
            </a:endParaRPr>
          </a:p>
        </p:txBody>
      </p:sp>
      <p:sp>
        <p:nvSpPr>
          <p:cNvPr id="1209" name="Google Shape;1209;g1344c4ea85d_0_307"/>
          <p:cNvSpPr txBox="1"/>
          <p:nvPr/>
        </p:nvSpPr>
        <p:spPr>
          <a:xfrm>
            <a:off x="6432874" y="3624200"/>
            <a:ext cx="148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4"/>
                </a:solidFill>
              </a:rPr>
              <a:t>42883</a:t>
            </a:r>
            <a:endParaRPr b="1">
              <a:solidFill>
                <a:schemeClr val="accent4"/>
              </a:solidFill>
            </a:endParaRPr>
          </a:p>
        </p:txBody>
      </p:sp>
      <p:sp>
        <p:nvSpPr>
          <p:cNvPr id="1210" name="Google Shape;1210;g1344c4ea85d_0_307"/>
          <p:cNvSpPr/>
          <p:nvPr/>
        </p:nvSpPr>
        <p:spPr>
          <a:xfrm>
            <a:off x="395300" y="2416625"/>
            <a:ext cx="453300" cy="432000"/>
          </a:xfrm>
          <a:prstGeom prst="pentagon">
            <a:avLst>
              <a:gd fmla="val 105146" name="hf"/>
              <a:gd fmla="val 110557" name="vf"/>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g1344c4ea85d_0_307"/>
          <p:cNvSpPr/>
          <p:nvPr/>
        </p:nvSpPr>
        <p:spPr>
          <a:xfrm rot="2700000">
            <a:off x="1426708" y="2506877"/>
            <a:ext cx="377595" cy="403899"/>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g1344c4ea85d_0_307"/>
          <p:cNvSpPr/>
          <p:nvPr/>
        </p:nvSpPr>
        <p:spPr>
          <a:xfrm>
            <a:off x="1411000" y="3111450"/>
            <a:ext cx="453300" cy="432000"/>
          </a:xfrm>
          <a:prstGeom prst="pentagon">
            <a:avLst>
              <a:gd fmla="val 105146" name="hf"/>
              <a:gd fmla="val 110557" name="vf"/>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g1344c4ea85d_0_307"/>
          <p:cNvSpPr/>
          <p:nvPr/>
        </p:nvSpPr>
        <p:spPr>
          <a:xfrm>
            <a:off x="2512723" y="2334500"/>
            <a:ext cx="322500" cy="331200"/>
          </a:xfrm>
          <a:prstGeom prst="pentagon">
            <a:avLst>
              <a:gd fmla="val 105146" name="hf"/>
              <a:gd fmla="val 110557" name="vf"/>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g1344c4ea85d_0_307"/>
          <p:cNvSpPr/>
          <p:nvPr/>
        </p:nvSpPr>
        <p:spPr>
          <a:xfrm rot="2700000">
            <a:off x="3381077" y="2396506"/>
            <a:ext cx="292742" cy="283833"/>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g1344c4ea85d_0_307"/>
          <p:cNvSpPr/>
          <p:nvPr/>
        </p:nvSpPr>
        <p:spPr>
          <a:xfrm>
            <a:off x="3837500" y="2396650"/>
            <a:ext cx="258600" cy="2931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g1344c4ea85d_0_307"/>
          <p:cNvSpPr/>
          <p:nvPr/>
        </p:nvSpPr>
        <p:spPr>
          <a:xfrm rot="2700000">
            <a:off x="4695120" y="2307414"/>
            <a:ext cx="377595" cy="403899"/>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g1344c4ea85d_0_307"/>
          <p:cNvSpPr/>
          <p:nvPr/>
        </p:nvSpPr>
        <p:spPr>
          <a:xfrm>
            <a:off x="6932600" y="2284100"/>
            <a:ext cx="453300" cy="432000"/>
          </a:xfrm>
          <a:prstGeom prst="pentagon">
            <a:avLst>
              <a:gd fmla="val 105146" name="hf"/>
              <a:gd fmla="val 110557" name="vf"/>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g1344c4ea85d_0_307"/>
          <p:cNvSpPr/>
          <p:nvPr/>
        </p:nvSpPr>
        <p:spPr>
          <a:xfrm rot="2700000">
            <a:off x="5512981" y="3027299"/>
            <a:ext cx="277044" cy="305046"/>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g1344c4ea85d_0_307"/>
          <p:cNvSpPr/>
          <p:nvPr/>
        </p:nvSpPr>
        <p:spPr>
          <a:xfrm>
            <a:off x="5944800" y="3052652"/>
            <a:ext cx="258600" cy="2931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g1344c4ea85d_0_307"/>
          <p:cNvSpPr/>
          <p:nvPr/>
        </p:nvSpPr>
        <p:spPr>
          <a:xfrm rot="2700000">
            <a:off x="3325131" y="3629749"/>
            <a:ext cx="277044" cy="305046"/>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g1344c4ea85d_0_307"/>
          <p:cNvSpPr/>
          <p:nvPr/>
        </p:nvSpPr>
        <p:spPr>
          <a:xfrm>
            <a:off x="3756950" y="3655102"/>
            <a:ext cx="258600" cy="2931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g1344c4ea85d_0_307"/>
          <p:cNvSpPr/>
          <p:nvPr/>
        </p:nvSpPr>
        <p:spPr>
          <a:xfrm rot="2700000">
            <a:off x="5512981" y="3629749"/>
            <a:ext cx="277044" cy="305046"/>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g1344c4ea85d_0_307"/>
          <p:cNvSpPr/>
          <p:nvPr/>
        </p:nvSpPr>
        <p:spPr>
          <a:xfrm>
            <a:off x="5944800" y="3655102"/>
            <a:ext cx="258600" cy="2931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g1344c4ea85d_0_307"/>
          <p:cNvSpPr/>
          <p:nvPr/>
        </p:nvSpPr>
        <p:spPr>
          <a:xfrm rot="2700000">
            <a:off x="5512981" y="4310824"/>
            <a:ext cx="277044" cy="305046"/>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g1344c4ea85d_0_307"/>
          <p:cNvSpPr/>
          <p:nvPr/>
        </p:nvSpPr>
        <p:spPr>
          <a:xfrm>
            <a:off x="5944800" y="4336177"/>
            <a:ext cx="258600" cy="2931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g1344c4ea85d_0_307"/>
          <p:cNvSpPr/>
          <p:nvPr/>
        </p:nvSpPr>
        <p:spPr>
          <a:xfrm rot="2700000">
            <a:off x="7500531" y="3671774"/>
            <a:ext cx="277044" cy="305046"/>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g1344c4ea85d_0_307"/>
          <p:cNvSpPr/>
          <p:nvPr/>
        </p:nvSpPr>
        <p:spPr>
          <a:xfrm>
            <a:off x="7932350" y="3697127"/>
            <a:ext cx="258600" cy="2931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g1344c4ea85d_0_307"/>
          <p:cNvSpPr txBox="1"/>
          <p:nvPr/>
        </p:nvSpPr>
        <p:spPr>
          <a:xfrm>
            <a:off x="2327125" y="4231775"/>
            <a:ext cx="148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1"/>
                </a:solidFill>
              </a:rPr>
              <a:t>42876 </a:t>
            </a:r>
            <a:r>
              <a:rPr lang="en-US">
                <a:solidFill>
                  <a:schemeClr val="accent1"/>
                </a:solidFill>
              </a:rPr>
              <a:t>(21 May 2017)</a:t>
            </a:r>
            <a:endParaRPr>
              <a:solidFill>
                <a:schemeClr val="accent1"/>
              </a:solidFill>
            </a:endParaRPr>
          </a:p>
        </p:txBody>
      </p:sp>
      <p:sp>
        <p:nvSpPr>
          <p:cNvPr id="1229" name="Google Shape;1229;g1344c4ea85d_0_307"/>
          <p:cNvSpPr/>
          <p:nvPr/>
        </p:nvSpPr>
        <p:spPr>
          <a:xfrm>
            <a:off x="3740150" y="4278400"/>
            <a:ext cx="453300" cy="432000"/>
          </a:xfrm>
          <a:prstGeom prst="pentagon">
            <a:avLst>
              <a:gd fmla="val 105146" name="hf"/>
              <a:gd fmla="val 110557" name="vf"/>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g1344c4ea85d_0_307"/>
          <p:cNvSpPr/>
          <p:nvPr/>
        </p:nvSpPr>
        <p:spPr>
          <a:xfrm>
            <a:off x="7835000" y="4271950"/>
            <a:ext cx="453300" cy="432000"/>
          </a:xfrm>
          <a:prstGeom prst="pentagon">
            <a:avLst>
              <a:gd fmla="val 105146" name="hf"/>
              <a:gd fmla="val 110557" name="vf"/>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g1344c4ea85d_0_307"/>
          <p:cNvSpPr/>
          <p:nvPr/>
        </p:nvSpPr>
        <p:spPr>
          <a:xfrm>
            <a:off x="8624674" y="3644000"/>
            <a:ext cx="429624" cy="315306"/>
          </a:xfrm>
          <a:prstGeom prst="lightningBol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g1344c4ea85d_0_307"/>
          <p:cNvSpPr txBox="1"/>
          <p:nvPr/>
        </p:nvSpPr>
        <p:spPr>
          <a:xfrm>
            <a:off x="4449753" y="4293375"/>
            <a:ext cx="98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1"/>
                </a:solidFill>
              </a:rPr>
              <a:t>7 or 7.0</a:t>
            </a:r>
            <a:endParaRPr b="1">
              <a:solidFill>
                <a:schemeClr val="accent1"/>
              </a:solidFill>
            </a:endParaRPr>
          </a:p>
        </p:txBody>
      </p:sp>
      <p:sp>
        <p:nvSpPr>
          <p:cNvPr id="1233" name="Google Shape;1233;g1344c4ea85d_0_307"/>
          <p:cNvSpPr txBox="1"/>
          <p:nvPr/>
        </p:nvSpPr>
        <p:spPr>
          <a:xfrm>
            <a:off x="6432870" y="4326925"/>
            <a:ext cx="134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accent1"/>
                </a:solidFill>
              </a:rPr>
              <a:t>28 May 2017</a:t>
            </a:r>
            <a:endParaRPr b="1">
              <a:solidFill>
                <a:schemeClr val="accent1"/>
              </a:solidFill>
            </a:endParaRPr>
          </a:p>
        </p:txBody>
      </p:sp>
      <p:sp>
        <p:nvSpPr>
          <p:cNvPr id="1234" name="Google Shape;1234;g1344c4ea85d_0_307"/>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FUNCTIONS</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g1344c4ea85d_0_388"/>
          <p:cNvSpPr txBox="1"/>
          <p:nvPr/>
        </p:nvSpPr>
        <p:spPr>
          <a:xfrm>
            <a:off x="250826" y="268288"/>
            <a:ext cx="2730900" cy="652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Containers</a:t>
            </a:r>
            <a:endParaRPr b="1" sz="2200">
              <a:solidFill>
                <a:schemeClr val="dk2"/>
              </a:solidFill>
            </a:endParaRPr>
          </a:p>
          <a:p>
            <a:pPr indent="0" lvl="0" marL="0" marR="0" rtl="0" algn="l">
              <a:lnSpc>
                <a:spcPct val="90000"/>
              </a:lnSpc>
              <a:spcBef>
                <a:spcPts val="0"/>
              </a:spcBef>
              <a:spcAft>
                <a:spcPts val="0"/>
              </a:spcAft>
              <a:buClr>
                <a:srgbClr val="000000"/>
              </a:buClr>
              <a:buSzPts val="2200"/>
              <a:buFont typeface="Arial"/>
              <a:buNone/>
            </a:pPr>
            <a:r>
              <a:rPr b="1" lang="en-US" sz="2200">
                <a:solidFill>
                  <a:schemeClr val="dk2"/>
                </a:solidFill>
              </a:rPr>
              <a:t>for Data</a:t>
            </a:r>
            <a:endParaRPr b="0" i="0" sz="2200" u="none" cap="none" strike="noStrike">
              <a:solidFill>
                <a:srgbClr val="000000"/>
              </a:solidFill>
              <a:latin typeface="Arial"/>
              <a:ea typeface="Arial"/>
              <a:cs typeface="Arial"/>
              <a:sym typeface="Arial"/>
            </a:endParaRPr>
          </a:p>
        </p:txBody>
      </p:sp>
      <p:sp>
        <p:nvSpPr>
          <p:cNvPr id="1240" name="Google Shape;1240;g1344c4ea85d_0_388"/>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41" name="Google Shape;1241;g1344c4ea85d_0_388"/>
          <p:cNvSpPr txBox="1"/>
          <p:nvPr/>
        </p:nvSpPr>
        <p:spPr>
          <a:xfrm>
            <a:off x="242327" y="1432124"/>
            <a:ext cx="2493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“There are different shaped containers for your data. Some are simple, some are crazy. Beware.”</a:t>
            </a:r>
            <a:endParaRPr b="0" i="0" sz="1400" u="none" cap="none" strike="noStrike">
              <a:solidFill>
                <a:srgbClr val="000000"/>
              </a:solidFill>
              <a:latin typeface="Arial"/>
              <a:ea typeface="Arial"/>
              <a:cs typeface="Arial"/>
              <a:sym typeface="Arial"/>
            </a:endParaRPr>
          </a:p>
        </p:txBody>
      </p:sp>
      <p:sp>
        <p:nvSpPr>
          <p:cNvPr id="1242" name="Google Shape;1242;g1344c4ea85d_0_388"/>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D8D8D8"/>
              </a:buClr>
              <a:buSzPts val="1100"/>
              <a:buFont typeface="Arial"/>
              <a:buAutoNum type="arabicPeriod"/>
            </a:pPr>
            <a:r>
              <a:rPr lang="en-US" sz="1100">
                <a:solidFill>
                  <a:srgbClr val="D8D8D8"/>
                </a:solidFill>
              </a:rPr>
              <a:t>Field types / Data types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Character sets</a:t>
            </a:r>
            <a:endParaRPr b="0" i="0" sz="1400" u="none" cap="none" strike="noStrike">
              <a:solidFill>
                <a:srgbClr val="D8D8D8"/>
              </a:solidFill>
              <a:latin typeface="Arial"/>
              <a:ea typeface="Arial"/>
              <a:cs typeface="Arial"/>
              <a:sym typeface="Arial"/>
            </a:endParaRPr>
          </a:p>
          <a:p>
            <a:pPr indent="-228600" lvl="0" marL="228600" marR="0" rtl="0" algn="l">
              <a:lnSpc>
                <a:spcPct val="100000"/>
              </a:lnSpc>
              <a:spcBef>
                <a:spcPts val="1200"/>
              </a:spcBef>
              <a:spcAft>
                <a:spcPts val="0"/>
              </a:spcAft>
              <a:buClr>
                <a:srgbClr val="D0D0D0"/>
              </a:buClr>
              <a:buSzPts val="1100"/>
              <a:buFont typeface="Arial"/>
              <a:buAutoNum type="arabicPeriod"/>
            </a:pPr>
            <a:r>
              <a:rPr lang="en-US" sz="1100">
                <a:solidFill>
                  <a:srgbClr val="D0D0D0"/>
                </a:solidFill>
              </a:rPr>
              <a:t>Data structures</a:t>
            </a:r>
            <a:endParaRPr b="0" i="0" sz="1400" u="none" cap="none" strike="noStrike">
              <a:solidFill>
                <a:srgbClr val="D0D0D0"/>
              </a:solidFill>
              <a:latin typeface="Arial"/>
              <a:ea typeface="Arial"/>
              <a:cs typeface="Arial"/>
              <a:sym typeface="Arial"/>
            </a:endParaRPr>
          </a:p>
          <a:p>
            <a:pPr indent="-228600" lvl="0" marL="228600" marR="0" rtl="0" algn="l">
              <a:lnSpc>
                <a:spcPct val="100000"/>
              </a:lnSpc>
              <a:spcBef>
                <a:spcPts val="1200"/>
              </a:spcBef>
              <a:spcAft>
                <a:spcPts val="0"/>
              </a:spcAft>
              <a:buClr>
                <a:srgbClr val="D8D8D8"/>
              </a:buClr>
              <a:buSzPts val="1100"/>
              <a:buFont typeface="Arial"/>
              <a:buAutoNum type="arabicPeriod"/>
            </a:pPr>
            <a:r>
              <a:rPr lang="en-US" sz="1100">
                <a:solidFill>
                  <a:srgbClr val="D8D8D8"/>
                </a:solidFill>
              </a:rPr>
              <a:t>Functions</a:t>
            </a:r>
            <a:endParaRPr sz="1100">
              <a:solidFill>
                <a:srgbClr val="D8D8D8"/>
              </a:solidFill>
            </a:endParaRPr>
          </a:p>
          <a:p>
            <a:pPr indent="-228600" lvl="0" marL="228600" marR="0" rtl="0" algn="l">
              <a:lnSpc>
                <a:spcPct val="100000"/>
              </a:lnSpc>
              <a:spcBef>
                <a:spcPts val="1200"/>
              </a:spcBef>
              <a:spcAft>
                <a:spcPts val="1200"/>
              </a:spcAft>
              <a:buClr>
                <a:srgbClr val="222222"/>
              </a:buClr>
              <a:buSzPts val="1100"/>
              <a:buAutoNum type="arabicPeriod"/>
            </a:pPr>
            <a:r>
              <a:rPr lang="en-US" sz="1100">
                <a:solidFill>
                  <a:srgbClr val="222222"/>
                </a:solidFill>
              </a:rPr>
              <a:t>Structure and Integrity</a:t>
            </a:r>
            <a:endParaRPr sz="1100">
              <a:solidFill>
                <a:srgbClr val="222222"/>
              </a:solidFill>
            </a:endParaRPr>
          </a:p>
        </p:txBody>
      </p:sp>
      <p:sp>
        <p:nvSpPr>
          <p:cNvPr id="1243" name="Google Shape;1243;g1344c4ea85d_0_38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PLANES, TRAINS, AND AUTOMOBILES…</a:t>
            </a:r>
            <a:endParaRPr b="1" i="0" sz="100" u="none" cap="none" strike="noStrike">
              <a:solidFill>
                <a:srgbClr val="37816E"/>
              </a:solidFill>
              <a:latin typeface="Arial"/>
              <a:ea typeface="Arial"/>
              <a:cs typeface="Arial"/>
              <a:sym typeface="Arial"/>
            </a:endParaRPr>
          </a:p>
        </p:txBody>
      </p:sp>
      <p:pic>
        <p:nvPicPr>
          <p:cNvPr id="1244" name="Google Shape;1244;g1344c4ea85d_0_388"/>
          <p:cNvPicPr preferRelativeResize="0"/>
          <p:nvPr/>
        </p:nvPicPr>
        <p:blipFill>
          <a:blip r:embed="rId3">
            <a:alphaModFix/>
          </a:blip>
          <a:stretch>
            <a:fillRect/>
          </a:stretch>
        </p:blipFill>
        <p:spPr>
          <a:xfrm>
            <a:off x="3738825" y="972262"/>
            <a:ext cx="4798500" cy="3198975"/>
          </a:xfrm>
          <a:prstGeom prst="rect">
            <a:avLst/>
          </a:prstGeom>
          <a:noFill/>
          <a:ln>
            <a:noFill/>
          </a:ln>
          <a:effectLst>
            <a:outerShdw blurRad="57150" rotWithShape="0" algn="bl" dir="1980000" dist="28575">
              <a:srgbClr val="000000">
                <a:alpha val="50000"/>
              </a:srgbClr>
            </a:outerShdw>
          </a:effectLst>
        </p:spPr>
      </p:pic>
      <p:sp>
        <p:nvSpPr>
          <p:cNvPr id="1245" name="Google Shape;1245;g1344c4ea85d_0_388"/>
          <p:cNvSpPr txBox="1"/>
          <p:nvPr/>
        </p:nvSpPr>
        <p:spPr>
          <a:xfrm>
            <a:off x="250826" y="4479925"/>
            <a:ext cx="2493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Trevarthen, L. Feb. 2020, Unsplash License, https://unsplash.com/photos/gWvdUpNQr6g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g1344c4ea85d_1_214"/>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251" name="Google Shape;1251;g1344c4ea85d_1_21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US" sz="2200">
                <a:solidFill>
                  <a:schemeClr val="dk1"/>
                </a:solidFill>
              </a:rPr>
              <a:t>Grid to Table</a:t>
            </a:r>
            <a:endParaRPr b="1" sz="2200">
              <a:solidFill>
                <a:schemeClr val="dk1"/>
              </a:solidFill>
            </a:endParaRPr>
          </a:p>
        </p:txBody>
      </p:sp>
      <p:sp>
        <p:nvSpPr>
          <p:cNvPr id="1252" name="Google Shape;1252;g1344c4ea85d_1_214"/>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“From unstructured to structured.”</a:t>
            </a:r>
            <a:endParaRPr b="0" i="0" sz="1400" u="none" cap="none" strike="noStrike">
              <a:solidFill>
                <a:srgbClr val="7F7F7F"/>
              </a:solidFill>
              <a:latin typeface="Arial"/>
              <a:ea typeface="Arial"/>
              <a:cs typeface="Arial"/>
              <a:sym typeface="Arial"/>
            </a:endParaRPr>
          </a:p>
        </p:txBody>
      </p:sp>
      <p:graphicFrame>
        <p:nvGraphicFramePr>
          <p:cNvPr id="1253" name="Google Shape;1253;g1344c4ea85d_1_214"/>
          <p:cNvGraphicFramePr/>
          <p:nvPr/>
        </p:nvGraphicFramePr>
        <p:xfrm>
          <a:off x="4650788" y="1713088"/>
          <a:ext cx="3000000" cy="3000000"/>
        </p:xfrm>
        <a:graphic>
          <a:graphicData uri="http://schemas.openxmlformats.org/drawingml/2006/table">
            <a:tbl>
              <a:tblPr>
                <a:noFill/>
                <a:tableStyleId>{660D5E19-21CC-4746-9C6A-F985E217CC2E}</a:tableStyleId>
              </a:tblPr>
              <a:tblGrid>
                <a:gridCol w="584075"/>
                <a:gridCol w="584075"/>
                <a:gridCol w="584075"/>
                <a:gridCol w="584075"/>
                <a:gridCol w="584075"/>
                <a:gridCol w="584075"/>
                <a:gridCol w="584075"/>
              </a:tblGrid>
              <a:tr h="251650">
                <a:tc>
                  <a:txBody>
                    <a:bodyPr/>
                    <a:lstStyle/>
                    <a:p>
                      <a:pPr indent="0" lvl="0" marL="0" rtl="0" algn="l">
                        <a:spcBef>
                          <a:spcPts val="0"/>
                        </a:spcBef>
                        <a:spcAft>
                          <a:spcPts val="0"/>
                        </a:spcAft>
                        <a:buNone/>
                      </a:pPr>
                      <a:r>
                        <a:rPr lang="en-US" sz="1000"/>
                        <a:t>ID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Exp?</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Date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Zip</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State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Name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Age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5390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390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390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390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grpSp>
        <p:nvGrpSpPr>
          <p:cNvPr id="1254" name="Google Shape;1254;g1344c4ea85d_1_214"/>
          <p:cNvGrpSpPr/>
          <p:nvPr/>
        </p:nvGrpSpPr>
        <p:grpSpPr>
          <a:xfrm>
            <a:off x="4827413" y="2119658"/>
            <a:ext cx="3733678" cy="1964989"/>
            <a:chOff x="2311850" y="4774020"/>
            <a:chExt cx="4978238" cy="2570965"/>
          </a:xfrm>
        </p:grpSpPr>
        <p:sp>
          <p:nvSpPr>
            <p:cNvPr id="1255" name="Google Shape;1255;g1344c4ea85d_1_214"/>
            <p:cNvSpPr/>
            <p:nvPr/>
          </p:nvSpPr>
          <p:spPr>
            <a:xfrm>
              <a:off x="2311850" y="482440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g1344c4ea85d_1_214"/>
            <p:cNvSpPr/>
            <p:nvPr/>
          </p:nvSpPr>
          <p:spPr>
            <a:xfrm>
              <a:off x="2311850" y="547247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g1344c4ea85d_1_214"/>
            <p:cNvSpPr/>
            <p:nvPr/>
          </p:nvSpPr>
          <p:spPr>
            <a:xfrm>
              <a:off x="2311850" y="620605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g1344c4ea85d_1_214"/>
            <p:cNvSpPr/>
            <p:nvPr/>
          </p:nvSpPr>
          <p:spPr>
            <a:xfrm>
              <a:off x="2368900" y="6939625"/>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g1344c4ea85d_1_214"/>
            <p:cNvSpPr/>
            <p:nvPr/>
          </p:nvSpPr>
          <p:spPr>
            <a:xfrm>
              <a:off x="4679475" y="482440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g1344c4ea85d_1_214"/>
            <p:cNvSpPr/>
            <p:nvPr/>
          </p:nvSpPr>
          <p:spPr>
            <a:xfrm>
              <a:off x="4679488" y="553740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g1344c4ea85d_1_214"/>
            <p:cNvSpPr/>
            <p:nvPr/>
          </p:nvSpPr>
          <p:spPr>
            <a:xfrm>
              <a:off x="4679488" y="623860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g1344c4ea85d_1_214"/>
            <p:cNvSpPr/>
            <p:nvPr/>
          </p:nvSpPr>
          <p:spPr>
            <a:xfrm>
              <a:off x="4679488" y="693980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g1344c4ea85d_1_214"/>
            <p:cNvSpPr/>
            <p:nvPr/>
          </p:nvSpPr>
          <p:spPr>
            <a:xfrm>
              <a:off x="6990063" y="482440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g1344c4ea85d_1_214"/>
            <p:cNvSpPr/>
            <p:nvPr/>
          </p:nvSpPr>
          <p:spPr>
            <a:xfrm>
              <a:off x="6990063" y="553740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g1344c4ea85d_1_214"/>
            <p:cNvSpPr/>
            <p:nvPr/>
          </p:nvSpPr>
          <p:spPr>
            <a:xfrm>
              <a:off x="6990063" y="625040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g1344c4ea85d_1_214"/>
            <p:cNvSpPr/>
            <p:nvPr/>
          </p:nvSpPr>
          <p:spPr>
            <a:xfrm>
              <a:off x="6990088" y="6963400"/>
              <a:ext cx="3000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g1344c4ea85d_1_214"/>
            <p:cNvSpPr/>
            <p:nvPr/>
          </p:nvSpPr>
          <p:spPr>
            <a:xfrm>
              <a:off x="3059025" y="4774150"/>
              <a:ext cx="435900" cy="4317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g1344c4ea85d_1_214"/>
            <p:cNvSpPr/>
            <p:nvPr/>
          </p:nvSpPr>
          <p:spPr>
            <a:xfrm>
              <a:off x="3059025" y="5487150"/>
              <a:ext cx="435900" cy="4317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g1344c4ea85d_1_214"/>
            <p:cNvSpPr/>
            <p:nvPr/>
          </p:nvSpPr>
          <p:spPr>
            <a:xfrm>
              <a:off x="3059025" y="6200150"/>
              <a:ext cx="435900" cy="4317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g1344c4ea85d_1_214"/>
            <p:cNvSpPr/>
            <p:nvPr/>
          </p:nvSpPr>
          <p:spPr>
            <a:xfrm>
              <a:off x="3059025" y="6913150"/>
              <a:ext cx="435900" cy="4317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g1344c4ea85d_1_214"/>
            <p:cNvSpPr/>
            <p:nvPr/>
          </p:nvSpPr>
          <p:spPr>
            <a:xfrm>
              <a:off x="3869250" y="4774150"/>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g1344c4ea85d_1_214"/>
            <p:cNvSpPr/>
            <p:nvPr/>
          </p:nvSpPr>
          <p:spPr>
            <a:xfrm>
              <a:off x="3869263" y="5487150"/>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g1344c4ea85d_1_214"/>
            <p:cNvSpPr/>
            <p:nvPr/>
          </p:nvSpPr>
          <p:spPr>
            <a:xfrm>
              <a:off x="3869250" y="6200150"/>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g1344c4ea85d_1_214"/>
            <p:cNvSpPr/>
            <p:nvPr/>
          </p:nvSpPr>
          <p:spPr>
            <a:xfrm>
              <a:off x="3869263" y="6913150"/>
              <a:ext cx="4359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5" name="Google Shape;1275;g1344c4ea85d_1_214"/>
            <p:cNvGrpSpPr/>
            <p:nvPr/>
          </p:nvGrpSpPr>
          <p:grpSpPr>
            <a:xfrm>
              <a:off x="5353794" y="4774020"/>
              <a:ext cx="435922" cy="431965"/>
              <a:chOff x="7698550" y="1901686"/>
              <a:chExt cx="775800" cy="775800"/>
            </a:xfrm>
          </p:grpSpPr>
          <p:sp>
            <p:nvSpPr>
              <p:cNvPr id="1276" name="Google Shape;1276;g1344c4ea85d_1_2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g1344c4ea85d_1_2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8" name="Google Shape;1278;g1344c4ea85d_1_214"/>
            <p:cNvGrpSpPr/>
            <p:nvPr/>
          </p:nvGrpSpPr>
          <p:grpSpPr>
            <a:xfrm>
              <a:off x="5353831" y="5487020"/>
              <a:ext cx="435922" cy="431965"/>
              <a:chOff x="7698550" y="1901686"/>
              <a:chExt cx="775800" cy="775800"/>
            </a:xfrm>
          </p:grpSpPr>
          <p:sp>
            <p:nvSpPr>
              <p:cNvPr id="1279" name="Google Shape;1279;g1344c4ea85d_1_2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g1344c4ea85d_1_2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1" name="Google Shape;1281;g1344c4ea85d_1_214"/>
            <p:cNvGrpSpPr/>
            <p:nvPr/>
          </p:nvGrpSpPr>
          <p:grpSpPr>
            <a:xfrm>
              <a:off x="5353856" y="6200020"/>
              <a:ext cx="435922" cy="431965"/>
              <a:chOff x="7698550" y="1901686"/>
              <a:chExt cx="775800" cy="775800"/>
            </a:xfrm>
          </p:grpSpPr>
          <p:sp>
            <p:nvSpPr>
              <p:cNvPr id="1282" name="Google Shape;1282;g1344c4ea85d_1_2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g1344c4ea85d_1_2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g1344c4ea85d_1_214"/>
            <p:cNvGrpSpPr/>
            <p:nvPr/>
          </p:nvGrpSpPr>
          <p:grpSpPr>
            <a:xfrm>
              <a:off x="5353831" y="6913020"/>
              <a:ext cx="435922" cy="431965"/>
              <a:chOff x="7698550" y="1901686"/>
              <a:chExt cx="775800" cy="775800"/>
            </a:xfrm>
          </p:grpSpPr>
          <p:sp>
            <p:nvSpPr>
              <p:cNvPr id="1285" name="Google Shape;1285;g1344c4ea85d_1_2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g1344c4ea85d_1_2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7" name="Google Shape;1287;g1344c4ea85d_1_214"/>
            <p:cNvGrpSpPr/>
            <p:nvPr/>
          </p:nvGrpSpPr>
          <p:grpSpPr>
            <a:xfrm>
              <a:off x="6171944" y="4774020"/>
              <a:ext cx="435922" cy="431965"/>
              <a:chOff x="7698550" y="1901686"/>
              <a:chExt cx="775800" cy="775800"/>
            </a:xfrm>
          </p:grpSpPr>
          <p:sp>
            <p:nvSpPr>
              <p:cNvPr id="1288" name="Google Shape;1288;g1344c4ea85d_1_2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g1344c4ea85d_1_2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0" name="Google Shape;1290;g1344c4ea85d_1_214"/>
            <p:cNvGrpSpPr/>
            <p:nvPr/>
          </p:nvGrpSpPr>
          <p:grpSpPr>
            <a:xfrm>
              <a:off x="6171944" y="5487020"/>
              <a:ext cx="435922" cy="431965"/>
              <a:chOff x="7698550" y="1901686"/>
              <a:chExt cx="775800" cy="775800"/>
            </a:xfrm>
          </p:grpSpPr>
          <p:sp>
            <p:nvSpPr>
              <p:cNvPr id="1291" name="Google Shape;1291;g1344c4ea85d_1_2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g1344c4ea85d_1_2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3" name="Google Shape;1293;g1344c4ea85d_1_214"/>
            <p:cNvGrpSpPr/>
            <p:nvPr/>
          </p:nvGrpSpPr>
          <p:grpSpPr>
            <a:xfrm>
              <a:off x="6171956" y="6264420"/>
              <a:ext cx="435922" cy="431965"/>
              <a:chOff x="7698550" y="1901686"/>
              <a:chExt cx="775800" cy="775800"/>
            </a:xfrm>
          </p:grpSpPr>
          <p:sp>
            <p:nvSpPr>
              <p:cNvPr id="1294" name="Google Shape;1294;g1344c4ea85d_1_2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g1344c4ea85d_1_2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6" name="Google Shape;1296;g1344c4ea85d_1_214"/>
            <p:cNvGrpSpPr/>
            <p:nvPr/>
          </p:nvGrpSpPr>
          <p:grpSpPr>
            <a:xfrm>
              <a:off x="6171969" y="6913020"/>
              <a:ext cx="435922" cy="431965"/>
              <a:chOff x="7698550" y="1901686"/>
              <a:chExt cx="775800" cy="775800"/>
            </a:xfrm>
          </p:grpSpPr>
          <p:sp>
            <p:nvSpPr>
              <p:cNvPr id="1297" name="Google Shape;1297;g1344c4ea85d_1_2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g1344c4ea85d_1_2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aphicFrame>
        <p:nvGraphicFramePr>
          <p:cNvPr id="1299" name="Google Shape;1299;g1344c4ea85d_1_214"/>
          <p:cNvGraphicFramePr/>
          <p:nvPr/>
        </p:nvGraphicFramePr>
        <p:xfrm>
          <a:off x="246888" y="1994188"/>
          <a:ext cx="3000000" cy="3000000"/>
        </p:xfrm>
        <a:graphic>
          <a:graphicData uri="http://schemas.openxmlformats.org/drawingml/2006/table">
            <a:tbl>
              <a:tblPr>
                <a:noFill/>
                <a:tableStyleId>{660D5E19-21CC-4746-9C6A-F985E217CC2E}</a:tableStyleId>
              </a:tblPr>
              <a:tblGrid>
                <a:gridCol w="584075"/>
                <a:gridCol w="584075"/>
                <a:gridCol w="584075"/>
                <a:gridCol w="584075"/>
                <a:gridCol w="584075"/>
                <a:gridCol w="584075"/>
                <a:gridCol w="584075"/>
              </a:tblGrid>
              <a:tr h="5385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385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385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385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grpSp>
        <p:nvGrpSpPr>
          <p:cNvPr id="1300" name="Google Shape;1300;g1344c4ea85d_1_214"/>
          <p:cNvGrpSpPr/>
          <p:nvPr/>
        </p:nvGrpSpPr>
        <p:grpSpPr>
          <a:xfrm>
            <a:off x="336038" y="2036735"/>
            <a:ext cx="3910260" cy="2052950"/>
            <a:chOff x="1407400" y="1422375"/>
            <a:chExt cx="5213681" cy="2794650"/>
          </a:xfrm>
        </p:grpSpPr>
        <p:sp>
          <p:nvSpPr>
            <p:cNvPr id="1301" name="Google Shape;1301;g1344c4ea85d_1_214"/>
            <p:cNvSpPr/>
            <p:nvPr/>
          </p:nvSpPr>
          <p:spPr>
            <a:xfrm>
              <a:off x="3783300" y="2186279"/>
              <a:ext cx="548700" cy="54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g1344c4ea85d_1_214"/>
            <p:cNvSpPr/>
            <p:nvPr/>
          </p:nvSpPr>
          <p:spPr>
            <a:xfrm>
              <a:off x="3920550" y="3059225"/>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g1344c4ea85d_1_214"/>
            <p:cNvSpPr/>
            <p:nvPr/>
          </p:nvSpPr>
          <p:spPr>
            <a:xfrm>
              <a:off x="2361500" y="3059225"/>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g1344c4ea85d_1_214"/>
            <p:cNvSpPr/>
            <p:nvPr/>
          </p:nvSpPr>
          <p:spPr>
            <a:xfrm>
              <a:off x="2361500" y="2341075"/>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g1344c4ea85d_1_214"/>
            <p:cNvSpPr/>
            <p:nvPr/>
          </p:nvSpPr>
          <p:spPr>
            <a:xfrm>
              <a:off x="2361500" y="1641638"/>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g1344c4ea85d_1_214"/>
            <p:cNvSpPr/>
            <p:nvPr/>
          </p:nvSpPr>
          <p:spPr>
            <a:xfrm>
              <a:off x="6255375" y="3059225"/>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g1344c4ea85d_1_214"/>
            <p:cNvSpPr/>
            <p:nvPr/>
          </p:nvSpPr>
          <p:spPr>
            <a:xfrm>
              <a:off x="3920550" y="376567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g1344c4ea85d_1_214"/>
            <p:cNvSpPr/>
            <p:nvPr/>
          </p:nvSpPr>
          <p:spPr>
            <a:xfrm>
              <a:off x="1514025" y="2972979"/>
              <a:ext cx="411600" cy="41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g1344c4ea85d_1_214"/>
            <p:cNvSpPr/>
            <p:nvPr/>
          </p:nvSpPr>
          <p:spPr>
            <a:xfrm>
              <a:off x="3141025" y="304752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g1344c4ea85d_1_214"/>
            <p:cNvSpPr/>
            <p:nvPr/>
          </p:nvSpPr>
          <p:spPr>
            <a:xfrm>
              <a:off x="6255375" y="376567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1" name="Google Shape;1311;g1344c4ea85d_1_214"/>
            <p:cNvGrpSpPr/>
            <p:nvPr/>
          </p:nvGrpSpPr>
          <p:grpSpPr>
            <a:xfrm>
              <a:off x="5499395" y="3064459"/>
              <a:ext cx="228600" cy="228600"/>
              <a:chOff x="5499395" y="3064459"/>
              <a:chExt cx="228600" cy="228600"/>
            </a:xfrm>
          </p:grpSpPr>
          <p:sp>
            <p:nvSpPr>
              <p:cNvPr id="1312" name="Google Shape;1312;g1344c4ea85d_1_214"/>
              <p:cNvSpPr/>
              <p:nvPr/>
            </p:nvSpPr>
            <p:spPr>
              <a:xfrm>
                <a:off x="5532844" y="3097948"/>
                <a:ext cx="161700" cy="161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g1344c4ea85d_1_214"/>
              <p:cNvSpPr/>
              <p:nvPr/>
            </p:nvSpPr>
            <p:spPr>
              <a:xfrm rot="2700000">
                <a:off x="5532872" y="3097936"/>
                <a:ext cx="161645" cy="16164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4" name="Google Shape;1314;g1344c4ea85d_1_214"/>
            <p:cNvGrpSpPr/>
            <p:nvPr/>
          </p:nvGrpSpPr>
          <p:grpSpPr>
            <a:xfrm>
              <a:off x="4651920" y="2995881"/>
              <a:ext cx="366000" cy="366000"/>
              <a:chOff x="4651920" y="2995881"/>
              <a:chExt cx="366000" cy="366000"/>
            </a:xfrm>
          </p:grpSpPr>
          <p:sp>
            <p:nvSpPr>
              <p:cNvPr id="1315" name="Google Shape;1315;g1344c4ea85d_1_214"/>
              <p:cNvSpPr/>
              <p:nvPr/>
            </p:nvSpPr>
            <p:spPr>
              <a:xfrm>
                <a:off x="4705564" y="3049462"/>
                <a:ext cx="258600" cy="258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g1344c4ea85d_1_214"/>
              <p:cNvSpPr/>
              <p:nvPr/>
            </p:nvSpPr>
            <p:spPr>
              <a:xfrm rot="2700000">
                <a:off x="4705519" y="3049481"/>
                <a:ext cx="258801" cy="2588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g1344c4ea85d_1_214"/>
            <p:cNvGrpSpPr/>
            <p:nvPr/>
          </p:nvGrpSpPr>
          <p:grpSpPr>
            <a:xfrm>
              <a:off x="4651920" y="3714031"/>
              <a:ext cx="366000" cy="366000"/>
              <a:chOff x="4651920" y="3714031"/>
              <a:chExt cx="366000" cy="366000"/>
            </a:xfrm>
          </p:grpSpPr>
          <p:sp>
            <p:nvSpPr>
              <p:cNvPr id="1318" name="Google Shape;1318;g1344c4ea85d_1_214"/>
              <p:cNvSpPr/>
              <p:nvPr/>
            </p:nvSpPr>
            <p:spPr>
              <a:xfrm>
                <a:off x="4705564" y="3767612"/>
                <a:ext cx="258600" cy="258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g1344c4ea85d_1_214"/>
              <p:cNvSpPr/>
              <p:nvPr/>
            </p:nvSpPr>
            <p:spPr>
              <a:xfrm rot="2700000">
                <a:off x="4705519" y="3767631"/>
                <a:ext cx="258801" cy="2588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0" name="Google Shape;1320;g1344c4ea85d_1_214"/>
            <p:cNvGrpSpPr/>
            <p:nvPr/>
          </p:nvGrpSpPr>
          <p:grpSpPr>
            <a:xfrm>
              <a:off x="5430682" y="2277731"/>
              <a:ext cx="366000" cy="366000"/>
              <a:chOff x="5430682" y="2277731"/>
              <a:chExt cx="366000" cy="366000"/>
            </a:xfrm>
          </p:grpSpPr>
          <p:sp>
            <p:nvSpPr>
              <p:cNvPr id="1321" name="Google Shape;1321;g1344c4ea85d_1_214"/>
              <p:cNvSpPr/>
              <p:nvPr/>
            </p:nvSpPr>
            <p:spPr>
              <a:xfrm>
                <a:off x="5484326" y="2331312"/>
                <a:ext cx="258600" cy="258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g1344c4ea85d_1_214"/>
              <p:cNvSpPr/>
              <p:nvPr/>
            </p:nvSpPr>
            <p:spPr>
              <a:xfrm rot="2700000">
                <a:off x="5484282" y="2331331"/>
                <a:ext cx="258801" cy="2588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3" name="Google Shape;1323;g1344c4ea85d_1_214"/>
            <p:cNvGrpSpPr/>
            <p:nvPr/>
          </p:nvGrpSpPr>
          <p:grpSpPr>
            <a:xfrm>
              <a:off x="5385093" y="1513892"/>
              <a:ext cx="457200" cy="457200"/>
              <a:chOff x="5385093" y="1513892"/>
              <a:chExt cx="457200" cy="457200"/>
            </a:xfrm>
          </p:grpSpPr>
          <p:sp>
            <p:nvSpPr>
              <p:cNvPr id="1324" name="Google Shape;1324;g1344c4ea85d_1_214"/>
              <p:cNvSpPr/>
              <p:nvPr/>
            </p:nvSpPr>
            <p:spPr>
              <a:xfrm>
                <a:off x="5452019" y="1580860"/>
                <a:ext cx="323400" cy="323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g1344c4ea85d_1_214"/>
              <p:cNvSpPr/>
              <p:nvPr/>
            </p:nvSpPr>
            <p:spPr>
              <a:xfrm rot="2700000">
                <a:off x="5452048" y="1580848"/>
                <a:ext cx="323289" cy="32328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6" name="Google Shape;1326;g1344c4ea85d_1_214"/>
            <p:cNvGrpSpPr/>
            <p:nvPr/>
          </p:nvGrpSpPr>
          <p:grpSpPr>
            <a:xfrm>
              <a:off x="1544495" y="2277731"/>
              <a:ext cx="366000" cy="366000"/>
              <a:chOff x="1544495" y="2277731"/>
              <a:chExt cx="366000" cy="366000"/>
            </a:xfrm>
          </p:grpSpPr>
          <p:sp>
            <p:nvSpPr>
              <p:cNvPr id="1327" name="Google Shape;1327;g1344c4ea85d_1_214"/>
              <p:cNvSpPr/>
              <p:nvPr/>
            </p:nvSpPr>
            <p:spPr>
              <a:xfrm>
                <a:off x="1598139" y="2331312"/>
                <a:ext cx="258600" cy="258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g1344c4ea85d_1_214"/>
              <p:cNvSpPr/>
              <p:nvPr/>
            </p:nvSpPr>
            <p:spPr>
              <a:xfrm rot="2700000">
                <a:off x="1598094" y="2331331"/>
                <a:ext cx="258801" cy="2588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9" name="Google Shape;1329;g1344c4ea85d_1_214"/>
            <p:cNvSpPr/>
            <p:nvPr/>
          </p:nvSpPr>
          <p:spPr>
            <a:xfrm>
              <a:off x="1613200" y="164690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g1344c4ea85d_1_214"/>
            <p:cNvSpPr/>
            <p:nvPr/>
          </p:nvSpPr>
          <p:spPr>
            <a:xfrm>
              <a:off x="3163825" y="2346329"/>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g1344c4ea85d_1_214"/>
            <p:cNvSpPr/>
            <p:nvPr/>
          </p:nvSpPr>
          <p:spPr>
            <a:xfrm>
              <a:off x="3072325" y="3691129"/>
              <a:ext cx="411600" cy="41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2" name="Google Shape;1332;g1344c4ea85d_1_214"/>
            <p:cNvGrpSpPr/>
            <p:nvPr/>
          </p:nvGrpSpPr>
          <p:grpSpPr>
            <a:xfrm>
              <a:off x="6163881" y="2232030"/>
              <a:ext cx="457200" cy="457200"/>
              <a:chOff x="6163881" y="2232030"/>
              <a:chExt cx="457200" cy="457200"/>
            </a:xfrm>
          </p:grpSpPr>
          <p:sp>
            <p:nvSpPr>
              <p:cNvPr id="1333" name="Google Shape;1333;g1344c4ea85d_1_214"/>
              <p:cNvSpPr/>
              <p:nvPr/>
            </p:nvSpPr>
            <p:spPr>
              <a:xfrm>
                <a:off x="6230806" y="2298998"/>
                <a:ext cx="323400" cy="323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g1344c4ea85d_1_214"/>
              <p:cNvSpPr/>
              <p:nvPr/>
            </p:nvSpPr>
            <p:spPr>
              <a:xfrm rot="2700000">
                <a:off x="6230836" y="2298985"/>
                <a:ext cx="323289" cy="32328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5" name="Google Shape;1335;g1344c4ea85d_1_214"/>
            <p:cNvSpPr/>
            <p:nvPr/>
          </p:nvSpPr>
          <p:spPr>
            <a:xfrm>
              <a:off x="5499500" y="376567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g1344c4ea85d_1_214"/>
            <p:cNvSpPr/>
            <p:nvPr/>
          </p:nvSpPr>
          <p:spPr>
            <a:xfrm>
              <a:off x="2958025" y="1422375"/>
              <a:ext cx="640200" cy="6402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g1344c4ea85d_1_214"/>
            <p:cNvSpPr/>
            <p:nvPr/>
          </p:nvSpPr>
          <p:spPr>
            <a:xfrm>
              <a:off x="1407400" y="3576825"/>
              <a:ext cx="640200" cy="6402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g1344c4ea85d_1_214"/>
          <p:cNvGrpSpPr/>
          <p:nvPr/>
        </p:nvGrpSpPr>
        <p:grpSpPr>
          <a:xfrm>
            <a:off x="4549958" y="1672924"/>
            <a:ext cx="4397850" cy="2541028"/>
            <a:chOff x="1948300" y="4173323"/>
            <a:chExt cx="5863800" cy="3427800"/>
          </a:xfrm>
        </p:grpSpPr>
        <p:sp>
          <p:nvSpPr>
            <p:cNvPr id="1339" name="Google Shape;1339;g1344c4ea85d_1_214"/>
            <p:cNvSpPr/>
            <p:nvPr/>
          </p:nvSpPr>
          <p:spPr>
            <a:xfrm>
              <a:off x="1948299" y="4601346"/>
              <a:ext cx="5863800" cy="7773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1340" name="Google Shape;1340;g1344c4ea85d_1_214"/>
            <p:cNvSpPr/>
            <p:nvPr/>
          </p:nvSpPr>
          <p:spPr>
            <a:xfrm rot="5400000">
              <a:off x="1555175" y="5498573"/>
              <a:ext cx="3427800" cy="7773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grpSp>
      <p:sp>
        <p:nvSpPr>
          <p:cNvPr id="1341" name="Google Shape;1341;g1344c4ea85d_1_214"/>
          <p:cNvSpPr txBox="1"/>
          <p:nvPr>
            <p:ph idx="4294967295" type="title"/>
          </p:nvPr>
        </p:nvSpPr>
        <p:spPr>
          <a:xfrm>
            <a:off x="511113" y="4300600"/>
            <a:ext cx="3560100" cy="369300"/>
          </a:xfrm>
          <a:prstGeom prst="rect">
            <a:avLst/>
          </a:prstGeom>
        </p:spPr>
        <p:txBody>
          <a:bodyPr anchorCtr="0" anchor="t" bIns="45700" lIns="0" spcFirstLastPara="1" rIns="0" wrap="square" tIns="45700">
            <a:spAutoFit/>
          </a:bodyPr>
          <a:lstStyle/>
          <a:p>
            <a:pPr indent="0" lvl="0" marL="0" rtl="0" algn="ctr">
              <a:lnSpc>
                <a:spcPct val="115000"/>
              </a:lnSpc>
              <a:spcBef>
                <a:spcPts val="0"/>
              </a:spcBef>
              <a:spcAft>
                <a:spcPts val="0"/>
              </a:spcAft>
              <a:buNone/>
            </a:pPr>
            <a:r>
              <a:rPr b="0" lang="en-US" sz="1800">
                <a:solidFill>
                  <a:srgbClr val="000000"/>
                </a:solidFill>
              </a:rPr>
              <a:t>Unstructured Grid</a:t>
            </a:r>
            <a:endParaRPr b="0" sz="1800"/>
          </a:p>
        </p:txBody>
      </p:sp>
      <p:sp>
        <p:nvSpPr>
          <p:cNvPr id="1342" name="Google Shape;1342;g1344c4ea85d_1_214"/>
          <p:cNvSpPr txBox="1"/>
          <p:nvPr>
            <p:ph idx="4294967295" type="title"/>
          </p:nvPr>
        </p:nvSpPr>
        <p:spPr>
          <a:xfrm>
            <a:off x="4890675" y="4300600"/>
            <a:ext cx="3716400" cy="369300"/>
          </a:xfrm>
          <a:prstGeom prst="rect">
            <a:avLst/>
          </a:prstGeom>
        </p:spPr>
        <p:txBody>
          <a:bodyPr anchorCtr="0" anchor="t" bIns="45700" lIns="0" spcFirstLastPara="1" rIns="0" wrap="square" tIns="45700">
            <a:spAutoFit/>
          </a:bodyPr>
          <a:lstStyle/>
          <a:p>
            <a:pPr indent="0" lvl="0" marL="0" rtl="0" algn="ctr">
              <a:lnSpc>
                <a:spcPct val="115000"/>
              </a:lnSpc>
              <a:spcBef>
                <a:spcPts val="0"/>
              </a:spcBef>
              <a:spcAft>
                <a:spcPts val="0"/>
              </a:spcAft>
              <a:buNone/>
            </a:pPr>
            <a:r>
              <a:rPr b="0" lang="en-US" sz="1800">
                <a:solidFill>
                  <a:srgbClr val="000000"/>
                </a:solidFill>
              </a:rPr>
              <a:t>Structured Table</a:t>
            </a:r>
            <a:endParaRPr b="0" sz="1800"/>
          </a:p>
        </p:txBody>
      </p:sp>
      <p:sp>
        <p:nvSpPr>
          <p:cNvPr id="1343" name="Google Shape;1343;g1344c4ea85d_1_214"/>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STRUCTURE AND INTEGRITY</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g1344c4ea85d_1_374"/>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349" name="Google Shape;1349;g1344c4ea85d_1_37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The Problem With Structured Tables</a:t>
            </a:r>
            <a:endParaRPr b="1" i="0" sz="2200" u="none" cap="none" strike="noStrike">
              <a:solidFill>
                <a:schemeClr val="dk2"/>
              </a:solidFill>
              <a:latin typeface="Arial"/>
              <a:ea typeface="Arial"/>
              <a:cs typeface="Arial"/>
              <a:sym typeface="Arial"/>
            </a:endParaRPr>
          </a:p>
        </p:txBody>
      </p:sp>
      <p:sp>
        <p:nvSpPr>
          <p:cNvPr id="1350" name="Google Shape;1350;g1344c4ea85d_1_374"/>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if you move things around?”</a:t>
            </a:r>
            <a:endParaRPr b="0" i="0" sz="1400" u="none" cap="none" strike="noStrike">
              <a:solidFill>
                <a:srgbClr val="7F7F7F"/>
              </a:solidFill>
              <a:latin typeface="Arial"/>
              <a:ea typeface="Arial"/>
              <a:cs typeface="Arial"/>
              <a:sym typeface="Arial"/>
            </a:endParaRPr>
          </a:p>
        </p:txBody>
      </p:sp>
      <p:graphicFrame>
        <p:nvGraphicFramePr>
          <p:cNvPr id="1351" name="Google Shape;1351;g1344c4ea85d_1_374"/>
          <p:cNvGraphicFramePr/>
          <p:nvPr/>
        </p:nvGraphicFramePr>
        <p:xfrm>
          <a:off x="359738" y="1557525"/>
          <a:ext cx="3000000" cy="3000000"/>
        </p:xfrm>
        <a:graphic>
          <a:graphicData uri="http://schemas.openxmlformats.org/drawingml/2006/table">
            <a:tbl>
              <a:tblPr>
                <a:noFill/>
                <a:tableStyleId>{660D5E19-21CC-4746-9C6A-F985E217CC2E}</a:tableStyleId>
              </a:tblPr>
              <a:tblGrid>
                <a:gridCol w="778775"/>
                <a:gridCol w="778775"/>
                <a:gridCol w="778775"/>
                <a:gridCol w="778775"/>
                <a:gridCol w="778775"/>
                <a:gridCol w="778775"/>
                <a:gridCol w="778775"/>
              </a:tblGrid>
              <a:tr h="122800">
                <a:tc>
                  <a:txBody>
                    <a:bodyPr/>
                    <a:lstStyle/>
                    <a:p>
                      <a:pPr indent="0" lvl="0" marL="0" rtl="0" algn="l">
                        <a:spcBef>
                          <a:spcPts val="0"/>
                        </a:spcBef>
                        <a:spcAft>
                          <a:spcPts val="0"/>
                        </a:spcAft>
                        <a:buNone/>
                      </a:pPr>
                      <a:r>
                        <a:rPr lang="en-US" sz="1000"/>
                        <a:t>ID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Expired?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Date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Zip</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State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Name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Count</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7181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352" name="Google Shape;1352;g1344c4ea85d_1_374"/>
          <p:cNvSpPr/>
          <p:nvPr/>
        </p:nvSpPr>
        <p:spPr>
          <a:xfrm>
            <a:off x="634850" y="2137579"/>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g1344c4ea85d_1_374"/>
          <p:cNvSpPr/>
          <p:nvPr/>
        </p:nvSpPr>
        <p:spPr>
          <a:xfrm>
            <a:off x="1390850" y="2132313"/>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g1344c4ea85d_1_374"/>
          <p:cNvSpPr/>
          <p:nvPr/>
        </p:nvSpPr>
        <p:spPr>
          <a:xfrm>
            <a:off x="1390850" y="2850463"/>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g1344c4ea85d_1_374"/>
          <p:cNvSpPr/>
          <p:nvPr/>
        </p:nvSpPr>
        <p:spPr>
          <a:xfrm>
            <a:off x="1390850" y="4286763"/>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g1344c4ea85d_1_374"/>
          <p:cNvSpPr/>
          <p:nvPr/>
        </p:nvSpPr>
        <p:spPr>
          <a:xfrm>
            <a:off x="1413650" y="3573879"/>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g1344c4ea85d_1_374"/>
          <p:cNvSpPr/>
          <p:nvPr/>
        </p:nvSpPr>
        <p:spPr>
          <a:xfrm>
            <a:off x="2169600" y="212062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g1344c4ea85d_1_374"/>
          <p:cNvSpPr/>
          <p:nvPr/>
        </p:nvSpPr>
        <p:spPr>
          <a:xfrm>
            <a:off x="2169600" y="283877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g1344c4ea85d_1_374"/>
          <p:cNvSpPr/>
          <p:nvPr/>
        </p:nvSpPr>
        <p:spPr>
          <a:xfrm>
            <a:off x="2169600" y="427507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g1344c4ea85d_1_374"/>
          <p:cNvSpPr/>
          <p:nvPr/>
        </p:nvSpPr>
        <p:spPr>
          <a:xfrm>
            <a:off x="2192400" y="3573879"/>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g1344c4ea85d_1_374"/>
          <p:cNvSpPr/>
          <p:nvPr/>
        </p:nvSpPr>
        <p:spPr>
          <a:xfrm>
            <a:off x="2971175" y="2855729"/>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g1344c4ea85d_1_374"/>
          <p:cNvSpPr/>
          <p:nvPr/>
        </p:nvSpPr>
        <p:spPr>
          <a:xfrm>
            <a:off x="2971175" y="4292029"/>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g1344c4ea85d_1_374"/>
          <p:cNvSpPr/>
          <p:nvPr/>
        </p:nvSpPr>
        <p:spPr>
          <a:xfrm>
            <a:off x="634850" y="2855729"/>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g1344c4ea85d_1_374"/>
          <p:cNvSpPr/>
          <p:nvPr/>
        </p:nvSpPr>
        <p:spPr>
          <a:xfrm>
            <a:off x="634850" y="4292029"/>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g1344c4ea85d_1_374"/>
          <p:cNvSpPr/>
          <p:nvPr/>
        </p:nvSpPr>
        <p:spPr>
          <a:xfrm>
            <a:off x="543350" y="3482375"/>
            <a:ext cx="411600" cy="4116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6" name="Google Shape;1366;g1344c4ea85d_1_374"/>
          <p:cNvGrpSpPr/>
          <p:nvPr/>
        </p:nvGrpSpPr>
        <p:grpSpPr>
          <a:xfrm>
            <a:off x="3681350" y="2068981"/>
            <a:ext cx="365790" cy="365790"/>
            <a:chOff x="7698550" y="1901686"/>
            <a:chExt cx="775800" cy="775800"/>
          </a:xfrm>
        </p:grpSpPr>
        <p:sp>
          <p:nvSpPr>
            <p:cNvPr id="1367" name="Google Shape;1367;g1344c4ea85d_1_37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g1344c4ea85d_1_37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9" name="Google Shape;1369;g1344c4ea85d_1_374"/>
          <p:cNvGrpSpPr/>
          <p:nvPr/>
        </p:nvGrpSpPr>
        <p:grpSpPr>
          <a:xfrm>
            <a:off x="4460125" y="2068981"/>
            <a:ext cx="365790" cy="365790"/>
            <a:chOff x="7698550" y="1901686"/>
            <a:chExt cx="775800" cy="775800"/>
          </a:xfrm>
        </p:grpSpPr>
        <p:sp>
          <p:nvSpPr>
            <p:cNvPr id="1370" name="Google Shape;1370;g1344c4ea85d_1_37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g1344c4ea85d_1_37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2" name="Google Shape;1372;g1344c4ea85d_1_374"/>
          <p:cNvGrpSpPr/>
          <p:nvPr/>
        </p:nvGrpSpPr>
        <p:grpSpPr>
          <a:xfrm>
            <a:off x="4460125" y="2787131"/>
            <a:ext cx="365790" cy="365790"/>
            <a:chOff x="7698550" y="1901686"/>
            <a:chExt cx="775800" cy="775800"/>
          </a:xfrm>
        </p:grpSpPr>
        <p:sp>
          <p:nvSpPr>
            <p:cNvPr id="1373" name="Google Shape;1373;g1344c4ea85d_1_37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g1344c4ea85d_1_37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5" name="Google Shape;1375;g1344c4ea85d_1_374"/>
          <p:cNvGrpSpPr/>
          <p:nvPr/>
        </p:nvGrpSpPr>
        <p:grpSpPr>
          <a:xfrm>
            <a:off x="3681350" y="4223431"/>
            <a:ext cx="365790" cy="365790"/>
            <a:chOff x="7698550" y="1901686"/>
            <a:chExt cx="775800" cy="775800"/>
          </a:xfrm>
        </p:grpSpPr>
        <p:sp>
          <p:nvSpPr>
            <p:cNvPr id="1376" name="Google Shape;1376;g1344c4ea85d_1_37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g1344c4ea85d_1_37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8" name="Google Shape;1378;g1344c4ea85d_1_374"/>
          <p:cNvGrpSpPr/>
          <p:nvPr/>
        </p:nvGrpSpPr>
        <p:grpSpPr>
          <a:xfrm>
            <a:off x="4460125" y="4223431"/>
            <a:ext cx="365790" cy="365790"/>
            <a:chOff x="7698550" y="1901686"/>
            <a:chExt cx="775800" cy="775800"/>
          </a:xfrm>
        </p:grpSpPr>
        <p:sp>
          <p:nvSpPr>
            <p:cNvPr id="1379" name="Google Shape;1379;g1344c4ea85d_1_37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g1344c4ea85d_1_37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1" name="Google Shape;1381;g1344c4ea85d_1_374"/>
          <p:cNvSpPr/>
          <p:nvPr/>
        </p:nvSpPr>
        <p:spPr>
          <a:xfrm>
            <a:off x="3658450" y="3482375"/>
            <a:ext cx="411600" cy="4116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g1344c4ea85d_1_374"/>
          <p:cNvSpPr/>
          <p:nvPr/>
        </p:nvSpPr>
        <p:spPr>
          <a:xfrm>
            <a:off x="3658450" y="2764225"/>
            <a:ext cx="411600" cy="4116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g1344c4ea85d_1_374"/>
          <p:cNvSpPr/>
          <p:nvPr/>
        </p:nvSpPr>
        <p:spPr>
          <a:xfrm>
            <a:off x="4505925" y="3556925"/>
            <a:ext cx="274200" cy="2625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g1344c4ea85d_1_374"/>
          <p:cNvSpPr/>
          <p:nvPr/>
        </p:nvSpPr>
        <p:spPr>
          <a:xfrm>
            <a:off x="5307500" y="2137579"/>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g1344c4ea85d_1_374"/>
          <p:cNvSpPr/>
          <p:nvPr/>
        </p:nvSpPr>
        <p:spPr>
          <a:xfrm>
            <a:off x="5307500" y="4292029"/>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g1344c4ea85d_1_374"/>
          <p:cNvSpPr/>
          <p:nvPr/>
        </p:nvSpPr>
        <p:spPr>
          <a:xfrm>
            <a:off x="5284700" y="2850463"/>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g1344c4ea85d_1_374"/>
          <p:cNvSpPr/>
          <p:nvPr/>
        </p:nvSpPr>
        <p:spPr>
          <a:xfrm>
            <a:off x="250824" y="1890671"/>
            <a:ext cx="5623500" cy="7224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1388" name="Google Shape;1388;g1344c4ea85d_1_374"/>
          <p:cNvSpPr/>
          <p:nvPr/>
        </p:nvSpPr>
        <p:spPr>
          <a:xfrm rot="-5400000">
            <a:off x="30625" y="2990021"/>
            <a:ext cx="2971800" cy="7773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grpSp>
        <p:nvGrpSpPr>
          <p:cNvPr id="1389" name="Google Shape;1389;g1344c4ea85d_1_374"/>
          <p:cNvGrpSpPr/>
          <p:nvPr/>
        </p:nvGrpSpPr>
        <p:grpSpPr>
          <a:xfrm>
            <a:off x="5238900" y="3505281"/>
            <a:ext cx="365790" cy="365790"/>
            <a:chOff x="7698550" y="1901686"/>
            <a:chExt cx="775800" cy="775800"/>
          </a:xfrm>
        </p:grpSpPr>
        <p:sp>
          <p:nvSpPr>
            <p:cNvPr id="1390" name="Google Shape;1390;g1344c4ea85d_1_37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g1344c4ea85d_1_37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2" name="Google Shape;1392;g1344c4ea85d_1_374"/>
          <p:cNvSpPr txBox="1"/>
          <p:nvPr/>
        </p:nvSpPr>
        <p:spPr>
          <a:xfrm>
            <a:off x="6149975" y="2788850"/>
            <a:ext cx="2743200" cy="1371600"/>
          </a:xfrm>
          <a:prstGeom prst="rect">
            <a:avLst/>
          </a:prstGeom>
          <a:solidFill>
            <a:srgbClr val="CCD7D4"/>
          </a:solidFill>
          <a:ln cap="flat" cmpd="sng" w="9525">
            <a:solidFill>
              <a:srgbClr val="CCD7D4"/>
            </a:solidFill>
            <a:prstDash val="solid"/>
            <a:round/>
            <a:headEnd len="sm" w="sm" type="none"/>
            <a:tailEnd len="sm" w="sm" type="none"/>
          </a:ln>
        </p:spPr>
        <p:txBody>
          <a:bodyPr anchorCtr="0" anchor="ctr" bIns="182875" lIns="228600" spcFirstLastPara="1" rIns="228600" wrap="square" tIns="182875">
            <a:noAutofit/>
          </a:bodyPr>
          <a:lstStyle/>
          <a:p>
            <a:pPr indent="0" lvl="0" marL="0" rtl="0" algn="l">
              <a:spcBef>
                <a:spcPts val="0"/>
              </a:spcBef>
              <a:spcAft>
                <a:spcPts val="0"/>
              </a:spcAft>
              <a:buNone/>
            </a:pPr>
            <a:r>
              <a:rPr lang="en-US" sz="1200"/>
              <a:t>In a structured table there is nothing to stop you rearranging things except your knowledge of the data. If that happens you are right back where you started. So how do you stop that happening?</a:t>
            </a:r>
            <a:endParaRPr/>
          </a:p>
        </p:txBody>
      </p:sp>
      <p:sp>
        <p:nvSpPr>
          <p:cNvPr id="1393" name="Google Shape;1393;g1344c4ea85d_1_374"/>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STRUCTURE AND INTEGRITY</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g1344c4ea85d_0_396"/>
          <p:cNvSpPr/>
          <p:nvPr/>
        </p:nvSpPr>
        <p:spPr>
          <a:xfrm>
            <a:off x="6219212"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99" name="Google Shape;1399;g1344c4ea85d_0_396"/>
          <p:cNvSpPr txBox="1"/>
          <p:nvPr/>
        </p:nvSpPr>
        <p:spPr>
          <a:xfrm>
            <a:off x="6429896" y="1514929"/>
            <a:ext cx="22446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TABLE</a:t>
            </a:r>
            <a:endParaRPr b="1"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All data in a table refers to a </a:t>
            </a:r>
            <a:r>
              <a:rPr b="1" lang="en-US">
                <a:solidFill>
                  <a:schemeClr val="dk1"/>
                </a:solidFill>
              </a:rPr>
              <a:t>SINGLE</a:t>
            </a:r>
            <a:r>
              <a:rPr lang="en-US">
                <a:solidFill>
                  <a:schemeClr val="dk1"/>
                </a:solidFill>
              </a:rPr>
              <a:t> concept.</a:t>
            </a:r>
            <a:endParaRPr b="0" i="0" sz="1400" u="none" cap="none" strike="noStrike">
              <a:solidFill>
                <a:srgbClr val="000000"/>
              </a:solidFill>
              <a:latin typeface="Arial"/>
              <a:ea typeface="Arial"/>
              <a:cs typeface="Arial"/>
              <a:sym typeface="Arial"/>
            </a:endParaRPr>
          </a:p>
        </p:txBody>
      </p:sp>
      <p:sp>
        <p:nvSpPr>
          <p:cNvPr id="1400" name="Google Shape;1400;g1344c4ea85d_0_396"/>
          <p:cNvSpPr/>
          <p:nvPr/>
        </p:nvSpPr>
        <p:spPr>
          <a:xfrm>
            <a:off x="250837"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1" name="Google Shape;1401;g1344c4ea85d_0_396"/>
          <p:cNvSpPr txBox="1"/>
          <p:nvPr/>
        </p:nvSpPr>
        <p:spPr>
          <a:xfrm>
            <a:off x="461521" y="1514929"/>
            <a:ext cx="22446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ROW</a:t>
            </a:r>
            <a:endParaRPr b="1"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Attributes of a record </a:t>
            </a:r>
            <a:r>
              <a:rPr b="1" lang="en-US">
                <a:solidFill>
                  <a:schemeClr val="dk1"/>
                </a:solidFill>
              </a:rPr>
              <a:t>ALWAYS</a:t>
            </a:r>
            <a:r>
              <a:rPr lang="en-US">
                <a:solidFill>
                  <a:schemeClr val="dk1"/>
                </a:solidFill>
              </a:rPr>
              <a:t> stay together.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1200"/>
              </a:spcAft>
              <a:buNone/>
            </a:pPr>
            <a:r>
              <a:t/>
            </a:r>
            <a:endParaRPr b="0" i="0" sz="1400" u="none" cap="none" strike="noStrike">
              <a:solidFill>
                <a:srgbClr val="000000"/>
              </a:solidFill>
              <a:latin typeface="Arial"/>
              <a:ea typeface="Arial"/>
              <a:cs typeface="Arial"/>
              <a:sym typeface="Arial"/>
            </a:endParaRPr>
          </a:p>
        </p:txBody>
      </p:sp>
      <p:sp>
        <p:nvSpPr>
          <p:cNvPr id="1402" name="Google Shape;1402;g1344c4ea85d_0_396"/>
          <p:cNvSpPr/>
          <p:nvPr/>
        </p:nvSpPr>
        <p:spPr>
          <a:xfrm>
            <a:off x="3235025"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3" name="Google Shape;1403;g1344c4ea85d_0_396"/>
          <p:cNvSpPr txBox="1"/>
          <p:nvPr/>
        </p:nvSpPr>
        <p:spPr>
          <a:xfrm>
            <a:off x="3445708" y="1514929"/>
            <a:ext cx="22446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COLUMN</a:t>
            </a:r>
            <a:endParaRPr b="1"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Any attribute has the </a:t>
            </a:r>
            <a:r>
              <a:rPr b="1" lang="en-US">
                <a:solidFill>
                  <a:schemeClr val="dk1"/>
                </a:solidFill>
              </a:rPr>
              <a:t>SAME</a:t>
            </a:r>
            <a:r>
              <a:rPr lang="en-US">
                <a:solidFill>
                  <a:schemeClr val="dk1"/>
                </a:solidFill>
              </a:rPr>
              <a:t> field/data type for every record.</a:t>
            </a:r>
            <a:endParaRPr b="0" i="0" sz="1400" u="none" cap="none" strike="noStrike">
              <a:solidFill>
                <a:srgbClr val="000000"/>
              </a:solidFill>
              <a:latin typeface="Arial"/>
              <a:ea typeface="Arial"/>
              <a:cs typeface="Arial"/>
              <a:sym typeface="Arial"/>
            </a:endParaRPr>
          </a:p>
        </p:txBody>
      </p:sp>
      <p:sp>
        <p:nvSpPr>
          <p:cNvPr id="1404" name="Google Shape;1404;g1344c4ea85d_0_39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Data Integrity and Security</a:t>
            </a:r>
            <a:endParaRPr b="1" i="0" sz="2200" u="none" cap="none" strike="noStrike">
              <a:solidFill>
                <a:schemeClr val="dk2"/>
              </a:solidFill>
              <a:latin typeface="Arial"/>
              <a:ea typeface="Arial"/>
              <a:cs typeface="Arial"/>
              <a:sym typeface="Arial"/>
            </a:endParaRPr>
          </a:p>
        </p:txBody>
      </p:sp>
      <p:sp>
        <p:nvSpPr>
          <p:cNvPr id="1405" name="Google Shape;1405;g1344c4ea85d_0_396"/>
          <p:cNvSpPr txBox="1"/>
          <p:nvPr/>
        </p:nvSpPr>
        <p:spPr>
          <a:xfrm>
            <a:off x="251601" y="808009"/>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“The difference between a spreadsheet and a database table.”</a:t>
            </a:r>
            <a:endParaRPr b="0" i="0" sz="1050" u="none" cap="none" strike="noStrike">
              <a:solidFill>
                <a:srgbClr val="7F7F7F"/>
              </a:solidFill>
              <a:latin typeface="Arial"/>
              <a:ea typeface="Arial"/>
              <a:cs typeface="Arial"/>
              <a:sym typeface="Arial"/>
            </a:endParaRPr>
          </a:p>
        </p:txBody>
      </p:sp>
      <p:sp>
        <p:nvSpPr>
          <p:cNvPr id="1406" name="Google Shape;1406;g1344c4ea85d_0_396"/>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STRUCTURE AND INTEGRITY</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g1344c4ea85d_0_412"/>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412" name="Google Shape;1412;g1344c4ea85d_0_41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Efficiency and Standardization</a:t>
            </a:r>
            <a:endParaRPr b="1" i="0" sz="2200" u="none" cap="none" strike="noStrike">
              <a:solidFill>
                <a:schemeClr val="dk2"/>
              </a:solidFill>
              <a:latin typeface="Arial"/>
              <a:ea typeface="Arial"/>
              <a:cs typeface="Arial"/>
              <a:sym typeface="Arial"/>
            </a:endParaRPr>
          </a:p>
        </p:txBody>
      </p:sp>
      <p:sp>
        <p:nvSpPr>
          <p:cNvPr id="1413" name="Google Shape;1413;g1344c4ea85d_0_41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“Streamlining your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graphicFrame>
        <p:nvGraphicFramePr>
          <p:cNvPr id="1414" name="Google Shape;1414;g1344c4ea85d_0_412"/>
          <p:cNvGraphicFramePr/>
          <p:nvPr/>
        </p:nvGraphicFramePr>
        <p:xfrm>
          <a:off x="1488413" y="1357175"/>
          <a:ext cx="3000000" cy="3000000"/>
        </p:xfrm>
        <a:graphic>
          <a:graphicData uri="http://schemas.openxmlformats.org/drawingml/2006/table">
            <a:tbl>
              <a:tblPr>
                <a:noFill/>
                <a:tableStyleId>{660D5E19-21CC-4746-9C6A-F985E217CC2E}</a:tableStyleId>
              </a:tblPr>
              <a:tblGrid>
                <a:gridCol w="925975"/>
                <a:gridCol w="925975"/>
                <a:gridCol w="925975"/>
                <a:gridCol w="925975"/>
                <a:gridCol w="925975"/>
                <a:gridCol w="925975"/>
                <a:gridCol w="925975"/>
              </a:tblGrid>
              <a:tr h="396200">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State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5258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258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258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258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258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258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415" name="Google Shape;1415;g1344c4ea85d_0_412"/>
          <p:cNvSpPr/>
          <p:nvPr/>
        </p:nvSpPr>
        <p:spPr>
          <a:xfrm>
            <a:off x="-2071475" y="3463575"/>
            <a:ext cx="548700" cy="5487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g1344c4ea85d_0_412"/>
          <p:cNvSpPr/>
          <p:nvPr/>
        </p:nvSpPr>
        <p:spPr>
          <a:xfrm>
            <a:off x="-1240100" y="3463600"/>
            <a:ext cx="640200" cy="5535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g1344c4ea85d_0_412"/>
          <p:cNvSpPr/>
          <p:nvPr/>
        </p:nvSpPr>
        <p:spPr>
          <a:xfrm>
            <a:off x="-2162975" y="2267700"/>
            <a:ext cx="640200" cy="6081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8" name="Google Shape;1418;g1344c4ea85d_0_412"/>
          <p:cNvGrpSpPr/>
          <p:nvPr/>
        </p:nvGrpSpPr>
        <p:grpSpPr>
          <a:xfrm>
            <a:off x="-2124600" y="1039711"/>
            <a:ext cx="775800" cy="775800"/>
            <a:chOff x="7698550" y="1901686"/>
            <a:chExt cx="775800" cy="775800"/>
          </a:xfrm>
        </p:grpSpPr>
        <p:sp>
          <p:nvSpPr>
            <p:cNvPr id="1419" name="Google Shape;1419;g1344c4ea85d_0_412"/>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g1344c4ea85d_0_412"/>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1" name="Google Shape;1421;g1344c4ea85d_0_412"/>
          <p:cNvGrpSpPr/>
          <p:nvPr/>
        </p:nvGrpSpPr>
        <p:grpSpPr>
          <a:xfrm>
            <a:off x="-1144962" y="1039711"/>
            <a:ext cx="775800" cy="775800"/>
            <a:chOff x="7698550" y="1901686"/>
            <a:chExt cx="775800" cy="775800"/>
          </a:xfrm>
        </p:grpSpPr>
        <p:sp>
          <p:nvSpPr>
            <p:cNvPr id="1422" name="Google Shape;1422;g1344c4ea85d_0_412"/>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g1344c4ea85d_0_412"/>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4" name="Google Shape;1424;g1344c4ea85d_0_412"/>
          <p:cNvGrpSpPr/>
          <p:nvPr/>
        </p:nvGrpSpPr>
        <p:grpSpPr>
          <a:xfrm>
            <a:off x="-1375712" y="2251648"/>
            <a:ext cx="775800" cy="775800"/>
            <a:chOff x="7698550" y="1901686"/>
            <a:chExt cx="775800" cy="775800"/>
          </a:xfrm>
        </p:grpSpPr>
        <p:sp>
          <p:nvSpPr>
            <p:cNvPr id="1425" name="Google Shape;1425;g1344c4ea85d_0_412"/>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g1344c4ea85d_0_412"/>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7" name="Google Shape;1427;g1344c4ea85d_0_412"/>
          <p:cNvSpPr/>
          <p:nvPr/>
        </p:nvSpPr>
        <p:spPr>
          <a:xfrm>
            <a:off x="1746050" y="18395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g1344c4ea85d_0_412"/>
          <p:cNvSpPr/>
          <p:nvPr/>
        </p:nvSpPr>
        <p:spPr>
          <a:xfrm>
            <a:off x="2612125" y="1839550"/>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g1344c4ea85d_0_412"/>
          <p:cNvSpPr/>
          <p:nvPr/>
        </p:nvSpPr>
        <p:spPr>
          <a:xfrm>
            <a:off x="2612138" y="2340346"/>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g1344c4ea85d_0_412"/>
          <p:cNvSpPr/>
          <p:nvPr/>
        </p:nvSpPr>
        <p:spPr>
          <a:xfrm>
            <a:off x="2612135" y="2890875"/>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g1344c4ea85d_0_412"/>
          <p:cNvSpPr/>
          <p:nvPr/>
        </p:nvSpPr>
        <p:spPr>
          <a:xfrm>
            <a:off x="2601273" y="3441400"/>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g1344c4ea85d_0_412"/>
          <p:cNvSpPr/>
          <p:nvPr/>
        </p:nvSpPr>
        <p:spPr>
          <a:xfrm>
            <a:off x="3618023" y="1839560"/>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3" name="Google Shape;1433;g1344c4ea85d_0_412"/>
          <p:cNvGrpSpPr/>
          <p:nvPr/>
        </p:nvGrpSpPr>
        <p:grpSpPr>
          <a:xfrm>
            <a:off x="6272370" y="1789166"/>
            <a:ext cx="455084" cy="431965"/>
            <a:chOff x="7698550" y="1901686"/>
            <a:chExt cx="775800" cy="775800"/>
          </a:xfrm>
        </p:grpSpPr>
        <p:sp>
          <p:nvSpPr>
            <p:cNvPr id="1434" name="Google Shape;1434;g1344c4ea85d_0_412"/>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g1344c4ea85d_0_412"/>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6" name="Google Shape;1436;g1344c4ea85d_0_412"/>
          <p:cNvGrpSpPr/>
          <p:nvPr/>
        </p:nvGrpSpPr>
        <p:grpSpPr>
          <a:xfrm>
            <a:off x="5400081" y="1789190"/>
            <a:ext cx="455084" cy="431965"/>
            <a:chOff x="7698550" y="1901686"/>
            <a:chExt cx="775800" cy="775800"/>
          </a:xfrm>
        </p:grpSpPr>
        <p:sp>
          <p:nvSpPr>
            <p:cNvPr id="1437" name="Google Shape;1437;g1344c4ea85d_0_412"/>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g1344c4ea85d_0_412"/>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9" name="Google Shape;1439;g1344c4ea85d_0_412"/>
          <p:cNvSpPr/>
          <p:nvPr/>
        </p:nvSpPr>
        <p:spPr>
          <a:xfrm>
            <a:off x="1746050" y="2406138"/>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g1344c4ea85d_0_412"/>
          <p:cNvSpPr/>
          <p:nvPr/>
        </p:nvSpPr>
        <p:spPr>
          <a:xfrm>
            <a:off x="1746050" y="285630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g1344c4ea85d_0_412"/>
          <p:cNvSpPr/>
          <p:nvPr/>
        </p:nvSpPr>
        <p:spPr>
          <a:xfrm>
            <a:off x="1746050" y="34339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g1344c4ea85d_0_412"/>
          <p:cNvSpPr/>
          <p:nvPr/>
        </p:nvSpPr>
        <p:spPr>
          <a:xfrm>
            <a:off x="1746038" y="391107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g1344c4ea85d_0_412"/>
          <p:cNvSpPr/>
          <p:nvPr/>
        </p:nvSpPr>
        <p:spPr>
          <a:xfrm>
            <a:off x="1746038" y="44617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g1344c4ea85d_0_412"/>
          <p:cNvSpPr/>
          <p:nvPr/>
        </p:nvSpPr>
        <p:spPr>
          <a:xfrm>
            <a:off x="4477188" y="183957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g1344c4ea85d_0_412"/>
          <p:cNvSpPr/>
          <p:nvPr/>
        </p:nvSpPr>
        <p:spPr>
          <a:xfrm>
            <a:off x="4477188" y="24061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g1344c4ea85d_0_412"/>
          <p:cNvSpPr/>
          <p:nvPr/>
        </p:nvSpPr>
        <p:spPr>
          <a:xfrm>
            <a:off x="4477188" y="285630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g1344c4ea85d_0_412"/>
          <p:cNvSpPr/>
          <p:nvPr/>
        </p:nvSpPr>
        <p:spPr>
          <a:xfrm>
            <a:off x="4477188" y="34339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g1344c4ea85d_0_412"/>
          <p:cNvSpPr/>
          <p:nvPr/>
        </p:nvSpPr>
        <p:spPr>
          <a:xfrm>
            <a:off x="4477188" y="401160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g1344c4ea85d_0_412"/>
          <p:cNvSpPr/>
          <p:nvPr/>
        </p:nvSpPr>
        <p:spPr>
          <a:xfrm>
            <a:off x="4477200" y="44617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g1344c4ea85d_0_412"/>
          <p:cNvSpPr/>
          <p:nvPr/>
        </p:nvSpPr>
        <p:spPr>
          <a:xfrm>
            <a:off x="7252025" y="183957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g1344c4ea85d_0_412"/>
          <p:cNvSpPr/>
          <p:nvPr/>
        </p:nvSpPr>
        <p:spPr>
          <a:xfrm>
            <a:off x="7252025" y="24061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g1344c4ea85d_0_412"/>
          <p:cNvSpPr/>
          <p:nvPr/>
        </p:nvSpPr>
        <p:spPr>
          <a:xfrm>
            <a:off x="7252025" y="285631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g1344c4ea85d_0_412"/>
          <p:cNvSpPr/>
          <p:nvPr/>
        </p:nvSpPr>
        <p:spPr>
          <a:xfrm>
            <a:off x="7252025" y="3410838"/>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g1344c4ea85d_0_412"/>
          <p:cNvSpPr/>
          <p:nvPr/>
        </p:nvSpPr>
        <p:spPr>
          <a:xfrm>
            <a:off x="7252025" y="39653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g1344c4ea85d_0_412"/>
          <p:cNvSpPr/>
          <p:nvPr/>
        </p:nvSpPr>
        <p:spPr>
          <a:xfrm>
            <a:off x="7252025" y="4519888"/>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g1344c4ea85d_0_412"/>
          <p:cNvSpPr/>
          <p:nvPr/>
        </p:nvSpPr>
        <p:spPr>
          <a:xfrm>
            <a:off x="2612136" y="3942200"/>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g1344c4ea85d_0_412"/>
          <p:cNvSpPr/>
          <p:nvPr/>
        </p:nvSpPr>
        <p:spPr>
          <a:xfrm>
            <a:off x="2612148" y="4443000"/>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g1344c4ea85d_0_412"/>
          <p:cNvSpPr/>
          <p:nvPr/>
        </p:nvSpPr>
        <p:spPr>
          <a:xfrm>
            <a:off x="3618023" y="2340360"/>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g1344c4ea85d_0_412"/>
          <p:cNvSpPr/>
          <p:nvPr/>
        </p:nvSpPr>
        <p:spPr>
          <a:xfrm>
            <a:off x="3618023" y="2890885"/>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g1344c4ea85d_0_412"/>
          <p:cNvSpPr/>
          <p:nvPr/>
        </p:nvSpPr>
        <p:spPr>
          <a:xfrm>
            <a:off x="3618023" y="3441410"/>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g1344c4ea85d_0_412"/>
          <p:cNvSpPr/>
          <p:nvPr/>
        </p:nvSpPr>
        <p:spPr>
          <a:xfrm>
            <a:off x="3618023" y="3942210"/>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g1344c4ea85d_0_412"/>
          <p:cNvSpPr/>
          <p:nvPr/>
        </p:nvSpPr>
        <p:spPr>
          <a:xfrm>
            <a:off x="3618035" y="4443010"/>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3" name="Google Shape;1463;g1344c4ea85d_0_412"/>
          <p:cNvGrpSpPr/>
          <p:nvPr/>
        </p:nvGrpSpPr>
        <p:grpSpPr>
          <a:xfrm>
            <a:off x="6272345" y="2289966"/>
            <a:ext cx="455084" cy="431965"/>
            <a:chOff x="7698550" y="1901686"/>
            <a:chExt cx="775800" cy="775800"/>
          </a:xfrm>
        </p:grpSpPr>
        <p:sp>
          <p:nvSpPr>
            <p:cNvPr id="1464" name="Google Shape;1464;g1344c4ea85d_0_412"/>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g1344c4ea85d_0_412"/>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6" name="Google Shape;1466;g1344c4ea85d_0_412"/>
          <p:cNvGrpSpPr/>
          <p:nvPr/>
        </p:nvGrpSpPr>
        <p:grpSpPr>
          <a:xfrm>
            <a:off x="6272370" y="2840491"/>
            <a:ext cx="455084" cy="431965"/>
            <a:chOff x="7698550" y="1901686"/>
            <a:chExt cx="775800" cy="775800"/>
          </a:xfrm>
        </p:grpSpPr>
        <p:sp>
          <p:nvSpPr>
            <p:cNvPr id="1467" name="Google Shape;1467;g1344c4ea85d_0_412"/>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g1344c4ea85d_0_412"/>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9" name="Google Shape;1469;g1344c4ea85d_0_412"/>
          <p:cNvGrpSpPr/>
          <p:nvPr/>
        </p:nvGrpSpPr>
        <p:grpSpPr>
          <a:xfrm>
            <a:off x="6283220" y="3391016"/>
            <a:ext cx="455084" cy="431965"/>
            <a:chOff x="7698550" y="1901686"/>
            <a:chExt cx="775800" cy="775800"/>
          </a:xfrm>
        </p:grpSpPr>
        <p:sp>
          <p:nvSpPr>
            <p:cNvPr id="1470" name="Google Shape;1470;g1344c4ea85d_0_412"/>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g1344c4ea85d_0_412"/>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2" name="Google Shape;1472;g1344c4ea85d_0_412"/>
          <p:cNvGrpSpPr/>
          <p:nvPr/>
        </p:nvGrpSpPr>
        <p:grpSpPr>
          <a:xfrm>
            <a:off x="6272370" y="3891816"/>
            <a:ext cx="455084" cy="431965"/>
            <a:chOff x="7698550" y="1901686"/>
            <a:chExt cx="775800" cy="775800"/>
          </a:xfrm>
        </p:grpSpPr>
        <p:sp>
          <p:nvSpPr>
            <p:cNvPr id="1473" name="Google Shape;1473;g1344c4ea85d_0_412"/>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g1344c4ea85d_0_412"/>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5" name="Google Shape;1475;g1344c4ea85d_0_412"/>
          <p:cNvGrpSpPr/>
          <p:nvPr/>
        </p:nvGrpSpPr>
        <p:grpSpPr>
          <a:xfrm>
            <a:off x="6272345" y="4415866"/>
            <a:ext cx="455084" cy="431965"/>
            <a:chOff x="7698550" y="1901686"/>
            <a:chExt cx="775800" cy="775800"/>
          </a:xfrm>
        </p:grpSpPr>
        <p:sp>
          <p:nvSpPr>
            <p:cNvPr id="1476" name="Google Shape;1476;g1344c4ea85d_0_412"/>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g1344c4ea85d_0_412"/>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8" name="Google Shape;1478;g1344c4ea85d_0_412"/>
          <p:cNvGrpSpPr/>
          <p:nvPr/>
        </p:nvGrpSpPr>
        <p:grpSpPr>
          <a:xfrm>
            <a:off x="5400081" y="3391015"/>
            <a:ext cx="455084" cy="431965"/>
            <a:chOff x="7698550" y="1901686"/>
            <a:chExt cx="775800" cy="775800"/>
          </a:xfrm>
        </p:grpSpPr>
        <p:sp>
          <p:nvSpPr>
            <p:cNvPr id="1479" name="Google Shape;1479;g1344c4ea85d_0_412"/>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g1344c4ea85d_0_412"/>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1" name="Google Shape;1481;g1344c4ea85d_0_412"/>
          <p:cNvGrpSpPr/>
          <p:nvPr/>
        </p:nvGrpSpPr>
        <p:grpSpPr>
          <a:xfrm>
            <a:off x="5400087" y="2355770"/>
            <a:ext cx="455084" cy="431965"/>
            <a:chOff x="7698550" y="1901686"/>
            <a:chExt cx="775800" cy="775800"/>
          </a:xfrm>
        </p:grpSpPr>
        <p:sp>
          <p:nvSpPr>
            <p:cNvPr id="1482" name="Google Shape;1482;g1344c4ea85d_0_412"/>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g1344c4ea85d_0_412"/>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4" name="Google Shape;1484;g1344c4ea85d_0_412"/>
          <p:cNvGrpSpPr/>
          <p:nvPr/>
        </p:nvGrpSpPr>
        <p:grpSpPr>
          <a:xfrm>
            <a:off x="5400087" y="2873395"/>
            <a:ext cx="455084" cy="431965"/>
            <a:chOff x="7698550" y="1901686"/>
            <a:chExt cx="775800" cy="775800"/>
          </a:xfrm>
        </p:grpSpPr>
        <p:sp>
          <p:nvSpPr>
            <p:cNvPr id="1485" name="Google Shape;1485;g1344c4ea85d_0_412"/>
            <p:cNvSpPr/>
            <p:nvPr/>
          </p:nvSpPr>
          <p:spPr>
            <a:xfrm>
              <a:off x="7812100" y="2015325"/>
              <a:ext cx="548700" cy="548700"/>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g1344c4ea85d_0_412"/>
            <p:cNvSpPr/>
            <p:nvPr/>
          </p:nvSpPr>
          <p:spPr>
            <a:xfrm rot="2700000">
              <a:off x="7812163" y="2015299"/>
              <a:ext cx="548573" cy="548573"/>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7" name="Google Shape;1487;g1344c4ea85d_0_412"/>
          <p:cNvGrpSpPr/>
          <p:nvPr/>
        </p:nvGrpSpPr>
        <p:grpSpPr>
          <a:xfrm>
            <a:off x="5400087" y="3908645"/>
            <a:ext cx="455084" cy="431965"/>
            <a:chOff x="7698550" y="1901686"/>
            <a:chExt cx="775800" cy="775800"/>
          </a:xfrm>
        </p:grpSpPr>
        <p:sp>
          <p:nvSpPr>
            <p:cNvPr id="1488" name="Google Shape;1488;g1344c4ea85d_0_412"/>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g1344c4ea85d_0_412"/>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0" name="Google Shape;1490;g1344c4ea85d_0_412"/>
          <p:cNvGrpSpPr/>
          <p:nvPr/>
        </p:nvGrpSpPr>
        <p:grpSpPr>
          <a:xfrm>
            <a:off x="5400087" y="4426270"/>
            <a:ext cx="455084" cy="431965"/>
            <a:chOff x="7698550" y="1901686"/>
            <a:chExt cx="775800" cy="775800"/>
          </a:xfrm>
        </p:grpSpPr>
        <p:sp>
          <p:nvSpPr>
            <p:cNvPr id="1491" name="Google Shape;1491;g1344c4ea85d_0_412"/>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g1344c4ea85d_0_412"/>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3" name="Google Shape;1493;g1344c4ea85d_0_412"/>
          <p:cNvSpPr/>
          <p:nvPr/>
        </p:nvSpPr>
        <p:spPr>
          <a:xfrm rot="5400000">
            <a:off x="3735675" y="2746025"/>
            <a:ext cx="3783900" cy="8706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1494" name="Google Shape;1494;g1344c4ea85d_0_412"/>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STRUCTURE AND INTEGRITY</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g1344c4ea85d_1_446"/>
          <p:cNvSpPr txBox="1"/>
          <p:nvPr>
            <p:ph idx="4294967295" type="title"/>
          </p:nvPr>
        </p:nvSpPr>
        <p:spPr>
          <a:xfrm>
            <a:off x="5282050" y="4114513"/>
            <a:ext cx="2132100" cy="341700"/>
          </a:xfrm>
          <a:prstGeom prst="rect">
            <a:avLst/>
          </a:prstGeom>
        </p:spPr>
        <p:txBody>
          <a:bodyPr anchorCtr="0" anchor="t" bIns="45700" lIns="0" spcFirstLastPara="1" rIns="0" wrap="square" tIns="45700">
            <a:spAutoFit/>
          </a:bodyPr>
          <a:lstStyle/>
          <a:p>
            <a:pPr indent="0" lvl="0" marL="0" rtl="0" algn="ctr">
              <a:spcBef>
                <a:spcPts val="0"/>
              </a:spcBef>
              <a:spcAft>
                <a:spcPts val="0"/>
              </a:spcAft>
              <a:buNone/>
            </a:pPr>
            <a:r>
              <a:rPr lang="en-US" sz="1800">
                <a:solidFill>
                  <a:schemeClr val="accent1"/>
                </a:solidFill>
              </a:rPr>
              <a:t>Lookup</a:t>
            </a:r>
            <a:endParaRPr sz="1800">
              <a:solidFill>
                <a:schemeClr val="accent1"/>
              </a:solidFill>
            </a:endParaRPr>
          </a:p>
        </p:txBody>
      </p:sp>
      <p:sp>
        <p:nvSpPr>
          <p:cNvPr id="1500" name="Google Shape;1500;g1344c4ea85d_1_44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The Problem With Structured Tables</a:t>
            </a:r>
            <a:endParaRPr b="1" i="0" sz="2200" u="none" cap="none" strike="noStrike">
              <a:solidFill>
                <a:schemeClr val="dk2"/>
              </a:solidFill>
              <a:latin typeface="Arial"/>
              <a:ea typeface="Arial"/>
              <a:cs typeface="Arial"/>
              <a:sym typeface="Arial"/>
            </a:endParaRPr>
          </a:p>
        </p:txBody>
      </p:sp>
      <p:sp>
        <p:nvSpPr>
          <p:cNvPr id="1501" name="Google Shape;1501;g1344c4ea85d_1_446"/>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“Streamlining your data.”</a:t>
            </a:r>
            <a:endParaRPr b="0" i="0" sz="1400" u="none" cap="none" strike="noStrike">
              <a:solidFill>
                <a:srgbClr val="7F7F7F"/>
              </a:solidFill>
              <a:latin typeface="Arial"/>
              <a:ea typeface="Arial"/>
              <a:cs typeface="Arial"/>
              <a:sym typeface="Arial"/>
            </a:endParaRPr>
          </a:p>
        </p:txBody>
      </p:sp>
      <p:graphicFrame>
        <p:nvGraphicFramePr>
          <p:cNvPr id="1502" name="Google Shape;1502;g1344c4ea85d_1_446"/>
          <p:cNvGraphicFramePr/>
          <p:nvPr/>
        </p:nvGraphicFramePr>
        <p:xfrm>
          <a:off x="6044050" y="2141750"/>
          <a:ext cx="3000000" cy="3000000"/>
        </p:xfrm>
        <a:graphic>
          <a:graphicData uri="http://schemas.openxmlformats.org/drawingml/2006/table">
            <a:tbl>
              <a:tblPr>
                <a:noFill/>
                <a:tableStyleId>{660D5E19-21CC-4746-9C6A-F985E217CC2E}</a:tableStyleId>
              </a:tblPr>
              <a:tblGrid>
                <a:gridCol w="608125"/>
              </a:tblGrid>
              <a:tr h="6074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064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0645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graphicFrame>
        <p:nvGraphicFramePr>
          <p:cNvPr id="1503" name="Google Shape;1503;g1344c4ea85d_1_446"/>
          <p:cNvGraphicFramePr/>
          <p:nvPr/>
        </p:nvGraphicFramePr>
        <p:xfrm>
          <a:off x="990375" y="1525375"/>
          <a:ext cx="3000000" cy="3000000"/>
        </p:xfrm>
        <a:graphic>
          <a:graphicData uri="http://schemas.openxmlformats.org/drawingml/2006/table">
            <a:tbl>
              <a:tblPr>
                <a:noFill/>
                <a:tableStyleId>{660D5E19-21CC-4746-9C6A-F985E217CC2E}</a:tableStyleId>
              </a:tblPr>
              <a:tblGrid>
                <a:gridCol w="558575"/>
                <a:gridCol w="558575"/>
                <a:gridCol w="558575"/>
                <a:gridCol w="558575"/>
                <a:gridCol w="558575"/>
                <a:gridCol w="558575"/>
                <a:gridCol w="558575"/>
              </a:tblGrid>
              <a:tr h="199425">
                <a:tc>
                  <a:txBody>
                    <a:bodyPr/>
                    <a:lstStyle/>
                    <a:p>
                      <a:pPr indent="0" lvl="0" marL="0" rtl="0" algn="l">
                        <a:spcBef>
                          <a:spcPts val="0"/>
                        </a:spcBef>
                        <a:spcAft>
                          <a:spcPts val="0"/>
                        </a:spcAft>
                        <a:buNone/>
                      </a:pPr>
                      <a:r>
                        <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State</a:t>
                      </a:r>
                      <a:endParaRPr sz="10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5012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012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012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012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5012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13000">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504" name="Google Shape;1504;g1344c4ea85d_1_446"/>
          <p:cNvSpPr/>
          <p:nvPr/>
        </p:nvSpPr>
        <p:spPr>
          <a:xfrm>
            <a:off x="3925450" y="2003650"/>
            <a:ext cx="274150" cy="276200"/>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accent1"/>
            </a:solidFill>
            <a:prstDash val="solid"/>
            <a:round/>
            <a:headEnd len="med" w="med" type="none"/>
            <a:tailEnd len="med" w="med" type="none"/>
          </a:ln>
        </p:spPr>
      </p:sp>
      <p:sp>
        <p:nvSpPr>
          <p:cNvPr id="1505" name="Google Shape;1505;g1344c4ea85d_1_446"/>
          <p:cNvSpPr/>
          <p:nvPr/>
        </p:nvSpPr>
        <p:spPr>
          <a:xfrm>
            <a:off x="3925450" y="2504925"/>
            <a:ext cx="274150" cy="276200"/>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accent1"/>
            </a:solidFill>
            <a:prstDash val="solid"/>
            <a:round/>
            <a:headEnd len="med" w="med" type="none"/>
            <a:tailEnd len="med" w="med" type="none"/>
          </a:ln>
        </p:spPr>
      </p:sp>
      <p:sp>
        <p:nvSpPr>
          <p:cNvPr id="1506" name="Google Shape;1506;g1344c4ea85d_1_446"/>
          <p:cNvSpPr/>
          <p:nvPr/>
        </p:nvSpPr>
        <p:spPr>
          <a:xfrm>
            <a:off x="3925450" y="3029825"/>
            <a:ext cx="274150" cy="276200"/>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accent1"/>
            </a:solidFill>
            <a:prstDash val="solid"/>
            <a:round/>
            <a:headEnd len="med" w="med" type="none"/>
            <a:tailEnd len="med" w="med" type="none"/>
          </a:ln>
        </p:spPr>
      </p:sp>
      <p:sp>
        <p:nvSpPr>
          <p:cNvPr id="1507" name="Google Shape;1507;g1344c4ea85d_1_446"/>
          <p:cNvSpPr/>
          <p:nvPr/>
        </p:nvSpPr>
        <p:spPr>
          <a:xfrm>
            <a:off x="1178175" y="2050254"/>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g1344c4ea85d_1_446"/>
          <p:cNvSpPr/>
          <p:nvPr/>
        </p:nvSpPr>
        <p:spPr>
          <a:xfrm>
            <a:off x="1178175" y="255152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g1344c4ea85d_1_446"/>
          <p:cNvSpPr/>
          <p:nvPr/>
        </p:nvSpPr>
        <p:spPr>
          <a:xfrm>
            <a:off x="1178175" y="307642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g1344c4ea85d_1_446"/>
          <p:cNvSpPr/>
          <p:nvPr/>
        </p:nvSpPr>
        <p:spPr>
          <a:xfrm>
            <a:off x="1178175" y="355407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g1344c4ea85d_1_446"/>
          <p:cNvSpPr/>
          <p:nvPr/>
        </p:nvSpPr>
        <p:spPr>
          <a:xfrm>
            <a:off x="1178175" y="4055354"/>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g1344c4ea85d_1_446"/>
          <p:cNvSpPr/>
          <p:nvPr/>
        </p:nvSpPr>
        <p:spPr>
          <a:xfrm>
            <a:off x="1178175" y="451252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g1344c4ea85d_1_446"/>
          <p:cNvSpPr/>
          <p:nvPr/>
        </p:nvSpPr>
        <p:spPr>
          <a:xfrm>
            <a:off x="1691150" y="2022188"/>
            <a:ext cx="274200" cy="239100"/>
          </a:xfrm>
          <a:prstGeom prst="triangle">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g1344c4ea85d_1_446"/>
          <p:cNvSpPr/>
          <p:nvPr/>
        </p:nvSpPr>
        <p:spPr>
          <a:xfrm>
            <a:off x="1691150" y="2510113"/>
            <a:ext cx="274200" cy="239100"/>
          </a:xfrm>
          <a:prstGeom prst="triangle">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g1344c4ea85d_1_446"/>
          <p:cNvSpPr/>
          <p:nvPr/>
        </p:nvSpPr>
        <p:spPr>
          <a:xfrm>
            <a:off x="1691150" y="3048363"/>
            <a:ext cx="274200" cy="239100"/>
          </a:xfrm>
          <a:prstGeom prst="triangle">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g1344c4ea85d_1_446"/>
          <p:cNvSpPr/>
          <p:nvPr/>
        </p:nvSpPr>
        <p:spPr>
          <a:xfrm>
            <a:off x="1691150" y="3526013"/>
            <a:ext cx="274200" cy="239100"/>
          </a:xfrm>
          <a:prstGeom prst="triangle">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g1344c4ea85d_1_446"/>
          <p:cNvSpPr/>
          <p:nvPr/>
        </p:nvSpPr>
        <p:spPr>
          <a:xfrm>
            <a:off x="1691150" y="4027288"/>
            <a:ext cx="274200" cy="239100"/>
          </a:xfrm>
          <a:prstGeom prst="triangle">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g1344c4ea85d_1_446"/>
          <p:cNvSpPr/>
          <p:nvPr/>
        </p:nvSpPr>
        <p:spPr>
          <a:xfrm>
            <a:off x="1691150" y="4484463"/>
            <a:ext cx="274200" cy="239100"/>
          </a:xfrm>
          <a:prstGeom prst="triangle">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g1344c4ea85d_1_446"/>
          <p:cNvSpPr/>
          <p:nvPr/>
        </p:nvSpPr>
        <p:spPr>
          <a:xfrm>
            <a:off x="2295325" y="2053400"/>
            <a:ext cx="183000" cy="176700"/>
          </a:xfrm>
          <a:prstGeom prst="pentagon">
            <a:avLst>
              <a:gd fmla="val 105146" name="hf"/>
              <a:gd fmla="val 110557" name="vf"/>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g1344c4ea85d_1_446"/>
          <p:cNvSpPr/>
          <p:nvPr/>
        </p:nvSpPr>
        <p:spPr>
          <a:xfrm>
            <a:off x="2295325" y="2541325"/>
            <a:ext cx="183000" cy="176700"/>
          </a:xfrm>
          <a:prstGeom prst="pentagon">
            <a:avLst>
              <a:gd fmla="val 105146" name="hf"/>
              <a:gd fmla="val 110557" name="vf"/>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g1344c4ea85d_1_446"/>
          <p:cNvSpPr/>
          <p:nvPr/>
        </p:nvSpPr>
        <p:spPr>
          <a:xfrm>
            <a:off x="2295325" y="3079575"/>
            <a:ext cx="183000" cy="176700"/>
          </a:xfrm>
          <a:prstGeom prst="pentagon">
            <a:avLst>
              <a:gd fmla="val 105146" name="hf"/>
              <a:gd fmla="val 110557" name="vf"/>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g1344c4ea85d_1_446"/>
          <p:cNvSpPr/>
          <p:nvPr/>
        </p:nvSpPr>
        <p:spPr>
          <a:xfrm>
            <a:off x="2295325" y="3557225"/>
            <a:ext cx="183000" cy="176700"/>
          </a:xfrm>
          <a:prstGeom prst="pentagon">
            <a:avLst>
              <a:gd fmla="val 105146" name="hf"/>
              <a:gd fmla="val 110557" name="vf"/>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g1344c4ea85d_1_446"/>
          <p:cNvSpPr/>
          <p:nvPr/>
        </p:nvSpPr>
        <p:spPr>
          <a:xfrm>
            <a:off x="2295325" y="4058500"/>
            <a:ext cx="183000" cy="176700"/>
          </a:xfrm>
          <a:prstGeom prst="pentagon">
            <a:avLst>
              <a:gd fmla="val 105146" name="hf"/>
              <a:gd fmla="val 110557" name="vf"/>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g1344c4ea85d_1_446"/>
          <p:cNvSpPr/>
          <p:nvPr/>
        </p:nvSpPr>
        <p:spPr>
          <a:xfrm>
            <a:off x="2295325" y="4515675"/>
            <a:ext cx="183000" cy="176700"/>
          </a:xfrm>
          <a:prstGeom prst="pentagon">
            <a:avLst>
              <a:gd fmla="val 105146" name="hf"/>
              <a:gd fmla="val 110557" name="vf"/>
            </a:avLst>
          </a:prstGeom>
          <a:solidFill>
            <a:schemeClr val="lt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g1344c4ea85d_1_446"/>
          <p:cNvSpPr/>
          <p:nvPr/>
        </p:nvSpPr>
        <p:spPr>
          <a:xfrm>
            <a:off x="2853888" y="2050254"/>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g1344c4ea85d_1_446"/>
          <p:cNvSpPr/>
          <p:nvPr/>
        </p:nvSpPr>
        <p:spPr>
          <a:xfrm>
            <a:off x="2853888" y="255152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g1344c4ea85d_1_446"/>
          <p:cNvSpPr/>
          <p:nvPr/>
        </p:nvSpPr>
        <p:spPr>
          <a:xfrm>
            <a:off x="2853888" y="307642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g1344c4ea85d_1_446"/>
          <p:cNvSpPr/>
          <p:nvPr/>
        </p:nvSpPr>
        <p:spPr>
          <a:xfrm>
            <a:off x="2853888" y="355407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g1344c4ea85d_1_446"/>
          <p:cNvSpPr/>
          <p:nvPr/>
        </p:nvSpPr>
        <p:spPr>
          <a:xfrm>
            <a:off x="2853888" y="4055354"/>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g1344c4ea85d_1_446"/>
          <p:cNvSpPr/>
          <p:nvPr/>
        </p:nvSpPr>
        <p:spPr>
          <a:xfrm>
            <a:off x="2853888" y="451252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g1344c4ea85d_1_446"/>
          <p:cNvSpPr/>
          <p:nvPr/>
        </p:nvSpPr>
        <p:spPr>
          <a:xfrm>
            <a:off x="4529613" y="2050254"/>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g1344c4ea85d_1_446"/>
          <p:cNvSpPr/>
          <p:nvPr/>
        </p:nvSpPr>
        <p:spPr>
          <a:xfrm>
            <a:off x="4529613" y="255152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g1344c4ea85d_1_446"/>
          <p:cNvSpPr/>
          <p:nvPr/>
        </p:nvSpPr>
        <p:spPr>
          <a:xfrm>
            <a:off x="4529613" y="307642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g1344c4ea85d_1_446"/>
          <p:cNvSpPr/>
          <p:nvPr/>
        </p:nvSpPr>
        <p:spPr>
          <a:xfrm>
            <a:off x="4529613" y="355407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g1344c4ea85d_1_446"/>
          <p:cNvSpPr/>
          <p:nvPr/>
        </p:nvSpPr>
        <p:spPr>
          <a:xfrm>
            <a:off x="4529613" y="4055354"/>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g1344c4ea85d_1_446"/>
          <p:cNvSpPr/>
          <p:nvPr/>
        </p:nvSpPr>
        <p:spPr>
          <a:xfrm>
            <a:off x="4529613" y="4512529"/>
            <a:ext cx="183000" cy="183000"/>
          </a:xfrm>
          <a:prstGeom prst="rect">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g1344c4ea85d_1_446"/>
          <p:cNvSpPr/>
          <p:nvPr/>
        </p:nvSpPr>
        <p:spPr>
          <a:xfrm>
            <a:off x="7234892" y="-544104"/>
            <a:ext cx="194100" cy="1941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g1344c4ea85d_1_446"/>
          <p:cNvSpPr/>
          <p:nvPr/>
        </p:nvSpPr>
        <p:spPr>
          <a:xfrm>
            <a:off x="7428992" y="-544104"/>
            <a:ext cx="194100" cy="194100"/>
          </a:xfrm>
          <a:prstGeom prst="rect">
            <a:avLst/>
          </a:prstGeom>
          <a:solidFill>
            <a:schemeClr val="lt1"/>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g1344c4ea85d_1_446"/>
          <p:cNvSpPr/>
          <p:nvPr/>
        </p:nvSpPr>
        <p:spPr>
          <a:xfrm>
            <a:off x="7234892" y="-738204"/>
            <a:ext cx="194100" cy="194100"/>
          </a:xfrm>
          <a:prstGeom prst="rect">
            <a:avLst/>
          </a:prstGeom>
          <a:solidFill>
            <a:schemeClr val="lt1"/>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g1344c4ea85d_1_446"/>
          <p:cNvSpPr/>
          <p:nvPr/>
        </p:nvSpPr>
        <p:spPr>
          <a:xfrm>
            <a:off x="7234892" y="-350004"/>
            <a:ext cx="194100" cy="194100"/>
          </a:xfrm>
          <a:prstGeom prst="rect">
            <a:avLst/>
          </a:prstGeom>
          <a:solidFill>
            <a:schemeClr val="lt1"/>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g1344c4ea85d_1_446"/>
          <p:cNvSpPr/>
          <p:nvPr/>
        </p:nvSpPr>
        <p:spPr>
          <a:xfrm>
            <a:off x="7040792" y="-544104"/>
            <a:ext cx="194100" cy="194100"/>
          </a:xfrm>
          <a:prstGeom prst="rect">
            <a:avLst/>
          </a:prstGeom>
          <a:solidFill>
            <a:schemeClr val="lt1"/>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g1344c4ea85d_1_446"/>
          <p:cNvSpPr/>
          <p:nvPr/>
        </p:nvSpPr>
        <p:spPr>
          <a:xfrm>
            <a:off x="7234892" y="-310079"/>
            <a:ext cx="194100" cy="194100"/>
          </a:xfrm>
          <a:prstGeom prst="rect">
            <a:avLst/>
          </a:prstGeom>
          <a:solidFill>
            <a:schemeClr val="lt1"/>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g1344c4ea85d_1_446"/>
          <p:cNvSpPr/>
          <p:nvPr/>
        </p:nvSpPr>
        <p:spPr>
          <a:xfrm>
            <a:off x="7234892" y="-778129"/>
            <a:ext cx="194100" cy="194100"/>
          </a:xfrm>
          <a:prstGeom prst="rect">
            <a:avLst/>
          </a:prstGeom>
          <a:solidFill>
            <a:schemeClr val="lt1"/>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g1344c4ea85d_1_446"/>
          <p:cNvSpPr/>
          <p:nvPr/>
        </p:nvSpPr>
        <p:spPr>
          <a:xfrm>
            <a:off x="7468992" y="-544104"/>
            <a:ext cx="194100" cy="194100"/>
          </a:xfrm>
          <a:prstGeom prst="rect">
            <a:avLst/>
          </a:prstGeom>
          <a:solidFill>
            <a:schemeClr val="lt1"/>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g1344c4ea85d_1_446"/>
          <p:cNvSpPr/>
          <p:nvPr/>
        </p:nvSpPr>
        <p:spPr>
          <a:xfrm>
            <a:off x="7000792" y="-544104"/>
            <a:ext cx="194100" cy="194100"/>
          </a:xfrm>
          <a:prstGeom prst="rect">
            <a:avLst/>
          </a:prstGeom>
          <a:solidFill>
            <a:schemeClr val="lt1"/>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g1344c4ea85d_1_446"/>
          <p:cNvSpPr/>
          <p:nvPr/>
        </p:nvSpPr>
        <p:spPr>
          <a:xfrm rot="2700000">
            <a:off x="7234958" y="-544131"/>
            <a:ext cx="193889" cy="193889"/>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g1344c4ea85d_1_446"/>
          <p:cNvSpPr/>
          <p:nvPr/>
        </p:nvSpPr>
        <p:spPr>
          <a:xfrm>
            <a:off x="7703100" y="-591075"/>
            <a:ext cx="274150" cy="276200"/>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2"/>
          </a:solidFill>
          <a:ln cap="flat" cmpd="sng" w="9525">
            <a:solidFill>
              <a:schemeClr val="dk2"/>
            </a:solidFill>
            <a:prstDash val="solid"/>
            <a:round/>
            <a:headEnd len="med" w="med" type="none"/>
            <a:tailEnd len="med" w="med" type="none"/>
          </a:ln>
        </p:spPr>
      </p:sp>
      <p:sp>
        <p:nvSpPr>
          <p:cNvPr id="1548" name="Google Shape;1548;g1344c4ea85d_1_446"/>
          <p:cNvSpPr/>
          <p:nvPr/>
        </p:nvSpPr>
        <p:spPr>
          <a:xfrm>
            <a:off x="3925450" y="3507463"/>
            <a:ext cx="274150" cy="276200"/>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accent1"/>
            </a:solidFill>
            <a:prstDash val="solid"/>
            <a:round/>
            <a:headEnd len="med" w="med" type="none"/>
            <a:tailEnd len="med" w="med" type="none"/>
          </a:ln>
        </p:spPr>
      </p:sp>
      <p:sp>
        <p:nvSpPr>
          <p:cNvPr id="1549" name="Google Shape;1549;g1344c4ea85d_1_446"/>
          <p:cNvSpPr/>
          <p:nvPr/>
        </p:nvSpPr>
        <p:spPr>
          <a:xfrm>
            <a:off x="3925450" y="4008750"/>
            <a:ext cx="274150" cy="276200"/>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accent1"/>
            </a:solidFill>
            <a:prstDash val="solid"/>
            <a:round/>
            <a:headEnd len="med" w="med" type="none"/>
            <a:tailEnd len="med" w="med" type="none"/>
          </a:ln>
        </p:spPr>
      </p:sp>
      <p:sp>
        <p:nvSpPr>
          <p:cNvPr id="1550" name="Google Shape;1550;g1344c4ea85d_1_446"/>
          <p:cNvSpPr/>
          <p:nvPr/>
        </p:nvSpPr>
        <p:spPr>
          <a:xfrm>
            <a:off x="3925450" y="4465925"/>
            <a:ext cx="274150" cy="276200"/>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lt1"/>
          </a:solidFill>
          <a:ln cap="flat" cmpd="sng" w="9525">
            <a:solidFill>
              <a:schemeClr val="accent1"/>
            </a:solidFill>
            <a:prstDash val="solid"/>
            <a:round/>
            <a:headEnd len="med" w="med" type="none"/>
            <a:tailEnd len="med" w="med" type="none"/>
          </a:ln>
        </p:spPr>
      </p:sp>
      <p:grpSp>
        <p:nvGrpSpPr>
          <p:cNvPr id="1551" name="Google Shape;1551;g1344c4ea85d_1_446"/>
          <p:cNvGrpSpPr/>
          <p:nvPr/>
        </p:nvGrpSpPr>
        <p:grpSpPr>
          <a:xfrm>
            <a:off x="3603600" y="2143250"/>
            <a:ext cx="2593950" cy="2465150"/>
            <a:chOff x="3603600" y="1870925"/>
            <a:chExt cx="2593950" cy="2465150"/>
          </a:xfrm>
        </p:grpSpPr>
        <p:cxnSp>
          <p:nvCxnSpPr>
            <p:cNvPr id="1552" name="Google Shape;1552;g1344c4ea85d_1_446"/>
            <p:cNvCxnSpPr/>
            <p:nvPr/>
          </p:nvCxnSpPr>
          <p:spPr>
            <a:xfrm rot="10800000">
              <a:off x="3658050" y="1870925"/>
              <a:ext cx="2531400" cy="304500"/>
            </a:xfrm>
            <a:prstGeom prst="straightConnector1">
              <a:avLst/>
            </a:prstGeom>
            <a:noFill/>
            <a:ln cap="flat" cmpd="sng" w="9525">
              <a:solidFill>
                <a:schemeClr val="accent1"/>
              </a:solidFill>
              <a:prstDash val="solid"/>
              <a:round/>
              <a:headEnd len="med" w="med" type="none"/>
              <a:tailEnd len="med" w="med" type="none"/>
            </a:ln>
          </p:spPr>
        </p:cxnSp>
        <p:cxnSp>
          <p:nvCxnSpPr>
            <p:cNvPr id="1553" name="Google Shape;1553;g1344c4ea85d_1_446"/>
            <p:cNvCxnSpPr/>
            <p:nvPr/>
          </p:nvCxnSpPr>
          <p:spPr>
            <a:xfrm flipH="1">
              <a:off x="3663450" y="2178125"/>
              <a:ext cx="2534100" cy="1197000"/>
            </a:xfrm>
            <a:prstGeom prst="straightConnector1">
              <a:avLst/>
            </a:prstGeom>
            <a:noFill/>
            <a:ln cap="flat" cmpd="sng" w="9525">
              <a:solidFill>
                <a:schemeClr val="accent1"/>
              </a:solidFill>
              <a:prstDash val="solid"/>
              <a:round/>
              <a:headEnd len="med" w="med" type="none"/>
              <a:tailEnd len="med" w="med" type="none"/>
            </a:ln>
          </p:spPr>
        </p:cxnSp>
        <p:cxnSp>
          <p:nvCxnSpPr>
            <p:cNvPr id="1554" name="Google Shape;1554;g1344c4ea85d_1_446"/>
            <p:cNvCxnSpPr/>
            <p:nvPr/>
          </p:nvCxnSpPr>
          <p:spPr>
            <a:xfrm flipH="1">
              <a:off x="3663375" y="2779950"/>
              <a:ext cx="2530800" cy="117900"/>
            </a:xfrm>
            <a:prstGeom prst="straightConnector1">
              <a:avLst/>
            </a:prstGeom>
            <a:noFill/>
            <a:ln cap="flat" cmpd="sng" w="9525">
              <a:solidFill>
                <a:schemeClr val="accent3"/>
              </a:solidFill>
              <a:prstDash val="solid"/>
              <a:round/>
              <a:headEnd len="med" w="med" type="none"/>
              <a:tailEnd len="med" w="med" type="none"/>
            </a:ln>
          </p:spPr>
        </p:cxnSp>
        <p:cxnSp>
          <p:nvCxnSpPr>
            <p:cNvPr id="1555" name="Google Shape;1555;g1344c4ea85d_1_446"/>
            <p:cNvCxnSpPr/>
            <p:nvPr/>
          </p:nvCxnSpPr>
          <p:spPr>
            <a:xfrm rot="10800000">
              <a:off x="3620175" y="2272300"/>
              <a:ext cx="2571300" cy="1103400"/>
            </a:xfrm>
            <a:prstGeom prst="straightConnector1">
              <a:avLst/>
            </a:prstGeom>
            <a:noFill/>
            <a:ln cap="flat" cmpd="sng" w="9525">
              <a:solidFill>
                <a:schemeClr val="accent4"/>
              </a:solidFill>
              <a:prstDash val="solid"/>
              <a:round/>
              <a:headEnd len="med" w="med" type="none"/>
              <a:tailEnd len="med" w="med" type="none"/>
            </a:ln>
          </p:spPr>
        </p:cxnSp>
        <p:cxnSp>
          <p:nvCxnSpPr>
            <p:cNvPr id="1556" name="Google Shape;1556;g1344c4ea85d_1_446"/>
            <p:cNvCxnSpPr/>
            <p:nvPr/>
          </p:nvCxnSpPr>
          <p:spPr>
            <a:xfrm flipH="1">
              <a:off x="3655575" y="3375025"/>
              <a:ext cx="2535900" cy="501300"/>
            </a:xfrm>
            <a:prstGeom prst="straightConnector1">
              <a:avLst/>
            </a:prstGeom>
            <a:noFill/>
            <a:ln cap="flat" cmpd="sng" w="9525">
              <a:solidFill>
                <a:schemeClr val="accent4"/>
              </a:solidFill>
              <a:prstDash val="solid"/>
              <a:round/>
              <a:headEnd len="med" w="med" type="none"/>
              <a:tailEnd len="med" w="med" type="none"/>
            </a:ln>
          </p:spPr>
        </p:cxnSp>
        <p:cxnSp>
          <p:nvCxnSpPr>
            <p:cNvPr id="1557" name="Google Shape;1557;g1344c4ea85d_1_446"/>
            <p:cNvCxnSpPr/>
            <p:nvPr/>
          </p:nvCxnSpPr>
          <p:spPr>
            <a:xfrm flipH="1">
              <a:off x="3603600" y="3373675"/>
              <a:ext cx="2587200" cy="962400"/>
            </a:xfrm>
            <a:prstGeom prst="straightConnector1">
              <a:avLst/>
            </a:prstGeom>
            <a:noFill/>
            <a:ln cap="flat" cmpd="sng" w="9525">
              <a:solidFill>
                <a:schemeClr val="accent4"/>
              </a:solidFill>
              <a:prstDash val="solid"/>
              <a:round/>
              <a:headEnd len="med" w="med" type="none"/>
              <a:tailEnd len="med" w="med" type="none"/>
            </a:ln>
          </p:spPr>
        </p:cxnSp>
      </p:grpSp>
      <p:sp>
        <p:nvSpPr>
          <p:cNvPr id="1558" name="Google Shape;1558;g1344c4ea85d_1_446"/>
          <p:cNvSpPr/>
          <p:nvPr/>
        </p:nvSpPr>
        <p:spPr>
          <a:xfrm rot="-5400000">
            <a:off x="2022725" y="3096975"/>
            <a:ext cx="2916900" cy="5577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1559" name="Google Shape;1559;g1344c4ea85d_1_446"/>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STRUCTURE AND INTEGRITY</a:t>
            </a:r>
            <a:endParaRPr b="0" i="0" sz="100" u="none" cap="none" strike="noStrike">
              <a:solidFill>
                <a:srgbClr val="1B4036"/>
              </a:solidFill>
              <a:latin typeface="Arial"/>
              <a:ea typeface="Arial"/>
              <a:cs typeface="Arial"/>
              <a:sym typeface="Arial"/>
            </a:endParaRPr>
          </a:p>
        </p:txBody>
      </p:sp>
      <p:grpSp>
        <p:nvGrpSpPr>
          <p:cNvPr id="1560" name="Google Shape;1560;g1344c4ea85d_1_446"/>
          <p:cNvGrpSpPr/>
          <p:nvPr/>
        </p:nvGrpSpPr>
        <p:grpSpPr>
          <a:xfrm>
            <a:off x="3288583" y="1954586"/>
            <a:ext cx="385185" cy="331189"/>
            <a:chOff x="7698550" y="1901686"/>
            <a:chExt cx="775800" cy="775800"/>
          </a:xfrm>
        </p:grpSpPr>
        <p:sp>
          <p:nvSpPr>
            <p:cNvPr id="1561" name="Google Shape;1561;g1344c4ea85d_1_446"/>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g1344c4ea85d_1_446"/>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3" name="Google Shape;1563;g1344c4ea85d_1_446"/>
          <p:cNvGrpSpPr/>
          <p:nvPr/>
        </p:nvGrpSpPr>
        <p:grpSpPr>
          <a:xfrm>
            <a:off x="6205346" y="2295673"/>
            <a:ext cx="385185" cy="331189"/>
            <a:chOff x="7698550" y="1901686"/>
            <a:chExt cx="775800" cy="775800"/>
          </a:xfrm>
        </p:grpSpPr>
        <p:sp>
          <p:nvSpPr>
            <p:cNvPr id="1564" name="Google Shape;1564;g1344c4ea85d_1_446"/>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g1344c4ea85d_1_446"/>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6" name="Google Shape;1566;g1344c4ea85d_1_446"/>
          <p:cNvGrpSpPr/>
          <p:nvPr/>
        </p:nvGrpSpPr>
        <p:grpSpPr>
          <a:xfrm>
            <a:off x="3288583" y="3491811"/>
            <a:ext cx="385185" cy="331189"/>
            <a:chOff x="7698550" y="1901686"/>
            <a:chExt cx="775800" cy="775800"/>
          </a:xfrm>
        </p:grpSpPr>
        <p:sp>
          <p:nvSpPr>
            <p:cNvPr id="1567" name="Google Shape;1567;g1344c4ea85d_1_446"/>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g1344c4ea85d_1_446"/>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9" name="Google Shape;1569;g1344c4ea85d_1_446"/>
          <p:cNvGrpSpPr/>
          <p:nvPr/>
        </p:nvGrpSpPr>
        <p:grpSpPr>
          <a:xfrm>
            <a:off x="3288584" y="2444050"/>
            <a:ext cx="385185" cy="331189"/>
            <a:chOff x="7698550" y="1901686"/>
            <a:chExt cx="775800" cy="775800"/>
          </a:xfrm>
        </p:grpSpPr>
        <p:sp>
          <p:nvSpPr>
            <p:cNvPr id="1570" name="Google Shape;1570;g1344c4ea85d_1_446"/>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g1344c4ea85d_1_446"/>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2" name="Google Shape;1572;g1344c4ea85d_1_446"/>
          <p:cNvGrpSpPr/>
          <p:nvPr/>
        </p:nvGrpSpPr>
        <p:grpSpPr>
          <a:xfrm>
            <a:off x="6205346" y="3497650"/>
            <a:ext cx="385185" cy="331189"/>
            <a:chOff x="7698550" y="1901686"/>
            <a:chExt cx="775800" cy="775800"/>
          </a:xfrm>
        </p:grpSpPr>
        <p:sp>
          <p:nvSpPr>
            <p:cNvPr id="1573" name="Google Shape;1573;g1344c4ea85d_1_446"/>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g1344c4ea85d_1_446"/>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5" name="Google Shape;1575;g1344c4ea85d_1_446"/>
          <p:cNvGrpSpPr/>
          <p:nvPr/>
        </p:nvGrpSpPr>
        <p:grpSpPr>
          <a:xfrm>
            <a:off x="3288584" y="3967912"/>
            <a:ext cx="385185" cy="331189"/>
            <a:chOff x="7698550" y="1901686"/>
            <a:chExt cx="775800" cy="775800"/>
          </a:xfrm>
        </p:grpSpPr>
        <p:sp>
          <p:nvSpPr>
            <p:cNvPr id="1576" name="Google Shape;1576;g1344c4ea85d_1_446"/>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g1344c4ea85d_1_446"/>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8" name="Google Shape;1578;g1344c4ea85d_1_446"/>
          <p:cNvGrpSpPr/>
          <p:nvPr/>
        </p:nvGrpSpPr>
        <p:grpSpPr>
          <a:xfrm>
            <a:off x="3288584" y="4444012"/>
            <a:ext cx="385185" cy="331189"/>
            <a:chOff x="7698550" y="1901686"/>
            <a:chExt cx="775800" cy="775800"/>
          </a:xfrm>
        </p:grpSpPr>
        <p:sp>
          <p:nvSpPr>
            <p:cNvPr id="1579" name="Google Shape;1579;g1344c4ea85d_1_446"/>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g1344c4ea85d_1_446"/>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1" name="Google Shape;1581;g1344c4ea85d_1_446"/>
          <p:cNvGrpSpPr/>
          <p:nvPr/>
        </p:nvGrpSpPr>
        <p:grpSpPr>
          <a:xfrm>
            <a:off x="3288588" y="2967924"/>
            <a:ext cx="385185" cy="331189"/>
            <a:chOff x="7698550" y="1901686"/>
            <a:chExt cx="775800" cy="775800"/>
          </a:xfrm>
        </p:grpSpPr>
        <p:sp>
          <p:nvSpPr>
            <p:cNvPr id="1582" name="Google Shape;1582;g1344c4ea85d_1_446"/>
            <p:cNvSpPr/>
            <p:nvPr/>
          </p:nvSpPr>
          <p:spPr>
            <a:xfrm>
              <a:off x="7812100" y="2015325"/>
              <a:ext cx="548700" cy="548700"/>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g1344c4ea85d_1_446"/>
            <p:cNvSpPr/>
            <p:nvPr/>
          </p:nvSpPr>
          <p:spPr>
            <a:xfrm rot="2700000">
              <a:off x="7812163" y="2015299"/>
              <a:ext cx="548573" cy="548573"/>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4" name="Google Shape;1584;g1344c4ea85d_1_446"/>
          <p:cNvGrpSpPr/>
          <p:nvPr/>
        </p:nvGrpSpPr>
        <p:grpSpPr>
          <a:xfrm>
            <a:off x="6205350" y="2896649"/>
            <a:ext cx="385185" cy="331189"/>
            <a:chOff x="7698550" y="1901686"/>
            <a:chExt cx="775800" cy="775800"/>
          </a:xfrm>
        </p:grpSpPr>
        <p:sp>
          <p:nvSpPr>
            <p:cNvPr id="1585" name="Google Shape;1585;g1344c4ea85d_1_446"/>
            <p:cNvSpPr/>
            <p:nvPr/>
          </p:nvSpPr>
          <p:spPr>
            <a:xfrm>
              <a:off x="7812100" y="2015325"/>
              <a:ext cx="548700" cy="548700"/>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g1344c4ea85d_1_446"/>
            <p:cNvSpPr/>
            <p:nvPr/>
          </p:nvSpPr>
          <p:spPr>
            <a:xfrm rot="2700000">
              <a:off x="7812163" y="2015299"/>
              <a:ext cx="548573" cy="548573"/>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0" name="Shape 1590"/>
        <p:cNvGrpSpPr/>
        <p:nvPr/>
      </p:nvGrpSpPr>
      <p:grpSpPr>
        <a:xfrm>
          <a:off x="0" y="0"/>
          <a:ext cx="0" cy="0"/>
          <a:chOff x="0" y="0"/>
          <a:chExt cx="0" cy="0"/>
        </a:xfrm>
      </p:grpSpPr>
      <p:sp>
        <p:nvSpPr>
          <p:cNvPr id="1591" name="Google Shape;1591;g1344c4ea85d_0_525"/>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592" name="Google Shape;1592;g1344c4ea85d_0_52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Related Data</a:t>
            </a:r>
            <a:endParaRPr b="1" i="0" sz="2200" u="none" cap="none" strike="noStrike">
              <a:solidFill>
                <a:schemeClr val="dk2"/>
              </a:solidFill>
              <a:latin typeface="Arial"/>
              <a:ea typeface="Arial"/>
              <a:cs typeface="Arial"/>
              <a:sym typeface="Arial"/>
            </a:endParaRPr>
          </a:p>
        </p:txBody>
      </p:sp>
      <p:sp>
        <p:nvSpPr>
          <p:cNvPr id="1593" name="Google Shape;1593;g1344c4ea85d_0_525"/>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“Streamlining your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graphicFrame>
        <p:nvGraphicFramePr>
          <p:cNvPr id="1594" name="Google Shape;1594;g1344c4ea85d_0_525"/>
          <p:cNvGraphicFramePr/>
          <p:nvPr/>
        </p:nvGraphicFramePr>
        <p:xfrm>
          <a:off x="395288" y="1405825"/>
          <a:ext cx="3000000" cy="3000000"/>
        </p:xfrm>
        <a:graphic>
          <a:graphicData uri="http://schemas.openxmlformats.org/drawingml/2006/table">
            <a:tbl>
              <a:tblPr>
                <a:noFill/>
                <a:tableStyleId>{660D5E19-21CC-4746-9C6A-F985E217CC2E}</a:tableStyleId>
              </a:tblPr>
              <a:tblGrid>
                <a:gridCol w="779975"/>
                <a:gridCol w="779975"/>
                <a:gridCol w="779975"/>
                <a:gridCol w="779975"/>
                <a:gridCol w="779975"/>
                <a:gridCol w="779975"/>
                <a:gridCol w="779975"/>
              </a:tblGrid>
              <a:tr h="343000">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State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595" name="Google Shape;1595;g1344c4ea85d_0_525"/>
          <p:cNvSpPr/>
          <p:nvPr/>
        </p:nvSpPr>
        <p:spPr>
          <a:xfrm rot="5400000">
            <a:off x="2192425" y="2619175"/>
            <a:ext cx="3420600" cy="8055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1596" name="Google Shape;1596;g1344c4ea85d_0_525"/>
          <p:cNvSpPr/>
          <p:nvPr/>
        </p:nvSpPr>
        <p:spPr>
          <a:xfrm>
            <a:off x="-2071475" y="3463575"/>
            <a:ext cx="548700" cy="5487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g1344c4ea85d_0_525"/>
          <p:cNvSpPr/>
          <p:nvPr/>
        </p:nvSpPr>
        <p:spPr>
          <a:xfrm>
            <a:off x="-1240100" y="3463600"/>
            <a:ext cx="640200" cy="5535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g1344c4ea85d_0_525"/>
          <p:cNvSpPr/>
          <p:nvPr/>
        </p:nvSpPr>
        <p:spPr>
          <a:xfrm>
            <a:off x="-2162975" y="2267700"/>
            <a:ext cx="640200" cy="6081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9" name="Google Shape;1599;g1344c4ea85d_0_525"/>
          <p:cNvGrpSpPr/>
          <p:nvPr/>
        </p:nvGrpSpPr>
        <p:grpSpPr>
          <a:xfrm>
            <a:off x="-2124600" y="1039711"/>
            <a:ext cx="775800" cy="775800"/>
            <a:chOff x="7698550" y="1901686"/>
            <a:chExt cx="775800" cy="775800"/>
          </a:xfrm>
        </p:grpSpPr>
        <p:sp>
          <p:nvSpPr>
            <p:cNvPr id="1600" name="Google Shape;1600;g1344c4ea85d_0_525"/>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g1344c4ea85d_0_525"/>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2" name="Google Shape;1602;g1344c4ea85d_0_525"/>
          <p:cNvGrpSpPr/>
          <p:nvPr/>
        </p:nvGrpSpPr>
        <p:grpSpPr>
          <a:xfrm>
            <a:off x="-1144962" y="1039711"/>
            <a:ext cx="775800" cy="775800"/>
            <a:chOff x="7698550" y="1901686"/>
            <a:chExt cx="775800" cy="775800"/>
          </a:xfrm>
        </p:grpSpPr>
        <p:sp>
          <p:nvSpPr>
            <p:cNvPr id="1603" name="Google Shape;1603;g1344c4ea85d_0_525"/>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g1344c4ea85d_0_525"/>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5" name="Google Shape;1605;g1344c4ea85d_0_525"/>
          <p:cNvGrpSpPr/>
          <p:nvPr/>
        </p:nvGrpSpPr>
        <p:grpSpPr>
          <a:xfrm>
            <a:off x="-1375712" y="2251648"/>
            <a:ext cx="775800" cy="775800"/>
            <a:chOff x="7698550" y="1901686"/>
            <a:chExt cx="775800" cy="775800"/>
          </a:xfrm>
        </p:grpSpPr>
        <p:sp>
          <p:nvSpPr>
            <p:cNvPr id="1606" name="Google Shape;1606;g1344c4ea85d_0_525"/>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g1344c4ea85d_0_525"/>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8" name="Google Shape;1608;g1344c4ea85d_0_525"/>
          <p:cNvSpPr/>
          <p:nvPr/>
        </p:nvSpPr>
        <p:spPr>
          <a:xfrm>
            <a:off x="582800" y="18395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g1344c4ea85d_0_525"/>
          <p:cNvSpPr/>
          <p:nvPr/>
        </p:nvSpPr>
        <p:spPr>
          <a:xfrm>
            <a:off x="1331925" y="1839575"/>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g1344c4ea85d_0_525"/>
          <p:cNvSpPr/>
          <p:nvPr/>
        </p:nvSpPr>
        <p:spPr>
          <a:xfrm>
            <a:off x="1331913" y="2340346"/>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g1344c4ea85d_0_525"/>
          <p:cNvSpPr/>
          <p:nvPr/>
        </p:nvSpPr>
        <p:spPr>
          <a:xfrm>
            <a:off x="1331935" y="2777925"/>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g1344c4ea85d_0_525"/>
          <p:cNvSpPr/>
          <p:nvPr/>
        </p:nvSpPr>
        <p:spPr>
          <a:xfrm>
            <a:off x="1331923" y="3215500"/>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g1344c4ea85d_0_525"/>
          <p:cNvSpPr/>
          <p:nvPr/>
        </p:nvSpPr>
        <p:spPr>
          <a:xfrm>
            <a:off x="2103598" y="1839585"/>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4" name="Google Shape;1614;g1344c4ea85d_0_525"/>
          <p:cNvGrpSpPr/>
          <p:nvPr/>
        </p:nvGrpSpPr>
        <p:grpSpPr>
          <a:xfrm>
            <a:off x="4450420" y="1789191"/>
            <a:ext cx="455084" cy="431965"/>
            <a:chOff x="7698550" y="1901686"/>
            <a:chExt cx="775800" cy="775800"/>
          </a:xfrm>
        </p:grpSpPr>
        <p:sp>
          <p:nvSpPr>
            <p:cNvPr id="1615" name="Google Shape;1615;g1344c4ea85d_0_525"/>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g1344c4ea85d_0_525"/>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7" name="Google Shape;1617;g1344c4ea85d_0_525"/>
          <p:cNvGrpSpPr/>
          <p:nvPr/>
        </p:nvGrpSpPr>
        <p:grpSpPr>
          <a:xfrm>
            <a:off x="3671556" y="1789190"/>
            <a:ext cx="455084" cy="431965"/>
            <a:chOff x="7698550" y="1901686"/>
            <a:chExt cx="775800" cy="775800"/>
          </a:xfrm>
        </p:grpSpPr>
        <p:sp>
          <p:nvSpPr>
            <p:cNvPr id="1618" name="Google Shape;1618;g1344c4ea85d_0_525"/>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g1344c4ea85d_0_525"/>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0" name="Google Shape;1620;g1344c4ea85d_0_525"/>
          <p:cNvSpPr/>
          <p:nvPr/>
        </p:nvSpPr>
        <p:spPr>
          <a:xfrm>
            <a:off x="582800" y="2340338"/>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g1344c4ea85d_0_525"/>
          <p:cNvSpPr/>
          <p:nvPr/>
        </p:nvSpPr>
        <p:spPr>
          <a:xfrm>
            <a:off x="582800" y="277792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g1344c4ea85d_0_525"/>
          <p:cNvSpPr/>
          <p:nvPr/>
        </p:nvSpPr>
        <p:spPr>
          <a:xfrm>
            <a:off x="582800" y="321550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g1344c4ea85d_0_525"/>
          <p:cNvSpPr/>
          <p:nvPr/>
        </p:nvSpPr>
        <p:spPr>
          <a:xfrm>
            <a:off x="582788" y="365307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g1344c4ea85d_0_525"/>
          <p:cNvSpPr/>
          <p:nvPr/>
        </p:nvSpPr>
        <p:spPr>
          <a:xfrm>
            <a:off x="582788" y="40906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g1344c4ea85d_0_525"/>
          <p:cNvSpPr/>
          <p:nvPr/>
        </p:nvSpPr>
        <p:spPr>
          <a:xfrm>
            <a:off x="2887563" y="18395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g1344c4ea85d_0_525"/>
          <p:cNvSpPr/>
          <p:nvPr/>
        </p:nvSpPr>
        <p:spPr>
          <a:xfrm>
            <a:off x="2887550" y="23403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g1344c4ea85d_0_525"/>
          <p:cNvSpPr/>
          <p:nvPr/>
        </p:nvSpPr>
        <p:spPr>
          <a:xfrm>
            <a:off x="2887550" y="277792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g1344c4ea85d_0_525"/>
          <p:cNvSpPr/>
          <p:nvPr/>
        </p:nvSpPr>
        <p:spPr>
          <a:xfrm>
            <a:off x="2887550" y="321550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g1344c4ea85d_0_525"/>
          <p:cNvSpPr/>
          <p:nvPr/>
        </p:nvSpPr>
        <p:spPr>
          <a:xfrm>
            <a:off x="2887550" y="365307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g1344c4ea85d_0_525"/>
          <p:cNvSpPr/>
          <p:nvPr/>
        </p:nvSpPr>
        <p:spPr>
          <a:xfrm>
            <a:off x="2887563" y="40906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g1344c4ea85d_0_525"/>
          <p:cNvSpPr/>
          <p:nvPr/>
        </p:nvSpPr>
        <p:spPr>
          <a:xfrm>
            <a:off x="5229275" y="183957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g1344c4ea85d_0_525"/>
          <p:cNvSpPr/>
          <p:nvPr/>
        </p:nvSpPr>
        <p:spPr>
          <a:xfrm>
            <a:off x="5229325" y="230547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g1344c4ea85d_0_525"/>
          <p:cNvSpPr/>
          <p:nvPr/>
        </p:nvSpPr>
        <p:spPr>
          <a:xfrm>
            <a:off x="5229325" y="27713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g1344c4ea85d_0_525"/>
          <p:cNvSpPr/>
          <p:nvPr/>
        </p:nvSpPr>
        <p:spPr>
          <a:xfrm>
            <a:off x="5229350" y="32372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g1344c4ea85d_0_525"/>
          <p:cNvSpPr/>
          <p:nvPr/>
        </p:nvSpPr>
        <p:spPr>
          <a:xfrm>
            <a:off x="5229275" y="37031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g1344c4ea85d_0_525"/>
          <p:cNvSpPr/>
          <p:nvPr/>
        </p:nvSpPr>
        <p:spPr>
          <a:xfrm>
            <a:off x="5229275" y="41690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g1344c4ea85d_0_525"/>
          <p:cNvSpPr/>
          <p:nvPr/>
        </p:nvSpPr>
        <p:spPr>
          <a:xfrm>
            <a:off x="1331936" y="3653075"/>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g1344c4ea85d_0_525"/>
          <p:cNvSpPr/>
          <p:nvPr/>
        </p:nvSpPr>
        <p:spPr>
          <a:xfrm>
            <a:off x="1331923" y="4090650"/>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g1344c4ea85d_0_525"/>
          <p:cNvSpPr/>
          <p:nvPr/>
        </p:nvSpPr>
        <p:spPr>
          <a:xfrm>
            <a:off x="2103610" y="2305473"/>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g1344c4ea85d_0_525"/>
          <p:cNvSpPr/>
          <p:nvPr/>
        </p:nvSpPr>
        <p:spPr>
          <a:xfrm>
            <a:off x="2103610" y="2753923"/>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g1344c4ea85d_0_525"/>
          <p:cNvSpPr/>
          <p:nvPr/>
        </p:nvSpPr>
        <p:spPr>
          <a:xfrm>
            <a:off x="2103623" y="3202360"/>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g1344c4ea85d_0_525"/>
          <p:cNvSpPr/>
          <p:nvPr/>
        </p:nvSpPr>
        <p:spPr>
          <a:xfrm>
            <a:off x="2103610" y="3650785"/>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g1344c4ea85d_0_525"/>
          <p:cNvSpPr/>
          <p:nvPr/>
        </p:nvSpPr>
        <p:spPr>
          <a:xfrm>
            <a:off x="2103610" y="4099210"/>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4" name="Google Shape;1644;g1344c4ea85d_0_525"/>
          <p:cNvGrpSpPr/>
          <p:nvPr/>
        </p:nvGrpSpPr>
        <p:grpSpPr>
          <a:xfrm>
            <a:off x="4450420" y="2255091"/>
            <a:ext cx="455084" cy="431965"/>
            <a:chOff x="7698550" y="1901686"/>
            <a:chExt cx="775800" cy="775800"/>
          </a:xfrm>
        </p:grpSpPr>
        <p:sp>
          <p:nvSpPr>
            <p:cNvPr id="1645" name="Google Shape;1645;g1344c4ea85d_0_525"/>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g1344c4ea85d_0_525"/>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7" name="Google Shape;1647;g1344c4ea85d_0_525"/>
          <p:cNvGrpSpPr/>
          <p:nvPr/>
        </p:nvGrpSpPr>
        <p:grpSpPr>
          <a:xfrm>
            <a:off x="4450420" y="2720991"/>
            <a:ext cx="455084" cy="431965"/>
            <a:chOff x="7698550" y="1901686"/>
            <a:chExt cx="775800" cy="775800"/>
          </a:xfrm>
        </p:grpSpPr>
        <p:sp>
          <p:nvSpPr>
            <p:cNvPr id="1648" name="Google Shape;1648;g1344c4ea85d_0_525"/>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g1344c4ea85d_0_525"/>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0" name="Google Shape;1650;g1344c4ea85d_0_525"/>
          <p:cNvGrpSpPr/>
          <p:nvPr/>
        </p:nvGrpSpPr>
        <p:grpSpPr>
          <a:xfrm>
            <a:off x="4450420" y="3186891"/>
            <a:ext cx="455084" cy="431965"/>
            <a:chOff x="7698550" y="1901686"/>
            <a:chExt cx="775800" cy="775800"/>
          </a:xfrm>
        </p:grpSpPr>
        <p:sp>
          <p:nvSpPr>
            <p:cNvPr id="1651" name="Google Shape;1651;g1344c4ea85d_0_525"/>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g1344c4ea85d_0_525"/>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3" name="Google Shape;1653;g1344c4ea85d_0_525"/>
          <p:cNvGrpSpPr/>
          <p:nvPr/>
        </p:nvGrpSpPr>
        <p:grpSpPr>
          <a:xfrm>
            <a:off x="4450420" y="3652791"/>
            <a:ext cx="455084" cy="431965"/>
            <a:chOff x="7698550" y="1901686"/>
            <a:chExt cx="775800" cy="775800"/>
          </a:xfrm>
        </p:grpSpPr>
        <p:sp>
          <p:nvSpPr>
            <p:cNvPr id="1654" name="Google Shape;1654;g1344c4ea85d_0_525"/>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g1344c4ea85d_0_525"/>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6" name="Google Shape;1656;g1344c4ea85d_0_525"/>
          <p:cNvGrpSpPr/>
          <p:nvPr/>
        </p:nvGrpSpPr>
        <p:grpSpPr>
          <a:xfrm>
            <a:off x="4450420" y="4118691"/>
            <a:ext cx="455084" cy="431965"/>
            <a:chOff x="7698550" y="1901686"/>
            <a:chExt cx="775800" cy="775800"/>
          </a:xfrm>
        </p:grpSpPr>
        <p:sp>
          <p:nvSpPr>
            <p:cNvPr id="1657" name="Google Shape;1657;g1344c4ea85d_0_525"/>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g1344c4ea85d_0_525"/>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9" name="Google Shape;1659;g1344c4ea85d_0_525"/>
          <p:cNvGrpSpPr/>
          <p:nvPr/>
        </p:nvGrpSpPr>
        <p:grpSpPr>
          <a:xfrm>
            <a:off x="3671481" y="3186890"/>
            <a:ext cx="455084" cy="431965"/>
            <a:chOff x="7698550" y="1901686"/>
            <a:chExt cx="775800" cy="775800"/>
          </a:xfrm>
        </p:grpSpPr>
        <p:sp>
          <p:nvSpPr>
            <p:cNvPr id="1660" name="Google Shape;1660;g1344c4ea85d_0_525"/>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g1344c4ea85d_0_525"/>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2" name="Google Shape;1662;g1344c4ea85d_0_525"/>
          <p:cNvGrpSpPr/>
          <p:nvPr/>
        </p:nvGrpSpPr>
        <p:grpSpPr>
          <a:xfrm>
            <a:off x="3671512" y="2255095"/>
            <a:ext cx="455084" cy="431965"/>
            <a:chOff x="7698550" y="1901686"/>
            <a:chExt cx="775800" cy="775800"/>
          </a:xfrm>
        </p:grpSpPr>
        <p:sp>
          <p:nvSpPr>
            <p:cNvPr id="1663" name="Google Shape;1663;g1344c4ea85d_0_525"/>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g1344c4ea85d_0_525"/>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5" name="Google Shape;1665;g1344c4ea85d_0_525"/>
          <p:cNvGrpSpPr/>
          <p:nvPr/>
        </p:nvGrpSpPr>
        <p:grpSpPr>
          <a:xfrm>
            <a:off x="3671512" y="2720995"/>
            <a:ext cx="455084" cy="431965"/>
            <a:chOff x="7698550" y="1901686"/>
            <a:chExt cx="775800" cy="775800"/>
          </a:xfrm>
        </p:grpSpPr>
        <p:sp>
          <p:nvSpPr>
            <p:cNvPr id="1666" name="Google Shape;1666;g1344c4ea85d_0_525"/>
            <p:cNvSpPr/>
            <p:nvPr/>
          </p:nvSpPr>
          <p:spPr>
            <a:xfrm>
              <a:off x="7812100" y="2015325"/>
              <a:ext cx="548700" cy="548700"/>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g1344c4ea85d_0_525"/>
            <p:cNvSpPr/>
            <p:nvPr/>
          </p:nvSpPr>
          <p:spPr>
            <a:xfrm rot="2700000">
              <a:off x="7812163" y="2015299"/>
              <a:ext cx="548573" cy="548573"/>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8" name="Google Shape;1668;g1344c4ea85d_0_525"/>
          <p:cNvGrpSpPr/>
          <p:nvPr/>
        </p:nvGrpSpPr>
        <p:grpSpPr>
          <a:xfrm>
            <a:off x="3671562" y="3652795"/>
            <a:ext cx="455084" cy="431965"/>
            <a:chOff x="7698550" y="1901686"/>
            <a:chExt cx="775800" cy="775800"/>
          </a:xfrm>
        </p:grpSpPr>
        <p:sp>
          <p:nvSpPr>
            <p:cNvPr id="1669" name="Google Shape;1669;g1344c4ea85d_0_525"/>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g1344c4ea85d_0_525"/>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1" name="Google Shape;1671;g1344c4ea85d_0_525"/>
          <p:cNvGrpSpPr/>
          <p:nvPr/>
        </p:nvGrpSpPr>
        <p:grpSpPr>
          <a:xfrm>
            <a:off x="3671562" y="4118695"/>
            <a:ext cx="455084" cy="431965"/>
            <a:chOff x="7698550" y="1901686"/>
            <a:chExt cx="775800" cy="775800"/>
          </a:xfrm>
        </p:grpSpPr>
        <p:sp>
          <p:nvSpPr>
            <p:cNvPr id="1672" name="Google Shape;1672;g1344c4ea85d_0_525"/>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g1344c4ea85d_0_525"/>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674" name="Google Shape;1674;g1344c4ea85d_0_525"/>
          <p:cNvGraphicFramePr/>
          <p:nvPr/>
        </p:nvGraphicFramePr>
        <p:xfrm>
          <a:off x="6222988" y="1474350"/>
          <a:ext cx="3000000" cy="3000000"/>
        </p:xfrm>
        <a:graphic>
          <a:graphicData uri="http://schemas.openxmlformats.org/drawingml/2006/table">
            <a:tbl>
              <a:tblPr>
                <a:noFill/>
                <a:tableStyleId>{660D5E19-21CC-4746-9C6A-F985E217CC2E}</a:tableStyleId>
              </a:tblPr>
              <a:tblGrid>
                <a:gridCol w="885100"/>
                <a:gridCol w="1165400"/>
                <a:gridCol w="604800"/>
              </a:tblGrid>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“Illinois”</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lang="en-US"/>
                        <a:t>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“Wisconsin”</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lang="en-US"/>
                        <a:t>2</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“Indiana”</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lang="en-US"/>
                        <a:t>3</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grpSp>
        <p:nvGrpSpPr>
          <p:cNvPr id="1675" name="Google Shape;1675;g1344c4ea85d_0_525"/>
          <p:cNvGrpSpPr/>
          <p:nvPr/>
        </p:nvGrpSpPr>
        <p:grpSpPr>
          <a:xfrm>
            <a:off x="6454200" y="1519824"/>
            <a:ext cx="385185" cy="331189"/>
            <a:chOff x="7698550" y="1901686"/>
            <a:chExt cx="775800" cy="775800"/>
          </a:xfrm>
        </p:grpSpPr>
        <p:sp>
          <p:nvSpPr>
            <p:cNvPr id="1676" name="Google Shape;1676;g1344c4ea85d_0_525"/>
            <p:cNvSpPr/>
            <p:nvPr/>
          </p:nvSpPr>
          <p:spPr>
            <a:xfrm>
              <a:off x="7812100" y="2015325"/>
              <a:ext cx="548700" cy="548700"/>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g1344c4ea85d_0_525"/>
            <p:cNvSpPr/>
            <p:nvPr/>
          </p:nvSpPr>
          <p:spPr>
            <a:xfrm rot="2700000">
              <a:off x="7812163" y="2015299"/>
              <a:ext cx="548573" cy="548573"/>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8" name="Google Shape;1678;g1344c4ea85d_0_525"/>
          <p:cNvGrpSpPr/>
          <p:nvPr/>
        </p:nvGrpSpPr>
        <p:grpSpPr>
          <a:xfrm>
            <a:off x="6454196" y="2013673"/>
            <a:ext cx="385185" cy="331189"/>
            <a:chOff x="7698550" y="1901686"/>
            <a:chExt cx="775800" cy="775800"/>
          </a:xfrm>
        </p:grpSpPr>
        <p:sp>
          <p:nvSpPr>
            <p:cNvPr id="1679" name="Google Shape;1679;g1344c4ea85d_0_525"/>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g1344c4ea85d_0_525"/>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1" name="Google Shape;1681;g1344c4ea85d_0_525"/>
          <p:cNvGrpSpPr/>
          <p:nvPr/>
        </p:nvGrpSpPr>
        <p:grpSpPr>
          <a:xfrm>
            <a:off x="6454196" y="2406162"/>
            <a:ext cx="385185" cy="331189"/>
            <a:chOff x="7698550" y="1901686"/>
            <a:chExt cx="775800" cy="775800"/>
          </a:xfrm>
        </p:grpSpPr>
        <p:sp>
          <p:nvSpPr>
            <p:cNvPr id="1682" name="Google Shape;1682;g1344c4ea85d_0_525"/>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g1344c4ea85d_0_525"/>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684" name="Google Shape;1684;g1344c4ea85d_0_525"/>
          <p:cNvCxnSpPr/>
          <p:nvPr/>
        </p:nvCxnSpPr>
        <p:spPr>
          <a:xfrm>
            <a:off x="4126575" y="2050325"/>
            <a:ext cx="2228400" cy="27900"/>
          </a:xfrm>
          <a:prstGeom prst="straightConnector1">
            <a:avLst/>
          </a:prstGeom>
          <a:noFill/>
          <a:ln cap="flat" cmpd="sng" w="28575">
            <a:solidFill>
              <a:schemeClr val="accent1"/>
            </a:solidFill>
            <a:prstDash val="solid"/>
            <a:round/>
            <a:headEnd len="med" w="med" type="none"/>
            <a:tailEnd len="med" w="med" type="none"/>
          </a:ln>
        </p:spPr>
      </p:cxnSp>
      <p:cxnSp>
        <p:nvCxnSpPr>
          <p:cNvPr id="1685" name="Google Shape;1685;g1344c4ea85d_0_525"/>
          <p:cNvCxnSpPr/>
          <p:nvPr/>
        </p:nvCxnSpPr>
        <p:spPr>
          <a:xfrm flipH="1" rot="10800000">
            <a:off x="4152975" y="2161775"/>
            <a:ext cx="2175600" cy="1202700"/>
          </a:xfrm>
          <a:prstGeom prst="straightConnector1">
            <a:avLst/>
          </a:prstGeom>
          <a:noFill/>
          <a:ln cap="flat" cmpd="sng" w="28575">
            <a:solidFill>
              <a:schemeClr val="accent1"/>
            </a:solidFill>
            <a:prstDash val="solid"/>
            <a:round/>
            <a:headEnd len="med" w="med" type="none"/>
            <a:tailEnd len="med" w="med" type="none"/>
          </a:ln>
        </p:spPr>
      </p:cxnSp>
      <p:cxnSp>
        <p:nvCxnSpPr>
          <p:cNvPr id="1686" name="Google Shape;1686;g1344c4ea85d_0_525"/>
          <p:cNvCxnSpPr/>
          <p:nvPr/>
        </p:nvCxnSpPr>
        <p:spPr>
          <a:xfrm flipH="1" rot="10800000">
            <a:off x="4207850" y="1687025"/>
            <a:ext cx="2165100" cy="1220400"/>
          </a:xfrm>
          <a:prstGeom prst="straightConnector1">
            <a:avLst/>
          </a:prstGeom>
          <a:noFill/>
          <a:ln cap="flat" cmpd="sng" w="28575">
            <a:solidFill>
              <a:schemeClr val="accent3"/>
            </a:solidFill>
            <a:prstDash val="solid"/>
            <a:round/>
            <a:headEnd len="med" w="med" type="none"/>
            <a:tailEnd len="med" w="med" type="none"/>
          </a:ln>
        </p:spPr>
      </p:cxnSp>
      <p:cxnSp>
        <p:nvCxnSpPr>
          <p:cNvPr id="1687" name="Google Shape;1687;g1344c4ea85d_0_525"/>
          <p:cNvCxnSpPr/>
          <p:nvPr/>
        </p:nvCxnSpPr>
        <p:spPr>
          <a:xfrm>
            <a:off x="4163925" y="2438813"/>
            <a:ext cx="2153700" cy="114900"/>
          </a:xfrm>
          <a:prstGeom prst="straightConnector1">
            <a:avLst/>
          </a:prstGeom>
          <a:noFill/>
          <a:ln cap="flat" cmpd="sng" w="28575">
            <a:solidFill>
              <a:schemeClr val="accent4"/>
            </a:solidFill>
            <a:prstDash val="solid"/>
            <a:round/>
            <a:headEnd len="med" w="med" type="none"/>
            <a:tailEnd len="med" w="med" type="none"/>
          </a:ln>
        </p:spPr>
      </p:cxnSp>
      <p:cxnSp>
        <p:nvCxnSpPr>
          <p:cNvPr id="1688" name="Google Shape;1688;g1344c4ea85d_0_525"/>
          <p:cNvCxnSpPr/>
          <p:nvPr/>
        </p:nvCxnSpPr>
        <p:spPr>
          <a:xfrm flipH="1" rot="10800000">
            <a:off x="4211300" y="2771375"/>
            <a:ext cx="2158200" cy="1457400"/>
          </a:xfrm>
          <a:prstGeom prst="straightConnector1">
            <a:avLst/>
          </a:prstGeom>
          <a:noFill/>
          <a:ln cap="flat" cmpd="sng" w="28575">
            <a:solidFill>
              <a:schemeClr val="accent4"/>
            </a:solidFill>
            <a:prstDash val="solid"/>
            <a:round/>
            <a:headEnd len="med" w="med" type="none"/>
            <a:tailEnd len="med" w="med" type="none"/>
          </a:ln>
        </p:spPr>
      </p:cxnSp>
      <p:cxnSp>
        <p:nvCxnSpPr>
          <p:cNvPr id="1689" name="Google Shape;1689;g1344c4ea85d_0_525"/>
          <p:cNvCxnSpPr/>
          <p:nvPr/>
        </p:nvCxnSpPr>
        <p:spPr>
          <a:xfrm flipH="1" rot="10800000">
            <a:off x="4167625" y="2653163"/>
            <a:ext cx="2245500" cy="1222500"/>
          </a:xfrm>
          <a:prstGeom prst="straightConnector1">
            <a:avLst/>
          </a:prstGeom>
          <a:noFill/>
          <a:ln cap="flat" cmpd="sng" w="28575">
            <a:solidFill>
              <a:schemeClr val="accent4"/>
            </a:solidFill>
            <a:prstDash val="solid"/>
            <a:round/>
            <a:headEnd len="med" w="med" type="none"/>
            <a:tailEnd len="med" w="med" type="none"/>
          </a:ln>
        </p:spPr>
      </p:cxnSp>
      <p:sp>
        <p:nvSpPr>
          <p:cNvPr id="1690" name="Google Shape;1690;g1344c4ea85d_0_525"/>
          <p:cNvSpPr txBox="1"/>
          <p:nvPr/>
        </p:nvSpPr>
        <p:spPr>
          <a:xfrm>
            <a:off x="6647975" y="3081800"/>
            <a:ext cx="16821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lang="en-US" sz="2200">
                <a:solidFill>
                  <a:schemeClr val="dk1"/>
                </a:solidFill>
              </a:rPr>
              <a:t>Joined Table</a:t>
            </a:r>
            <a:endParaRPr i="0" sz="2200" u="none" cap="none" strike="noStrike">
              <a:solidFill>
                <a:schemeClr val="dk2"/>
              </a:solidFill>
            </a:endParaRPr>
          </a:p>
        </p:txBody>
      </p:sp>
      <p:sp>
        <p:nvSpPr>
          <p:cNvPr id="1691" name="Google Shape;1691;g1344c4ea85d_0_525"/>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STRUCTURE AND INTEGRITY</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3cbac3a179_1_378"/>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http://www.businessdictionary.com/definition/data-cleaning.html</a:t>
            </a:r>
            <a:endParaRPr b="0" i="0" sz="1400" u="none" cap="none" strike="noStrike">
              <a:solidFill>
                <a:srgbClr val="000000"/>
              </a:solidFill>
              <a:latin typeface="Arial"/>
              <a:ea typeface="Arial"/>
              <a:cs typeface="Arial"/>
              <a:sym typeface="Arial"/>
            </a:endParaRPr>
          </a:p>
        </p:txBody>
      </p:sp>
      <p:sp>
        <p:nvSpPr>
          <p:cNvPr id="207" name="Google Shape;207;g13cbac3a179_1_37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Quality</a:t>
            </a:r>
            <a:endParaRPr b="1" i="0" sz="2200" u="none" cap="none" strike="noStrike">
              <a:solidFill>
                <a:schemeClr val="dk2"/>
              </a:solidFill>
              <a:latin typeface="Arial"/>
              <a:ea typeface="Arial"/>
              <a:cs typeface="Arial"/>
              <a:sym typeface="Arial"/>
            </a:endParaRPr>
          </a:p>
        </p:txBody>
      </p:sp>
      <p:sp>
        <p:nvSpPr>
          <p:cNvPr id="208" name="Google Shape;208;g13cbac3a179_1_378"/>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sz="1200">
                <a:solidFill>
                  <a:srgbClr val="7F7F7F"/>
                </a:solidFill>
              </a:rPr>
              <a:t>“All data include error — there is no escaping it! It is knowing what the error is that is important, and knowing if the error is within acceptable limits for the purpose to which the data are to be put. (Chapman 2005)”</a:t>
            </a:r>
            <a:endParaRPr b="0" i="0" sz="1200" u="none" cap="none" strike="noStrike">
              <a:solidFill>
                <a:srgbClr val="7F7F7F"/>
              </a:solidFill>
              <a:latin typeface="Arial"/>
              <a:ea typeface="Arial"/>
              <a:cs typeface="Arial"/>
              <a:sym typeface="Arial"/>
            </a:endParaRPr>
          </a:p>
        </p:txBody>
      </p:sp>
      <p:sp>
        <p:nvSpPr>
          <p:cNvPr id="209" name="Google Shape;209;g13cbac3a179_1_378"/>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0" name="Google Shape;210;g13cbac3a179_1_378"/>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1" name="Google Shape;211;g13cbac3a179_1_378"/>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Correctness (Accuracy)</a:t>
            </a:r>
            <a:endParaRPr>
              <a:solidFill>
                <a:schemeClr val="dk1"/>
              </a:solidFill>
            </a:endParaRPr>
          </a:p>
          <a:p>
            <a:pPr indent="-235203"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How close was the recorded value to the actual value?</a:t>
            </a:r>
            <a:endParaRPr b="0" i="0" sz="1400" u="none" cap="none" strike="noStrike">
              <a:solidFill>
                <a:schemeClr val="dk1"/>
              </a:solidFill>
              <a:latin typeface="Arial"/>
              <a:ea typeface="Arial"/>
              <a:cs typeface="Arial"/>
              <a:sym typeface="Arial"/>
            </a:endParaRPr>
          </a:p>
          <a:p>
            <a:pPr indent="-180340" lvl="0" marL="182880" rtl="0" algn="l">
              <a:spcBef>
                <a:spcPts val="1200"/>
              </a:spcBef>
              <a:spcAft>
                <a:spcPts val="0"/>
              </a:spcAft>
              <a:buClr>
                <a:schemeClr val="dk1"/>
              </a:buClr>
              <a:buSzPts val="1400"/>
              <a:buFont typeface="Noto Sans Symbols"/>
              <a:buChar char="●"/>
            </a:pPr>
            <a:r>
              <a:rPr lang="en-US">
                <a:solidFill>
                  <a:schemeClr val="dk1"/>
                </a:solidFill>
              </a:rPr>
              <a:t>Consistency (Precision)</a:t>
            </a:r>
            <a:endParaRPr>
              <a:solidFill>
                <a:schemeClr val="dk1"/>
              </a:solidFill>
            </a:endParaRPr>
          </a:p>
          <a:p>
            <a:pPr indent="-235203" lvl="1" marL="448056" rtl="0" algn="l">
              <a:spcBef>
                <a:spcPts val="1200"/>
              </a:spcBef>
              <a:spcAft>
                <a:spcPts val="0"/>
              </a:spcAft>
              <a:buClr>
                <a:schemeClr val="dk1"/>
              </a:buClr>
              <a:buSzPts val="1400"/>
              <a:buFont typeface="Noto Sans Symbols"/>
              <a:buChar char="–"/>
            </a:pPr>
            <a:r>
              <a:rPr lang="en-US">
                <a:solidFill>
                  <a:schemeClr val="dk1"/>
                </a:solidFill>
              </a:rPr>
              <a:t>How often did you get it right?</a:t>
            </a:r>
            <a:endParaRPr>
              <a:solidFill>
                <a:schemeClr val="dk1"/>
              </a:solidFill>
            </a:endParaRPr>
          </a:p>
        </p:txBody>
      </p:sp>
      <p:pic>
        <p:nvPicPr>
          <p:cNvPr id="212" name="Google Shape;212;g13cbac3a179_1_378"/>
          <p:cNvPicPr preferRelativeResize="0"/>
          <p:nvPr/>
        </p:nvPicPr>
        <p:blipFill>
          <a:blip r:embed="rId3">
            <a:alphaModFix/>
          </a:blip>
          <a:stretch>
            <a:fillRect/>
          </a:stretch>
        </p:blipFill>
        <p:spPr>
          <a:xfrm>
            <a:off x="5577396" y="1494171"/>
            <a:ext cx="2522650" cy="2522650"/>
          </a:xfrm>
          <a:prstGeom prst="rect">
            <a:avLst/>
          </a:prstGeom>
          <a:noFill/>
          <a:ln>
            <a:noFill/>
          </a:ln>
        </p:spPr>
      </p:pic>
      <p:sp>
        <p:nvSpPr>
          <p:cNvPr id="213" name="Google Shape;213;g13cbac3a179_1_37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CLEANLINESS IS KING</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5" name="Shape 1695"/>
        <p:cNvGrpSpPr/>
        <p:nvPr/>
      </p:nvGrpSpPr>
      <p:grpSpPr>
        <a:xfrm>
          <a:off x="0" y="0"/>
          <a:ext cx="0" cy="0"/>
          <a:chOff x="0" y="0"/>
          <a:chExt cx="0" cy="0"/>
        </a:xfrm>
      </p:grpSpPr>
      <p:sp>
        <p:nvSpPr>
          <p:cNvPr id="1696" name="Google Shape;1696;g1344c4ea85d_0_651"/>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697" name="Google Shape;1697;g1344c4ea85d_0_65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Relational Data</a:t>
            </a:r>
            <a:endParaRPr b="1" i="0" sz="2200" u="none" cap="none" strike="noStrike">
              <a:solidFill>
                <a:schemeClr val="dk2"/>
              </a:solidFill>
              <a:latin typeface="Arial"/>
              <a:ea typeface="Arial"/>
              <a:cs typeface="Arial"/>
              <a:sym typeface="Arial"/>
            </a:endParaRPr>
          </a:p>
        </p:txBody>
      </p:sp>
      <p:sp>
        <p:nvSpPr>
          <p:cNvPr id="1698" name="Google Shape;1698;g1344c4ea85d_0_651"/>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happens when you use more than one table?”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graphicFrame>
        <p:nvGraphicFramePr>
          <p:cNvPr id="1699" name="Google Shape;1699;g1344c4ea85d_0_651"/>
          <p:cNvGraphicFramePr/>
          <p:nvPr/>
        </p:nvGraphicFramePr>
        <p:xfrm>
          <a:off x="395288" y="1405825"/>
          <a:ext cx="3000000" cy="3000000"/>
        </p:xfrm>
        <a:graphic>
          <a:graphicData uri="http://schemas.openxmlformats.org/drawingml/2006/table">
            <a:tbl>
              <a:tblPr>
                <a:noFill/>
                <a:tableStyleId>{660D5E19-21CC-4746-9C6A-F985E217CC2E}</a:tableStyleId>
              </a:tblPr>
              <a:tblGrid>
                <a:gridCol w="779975"/>
                <a:gridCol w="779975"/>
                <a:gridCol w="779975"/>
                <a:gridCol w="779975"/>
                <a:gridCol w="779975"/>
                <a:gridCol w="779975"/>
                <a:gridCol w="779975"/>
              </a:tblGrid>
              <a:tr h="343000">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StateFK</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b="1"/>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700" name="Google Shape;1700;g1344c4ea85d_0_651"/>
          <p:cNvSpPr/>
          <p:nvPr/>
        </p:nvSpPr>
        <p:spPr>
          <a:xfrm rot="5400000">
            <a:off x="2151288" y="2618825"/>
            <a:ext cx="3420600" cy="8055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1701" name="Google Shape;1701;g1344c4ea85d_0_651"/>
          <p:cNvSpPr/>
          <p:nvPr/>
        </p:nvSpPr>
        <p:spPr>
          <a:xfrm>
            <a:off x="-2071475" y="3463575"/>
            <a:ext cx="548700" cy="5487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g1344c4ea85d_0_651"/>
          <p:cNvSpPr/>
          <p:nvPr/>
        </p:nvSpPr>
        <p:spPr>
          <a:xfrm>
            <a:off x="-1240100" y="3463600"/>
            <a:ext cx="640200" cy="5535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g1344c4ea85d_0_651"/>
          <p:cNvSpPr/>
          <p:nvPr/>
        </p:nvSpPr>
        <p:spPr>
          <a:xfrm>
            <a:off x="-2162975" y="2267700"/>
            <a:ext cx="640200" cy="6081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4" name="Google Shape;1704;g1344c4ea85d_0_651"/>
          <p:cNvGrpSpPr/>
          <p:nvPr/>
        </p:nvGrpSpPr>
        <p:grpSpPr>
          <a:xfrm>
            <a:off x="-2124600" y="1039711"/>
            <a:ext cx="775800" cy="775800"/>
            <a:chOff x="7698550" y="1901686"/>
            <a:chExt cx="775800" cy="775800"/>
          </a:xfrm>
        </p:grpSpPr>
        <p:sp>
          <p:nvSpPr>
            <p:cNvPr id="1705" name="Google Shape;1705;g1344c4ea85d_0_651"/>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g1344c4ea85d_0_651"/>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7" name="Google Shape;1707;g1344c4ea85d_0_651"/>
          <p:cNvGrpSpPr/>
          <p:nvPr/>
        </p:nvGrpSpPr>
        <p:grpSpPr>
          <a:xfrm>
            <a:off x="-1144962" y="1039711"/>
            <a:ext cx="775800" cy="775800"/>
            <a:chOff x="7698550" y="1901686"/>
            <a:chExt cx="775800" cy="775800"/>
          </a:xfrm>
        </p:grpSpPr>
        <p:sp>
          <p:nvSpPr>
            <p:cNvPr id="1708" name="Google Shape;1708;g1344c4ea85d_0_651"/>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g1344c4ea85d_0_651"/>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0" name="Google Shape;1710;g1344c4ea85d_0_651"/>
          <p:cNvGrpSpPr/>
          <p:nvPr/>
        </p:nvGrpSpPr>
        <p:grpSpPr>
          <a:xfrm>
            <a:off x="-1375712" y="2251648"/>
            <a:ext cx="775800" cy="775800"/>
            <a:chOff x="7698550" y="1901686"/>
            <a:chExt cx="775800" cy="775800"/>
          </a:xfrm>
        </p:grpSpPr>
        <p:sp>
          <p:nvSpPr>
            <p:cNvPr id="1711" name="Google Shape;1711;g1344c4ea85d_0_651"/>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g1344c4ea85d_0_651"/>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3" name="Google Shape;1713;g1344c4ea85d_0_651"/>
          <p:cNvSpPr/>
          <p:nvPr/>
        </p:nvSpPr>
        <p:spPr>
          <a:xfrm>
            <a:off x="582800" y="18395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g1344c4ea85d_0_651"/>
          <p:cNvSpPr/>
          <p:nvPr/>
        </p:nvSpPr>
        <p:spPr>
          <a:xfrm>
            <a:off x="1331925" y="1839575"/>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g1344c4ea85d_0_651"/>
          <p:cNvSpPr/>
          <p:nvPr/>
        </p:nvSpPr>
        <p:spPr>
          <a:xfrm>
            <a:off x="1331913" y="2340346"/>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g1344c4ea85d_0_651"/>
          <p:cNvSpPr/>
          <p:nvPr/>
        </p:nvSpPr>
        <p:spPr>
          <a:xfrm>
            <a:off x="1331935" y="2777925"/>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g1344c4ea85d_0_651"/>
          <p:cNvSpPr/>
          <p:nvPr/>
        </p:nvSpPr>
        <p:spPr>
          <a:xfrm>
            <a:off x="1331923" y="3215500"/>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g1344c4ea85d_0_651"/>
          <p:cNvSpPr/>
          <p:nvPr/>
        </p:nvSpPr>
        <p:spPr>
          <a:xfrm>
            <a:off x="2103598" y="1839585"/>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9" name="Google Shape;1719;g1344c4ea85d_0_651"/>
          <p:cNvGrpSpPr/>
          <p:nvPr/>
        </p:nvGrpSpPr>
        <p:grpSpPr>
          <a:xfrm>
            <a:off x="4450420" y="1789191"/>
            <a:ext cx="455084" cy="431965"/>
            <a:chOff x="7698550" y="1901686"/>
            <a:chExt cx="775800" cy="775800"/>
          </a:xfrm>
        </p:grpSpPr>
        <p:sp>
          <p:nvSpPr>
            <p:cNvPr id="1720" name="Google Shape;1720;g1344c4ea85d_0_651"/>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g1344c4ea85d_0_651"/>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2" name="Google Shape;1722;g1344c4ea85d_0_651"/>
          <p:cNvGrpSpPr/>
          <p:nvPr/>
        </p:nvGrpSpPr>
        <p:grpSpPr>
          <a:xfrm>
            <a:off x="3671556" y="1789190"/>
            <a:ext cx="455084" cy="431965"/>
            <a:chOff x="7698550" y="1901686"/>
            <a:chExt cx="775800" cy="775800"/>
          </a:xfrm>
        </p:grpSpPr>
        <p:sp>
          <p:nvSpPr>
            <p:cNvPr id="1723" name="Google Shape;1723;g1344c4ea85d_0_651"/>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g1344c4ea85d_0_651"/>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5" name="Google Shape;1725;g1344c4ea85d_0_651"/>
          <p:cNvSpPr/>
          <p:nvPr/>
        </p:nvSpPr>
        <p:spPr>
          <a:xfrm>
            <a:off x="582800" y="2340338"/>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g1344c4ea85d_0_651"/>
          <p:cNvSpPr/>
          <p:nvPr/>
        </p:nvSpPr>
        <p:spPr>
          <a:xfrm>
            <a:off x="582800" y="277792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g1344c4ea85d_0_651"/>
          <p:cNvSpPr/>
          <p:nvPr/>
        </p:nvSpPr>
        <p:spPr>
          <a:xfrm>
            <a:off x="582800" y="321550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g1344c4ea85d_0_651"/>
          <p:cNvSpPr/>
          <p:nvPr/>
        </p:nvSpPr>
        <p:spPr>
          <a:xfrm>
            <a:off x="582788" y="365307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g1344c4ea85d_0_651"/>
          <p:cNvSpPr/>
          <p:nvPr/>
        </p:nvSpPr>
        <p:spPr>
          <a:xfrm>
            <a:off x="582788" y="40906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g1344c4ea85d_0_651"/>
          <p:cNvSpPr/>
          <p:nvPr/>
        </p:nvSpPr>
        <p:spPr>
          <a:xfrm>
            <a:off x="2887563" y="18395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g1344c4ea85d_0_651"/>
          <p:cNvSpPr/>
          <p:nvPr/>
        </p:nvSpPr>
        <p:spPr>
          <a:xfrm>
            <a:off x="2887550" y="23403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g1344c4ea85d_0_651"/>
          <p:cNvSpPr/>
          <p:nvPr/>
        </p:nvSpPr>
        <p:spPr>
          <a:xfrm>
            <a:off x="2887550" y="277792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g1344c4ea85d_0_651"/>
          <p:cNvSpPr/>
          <p:nvPr/>
        </p:nvSpPr>
        <p:spPr>
          <a:xfrm>
            <a:off x="2887550" y="321550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g1344c4ea85d_0_651"/>
          <p:cNvSpPr/>
          <p:nvPr/>
        </p:nvSpPr>
        <p:spPr>
          <a:xfrm>
            <a:off x="2887550" y="365307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g1344c4ea85d_0_651"/>
          <p:cNvSpPr/>
          <p:nvPr/>
        </p:nvSpPr>
        <p:spPr>
          <a:xfrm>
            <a:off x="2887563" y="4090650"/>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g1344c4ea85d_0_651"/>
          <p:cNvSpPr/>
          <p:nvPr/>
        </p:nvSpPr>
        <p:spPr>
          <a:xfrm>
            <a:off x="5229275" y="183957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g1344c4ea85d_0_651"/>
          <p:cNvSpPr/>
          <p:nvPr/>
        </p:nvSpPr>
        <p:spPr>
          <a:xfrm>
            <a:off x="5229325" y="2305475"/>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g1344c4ea85d_0_651"/>
          <p:cNvSpPr/>
          <p:nvPr/>
        </p:nvSpPr>
        <p:spPr>
          <a:xfrm>
            <a:off x="5229325" y="27713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g1344c4ea85d_0_651"/>
          <p:cNvSpPr/>
          <p:nvPr/>
        </p:nvSpPr>
        <p:spPr>
          <a:xfrm>
            <a:off x="5229350" y="32372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g1344c4ea85d_0_651"/>
          <p:cNvSpPr/>
          <p:nvPr/>
        </p:nvSpPr>
        <p:spPr>
          <a:xfrm>
            <a:off x="5229275" y="37031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g1344c4ea85d_0_651"/>
          <p:cNvSpPr/>
          <p:nvPr/>
        </p:nvSpPr>
        <p:spPr>
          <a:xfrm>
            <a:off x="5229275" y="4169063"/>
            <a:ext cx="385200" cy="331200"/>
          </a:xfrm>
          <a:prstGeom prst="rect">
            <a:avLst/>
          </a:prstGeom>
          <a:solidFill>
            <a:srgbClr val="A5A5A5"/>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g1344c4ea85d_0_651"/>
          <p:cNvSpPr/>
          <p:nvPr/>
        </p:nvSpPr>
        <p:spPr>
          <a:xfrm>
            <a:off x="1331936" y="3653075"/>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g1344c4ea85d_0_651"/>
          <p:cNvSpPr/>
          <p:nvPr/>
        </p:nvSpPr>
        <p:spPr>
          <a:xfrm>
            <a:off x="1331923" y="4090650"/>
            <a:ext cx="455100" cy="331200"/>
          </a:xfrm>
          <a:prstGeom prst="triangle">
            <a:avLst>
              <a:gd fmla="val 50000" name="adj"/>
            </a:avLst>
          </a:prstGeom>
          <a:solidFill>
            <a:srgbClr val="A5A5A5"/>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g1344c4ea85d_0_651"/>
          <p:cNvSpPr/>
          <p:nvPr/>
        </p:nvSpPr>
        <p:spPr>
          <a:xfrm>
            <a:off x="2103610" y="2305473"/>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g1344c4ea85d_0_651"/>
          <p:cNvSpPr/>
          <p:nvPr/>
        </p:nvSpPr>
        <p:spPr>
          <a:xfrm>
            <a:off x="2103610" y="2753923"/>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g1344c4ea85d_0_651"/>
          <p:cNvSpPr/>
          <p:nvPr/>
        </p:nvSpPr>
        <p:spPr>
          <a:xfrm>
            <a:off x="2103623" y="3202360"/>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g1344c4ea85d_0_651"/>
          <p:cNvSpPr/>
          <p:nvPr/>
        </p:nvSpPr>
        <p:spPr>
          <a:xfrm>
            <a:off x="2103610" y="3650785"/>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g1344c4ea85d_0_651"/>
          <p:cNvSpPr/>
          <p:nvPr/>
        </p:nvSpPr>
        <p:spPr>
          <a:xfrm>
            <a:off x="2103610" y="4099210"/>
            <a:ext cx="385200" cy="331200"/>
          </a:xfrm>
          <a:prstGeom prst="pentagon">
            <a:avLst>
              <a:gd fmla="val 105146" name="hf"/>
              <a:gd fmla="val 110557" name="vf"/>
            </a:avLst>
          </a:prstGeom>
          <a:solidFill>
            <a:srgbClr val="A5A5A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9" name="Google Shape;1749;g1344c4ea85d_0_651"/>
          <p:cNvGrpSpPr/>
          <p:nvPr/>
        </p:nvGrpSpPr>
        <p:grpSpPr>
          <a:xfrm>
            <a:off x="4450420" y="2255091"/>
            <a:ext cx="455084" cy="431965"/>
            <a:chOff x="7698550" y="1901686"/>
            <a:chExt cx="775800" cy="775800"/>
          </a:xfrm>
        </p:grpSpPr>
        <p:sp>
          <p:nvSpPr>
            <p:cNvPr id="1750" name="Google Shape;1750;g1344c4ea85d_0_651"/>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g1344c4ea85d_0_651"/>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2" name="Google Shape;1752;g1344c4ea85d_0_651"/>
          <p:cNvGrpSpPr/>
          <p:nvPr/>
        </p:nvGrpSpPr>
        <p:grpSpPr>
          <a:xfrm>
            <a:off x="4450420" y="2720991"/>
            <a:ext cx="455084" cy="431965"/>
            <a:chOff x="7698550" y="1901686"/>
            <a:chExt cx="775800" cy="775800"/>
          </a:xfrm>
        </p:grpSpPr>
        <p:sp>
          <p:nvSpPr>
            <p:cNvPr id="1753" name="Google Shape;1753;g1344c4ea85d_0_651"/>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g1344c4ea85d_0_651"/>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5" name="Google Shape;1755;g1344c4ea85d_0_651"/>
          <p:cNvGrpSpPr/>
          <p:nvPr/>
        </p:nvGrpSpPr>
        <p:grpSpPr>
          <a:xfrm>
            <a:off x="4450420" y="3186891"/>
            <a:ext cx="455084" cy="431965"/>
            <a:chOff x="7698550" y="1901686"/>
            <a:chExt cx="775800" cy="775800"/>
          </a:xfrm>
        </p:grpSpPr>
        <p:sp>
          <p:nvSpPr>
            <p:cNvPr id="1756" name="Google Shape;1756;g1344c4ea85d_0_651"/>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g1344c4ea85d_0_651"/>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8" name="Google Shape;1758;g1344c4ea85d_0_651"/>
          <p:cNvGrpSpPr/>
          <p:nvPr/>
        </p:nvGrpSpPr>
        <p:grpSpPr>
          <a:xfrm>
            <a:off x="4450420" y="3652791"/>
            <a:ext cx="455084" cy="431965"/>
            <a:chOff x="7698550" y="1901686"/>
            <a:chExt cx="775800" cy="775800"/>
          </a:xfrm>
        </p:grpSpPr>
        <p:sp>
          <p:nvSpPr>
            <p:cNvPr id="1759" name="Google Shape;1759;g1344c4ea85d_0_651"/>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g1344c4ea85d_0_651"/>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1" name="Google Shape;1761;g1344c4ea85d_0_651"/>
          <p:cNvGrpSpPr/>
          <p:nvPr/>
        </p:nvGrpSpPr>
        <p:grpSpPr>
          <a:xfrm>
            <a:off x="4450420" y="4118691"/>
            <a:ext cx="455084" cy="431965"/>
            <a:chOff x="7698550" y="1901686"/>
            <a:chExt cx="775800" cy="775800"/>
          </a:xfrm>
        </p:grpSpPr>
        <p:sp>
          <p:nvSpPr>
            <p:cNvPr id="1762" name="Google Shape;1762;g1344c4ea85d_0_651"/>
            <p:cNvSpPr/>
            <p:nvPr/>
          </p:nvSpPr>
          <p:spPr>
            <a:xfrm>
              <a:off x="7812100" y="2015325"/>
              <a:ext cx="548700" cy="548700"/>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g1344c4ea85d_0_651"/>
            <p:cNvSpPr/>
            <p:nvPr/>
          </p:nvSpPr>
          <p:spPr>
            <a:xfrm rot="2700000">
              <a:off x="7812163" y="2015299"/>
              <a:ext cx="548573" cy="548573"/>
            </a:xfrm>
            <a:prstGeom prst="rect">
              <a:avLst/>
            </a:prstGeom>
            <a:solidFill>
              <a:srgbClr val="A5A5A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4" name="Google Shape;1764;g1344c4ea85d_0_651"/>
          <p:cNvGrpSpPr/>
          <p:nvPr/>
        </p:nvGrpSpPr>
        <p:grpSpPr>
          <a:xfrm>
            <a:off x="3671481" y="3186890"/>
            <a:ext cx="455084" cy="431965"/>
            <a:chOff x="7698550" y="1901686"/>
            <a:chExt cx="775800" cy="775800"/>
          </a:xfrm>
        </p:grpSpPr>
        <p:sp>
          <p:nvSpPr>
            <p:cNvPr id="1765" name="Google Shape;1765;g1344c4ea85d_0_651"/>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g1344c4ea85d_0_651"/>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7" name="Google Shape;1767;g1344c4ea85d_0_651"/>
          <p:cNvGrpSpPr/>
          <p:nvPr/>
        </p:nvGrpSpPr>
        <p:grpSpPr>
          <a:xfrm>
            <a:off x="3671512" y="2255095"/>
            <a:ext cx="455084" cy="431965"/>
            <a:chOff x="7698550" y="1901686"/>
            <a:chExt cx="775800" cy="775800"/>
          </a:xfrm>
        </p:grpSpPr>
        <p:sp>
          <p:nvSpPr>
            <p:cNvPr id="1768" name="Google Shape;1768;g1344c4ea85d_0_651"/>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g1344c4ea85d_0_651"/>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0" name="Google Shape;1770;g1344c4ea85d_0_651"/>
          <p:cNvGrpSpPr/>
          <p:nvPr/>
        </p:nvGrpSpPr>
        <p:grpSpPr>
          <a:xfrm>
            <a:off x="3671512" y="2720995"/>
            <a:ext cx="455084" cy="431965"/>
            <a:chOff x="7698550" y="1901686"/>
            <a:chExt cx="775800" cy="775800"/>
          </a:xfrm>
        </p:grpSpPr>
        <p:sp>
          <p:nvSpPr>
            <p:cNvPr id="1771" name="Google Shape;1771;g1344c4ea85d_0_651"/>
            <p:cNvSpPr/>
            <p:nvPr/>
          </p:nvSpPr>
          <p:spPr>
            <a:xfrm>
              <a:off x="7812100" y="2015325"/>
              <a:ext cx="548700" cy="548700"/>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g1344c4ea85d_0_651"/>
            <p:cNvSpPr/>
            <p:nvPr/>
          </p:nvSpPr>
          <p:spPr>
            <a:xfrm rot="2700000">
              <a:off x="7812163" y="2015299"/>
              <a:ext cx="548573" cy="548573"/>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3" name="Google Shape;1773;g1344c4ea85d_0_651"/>
          <p:cNvGrpSpPr/>
          <p:nvPr/>
        </p:nvGrpSpPr>
        <p:grpSpPr>
          <a:xfrm>
            <a:off x="3671562" y="3652795"/>
            <a:ext cx="455084" cy="431965"/>
            <a:chOff x="7698550" y="1901686"/>
            <a:chExt cx="775800" cy="775800"/>
          </a:xfrm>
        </p:grpSpPr>
        <p:sp>
          <p:nvSpPr>
            <p:cNvPr id="1774" name="Google Shape;1774;g1344c4ea85d_0_651"/>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g1344c4ea85d_0_651"/>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6" name="Google Shape;1776;g1344c4ea85d_0_651"/>
          <p:cNvGrpSpPr/>
          <p:nvPr/>
        </p:nvGrpSpPr>
        <p:grpSpPr>
          <a:xfrm>
            <a:off x="3671562" y="4118695"/>
            <a:ext cx="455084" cy="431965"/>
            <a:chOff x="7698550" y="1901686"/>
            <a:chExt cx="775800" cy="775800"/>
          </a:xfrm>
        </p:grpSpPr>
        <p:sp>
          <p:nvSpPr>
            <p:cNvPr id="1777" name="Google Shape;1777;g1344c4ea85d_0_651"/>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g1344c4ea85d_0_651"/>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779" name="Google Shape;1779;g1344c4ea85d_0_651"/>
          <p:cNvGraphicFramePr/>
          <p:nvPr/>
        </p:nvGraphicFramePr>
        <p:xfrm>
          <a:off x="6018413" y="1536725"/>
          <a:ext cx="3000000" cy="3000000"/>
        </p:xfrm>
        <a:graphic>
          <a:graphicData uri="http://schemas.openxmlformats.org/drawingml/2006/table">
            <a:tbl>
              <a:tblPr>
                <a:noFill/>
                <a:tableStyleId>{660D5E19-21CC-4746-9C6A-F985E217CC2E}</a:tableStyleId>
              </a:tblPr>
              <a:tblGrid>
                <a:gridCol w="394700"/>
                <a:gridCol w="945275"/>
                <a:gridCol w="546700"/>
                <a:gridCol w="747975"/>
                <a:gridCol w="382850"/>
              </a:tblGrid>
              <a:tr h="455175">
                <a:tc>
                  <a:txBody>
                    <a:bodyPr/>
                    <a:lstStyle/>
                    <a:p>
                      <a:pPr indent="0" lvl="0" marL="0" rtl="0" algn="l">
                        <a:spcBef>
                          <a:spcPts val="0"/>
                        </a:spcBef>
                        <a:spcAft>
                          <a:spcPts val="0"/>
                        </a:spcAft>
                        <a:buNone/>
                      </a:pPr>
                      <a:r>
                        <a:rPr lang="en-US" sz="1200"/>
                        <a:t>1</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1200"/>
                        <a:t>“Illinois”</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1200"/>
                        <a:t>“IL”</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1000"/>
                        <a:t>“Springfield”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rPr lang="en-US" sz="1200"/>
                        <a:t>2</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1200"/>
                        <a:t>“Wisconsin”</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1200"/>
                        <a:t>“WI”</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1000"/>
                        <a:t>“Madison”</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455175">
                <a:tc>
                  <a:txBody>
                    <a:bodyPr/>
                    <a:lstStyle/>
                    <a:p>
                      <a:pPr indent="0" lvl="0" marL="0" rtl="0" algn="l">
                        <a:spcBef>
                          <a:spcPts val="0"/>
                        </a:spcBef>
                        <a:spcAft>
                          <a:spcPts val="0"/>
                        </a:spcAft>
                        <a:buNone/>
                      </a:pPr>
                      <a:r>
                        <a:rPr lang="en-US" sz="1200"/>
                        <a:t>3</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1200"/>
                        <a:t>“Indiana”</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1200"/>
                        <a:t>“IN”</a:t>
                      </a:r>
                      <a:endParaRPr sz="12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1000"/>
                        <a:t>“Indianapolis”</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grpSp>
        <p:nvGrpSpPr>
          <p:cNvPr id="1780" name="Google Shape;1780;g1344c4ea85d_0_651"/>
          <p:cNvGrpSpPr/>
          <p:nvPr/>
        </p:nvGrpSpPr>
        <p:grpSpPr>
          <a:xfrm>
            <a:off x="8700557" y="1603068"/>
            <a:ext cx="334990" cy="295657"/>
            <a:chOff x="7698550" y="1901686"/>
            <a:chExt cx="775800" cy="775800"/>
          </a:xfrm>
        </p:grpSpPr>
        <p:sp>
          <p:nvSpPr>
            <p:cNvPr id="1781" name="Google Shape;1781;g1344c4ea85d_0_651"/>
            <p:cNvSpPr/>
            <p:nvPr/>
          </p:nvSpPr>
          <p:spPr>
            <a:xfrm>
              <a:off x="7812100" y="2015325"/>
              <a:ext cx="548700" cy="548700"/>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g1344c4ea85d_0_651"/>
            <p:cNvSpPr/>
            <p:nvPr/>
          </p:nvSpPr>
          <p:spPr>
            <a:xfrm rot="2700000">
              <a:off x="7812163" y="2015299"/>
              <a:ext cx="548573" cy="548573"/>
            </a:xfrm>
            <a:prstGeom prst="rect">
              <a:avLst/>
            </a:prstGeom>
            <a:gradFill>
              <a:gsLst>
                <a:gs pos="0">
                  <a:srgbClr val="C88CB3"/>
                </a:gs>
                <a:gs pos="100000">
                  <a:srgbClr val="874B72"/>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3" name="Google Shape;1783;g1344c4ea85d_0_651"/>
          <p:cNvGrpSpPr/>
          <p:nvPr/>
        </p:nvGrpSpPr>
        <p:grpSpPr>
          <a:xfrm>
            <a:off x="8694531" y="2148945"/>
            <a:ext cx="334990" cy="295657"/>
            <a:chOff x="7698550" y="1901686"/>
            <a:chExt cx="775800" cy="775800"/>
          </a:xfrm>
        </p:grpSpPr>
        <p:sp>
          <p:nvSpPr>
            <p:cNvPr id="1784" name="Google Shape;1784;g1344c4ea85d_0_651"/>
            <p:cNvSpPr/>
            <p:nvPr/>
          </p:nvSpPr>
          <p:spPr>
            <a:xfrm>
              <a:off x="7812100" y="2015325"/>
              <a:ext cx="548700" cy="548700"/>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g1344c4ea85d_0_651"/>
            <p:cNvSpPr/>
            <p:nvPr/>
          </p:nvSpPr>
          <p:spPr>
            <a:xfrm rot="2700000">
              <a:off x="7812163" y="2015299"/>
              <a:ext cx="548573" cy="548573"/>
            </a:xfrm>
            <a:prstGeom prst="rect">
              <a:avLst/>
            </a:prstGeom>
            <a:gradFill>
              <a:gsLst>
                <a:gs pos="0">
                  <a:srgbClr val="4BAF96"/>
                </a:gs>
                <a:gs pos="100000">
                  <a:srgbClr val="28504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6" name="Google Shape;1786;g1344c4ea85d_0_651"/>
          <p:cNvGrpSpPr/>
          <p:nvPr/>
        </p:nvGrpSpPr>
        <p:grpSpPr>
          <a:xfrm>
            <a:off x="8694533" y="2636668"/>
            <a:ext cx="334990" cy="295657"/>
            <a:chOff x="7698550" y="1901686"/>
            <a:chExt cx="775800" cy="775800"/>
          </a:xfrm>
        </p:grpSpPr>
        <p:sp>
          <p:nvSpPr>
            <p:cNvPr id="1787" name="Google Shape;1787;g1344c4ea85d_0_651"/>
            <p:cNvSpPr/>
            <p:nvPr/>
          </p:nvSpPr>
          <p:spPr>
            <a:xfrm>
              <a:off x="7812100" y="2015325"/>
              <a:ext cx="548700" cy="548700"/>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g1344c4ea85d_0_651"/>
            <p:cNvSpPr/>
            <p:nvPr/>
          </p:nvSpPr>
          <p:spPr>
            <a:xfrm rot="2700000">
              <a:off x="7812163" y="2015299"/>
              <a:ext cx="548573" cy="548573"/>
            </a:xfrm>
            <a:prstGeom prst="rect">
              <a:avLst/>
            </a:prstGeom>
            <a:gradFill>
              <a:gsLst>
                <a:gs pos="0">
                  <a:srgbClr val="F8C9A0"/>
                </a:gs>
                <a:gs pos="100000">
                  <a:srgbClr val="E9852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89" name="Google Shape;1789;g1344c4ea85d_0_651"/>
          <p:cNvCxnSpPr/>
          <p:nvPr/>
        </p:nvCxnSpPr>
        <p:spPr>
          <a:xfrm>
            <a:off x="4126575" y="2050325"/>
            <a:ext cx="1927800" cy="192000"/>
          </a:xfrm>
          <a:prstGeom prst="straightConnector1">
            <a:avLst/>
          </a:prstGeom>
          <a:noFill/>
          <a:ln cap="flat" cmpd="sng" w="28575">
            <a:solidFill>
              <a:schemeClr val="accent1"/>
            </a:solidFill>
            <a:prstDash val="solid"/>
            <a:round/>
            <a:headEnd len="med" w="med" type="none"/>
            <a:tailEnd len="med" w="med" type="none"/>
          </a:ln>
        </p:spPr>
      </p:cxnSp>
      <p:cxnSp>
        <p:nvCxnSpPr>
          <p:cNvPr id="1790" name="Google Shape;1790;g1344c4ea85d_0_651"/>
          <p:cNvCxnSpPr/>
          <p:nvPr/>
        </p:nvCxnSpPr>
        <p:spPr>
          <a:xfrm flipH="1" rot="10800000">
            <a:off x="4152975" y="2354675"/>
            <a:ext cx="1915500" cy="1009800"/>
          </a:xfrm>
          <a:prstGeom prst="straightConnector1">
            <a:avLst/>
          </a:prstGeom>
          <a:noFill/>
          <a:ln cap="flat" cmpd="sng" w="28575">
            <a:solidFill>
              <a:schemeClr val="accent1"/>
            </a:solidFill>
            <a:prstDash val="solid"/>
            <a:round/>
            <a:headEnd len="med" w="med" type="none"/>
            <a:tailEnd len="med" w="med" type="none"/>
          </a:ln>
        </p:spPr>
      </p:cxnSp>
      <p:cxnSp>
        <p:nvCxnSpPr>
          <p:cNvPr id="1791" name="Google Shape;1791;g1344c4ea85d_0_651"/>
          <p:cNvCxnSpPr/>
          <p:nvPr/>
        </p:nvCxnSpPr>
        <p:spPr>
          <a:xfrm flipH="1" rot="10800000">
            <a:off x="4207850" y="1765925"/>
            <a:ext cx="1888800" cy="1141500"/>
          </a:xfrm>
          <a:prstGeom prst="straightConnector1">
            <a:avLst/>
          </a:prstGeom>
          <a:noFill/>
          <a:ln cap="flat" cmpd="sng" w="28575">
            <a:solidFill>
              <a:schemeClr val="accent3"/>
            </a:solidFill>
            <a:prstDash val="solid"/>
            <a:round/>
            <a:headEnd len="med" w="med" type="none"/>
            <a:tailEnd len="med" w="med" type="none"/>
          </a:ln>
        </p:spPr>
      </p:cxnSp>
      <p:cxnSp>
        <p:nvCxnSpPr>
          <p:cNvPr id="1792" name="Google Shape;1792;g1344c4ea85d_0_651"/>
          <p:cNvCxnSpPr/>
          <p:nvPr/>
        </p:nvCxnSpPr>
        <p:spPr>
          <a:xfrm>
            <a:off x="4163925" y="2438813"/>
            <a:ext cx="1848600" cy="294000"/>
          </a:xfrm>
          <a:prstGeom prst="straightConnector1">
            <a:avLst/>
          </a:prstGeom>
          <a:noFill/>
          <a:ln cap="flat" cmpd="sng" w="28575">
            <a:solidFill>
              <a:schemeClr val="accent4"/>
            </a:solidFill>
            <a:prstDash val="solid"/>
            <a:round/>
            <a:headEnd len="med" w="med" type="none"/>
            <a:tailEnd len="med" w="med" type="none"/>
          </a:ln>
        </p:spPr>
      </p:cxnSp>
      <p:cxnSp>
        <p:nvCxnSpPr>
          <p:cNvPr id="1793" name="Google Shape;1793;g1344c4ea85d_0_651"/>
          <p:cNvCxnSpPr/>
          <p:nvPr/>
        </p:nvCxnSpPr>
        <p:spPr>
          <a:xfrm flipH="1" rot="10800000">
            <a:off x="4211300" y="2943275"/>
            <a:ext cx="1885200" cy="1285500"/>
          </a:xfrm>
          <a:prstGeom prst="straightConnector1">
            <a:avLst/>
          </a:prstGeom>
          <a:noFill/>
          <a:ln cap="flat" cmpd="sng" w="28575">
            <a:solidFill>
              <a:schemeClr val="accent4"/>
            </a:solidFill>
            <a:prstDash val="solid"/>
            <a:round/>
            <a:headEnd len="med" w="med" type="none"/>
            <a:tailEnd len="med" w="med" type="none"/>
          </a:ln>
        </p:spPr>
      </p:cxnSp>
      <p:cxnSp>
        <p:nvCxnSpPr>
          <p:cNvPr id="1794" name="Google Shape;1794;g1344c4ea85d_0_651"/>
          <p:cNvCxnSpPr/>
          <p:nvPr/>
        </p:nvCxnSpPr>
        <p:spPr>
          <a:xfrm flipH="1" rot="10800000">
            <a:off x="4167625" y="2873063"/>
            <a:ext cx="1830900" cy="1002600"/>
          </a:xfrm>
          <a:prstGeom prst="straightConnector1">
            <a:avLst/>
          </a:prstGeom>
          <a:noFill/>
          <a:ln cap="flat" cmpd="sng" w="28575">
            <a:solidFill>
              <a:schemeClr val="accent4"/>
            </a:solidFill>
            <a:prstDash val="solid"/>
            <a:round/>
            <a:headEnd len="med" w="med" type="none"/>
            <a:tailEnd len="med" w="med" type="none"/>
          </a:ln>
        </p:spPr>
      </p:cxnSp>
      <p:sp>
        <p:nvSpPr>
          <p:cNvPr id="1795" name="Google Shape;1795;g1344c4ea85d_0_651"/>
          <p:cNvSpPr txBox="1"/>
          <p:nvPr/>
        </p:nvSpPr>
        <p:spPr>
          <a:xfrm>
            <a:off x="6066975" y="3236375"/>
            <a:ext cx="29625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lang="en-US" sz="2200">
                <a:solidFill>
                  <a:schemeClr val="dk1"/>
                </a:solidFill>
              </a:rPr>
              <a:t>Structured Table with Enforced Integrity</a:t>
            </a:r>
            <a:endParaRPr i="0" sz="2200" u="none" cap="none" strike="noStrike">
              <a:solidFill>
                <a:schemeClr val="dk2"/>
              </a:solidFill>
            </a:endParaRPr>
          </a:p>
        </p:txBody>
      </p:sp>
      <p:sp>
        <p:nvSpPr>
          <p:cNvPr id="1796" name="Google Shape;1796;g1344c4ea85d_0_651"/>
          <p:cNvSpPr/>
          <p:nvPr/>
        </p:nvSpPr>
        <p:spPr>
          <a:xfrm>
            <a:off x="330325" y="1664800"/>
            <a:ext cx="5524800" cy="6081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1797" name="Google Shape;1797;g1344c4ea85d_0_651"/>
          <p:cNvSpPr txBox="1"/>
          <p:nvPr/>
        </p:nvSpPr>
        <p:spPr>
          <a:xfrm>
            <a:off x="6084875" y="1242950"/>
            <a:ext cx="805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StateID</a:t>
            </a:r>
            <a:endParaRPr sz="1200"/>
          </a:p>
        </p:txBody>
      </p:sp>
      <p:pic>
        <p:nvPicPr>
          <p:cNvPr id="1798" name="Google Shape;1798;g1344c4ea85d_0_651"/>
          <p:cNvPicPr preferRelativeResize="0"/>
          <p:nvPr/>
        </p:nvPicPr>
        <p:blipFill>
          <a:blip r:embed="rId3">
            <a:alphaModFix/>
          </a:blip>
          <a:stretch>
            <a:fillRect/>
          </a:stretch>
        </p:blipFill>
        <p:spPr>
          <a:xfrm>
            <a:off x="210713" y="1802163"/>
            <a:ext cx="333375" cy="333375"/>
          </a:xfrm>
          <a:prstGeom prst="rect">
            <a:avLst/>
          </a:prstGeom>
          <a:noFill/>
          <a:ln>
            <a:noFill/>
          </a:ln>
        </p:spPr>
      </p:pic>
      <p:pic>
        <p:nvPicPr>
          <p:cNvPr id="1799" name="Google Shape;1799;g1344c4ea85d_0_651"/>
          <p:cNvPicPr preferRelativeResize="0"/>
          <p:nvPr/>
        </p:nvPicPr>
        <p:blipFill>
          <a:blip r:embed="rId3">
            <a:alphaModFix/>
          </a:blip>
          <a:stretch>
            <a:fillRect/>
          </a:stretch>
        </p:blipFill>
        <p:spPr>
          <a:xfrm>
            <a:off x="199313" y="2304375"/>
            <a:ext cx="333375" cy="333375"/>
          </a:xfrm>
          <a:prstGeom prst="rect">
            <a:avLst/>
          </a:prstGeom>
          <a:noFill/>
          <a:ln>
            <a:noFill/>
          </a:ln>
        </p:spPr>
      </p:pic>
      <p:pic>
        <p:nvPicPr>
          <p:cNvPr id="1800" name="Google Shape;1800;g1344c4ea85d_0_651"/>
          <p:cNvPicPr preferRelativeResize="0"/>
          <p:nvPr/>
        </p:nvPicPr>
        <p:blipFill>
          <a:blip r:embed="rId3">
            <a:alphaModFix/>
          </a:blip>
          <a:stretch>
            <a:fillRect/>
          </a:stretch>
        </p:blipFill>
        <p:spPr>
          <a:xfrm>
            <a:off x="199313" y="2806575"/>
            <a:ext cx="333375" cy="333375"/>
          </a:xfrm>
          <a:prstGeom prst="rect">
            <a:avLst/>
          </a:prstGeom>
          <a:noFill/>
          <a:ln>
            <a:noFill/>
          </a:ln>
        </p:spPr>
      </p:pic>
      <p:pic>
        <p:nvPicPr>
          <p:cNvPr id="1801" name="Google Shape;1801;g1344c4ea85d_0_651"/>
          <p:cNvPicPr preferRelativeResize="0"/>
          <p:nvPr/>
        </p:nvPicPr>
        <p:blipFill>
          <a:blip r:embed="rId3">
            <a:alphaModFix/>
          </a:blip>
          <a:stretch>
            <a:fillRect/>
          </a:stretch>
        </p:blipFill>
        <p:spPr>
          <a:xfrm>
            <a:off x="199313" y="3214413"/>
            <a:ext cx="333375" cy="333375"/>
          </a:xfrm>
          <a:prstGeom prst="rect">
            <a:avLst/>
          </a:prstGeom>
          <a:noFill/>
          <a:ln>
            <a:noFill/>
          </a:ln>
        </p:spPr>
      </p:pic>
      <p:pic>
        <p:nvPicPr>
          <p:cNvPr id="1802" name="Google Shape;1802;g1344c4ea85d_0_651"/>
          <p:cNvPicPr preferRelativeResize="0"/>
          <p:nvPr/>
        </p:nvPicPr>
        <p:blipFill>
          <a:blip r:embed="rId3">
            <a:alphaModFix/>
          </a:blip>
          <a:stretch>
            <a:fillRect/>
          </a:stretch>
        </p:blipFill>
        <p:spPr>
          <a:xfrm>
            <a:off x="199313" y="3622263"/>
            <a:ext cx="333375" cy="333375"/>
          </a:xfrm>
          <a:prstGeom prst="rect">
            <a:avLst/>
          </a:prstGeom>
          <a:noFill/>
          <a:ln>
            <a:noFill/>
          </a:ln>
        </p:spPr>
      </p:pic>
      <p:pic>
        <p:nvPicPr>
          <p:cNvPr id="1803" name="Google Shape;1803;g1344c4ea85d_0_651"/>
          <p:cNvPicPr preferRelativeResize="0"/>
          <p:nvPr/>
        </p:nvPicPr>
        <p:blipFill>
          <a:blip r:embed="rId3">
            <a:alphaModFix/>
          </a:blip>
          <a:stretch>
            <a:fillRect/>
          </a:stretch>
        </p:blipFill>
        <p:spPr>
          <a:xfrm>
            <a:off x="210713" y="4124463"/>
            <a:ext cx="333375" cy="333375"/>
          </a:xfrm>
          <a:prstGeom prst="rect">
            <a:avLst/>
          </a:prstGeom>
          <a:noFill/>
          <a:ln>
            <a:noFill/>
          </a:ln>
        </p:spPr>
      </p:pic>
      <p:sp>
        <p:nvSpPr>
          <p:cNvPr id="1804" name="Google Shape;1804;g1344c4ea85d_0_651"/>
          <p:cNvSpPr txBox="1"/>
          <p:nvPr/>
        </p:nvSpPr>
        <p:spPr>
          <a:xfrm>
            <a:off x="6083175" y="3955625"/>
            <a:ext cx="2270400" cy="1108200"/>
          </a:xfrm>
          <a:prstGeom prst="rect">
            <a:avLst/>
          </a:prstGeom>
          <a:solidFill>
            <a:srgbClr val="CCD7D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200">
                <a:solidFill>
                  <a:srgbClr val="464646"/>
                </a:solidFill>
                <a:extLst>
                  <a:ext uri="http://customooxmlschemas.google.com/">
                    <go:slidesCustomData xmlns:go="http://customooxmlschemas.google.com/" textRoundtripDataId="0"/>
                  </a:ext>
                </a:extLst>
              </a:rPr>
              <a:t>This is a very simple relational database. Data about States is held in a separate table to the main records and connected via a Foreign Key (an integer)</a:t>
            </a:r>
            <a:r>
              <a:rPr lang="en-US" sz="1200">
                <a:solidFill>
                  <a:srgbClr val="464646"/>
                </a:solidFill>
                <a:extLst>
                  <a:ext uri="http://customooxmlschemas.google.com/">
                    <go:slidesCustomData xmlns:go="http://customooxmlschemas.google.com/" textRoundtripDataId="1"/>
                  </a:ext>
                </a:extLst>
              </a:rPr>
              <a:t>.</a:t>
            </a:r>
            <a:endParaRPr>
              <a:solidFill>
                <a:srgbClr val="464646"/>
              </a:solidFill>
            </a:endParaRPr>
          </a:p>
        </p:txBody>
      </p:sp>
      <p:pic>
        <p:nvPicPr>
          <p:cNvPr id="1805" name="Google Shape;1805;g1344c4ea85d_0_651"/>
          <p:cNvPicPr preferRelativeResize="0"/>
          <p:nvPr/>
        </p:nvPicPr>
        <p:blipFill>
          <a:blip r:embed="rId3">
            <a:alphaModFix/>
          </a:blip>
          <a:stretch>
            <a:fillRect/>
          </a:stretch>
        </p:blipFill>
        <p:spPr>
          <a:xfrm>
            <a:off x="-1282762" y="184713"/>
            <a:ext cx="333375" cy="333375"/>
          </a:xfrm>
          <a:prstGeom prst="rect">
            <a:avLst/>
          </a:prstGeom>
          <a:noFill/>
          <a:ln>
            <a:noFill/>
          </a:ln>
        </p:spPr>
      </p:pic>
      <p:grpSp>
        <p:nvGrpSpPr>
          <p:cNvPr id="1806" name="Google Shape;1806;g1344c4ea85d_0_651"/>
          <p:cNvGrpSpPr/>
          <p:nvPr/>
        </p:nvGrpSpPr>
        <p:grpSpPr>
          <a:xfrm>
            <a:off x="-1795409" y="246251"/>
            <a:ext cx="375250" cy="375291"/>
            <a:chOff x="2084451" y="3921576"/>
            <a:chExt cx="1137466" cy="1137590"/>
          </a:xfrm>
        </p:grpSpPr>
        <p:sp>
          <p:nvSpPr>
            <p:cNvPr id="1807" name="Google Shape;1807;g1344c4ea85d_0_651"/>
            <p:cNvSpPr/>
            <p:nvPr/>
          </p:nvSpPr>
          <p:spPr>
            <a:xfrm>
              <a:off x="2084451" y="3921576"/>
              <a:ext cx="1137466" cy="1137590"/>
            </a:xfrm>
            <a:custGeom>
              <a:rect b="b" l="l" r="r" t="t"/>
              <a:pathLst>
                <a:path extrusionOk="0" h="1137590" w="1137466">
                  <a:moveTo>
                    <a:pt x="568671" y="1137590"/>
                  </a:moveTo>
                  <a:cubicBezTo>
                    <a:pt x="568034" y="1137590"/>
                    <a:pt x="567525" y="1137590"/>
                    <a:pt x="566888" y="1137590"/>
                  </a:cubicBezTo>
                  <a:cubicBezTo>
                    <a:pt x="493384" y="1137336"/>
                    <a:pt x="421664" y="1123195"/>
                    <a:pt x="353892" y="1095679"/>
                  </a:cubicBezTo>
                  <a:cubicBezTo>
                    <a:pt x="283573" y="1067017"/>
                    <a:pt x="220515" y="1025105"/>
                    <a:pt x="166502" y="971092"/>
                  </a:cubicBezTo>
                  <a:cubicBezTo>
                    <a:pt x="102170" y="906760"/>
                    <a:pt x="53762" y="827269"/>
                    <a:pt x="26501" y="741026"/>
                  </a:cubicBezTo>
                  <a:cubicBezTo>
                    <a:pt x="26373" y="740517"/>
                    <a:pt x="26246" y="740134"/>
                    <a:pt x="26118" y="739752"/>
                  </a:cubicBezTo>
                  <a:cubicBezTo>
                    <a:pt x="15800" y="707141"/>
                    <a:pt x="8539" y="673255"/>
                    <a:pt x="4335" y="639242"/>
                  </a:cubicBezTo>
                  <a:cubicBezTo>
                    <a:pt x="-124" y="603445"/>
                    <a:pt x="-1143" y="567012"/>
                    <a:pt x="1277" y="530960"/>
                  </a:cubicBezTo>
                  <a:cubicBezTo>
                    <a:pt x="1405" y="529304"/>
                    <a:pt x="1532" y="527521"/>
                    <a:pt x="1660" y="525610"/>
                  </a:cubicBezTo>
                  <a:lnTo>
                    <a:pt x="1660" y="525483"/>
                  </a:lnTo>
                  <a:cubicBezTo>
                    <a:pt x="2424" y="514655"/>
                    <a:pt x="3570" y="503826"/>
                    <a:pt x="5099" y="493126"/>
                  </a:cubicBezTo>
                  <a:cubicBezTo>
                    <a:pt x="6500" y="482298"/>
                    <a:pt x="8284" y="471469"/>
                    <a:pt x="10322" y="460896"/>
                  </a:cubicBezTo>
                  <a:cubicBezTo>
                    <a:pt x="14399" y="439495"/>
                    <a:pt x="19876" y="418221"/>
                    <a:pt x="26373" y="397583"/>
                  </a:cubicBezTo>
                  <a:cubicBezTo>
                    <a:pt x="53380" y="311086"/>
                    <a:pt x="101915" y="231212"/>
                    <a:pt x="166502" y="166626"/>
                  </a:cubicBezTo>
                  <a:cubicBezTo>
                    <a:pt x="220643" y="112485"/>
                    <a:pt x="283701" y="70574"/>
                    <a:pt x="353892" y="42039"/>
                  </a:cubicBezTo>
                  <a:cubicBezTo>
                    <a:pt x="421664" y="14395"/>
                    <a:pt x="493384" y="255"/>
                    <a:pt x="566888" y="0"/>
                  </a:cubicBezTo>
                  <a:cubicBezTo>
                    <a:pt x="568034" y="0"/>
                    <a:pt x="569308" y="0"/>
                    <a:pt x="570455" y="0"/>
                  </a:cubicBezTo>
                  <a:cubicBezTo>
                    <a:pt x="643959" y="255"/>
                    <a:pt x="715679" y="14395"/>
                    <a:pt x="783450" y="41911"/>
                  </a:cubicBezTo>
                  <a:cubicBezTo>
                    <a:pt x="853770" y="70574"/>
                    <a:pt x="916828" y="112485"/>
                    <a:pt x="970841" y="166498"/>
                  </a:cubicBezTo>
                  <a:cubicBezTo>
                    <a:pt x="1035173" y="230830"/>
                    <a:pt x="1083581" y="310321"/>
                    <a:pt x="1110842" y="396437"/>
                  </a:cubicBezTo>
                  <a:lnTo>
                    <a:pt x="1110842" y="396564"/>
                  </a:lnTo>
                  <a:lnTo>
                    <a:pt x="1111352" y="397966"/>
                  </a:lnTo>
                  <a:cubicBezTo>
                    <a:pt x="1128677" y="453253"/>
                    <a:pt x="1137467" y="510833"/>
                    <a:pt x="1137467" y="568923"/>
                  </a:cubicBezTo>
                  <a:cubicBezTo>
                    <a:pt x="1137467" y="627012"/>
                    <a:pt x="1128549" y="684593"/>
                    <a:pt x="1111224" y="739752"/>
                  </a:cubicBezTo>
                  <a:cubicBezTo>
                    <a:pt x="1111097" y="740007"/>
                    <a:pt x="1111097" y="740134"/>
                    <a:pt x="1110970" y="740389"/>
                  </a:cubicBezTo>
                  <a:cubicBezTo>
                    <a:pt x="1083708" y="826759"/>
                    <a:pt x="1035300" y="906378"/>
                    <a:pt x="970841" y="970837"/>
                  </a:cubicBezTo>
                  <a:cubicBezTo>
                    <a:pt x="916700" y="1024978"/>
                    <a:pt x="853642" y="1066889"/>
                    <a:pt x="783450" y="1095425"/>
                  </a:cubicBezTo>
                  <a:cubicBezTo>
                    <a:pt x="715679" y="1123068"/>
                    <a:pt x="643959" y="1137208"/>
                    <a:pt x="570455" y="1137336"/>
                  </a:cubicBezTo>
                  <a:cubicBezTo>
                    <a:pt x="569818" y="1137590"/>
                    <a:pt x="569308" y="1137590"/>
                    <a:pt x="568671" y="1137590"/>
                  </a:cubicBezTo>
                  <a:close/>
                  <a:moveTo>
                    <a:pt x="98731" y="716058"/>
                  </a:moveTo>
                  <a:lnTo>
                    <a:pt x="98731" y="716058"/>
                  </a:lnTo>
                  <a:lnTo>
                    <a:pt x="99113" y="717459"/>
                  </a:lnTo>
                  <a:cubicBezTo>
                    <a:pt x="122935" y="793256"/>
                    <a:pt x="163827" y="860390"/>
                    <a:pt x="220388" y="916951"/>
                  </a:cubicBezTo>
                  <a:cubicBezTo>
                    <a:pt x="313000" y="1009564"/>
                    <a:pt x="436186" y="1060774"/>
                    <a:pt x="567143" y="1061157"/>
                  </a:cubicBezTo>
                  <a:lnTo>
                    <a:pt x="567525" y="1061157"/>
                  </a:lnTo>
                  <a:cubicBezTo>
                    <a:pt x="568289" y="1061157"/>
                    <a:pt x="568926" y="1061157"/>
                    <a:pt x="569563" y="1061157"/>
                  </a:cubicBezTo>
                  <a:lnTo>
                    <a:pt x="569945" y="1061157"/>
                  </a:lnTo>
                  <a:cubicBezTo>
                    <a:pt x="700902" y="1060774"/>
                    <a:pt x="824088" y="1009564"/>
                    <a:pt x="916700" y="916951"/>
                  </a:cubicBezTo>
                  <a:cubicBezTo>
                    <a:pt x="973261" y="860390"/>
                    <a:pt x="1014153" y="793256"/>
                    <a:pt x="1037975" y="717459"/>
                  </a:cubicBezTo>
                  <a:cubicBezTo>
                    <a:pt x="1037975" y="717204"/>
                    <a:pt x="1038103" y="717077"/>
                    <a:pt x="1038230" y="716822"/>
                  </a:cubicBezTo>
                  <a:cubicBezTo>
                    <a:pt x="1068676" y="620261"/>
                    <a:pt x="1068676" y="518094"/>
                    <a:pt x="1038485" y="421405"/>
                  </a:cubicBezTo>
                  <a:cubicBezTo>
                    <a:pt x="1038357" y="420896"/>
                    <a:pt x="1038230" y="420514"/>
                    <a:pt x="1038103" y="420131"/>
                  </a:cubicBezTo>
                  <a:cubicBezTo>
                    <a:pt x="1014153" y="344335"/>
                    <a:pt x="973389" y="277200"/>
                    <a:pt x="916700" y="220512"/>
                  </a:cubicBezTo>
                  <a:cubicBezTo>
                    <a:pt x="824088" y="127899"/>
                    <a:pt x="700902" y="76689"/>
                    <a:pt x="569945" y="76306"/>
                  </a:cubicBezTo>
                  <a:lnTo>
                    <a:pt x="569563" y="76306"/>
                  </a:lnTo>
                  <a:cubicBezTo>
                    <a:pt x="568926" y="76306"/>
                    <a:pt x="568162" y="76306"/>
                    <a:pt x="567525" y="76306"/>
                  </a:cubicBezTo>
                  <a:lnTo>
                    <a:pt x="567143" y="76306"/>
                  </a:lnTo>
                  <a:cubicBezTo>
                    <a:pt x="436186" y="76689"/>
                    <a:pt x="313000" y="127899"/>
                    <a:pt x="220388" y="220512"/>
                  </a:cubicBezTo>
                  <a:cubicBezTo>
                    <a:pt x="163699" y="277200"/>
                    <a:pt x="122807" y="344462"/>
                    <a:pt x="98985" y="420386"/>
                  </a:cubicBezTo>
                  <a:cubicBezTo>
                    <a:pt x="93380" y="438221"/>
                    <a:pt x="88667" y="456692"/>
                    <a:pt x="85100" y="475291"/>
                  </a:cubicBezTo>
                  <a:cubicBezTo>
                    <a:pt x="83316" y="484463"/>
                    <a:pt x="81788" y="493763"/>
                    <a:pt x="80514" y="503189"/>
                  </a:cubicBezTo>
                  <a:cubicBezTo>
                    <a:pt x="79240" y="512489"/>
                    <a:pt x="78348" y="521788"/>
                    <a:pt x="77584" y="531215"/>
                  </a:cubicBezTo>
                  <a:cubicBezTo>
                    <a:pt x="77457" y="532744"/>
                    <a:pt x="77329" y="534273"/>
                    <a:pt x="77202" y="535801"/>
                  </a:cubicBezTo>
                  <a:cubicBezTo>
                    <a:pt x="75163" y="567012"/>
                    <a:pt x="76055" y="598604"/>
                    <a:pt x="79877" y="629688"/>
                  </a:cubicBezTo>
                  <a:cubicBezTo>
                    <a:pt x="83699" y="658987"/>
                    <a:pt x="89941" y="688032"/>
                    <a:pt x="98731" y="7160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g1344c4ea85d_0_651"/>
            <p:cNvSpPr/>
            <p:nvPr/>
          </p:nvSpPr>
          <p:spPr>
            <a:xfrm>
              <a:off x="2146748" y="4293809"/>
              <a:ext cx="1011474" cy="76433"/>
            </a:xfrm>
            <a:custGeom>
              <a:rect b="b" l="l" r="r" t="t"/>
              <a:pathLst>
                <a:path extrusionOk="0" h="76433" w="1011474">
                  <a:moveTo>
                    <a:pt x="0" y="0"/>
                  </a:moveTo>
                  <a:lnTo>
                    <a:pt x="1011475" y="0"/>
                  </a:lnTo>
                  <a:lnTo>
                    <a:pt x="1011475" y="76434"/>
                  </a:lnTo>
                  <a:lnTo>
                    <a:pt x="0" y="764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g1344c4ea85d_0_651"/>
            <p:cNvSpPr/>
            <p:nvPr/>
          </p:nvSpPr>
          <p:spPr>
            <a:xfrm>
              <a:off x="2146748" y="4612283"/>
              <a:ext cx="1011474" cy="76433"/>
            </a:xfrm>
            <a:custGeom>
              <a:rect b="b" l="l" r="r" t="t"/>
              <a:pathLst>
                <a:path extrusionOk="0" h="76433" w="1011474">
                  <a:moveTo>
                    <a:pt x="0" y="0"/>
                  </a:moveTo>
                  <a:lnTo>
                    <a:pt x="1011475" y="0"/>
                  </a:lnTo>
                  <a:lnTo>
                    <a:pt x="1011475" y="76434"/>
                  </a:lnTo>
                  <a:lnTo>
                    <a:pt x="0" y="764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g1344c4ea85d_0_651"/>
            <p:cNvSpPr/>
            <p:nvPr/>
          </p:nvSpPr>
          <p:spPr>
            <a:xfrm>
              <a:off x="2407174" y="3921831"/>
              <a:ext cx="491635" cy="1137335"/>
            </a:xfrm>
            <a:custGeom>
              <a:rect b="b" l="l" r="r" t="t"/>
              <a:pathLst>
                <a:path extrusionOk="0" h="1137335" w="491635">
                  <a:moveTo>
                    <a:pt x="245948" y="1137336"/>
                  </a:moveTo>
                  <a:cubicBezTo>
                    <a:pt x="245566" y="1137336"/>
                    <a:pt x="245056" y="1137336"/>
                    <a:pt x="244674" y="1137336"/>
                  </a:cubicBezTo>
                  <a:cubicBezTo>
                    <a:pt x="207731" y="1136954"/>
                    <a:pt x="171553" y="1119374"/>
                    <a:pt x="139960" y="1086507"/>
                  </a:cubicBezTo>
                  <a:cubicBezTo>
                    <a:pt x="110788" y="1056188"/>
                    <a:pt x="85055" y="1012876"/>
                    <a:pt x="63526" y="957716"/>
                  </a:cubicBezTo>
                  <a:cubicBezTo>
                    <a:pt x="38558" y="893766"/>
                    <a:pt x="20468" y="818479"/>
                    <a:pt x="10022" y="733638"/>
                  </a:cubicBezTo>
                  <a:cubicBezTo>
                    <a:pt x="10022" y="733383"/>
                    <a:pt x="9895" y="733128"/>
                    <a:pt x="9895" y="732873"/>
                  </a:cubicBezTo>
                  <a:cubicBezTo>
                    <a:pt x="6073" y="701408"/>
                    <a:pt x="3271" y="668924"/>
                    <a:pt x="1615" y="636057"/>
                  </a:cubicBezTo>
                  <a:cubicBezTo>
                    <a:pt x="-41" y="601662"/>
                    <a:pt x="-424" y="566757"/>
                    <a:pt x="468" y="532234"/>
                  </a:cubicBezTo>
                  <a:cubicBezTo>
                    <a:pt x="468" y="530578"/>
                    <a:pt x="596" y="528795"/>
                    <a:pt x="596" y="527139"/>
                  </a:cubicBezTo>
                  <a:cubicBezTo>
                    <a:pt x="850" y="516693"/>
                    <a:pt x="1360" y="506247"/>
                    <a:pt x="1869" y="496056"/>
                  </a:cubicBezTo>
                  <a:cubicBezTo>
                    <a:pt x="2379" y="485737"/>
                    <a:pt x="3016" y="475291"/>
                    <a:pt x="3780" y="465227"/>
                  </a:cubicBezTo>
                  <a:cubicBezTo>
                    <a:pt x="5309" y="444590"/>
                    <a:pt x="7347" y="424208"/>
                    <a:pt x="9768" y="404335"/>
                  </a:cubicBezTo>
                  <a:cubicBezTo>
                    <a:pt x="20214" y="319366"/>
                    <a:pt x="38303" y="243697"/>
                    <a:pt x="63271" y="179620"/>
                  </a:cubicBezTo>
                  <a:cubicBezTo>
                    <a:pt x="84800" y="124460"/>
                    <a:pt x="110533" y="81147"/>
                    <a:pt x="139705" y="50829"/>
                  </a:cubicBezTo>
                  <a:cubicBezTo>
                    <a:pt x="171298" y="17962"/>
                    <a:pt x="207476" y="382"/>
                    <a:pt x="244420" y="0"/>
                  </a:cubicBezTo>
                  <a:cubicBezTo>
                    <a:pt x="245311" y="0"/>
                    <a:pt x="246076" y="0"/>
                    <a:pt x="246967" y="0"/>
                  </a:cubicBezTo>
                  <a:cubicBezTo>
                    <a:pt x="283910" y="382"/>
                    <a:pt x="320089" y="17962"/>
                    <a:pt x="351682" y="50829"/>
                  </a:cubicBezTo>
                  <a:cubicBezTo>
                    <a:pt x="380854" y="81147"/>
                    <a:pt x="406587" y="124460"/>
                    <a:pt x="428116" y="179620"/>
                  </a:cubicBezTo>
                  <a:cubicBezTo>
                    <a:pt x="453211" y="243697"/>
                    <a:pt x="471173" y="319111"/>
                    <a:pt x="481619" y="404080"/>
                  </a:cubicBezTo>
                  <a:lnTo>
                    <a:pt x="481747" y="404717"/>
                  </a:lnTo>
                  <a:cubicBezTo>
                    <a:pt x="494995" y="512107"/>
                    <a:pt x="494868" y="625738"/>
                    <a:pt x="481747" y="733001"/>
                  </a:cubicBezTo>
                  <a:lnTo>
                    <a:pt x="481747" y="733383"/>
                  </a:lnTo>
                  <a:cubicBezTo>
                    <a:pt x="471301" y="818224"/>
                    <a:pt x="453211" y="893639"/>
                    <a:pt x="428243" y="957716"/>
                  </a:cubicBezTo>
                  <a:cubicBezTo>
                    <a:pt x="406714" y="1012876"/>
                    <a:pt x="380981" y="1056188"/>
                    <a:pt x="351809" y="1086507"/>
                  </a:cubicBezTo>
                  <a:cubicBezTo>
                    <a:pt x="320216" y="1119374"/>
                    <a:pt x="284038" y="1136954"/>
                    <a:pt x="247095" y="1137336"/>
                  </a:cubicBezTo>
                  <a:cubicBezTo>
                    <a:pt x="246840" y="1137336"/>
                    <a:pt x="246330" y="1137336"/>
                    <a:pt x="245948" y="1137336"/>
                  </a:cubicBezTo>
                  <a:close/>
                  <a:moveTo>
                    <a:pt x="85819" y="723446"/>
                  </a:moveTo>
                  <a:lnTo>
                    <a:pt x="85947" y="724083"/>
                  </a:lnTo>
                  <a:cubicBezTo>
                    <a:pt x="95501" y="801536"/>
                    <a:pt x="112316" y="872620"/>
                    <a:pt x="134737" y="929818"/>
                  </a:cubicBezTo>
                  <a:cubicBezTo>
                    <a:pt x="166712" y="1011602"/>
                    <a:pt x="208241" y="1060647"/>
                    <a:pt x="245693" y="1060902"/>
                  </a:cubicBezTo>
                  <a:lnTo>
                    <a:pt x="246076" y="1060902"/>
                  </a:lnTo>
                  <a:lnTo>
                    <a:pt x="246458" y="1060902"/>
                  </a:lnTo>
                  <a:cubicBezTo>
                    <a:pt x="283910" y="1060647"/>
                    <a:pt x="325312" y="1011602"/>
                    <a:pt x="357414" y="929818"/>
                  </a:cubicBezTo>
                  <a:cubicBezTo>
                    <a:pt x="379835" y="872620"/>
                    <a:pt x="396650" y="801536"/>
                    <a:pt x="406205" y="724211"/>
                  </a:cubicBezTo>
                  <a:cubicBezTo>
                    <a:pt x="406205" y="724083"/>
                    <a:pt x="406205" y="723829"/>
                    <a:pt x="406332" y="723701"/>
                  </a:cubicBezTo>
                  <a:cubicBezTo>
                    <a:pt x="418561" y="623955"/>
                    <a:pt x="418689" y="514145"/>
                    <a:pt x="406459" y="414271"/>
                  </a:cubicBezTo>
                  <a:cubicBezTo>
                    <a:pt x="406459" y="414017"/>
                    <a:pt x="406459" y="413762"/>
                    <a:pt x="406332" y="413507"/>
                  </a:cubicBezTo>
                  <a:cubicBezTo>
                    <a:pt x="396778" y="335927"/>
                    <a:pt x="379835" y="264716"/>
                    <a:pt x="357414" y="207391"/>
                  </a:cubicBezTo>
                  <a:cubicBezTo>
                    <a:pt x="325439" y="125606"/>
                    <a:pt x="283910" y="76561"/>
                    <a:pt x="246458" y="76306"/>
                  </a:cubicBezTo>
                  <a:lnTo>
                    <a:pt x="246076" y="76306"/>
                  </a:lnTo>
                  <a:lnTo>
                    <a:pt x="245693" y="76306"/>
                  </a:lnTo>
                  <a:cubicBezTo>
                    <a:pt x="208241" y="76561"/>
                    <a:pt x="166839" y="125606"/>
                    <a:pt x="134737" y="207391"/>
                  </a:cubicBezTo>
                  <a:cubicBezTo>
                    <a:pt x="112316" y="264716"/>
                    <a:pt x="95374" y="336054"/>
                    <a:pt x="85819" y="413635"/>
                  </a:cubicBezTo>
                  <a:cubicBezTo>
                    <a:pt x="83526" y="432233"/>
                    <a:pt x="81615" y="451597"/>
                    <a:pt x="80214" y="470960"/>
                  </a:cubicBezTo>
                  <a:cubicBezTo>
                    <a:pt x="79450" y="480514"/>
                    <a:pt x="78813" y="490323"/>
                    <a:pt x="78303" y="500132"/>
                  </a:cubicBezTo>
                  <a:cubicBezTo>
                    <a:pt x="77794" y="509814"/>
                    <a:pt x="77412" y="519750"/>
                    <a:pt x="77157" y="529432"/>
                  </a:cubicBezTo>
                  <a:cubicBezTo>
                    <a:pt x="77157" y="530960"/>
                    <a:pt x="77029" y="532617"/>
                    <a:pt x="77029" y="534273"/>
                  </a:cubicBezTo>
                  <a:cubicBezTo>
                    <a:pt x="76138" y="566884"/>
                    <a:pt x="76520" y="600006"/>
                    <a:pt x="78176" y="632490"/>
                  </a:cubicBezTo>
                  <a:cubicBezTo>
                    <a:pt x="79577" y="663191"/>
                    <a:pt x="82252" y="693892"/>
                    <a:pt x="85819" y="7234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1" name="Google Shape;1811;g1344c4ea85d_0_651"/>
          <p:cNvGrpSpPr/>
          <p:nvPr/>
        </p:nvGrpSpPr>
        <p:grpSpPr>
          <a:xfrm>
            <a:off x="-1246862" y="604225"/>
            <a:ext cx="261600" cy="299825"/>
            <a:chOff x="-1246862" y="604225"/>
            <a:chExt cx="261600" cy="299825"/>
          </a:xfrm>
        </p:grpSpPr>
        <p:sp>
          <p:nvSpPr>
            <p:cNvPr id="1812" name="Google Shape;1812;g1344c4ea85d_0_651"/>
            <p:cNvSpPr/>
            <p:nvPr/>
          </p:nvSpPr>
          <p:spPr>
            <a:xfrm>
              <a:off x="-1207562" y="604225"/>
              <a:ext cx="183000" cy="109800"/>
            </a:xfrm>
            <a:prstGeom prst="round2SameRect">
              <a:avLst>
                <a:gd fmla="val 50000" name="adj1"/>
                <a:gd fmla="val 0" name="adj2"/>
              </a:avLst>
            </a:prstGeom>
            <a:solidFill>
              <a:schemeClr val="lt2"/>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g1344c4ea85d_0_651"/>
            <p:cNvSpPr/>
            <p:nvPr/>
          </p:nvSpPr>
          <p:spPr>
            <a:xfrm>
              <a:off x="-1246862" y="712050"/>
              <a:ext cx="261600" cy="192000"/>
            </a:xfrm>
            <a:prstGeom prst="roundRect">
              <a:avLst>
                <a:gd fmla="val 16895" name="adj"/>
              </a:avLst>
            </a:prstGeom>
            <a:solidFill>
              <a:schemeClr val="lt2"/>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g1344c4ea85d_0_651"/>
            <p:cNvSpPr/>
            <p:nvPr/>
          </p:nvSpPr>
          <p:spPr>
            <a:xfrm>
              <a:off x="-1138825" y="768032"/>
              <a:ext cx="45600" cy="45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15" name="Google Shape;1815;g1344c4ea85d_0_651"/>
            <p:cNvCxnSpPr/>
            <p:nvPr/>
          </p:nvCxnSpPr>
          <p:spPr>
            <a:xfrm rot="10800000">
              <a:off x="-1116025" y="800153"/>
              <a:ext cx="0" cy="45600"/>
            </a:xfrm>
            <a:prstGeom prst="straightConnector1">
              <a:avLst/>
            </a:prstGeom>
            <a:noFill/>
            <a:ln cap="flat" cmpd="sng" w="19050">
              <a:solidFill>
                <a:schemeClr val="accent1"/>
              </a:solidFill>
              <a:prstDash val="solid"/>
              <a:round/>
              <a:headEnd len="med" w="med" type="none"/>
              <a:tailEnd len="med" w="med" type="none"/>
            </a:ln>
          </p:spPr>
        </p:cxnSp>
      </p:grpSp>
      <p:grpSp>
        <p:nvGrpSpPr>
          <p:cNvPr id="1816" name="Google Shape;1816;g1344c4ea85d_0_651"/>
          <p:cNvGrpSpPr/>
          <p:nvPr/>
        </p:nvGrpSpPr>
        <p:grpSpPr>
          <a:xfrm>
            <a:off x="-369162" y="1898713"/>
            <a:ext cx="261600" cy="301800"/>
            <a:chOff x="-1246862" y="602250"/>
            <a:chExt cx="261600" cy="301800"/>
          </a:xfrm>
        </p:grpSpPr>
        <p:sp>
          <p:nvSpPr>
            <p:cNvPr id="1817" name="Google Shape;1817;g1344c4ea85d_0_651"/>
            <p:cNvSpPr/>
            <p:nvPr/>
          </p:nvSpPr>
          <p:spPr>
            <a:xfrm>
              <a:off x="-1207562" y="602250"/>
              <a:ext cx="183000" cy="109800"/>
            </a:xfrm>
            <a:prstGeom prst="round2SameRect">
              <a:avLst>
                <a:gd fmla="val 50000" name="adj1"/>
                <a:gd fmla="val 0" name="adj2"/>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g1344c4ea85d_0_651"/>
            <p:cNvSpPr/>
            <p:nvPr/>
          </p:nvSpPr>
          <p:spPr>
            <a:xfrm>
              <a:off x="-1246862" y="712050"/>
              <a:ext cx="261600" cy="192000"/>
            </a:xfrm>
            <a:prstGeom prst="roundRect">
              <a:avLst>
                <a:gd fmla="val 16895"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g1344c4ea85d_0_651"/>
            <p:cNvSpPr/>
            <p:nvPr/>
          </p:nvSpPr>
          <p:spPr>
            <a:xfrm>
              <a:off x="-1138825" y="768032"/>
              <a:ext cx="45600" cy="45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20" name="Google Shape;1820;g1344c4ea85d_0_651"/>
            <p:cNvCxnSpPr/>
            <p:nvPr/>
          </p:nvCxnSpPr>
          <p:spPr>
            <a:xfrm rot="10800000">
              <a:off x="-1116025" y="800153"/>
              <a:ext cx="0" cy="45600"/>
            </a:xfrm>
            <a:prstGeom prst="straightConnector1">
              <a:avLst/>
            </a:prstGeom>
            <a:noFill/>
            <a:ln cap="flat" cmpd="sng" w="19050">
              <a:solidFill>
                <a:schemeClr val="accent1"/>
              </a:solidFill>
              <a:prstDash val="solid"/>
              <a:round/>
              <a:headEnd len="med" w="med" type="none"/>
              <a:tailEnd len="med" w="med" type="none"/>
            </a:ln>
          </p:spPr>
        </p:cxnSp>
      </p:grpSp>
      <p:sp>
        <p:nvSpPr>
          <p:cNvPr id="1821" name="Google Shape;1821;g1344c4ea85d_0_651"/>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STRUCTURE AND INTEGRITY</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5" name="Shape 1825"/>
        <p:cNvGrpSpPr/>
        <p:nvPr/>
      </p:nvGrpSpPr>
      <p:grpSpPr>
        <a:xfrm>
          <a:off x="0" y="0"/>
          <a:ext cx="0" cy="0"/>
          <a:chOff x="0" y="0"/>
          <a:chExt cx="0" cy="0"/>
        </a:xfrm>
      </p:grpSpPr>
      <p:sp>
        <p:nvSpPr>
          <p:cNvPr id="1826" name="Google Shape;1826;g1344c4ea85d_0_631"/>
          <p:cNvSpPr/>
          <p:nvPr/>
        </p:nvSpPr>
        <p:spPr>
          <a:xfrm>
            <a:off x="6219212"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7" name="Google Shape;1827;g1344c4ea85d_0_631"/>
          <p:cNvSpPr txBox="1"/>
          <p:nvPr/>
        </p:nvSpPr>
        <p:spPr>
          <a:xfrm>
            <a:off x="6429896" y="1514929"/>
            <a:ext cx="22446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t>Third Normal Form (3NF)</a:t>
            </a:r>
            <a:endParaRPr b="1"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Remove columns not dependant on the primary key</a:t>
            </a:r>
            <a:endParaRPr b="0" i="0" sz="1400" u="none" cap="none" strike="noStrike">
              <a:solidFill>
                <a:srgbClr val="000000"/>
              </a:solidFill>
              <a:latin typeface="Arial"/>
              <a:ea typeface="Arial"/>
              <a:cs typeface="Arial"/>
              <a:sym typeface="Arial"/>
            </a:endParaRPr>
          </a:p>
        </p:txBody>
      </p:sp>
      <p:sp>
        <p:nvSpPr>
          <p:cNvPr id="1828" name="Google Shape;1828;g1344c4ea85d_0_631"/>
          <p:cNvSpPr/>
          <p:nvPr/>
        </p:nvSpPr>
        <p:spPr>
          <a:xfrm>
            <a:off x="250837"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9" name="Google Shape;1829;g1344c4ea85d_0_631"/>
          <p:cNvSpPr txBox="1"/>
          <p:nvPr/>
        </p:nvSpPr>
        <p:spPr>
          <a:xfrm>
            <a:off x="461521" y="1514929"/>
            <a:ext cx="22446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First Normal Form (1NF)</a:t>
            </a:r>
            <a:endParaRPr b="1"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Remove duplicate columns</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Create separate tables for related data.</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Identify each row with a primary Key</a:t>
            </a:r>
            <a:endParaRPr b="0" i="0" sz="1400" u="none" cap="none" strike="noStrike">
              <a:solidFill>
                <a:srgbClr val="000000"/>
              </a:solidFill>
              <a:latin typeface="Arial"/>
              <a:ea typeface="Arial"/>
              <a:cs typeface="Arial"/>
              <a:sym typeface="Arial"/>
            </a:endParaRPr>
          </a:p>
        </p:txBody>
      </p:sp>
      <p:sp>
        <p:nvSpPr>
          <p:cNvPr id="1830" name="Google Shape;1830;g1344c4ea85d_0_631"/>
          <p:cNvSpPr/>
          <p:nvPr/>
        </p:nvSpPr>
        <p:spPr>
          <a:xfrm>
            <a:off x="3235025"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31" name="Google Shape;1831;g1344c4ea85d_0_631"/>
          <p:cNvSpPr txBox="1"/>
          <p:nvPr/>
        </p:nvSpPr>
        <p:spPr>
          <a:xfrm>
            <a:off x="3445708" y="1514929"/>
            <a:ext cx="22446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Second Normal Form (2NF)</a:t>
            </a:r>
            <a:endParaRPr b="1"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Remove subsets of data for multiple rows</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Create relationships with foreign keys</a:t>
            </a:r>
            <a:endParaRPr b="0" i="0" sz="1400" u="none" cap="none" strike="noStrike">
              <a:solidFill>
                <a:srgbClr val="000000"/>
              </a:solidFill>
              <a:latin typeface="Arial"/>
              <a:ea typeface="Arial"/>
              <a:cs typeface="Arial"/>
              <a:sym typeface="Arial"/>
            </a:endParaRPr>
          </a:p>
        </p:txBody>
      </p:sp>
      <p:sp>
        <p:nvSpPr>
          <p:cNvPr id="1832" name="Google Shape;1832;g1344c4ea85d_0_63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Normalization</a:t>
            </a:r>
            <a:endParaRPr b="1" i="0" sz="2200" u="none" cap="none" strike="noStrike">
              <a:solidFill>
                <a:schemeClr val="dk2"/>
              </a:solidFill>
              <a:latin typeface="Arial"/>
              <a:ea typeface="Arial"/>
              <a:cs typeface="Arial"/>
              <a:sym typeface="Arial"/>
            </a:endParaRPr>
          </a:p>
        </p:txBody>
      </p:sp>
      <p:sp>
        <p:nvSpPr>
          <p:cNvPr id="1833" name="Google Shape;1833;g1344c4ea85d_0_631"/>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“The process used to organize a database into efficient tables and columns.”</a:t>
            </a:r>
            <a:endParaRPr b="0" i="0" sz="1050" u="none" cap="none" strike="noStrike">
              <a:solidFill>
                <a:srgbClr val="7F7F7F"/>
              </a:solidFill>
              <a:latin typeface="Arial"/>
              <a:ea typeface="Arial"/>
              <a:cs typeface="Arial"/>
              <a:sym typeface="Arial"/>
            </a:endParaRPr>
          </a:p>
        </p:txBody>
      </p:sp>
      <p:sp>
        <p:nvSpPr>
          <p:cNvPr id="1834" name="Google Shape;1834;g1344c4ea85d_0_631"/>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rgbClr val="37816E"/>
                </a:solidFill>
              </a:rPr>
              <a:t>PLANES, TRAINS, AND AUTOMOBILES…</a:t>
            </a:r>
            <a:br>
              <a:rPr b="0" i="0" lang="en-US" sz="700" u="none" cap="none" strike="noStrike">
                <a:solidFill>
                  <a:srgbClr val="37816E"/>
                </a:solidFill>
                <a:latin typeface="Arial"/>
                <a:ea typeface="Arial"/>
                <a:cs typeface="Arial"/>
                <a:sym typeface="Arial"/>
              </a:rPr>
            </a:br>
            <a:r>
              <a:rPr lang="en-US" sz="700">
                <a:solidFill>
                  <a:srgbClr val="1B4036"/>
                </a:solidFill>
              </a:rPr>
              <a:t>STRUCTURE AND INTEGRITY</a:t>
            </a:r>
            <a:endParaRPr b="0" i="0" sz="100" u="none" cap="none" strike="noStrike">
              <a:solidFill>
                <a:srgbClr val="1B4036"/>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9" name="Shape 1839"/>
        <p:cNvGrpSpPr/>
        <p:nvPr/>
      </p:nvGrpSpPr>
      <p:grpSpPr>
        <a:xfrm>
          <a:off x="0" y="0"/>
          <a:ext cx="0" cy="0"/>
          <a:chOff x="0" y="0"/>
          <a:chExt cx="0" cy="0"/>
        </a:xfrm>
      </p:grpSpPr>
      <p:sp>
        <p:nvSpPr>
          <p:cNvPr id="1840" name="Google Shape;1840;g1344c4ea85d_0_785"/>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Here be Dragons.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4" name="Shape 1844"/>
        <p:cNvGrpSpPr/>
        <p:nvPr/>
      </p:nvGrpSpPr>
      <p:grpSpPr>
        <a:xfrm>
          <a:off x="0" y="0"/>
          <a:ext cx="0" cy="0"/>
          <a:chOff x="0" y="0"/>
          <a:chExt cx="0" cy="0"/>
        </a:xfrm>
      </p:grpSpPr>
      <p:sp>
        <p:nvSpPr>
          <p:cNvPr id="1845" name="Google Shape;1845;g1344c4ea85d_0_791"/>
          <p:cNvSpPr txBox="1"/>
          <p:nvPr/>
        </p:nvSpPr>
        <p:spPr>
          <a:xfrm>
            <a:off x="250825" y="420700"/>
            <a:ext cx="7303200" cy="614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200"/>
              <a:buFont typeface="Arial"/>
              <a:buNone/>
            </a:pPr>
            <a:r>
              <a:rPr b="1" lang="en-US" sz="3200">
                <a:solidFill>
                  <a:schemeClr val="accent1"/>
                </a:solidFill>
              </a:rPr>
              <a:t>Here be Dragons.</a:t>
            </a:r>
            <a:endParaRPr b="0" i="0" sz="2400" u="none" cap="none" strike="noStrike">
              <a:solidFill>
                <a:schemeClr val="accent1"/>
              </a:solidFill>
              <a:latin typeface="Arial"/>
              <a:ea typeface="Arial"/>
              <a:cs typeface="Arial"/>
              <a:sym typeface="Arial"/>
            </a:endParaRPr>
          </a:p>
        </p:txBody>
      </p:sp>
      <p:grpSp>
        <p:nvGrpSpPr>
          <p:cNvPr id="1846" name="Google Shape;1846;g1344c4ea85d_0_791"/>
          <p:cNvGrpSpPr/>
          <p:nvPr/>
        </p:nvGrpSpPr>
        <p:grpSpPr>
          <a:xfrm>
            <a:off x="1331786" y="1322219"/>
            <a:ext cx="7560857" cy="1562535"/>
            <a:chOff x="3132138" y="1396723"/>
            <a:chExt cx="5616444" cy="1562535"/>
          </a:xfrm>
        </p:grpSpPr>
        <p:sp>
          <p:nvSpPr>
            <p:cNvPr id="1847" name="Google Shape;1847;g1344c4ea85d_0_791"/>
            <p:cNvSpPr txBox="1"/>
            <p:nvPr/>
          </p:nvSpPr>
          <p:spPr>
            <a:xfrm>
              <a:off x="3132138" y="1396724"/>
              <a:ext cx="4813500" cy="5289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Mapping Data</a:t>
              </a:r>
              <a:endParaRPr b="0" i="0" sz="1100" u="none" cap="none" strike="noStrike">
                <a:solidFill>
                  <a:srgbClr val="000000"/>
                </a:solidFill>
                <a:latin typeface="Arial"/>
                <a:ea typeface="Arial"/>
                <a:cs typeface="Arial"/>
                <a:sym typeface="Arial"/>
              </a:endParaRPr>
            </a:p>
          </p:txBody>
        </p:sp>
        <p:sp>
          <p:nvSpPr>
            <p:cNvPr id="1848" name="Google Shape;1848;g1344c4ea85d_0_791"/>
            <p:cNvSpPr txBox="1"/>
            <p:nvPr/>
          </p:nvSpPr>
          <p:spPr>
            <a:xfrm>
              <a:off x="7870482" y="1396724"/>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3200" u="none" cap="none" strike="noStrike">
                <a:solidFill>
                  <a:schemeClr val="dk2"/>
                </a:solidFill>
                <a:latin typeface="Arial"/>
                <a:ea typeface="Arial"/>
                <a:cs typeface="Arial"/>
                <a:sym typeface="Arial"/>
              </a:endParaRPr>
            </a:p>
          </p:txBody>
        </p:sp>
        <p:sp>
          <p:nvSpPr>
            <p:cNvPr id="1849" name="Google Shape;1849;g1344c4ea85d_0_791"/>
            <p:cNvSpPr txBox="1"/>
            <p:nvPr/>
          </p:nvSpPr>
          <p:spPr>
            <a:xfrm>
              <a:off x="3132138" y="1925530"/>
              <a:ext cx="4813500" cy="511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Data Relationships</a:t>
              </a:r>
              <a:endParaRPr b="0" i="0" sz="1100" u="none" cap="none" strike="noStrike">
                <a:solidFill>
                  <a:srgbClr val="000000"/>
                </a:solidFill>
                <a:latin typeface="Arial"/>
                <a:ea typeface="Arial"/>
                <a:cs typeface="Arial"/>
                <a:sym typeface="Arial"/>
              </a:endParaRPr>
            </a:p>
          </p:txBody>
        </p:sp>
        <p:sp>
          <p:nvSpPr>
            <p:cNvPr id="1850" name="Google Shape;1850;g1344c4ea85d_0_791"/>
            <p:cNvSpPr txBox="1"/>
            <p:nvPr/>
          </p:nvSpPr>
          <p:spPr>
            <a:xfrm>
              <a:off x="7870482" y="1925530"/>
              <a:ext cx="878100" cy="504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3200" u="none" cap="none" strike="noStrike">
                <a:solidFill>
                  <a:schemeClr val="dk2"/>
                </a:solidFill>
                <a:latin typeface="Arial"/>
                <a:ea typeface="Arial"/>
                <a:cs typeface="Arial"/>
                <a:sym typeface="Arial"/>
              </a:endParaRPr>
            </a:p>
          </p:txBody>
        </p:sp>
        <p:sp>
          <p:nvSpPr>
            <p:cNvPr id="1851" name="Google Shape;1851;g1344c4ea85d_0_791"/>
            <p:cNvSpPr txBox="1"/>
            <p:nvPr/>
          </p:nvSpPr>
          <p:spPr>
            <a:xfrm>
              <a:off x="3132138" y="2437258"/>
              <a:ext cx="4813500" cy="5220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Planning…</a:t>
              </a:r>
              <a:endParaRPr b="0" i="0" sz="1100" u="none" cap="none" strike="noStrike">
                <a:solidFill>
                  <a:srgbClr val="000000"/>
                </a:solidFill>
                <a:latin typeface="Arial"/>
                <a:ea typeface="Arial"/>
                <a:cs typeface="Arial"/>
                <a:sym typeface="Arial"/>
              </a:endParaRPr>
            </a:p>
          </p:txBody>
        </p:sp>
        <p:sp>
          <p:nvSpPr>
            <p:cNvPr id="1852" name="Google Shape;1852;g1344c4ea85d_0_791"/>
            <p:cNvSpPr txBox="1"/>
            <p:nvPr/>
          </p:nvSpPr>
          <p:spPr>
            <a:xfrm>
              <a:off x="7870482" y="2430355"/>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3200" u="none" cap="none" strike="noStrike">
                <a:solidFill>
                  <a:schemeClr val="dk2"/>
                </a:solidFill>
                <a:latin typeface="Arial"/>
                <a:ea typeface="Arial"/>
                <a:cs typeface="Arial"/>
                <a:sym typeface="Arial"/>
              </a:endParaRPr>
            </a:p>
          </p:txBody>
        </p:sp>
        <p:grpSp>
          <p:nvGrpSpPr>
            <p:cNvPr id="1853" name="Google Shape;1853;g1344c4ea85d_0_791"/>
            <p:cNvGrpSpPr/>
            <p:nvPr/>
          </p:nvGrpSpPr>
          <p:grpSpPr>
            <a:xfrm>
              <a:off x="3132174" y="1396723"/>
              <a:ext cx="5616279" cy="1033631"/>
              <a:chOff x="409325" y="1842994"/>
              <a:chExt cx="5531100" cy="1033631"/>
            </a:xfrm>
          </p:grpSpPr>
          <p:cxnSp>
            <p:nvCxnSpPr>
              <p:cNvPr id="1854" name="Google Shape;1854;g1344c4ea85d_0_791"/>
              <p:cNvCxnSpPr/>
              <p:nvPr/>
            </p:nvCxnSpPr>
            <p:spPr>
              <a:xfrm rot="10800000">
                <a:off x="409325" y="1842994"/>
                <a:ext cx="5531100" cy="0"/>
              </a:xfrm>
              <a:prstGeom prst="straightConnector1">
                <a:avLst/>
              </a:prstGeom>
              <a:noFill/>
              <a:ln cap="flat" cmpd="sng" w="9525">
                <a:solidFill>
                  <a:srgbClr val="A5A5A5"/>
                </a:solidFill>
                <a:prstDash val="solid"/>
                <a:round/>
                <a:headEnd len="sm" w="sm" type="none"/>
                <a:tailEnd len="sm" w="sm" type="none"/>
              </a:ln>
            </p:spPr>
          </p:cxnSp>
          <p:cxnSp>
            <p:nvCxnSpPr>
              <p:cNvPr id="1855" name="Google Shape;1855;g1344c4ea85d_0_791"/>
              <p:cNvCxnSpPr/>
              <p:nvPr/>
            </p:nvCxnSpPr>
            <p:spPr>
              <a:xfrm rot="10800000">
                <a:off x="409325" y="2372412"/>
                <a:ext cx="5531100" cy="0"/>
              </a:xfrm>
              <a:prstGeom prst="straightConnector1">
                <a:avLst/>
              </a:prstGeom>
              <a:noFill/>
              <a:ln cap="flat" cmpd="sng" w="9525">
                <a:solidFill>
                  <a:srgbClr val="A5A5A5"/>
                </a:solidFill>
                <a:prstDash val="solid"/>
                <a:round/>
                <a:headEnd len="sm" w="sm" type="none"/>
                <a:tailEnd len="sm" w="sm" type="none"/>
              </a:ln>
            </p:spPr>
          </p:cxnSp>
          <p:cxnSp>
            <p:nvCxnSpPr>
              <p:cNvPr id="1856" name="Google Shape;1856;g1344c4ea85d_0_791"/>
              <p:cNvCxnSpPr/>
              <p:nvPr/>
            </p:nvCxnSpPr>
            <p:spPr>
              <a:xfrm rot="10800000">
                <a:off x="409325" y="2876625"/>
                <a:ext cx="5531100" cy="0"/>
              </a:xfrm>
              <a:prstGeom prst="straightConnector1">
                <a:avLst/>
              </a:prstGeom>
              <a:noFill/>
              <a:ln cap="flat" cmpd="sng" w="9525">
                <a:solidFill>
                  <a:srgbClr val="A5A5A5"/>
                </a:solidFill>
                <a:prstDash val="solid"/>
                <a:round/>
                <a:headEnd len="sm" w="sm" type="none"/>
                <a:tailEnd len="sm" w="sm" type="none"/>
              </a:ln>
            </p:spPr>
          </p:cxnSp>
        </p:gr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0" name="Shape 1860"/>
        <p:cNvGrpSpPr/>
        <p:nvPr/>
      </p:nvGrpSpPr>
      <p:grpSpPr>
        <a:xfrm>
          <a:off x="0" y="0"/>
          <a:ext cx="0" cy="0"/>
          <a:chOff x="0" y="0"/>
          <a:chExt cx="0" cy="0"/>
        </a:xfrm>
      </p:grpSpPr>
      <p:sp>
        <p:nvSpPr>
          <p:cNvPr id="1861" name="Google Shape;1861;g1344c4ea85d_0_814"/>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862" name="Google Shape;1862;g1344c4ea85d_0_81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Mapping Data</a:t>
            </a:r>
            <a:endParaRPr b="1" i="0" sz="2200" u="none" cap="none" strike="noStrike">
              <a:solidFill>
                <a:schemeClr val="dk2"/>
              </a:solidFill>
              <a:latin typeface="Arial"/>
              <a:ea typeface="Arial"/>
              <a:cs typeface="Arial"/>
              <a:sym typeface="Arial"/>
            </a:endParaRPr>
          </a:p>
        </p:txBody>
      </p:sp>
      <p:sp>
        <p:nvSpPr>
          <p:cNvPr id="1863" name="Google Shape;1863;g1344c4ea85d_0_814"/>
          <p:cNvSpPr txBox="1"/>
          <p:nvPr/>
        </p:nvSpPr>
        <p:spPr>
          <a:xfrm>
            <a:off x="250825" y="800725"/>
            <a:ext cx="86424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a:t>
            </a:r>
            <a:r>
              <a:rPr lang="en-US">
                <a:solidFill>
                  <a:srgbClr val="7F7F7F"/>
                </a:solidFill>
              </a:rPr>
              <a:t>Process of Identifying the start field(s) within dataset A, and its(their) corresponding field(s) in dataset B.”</a:t>
            </a:r>
            <a:endParaRPr b="0" i="0" u="none" cap="none" strike="noStrike">
              <a:solidFill>
                <a:srgbClr val="7F7F7F"/>
              </a:solidFill>
              <a:latin typeface="Arial"/>
              <a:ea typeface="Arial"/>
              <a:cs typeface="Arial"/>
              <a:sym typeface="Arial"/>
            </a:endParaRPr>
          </a:p>
        </p:txBody>
      </p:sp>
      <p:graphicFrame>
        <p:nvGraphicFramePr>
          <p:cNvPr id="1864" name="Google Shape;1864;g1344c4ea85d_0_814"/>
          <p:cNvGraphicFramePr/>
          <p:nvPr/>
        </p:nvGraphicFramePr>
        <p:xfrm>
          <a:off x="395288" y="1474350"/>
          <a:ext cx="3000000" cy="3000000"/>
        </p:xfrm>
        <a:graphic>
          <a:graphicData uri="http://schemas.openxmlformats.org/drawingml/2006/table">
            <a:tbl>
              <a:tblPr>
                <a:noFill/>
                <a:tableStyleId>{660D5E19-21CC-4746-9C6A-F985E217CC2E}</a:tableStyleId>
              </a:tblPr>
              <a:tblGrid>
                <a:gridCol w="849800"/>
                <a:gridCol w="849800"/>
                <a:gridCol w="849800"/>
                <a:gridCol w="849800"/>
                <a:gridCol w="849800"/>
                <a:gridCol w="849800"/>
                <a:gridCol w="849800"/>
                <a:gridCol w="849800"/>
                <a:gridCol w="849800"/>
                <a:gridCol w="849800"/>
              </a:tblGrid>
              <a:tr h="795975">
                <a:tc>
                  <a:txBody>
                    <a:bodyPr/>
                    <a:lstStyle/>
                    <a:p>
                      <a:pPr indent="0" lvl="0" marL="0" rtl="0" algn="l">
                        <a:spcBef>
                          <a:spcPts val="0"/>
                        </a:spcBef>
                        <a:spcAft>
                          <a:spcPts val="0"/>
                        </a:spcAft>
                        <a:buNone/>
                      </a:pPr>
                      <a:r>
                        <a:rPr lang="en-US" sz="1000"/>
                        <a:t>ID</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Exp?</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Date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Zip</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State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Name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Age</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Pink Elephant</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Notes</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1000"/>
                        <a:t>Spouse Notes</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642350">
                <a:tc>
                  <a:txBody>
                    <a:bodyPr/>
                    <a:lstStyle/>
                    <a:p>
                      <a:pPr indent="0" lvl="0" marL="0" rtl="0" algn="l">
                        <a:spcBef>
                          <a:spcPts val="0"/>
                        </a:spcBef>
                        <a:spcAft>
                          <a:spcPts val="0"/>
                        </a:spcAft>
                        <a:buNone/>
                      </a:pPr>
                      <a:r>
                        <a:rPr lang="en-US"/>
                        <a:t>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Y</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1/1/67</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60607</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IL</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F. Barrie</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76</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Blah</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dom:</a:t>
                      </a:r>
                      <a:endParaRPr/>
                    </a:p>
                    <a:p>
                      <a:pPr indent="0" lvl="0" marL="0" rtl="0" algn="l">
                        <a:spcBef>
                          <a:spcPts val="0"/>
                        </a:spcBef>
                        <a:spcAft>
                          <a:spcPts val="0"/>
                        </a:spcAft>
                        <a:buNone/>
                      </a:pPr>
                      <a:r>
                        <a:rPr lang="en-US"/>
                        <a:t>5/9/94</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Mary Fry: 80</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42350">
                <a:tc>
                  <a:txBody>
                    <a:bodyPr/>
                    <a:lstStyle/>
                    <a:p>
                      <a:pPr indent="0" lvl="0" marL="0" rtl="0" algn="l">
                        <a:spcBef>
                          <a:spcPts val="0"/>
                        </a:spcBef>
                        <a:spcAft>
                          <a:spcPts val="0"/>
                        </a:spcAft>
                        <a:buNone/>
                      </a:pPr>
                      <a:r>
                        <a:rPr lang="en-US"/>
                        <a:t>2</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N</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8/6/89</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56001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WI</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C. Walsh</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45</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Vex</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dom: 1/3/08</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642350">
                <a:tc>
                  <a:txBody>
                    <a:bodyPr/>
                    <a:lstStyle/>
                    <a:p>
                      <a:pPr indent="0" lvl="0" marL="0" rtl="0" algn="l">
                        <a:spcBef>
                          <a:spcPts val="0"/>
                        </a:spcBef>
                        <a:spcAft>
                          <a:spcPts val="0"/>
                        </a:spcAft>
                        <a:buNone/>
                      </a:pPr>
                      <a:r>
                        <a:rPr lang="en-US"/>
                        <a:t>3</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N</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4/12/67</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53001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WI</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Nick Hornby</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39</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Huh?</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Beth Hornby</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865" name="Google Shape;1865;g1344c4ea85d_0_814"/>
          <p:cNvSpPr/>
          <p:nvPr/>
        </p:nvSpPr>
        <p:spPr>
          <a:xfrm>
            <a:off x="-1615775" y="3463575"/>
            <a:ext cx="548700" cy="548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g1344c4ea85d_0_814"/>
          <p:cNvSpPr/>
          <p:nvPr/>
        </p:nvSpPr>
        <p:spPr>
          <a:xfrm>
            <a:off x="-1661525" y="4600050"/>
            <a:ext cx="640200" cy="5535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g1344c4ea85d_0_814"/>
          <p:cNvSpPr/>
          <p:nvPr/>
        </p:nvSpPr>
        <p:spPr>
          <a:xfrm>
            <a:off x="-1661525" y="2267700"/>
            <a:ext cx="640200" cy="6081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8" name="Google Shape;1868;g1344c4ea85d_0_814"/>
          <p:cNvGrpSpPr/>
          <p:nvPr/>
        </p:nvGrpSpPr>
        <p:grpSpPr>
          <a:xfrm>
            <a:off x="-1729325" y="1039711"/>
            <a:ext cx="775800" cy="775800"/>
            <a:chOff x="7698550" y="1901686"/>
            <a:chExt cx="775800" cy="775800"/>
          </a:xfrm>
        </p:grpSpPr>
        <p:sp>
          <p:nvSpPr>
            <p:cNvPr id="1869" name="Google Shape;1869;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1" name="Google Shape;1871;g1344c4ea85d_0_814"/>
          <p:cNvSpPr/>
          <p:nvPr/>
        </p:nvSpPr>
        <p:spPr>
          <a:xfrm>
            <a:off x="484725" y="1815500"/>
            <a:ext cx="3141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g1344c4ea85d_0_814"/>
          <p:cNvSpPr/>
          <p:nvPr/>
        </p:nvSpPr>
        <p:spPr>
          <a:xfrm>
            <a:off x="1331925" y="1796575"/>
            <a:ext cx="420000" cy="3312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g1344c4ea85d_0_814"/>
          <p:cNvSpPr/>
          <p:nvPr/>
        </p:nvSpPr>
        <p:spPr>
          <a:xfrm>
            <a:off x="3033675" y="1796575"/>
            <a:ext cx="3141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g1344c4ea85d_0_814"/>
          <p:cNvSpPr/>
          <p:nvPr/>
        </p:nvSpPr>
        <p:spPr>
          <a:xfrm>
            <a:off x="5582625" y="1851025"/>
            <a:ext cx="3141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g1344c4ea85d_0_814"/>
          <p:cNvSpPr/>
          <p:nvPr/>
        </p:nvSpPr>
        <p:spPr>
          <a:xfrm>
            <a:off x="2182800" y="1746321"/>
            <a:ext cx="420000" cy="431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6" name="Google Shape;1876;g1344c4ea85d_0_814"/>
          <p:cNvGrpSpPr/>
          <p:nvPr/>
        </p:nvGrpSpPr>
        <p:grpSpPr>
          <a:xfrm>
            <a:off x="3882706" y="1746188"/>
            <a:ext cx="420018" cy="431965"/>
            <a:chOff x="7698550" y="1901686"/>
            <a:chExt cx="775800" cy="775800"/>
          </a:xfrm>
        </p:grpSpPr>
        <p:sp>
          <p:nvSpPr>
            <p:cNvPr id="1877" name="Google Shape;1877;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9" name="Google Shape;1879;g1344c4ea85d_0_814"/>
          <p:cNvGrpSpPr/>
          <p:nvPr/>
        </p:nvGrpSpPr>
        <p:grpSpPr>
          <a:xfrm>
            <a:off x="4732669" y="1765113"/>
            <a:ext cx="420018" cy="431965"/>
            <a:chOff x="7698550" y="1901686"/>
            <a:chExt cx="775800" cy="775800"/>
          </a:xfrm>
        </p:grpSpPr>
        <p:sp>
          <p:nvSpPr>
            <p:cNvPr id="1880" name="Google Shape;1880;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2" name="Google Shape;1882;g1344c4ea85d_0_814"/>
          <p:cNvGrpSpPr/>
          <p:nvPr/>
        </p:nvGrpSpPr>
        <p:grpSpPr>
          <a:xfrm>
            <a:off x="6537563" y="1901604"/>
            <a:ext cx="314121" cy="331189"/>
            <a:chOff x="7698550" y="1901686"/>
            <a:chExt cx="775800" cy="775800"/>
          </a:xfrm>
        </p:grpSpPr>
        <p:sp>
          <p:nvSpPr>
            <p:cNvPr id="1883" name="Google Shape;1883;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5" name="Google Shape;1885;g1344c4ea85d_0_814"/>
          <p:cNvGrpSpPr/>
          <p:nvPr/>
        </p:nvGrpSpPr>
        <p:grpSpPr>
          <a:xfrm rot="1301147">
            <a:off x="6537210" y="1901359"/>
            <a:ext cx="314086" cy="331215"/>
            <a:chOff x="7698550" y="1901686"/>
            <a:chExt cx="775800" cy="775800"/>
          </a:xfrm>
        </p:grpSpPr>
        <p:sp>
          <p:nvSpPr>
            <p:cNvPr id="1886" name="Google Shape;1886;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8" name="Google Shape;1888;g1344c4ea85d_0_814"/>
          <p:cNvGrpSpPr/>
          <p:nvPr/>
        </p:nvGrpSpPr>
        <p:grpSpPr>
          <a:xfrm rot="1301147">
            <a:off x="7332635" y="1901359"/>
            <a:ext cx="314086" cy="331215"/>
            <a:chOff x="7698550" y="1901686"/>
            <a:chExt cx="775800" cy="775800"/>
          </a:xfrm>
        </p:grpSpPr>
        <p:sp>
          <p:nvSpPr>
            <p:cNvPr id="1889" name="Google Shape;1889;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1" name="Google Shape;1891;g1344c4ea85d_0_814"/>
          <p:cNvGrpSpPr/>
          <p:nvPr/>
        </p:nvGrpSpPr>
        <p:grpSpPr>
          <a:xfrm rot="1301147">
            <a:off x="8128060" y="1901597"/>
            <a:ext cx="314086" cy="331215"/>
            <a:chOff x="7698550" y="1901686"/>
            <a:chExt cx="775800" cy="775800"/>
          </a:xfrm>
        </p:grpSpPr>
        <p:sp>
          <p:nvSpPr>
            <p:cNvPr id="1892" name="Google Shape;1892;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894" name="Google Shape;1894;g1344c4ea85d_0_814"/>
          <p:cNvGraphicFramePr/>
          <p:nvPr/>
        </p:nvGraphicFramePr>
        <p:xfrm>
          <a:off x="395288" y="4403388"/>
          <a:ext cx="3000000" cy="3000000"/>
        </p:xfrm>
        <a:graphic>
          <a:graphicData uri="http://schemas.openxmlformats.org/drawingml/2006/table">
            <a:tbl>
              <a:tblPr>
                <a:noFill/>
                <a:tableStyleId>{660D5E19-21CC-4746-9C6A-F985E217CC2E}</a:tableStyleId>
              </a:tblPr>
              <a:tblGrid>
                <a:gridCol w="1291275"/>
                <a:gridCol w="1515500"/>
                <a:gridCol w="1249250"/>
                <a:gridCol w="1042775"/>
                <a:gridCol w="1357575"/>
              </a:tblGrid>
              <a:tr h="553500">
                <a:tc>
                  <a:txBody>
                    <a:bodyPr/>
                    <a:lstStyle/>
                    <a:p>
                      <a:pPr indent="0" lvl="0" marL="0" rtl="0" algn="r">
                        <a:spcBef>
                          <a:spcPts val="0"/>
                        </a:spcBef>
                        <a:spcAft>
                          <a:spcPts val="0"/>
                        </a:spcAft>
                        <a:buNone/>
                      </a:pPr>
                      <a:r>
                        <a:rPr lang="en-US"/>
                        <a:t>Integer</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r">
                        <a:spcBef>
                          <a:spcPts val="0"/>
                        </a:spcBef>
                        <a:spcAft>
                          <a:spcPts val="0"/>
                        </a:spcAft>
                        <a:buNone/>
                      </a:pPr>
                      <a:r>
                        <a:rPr lang="en-US"/>
                        <a:t>Boolean</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r">
                        <a:spcBef>
                          <a:spcPts val="0"/>
                        </a:spcBef>
                        <a:spcAft>
                          <a:spcPts val="0"/>
                        </a:spcAft>
                        <a:buNone/>
                      </a:pPr>
                      <a:r>
                        <a:rPr lang="en-US"/>
                        <a:t>Date</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r">
                        <a:spcBef>
                          <a:spcPts val="0"/>
                        </a:spcBef>
                        <a:spcAft>
                          <a:spcPts val="0"/>
                        </a:spcAft>
                        <a:buNone/>
                      </a:pPr>
                      <a:r>
                        <a:rPr lang="en-US"/>
                        <a:t>Text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r">
                        <a:spcBef>
                          <a:spcPts val="0"/>
                        </a:spcBef>
                        <a:spcAft>
                          <a:spcPts val="0"/>
                        </a:spcAft>
                        <a:buNone/>
                      </a:pPr>
                      <a:r>
                        <a:rPr lang="en-US"/>
                        <a:t>Complex</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grpSp>
        <p:nvGrpSpPr>
          <p:cNvPr id="1895" name="Google Shape;1895;g1344c4ea85d_0_814"/>
          <p:cNvGrpSpPr/>
          <p:nvPr/>
        </p:nvGrpSpPr>
        <p:grpSpPr>
          <a:xfrm rot="1301147">
            <a:off x="5582623" y="4526234"/>
            <a:ext cx="314086" cy="331215"/>
            <a:chOff x="7698550" y="1901686"/>
            <a:chExt cx="775800" cy="775800"/>
          </a:xfrm>
        </p:grpSpPr>
        <p:sp>
          <p:nvSpPr>
            <p:cNvPr id="1896" name="Google Shape;1896;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8" name="Google Shape;1898;g1344c4ea85d_0_814"/>
          <p:cNvGrpSpPr/>
          <p:nvPr/>
        </p:nvGrpSpPr>
        <p:grpSpPr>
          <a:xfrm>
            <a:off x="5582616" y="4526238"/>
            <a:ext cx="314121" cy="331189"/>
            <a:chOff x="7698550" y="1901686"/>
            <a:chExt cx="775800" cy="775800"/>
          </a:xfrm>
        </p:grpSpPr>
        <p:sp>
          <p:nvSpPr>
            <p:cNvPr id="1899" name="Google Shape;1899;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1" name="Google Shape;1901;g1344c4ea85d_0_814"/>
          <p:cNvGrpSpPr/>
          <p:nvPr/>
        </p:nvGrpSpPr>
        <p:grpSpPr>
          <a:xfrm>
            <a:off x="7332616" y="1901613"/>
            <a:ext cx="314121" cy="331189"/>
            <a:chOff x="7698550" y="1901686"/>
            <a:chExt cx="775800" cy="775800"/>
          </a:xfrm>
        </p:grpSpPr>
        <p:sp>
          <p:nvSpPr>
            <p:cNvPr id="1902" name="Google Shape;1902;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4" name="Google Shape;1904;g1344c4ea85d_0_814"/>
          <p:cNvGrpSpPr/>
          <p:nvPr/>
        </p:nvGrpSpPr>
        <p:grpSpPr>
          <a:xfrm>
            <a:off x="8127691" y="1901613"/>
            <a:ext cx="314121" cy="331189"/>
            <a:chOff x="7698550" y="1901686"/>
            <a:chExt cx="775800" cy="775800"/>
          </a:xfrm>
        </p:grpSpPr>
        <p:sp>
          <p:nvSpPr>
            <p:cNvPr id="1905" name="Google Shape;1905;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7" name="Google Shape;1907;g1344c4ea85d_0_814"/>
          <p:cNvGrpSpPr/>
          <p:nvPr/>
        </p:nvGrpSpPr>
        <p:grpSpPr>
          <a:xfrm>
            <a:off x="4644290" y="4526250"/>
            <a:ext cx="314121" cy="331189"/>
            <a:chOff x="7698550" y="1901686"/>
            <a:chExt cx="775800" cy="775800"/>
          </a:xfrm>
        </p:grpSpPr>
        <p:sp>
          <p:nvSpPr>
            <p:cNvPr id="1908" name="Google Shape;1908;g1344c4ea85d_0_814"/>
            <p:cNvSpPr/>
            <p:nvPr/>
          </p:nvSpPr>
          <p:spPr>
            <a:xfrm>
              <a:off x="7812100" y="2015325"/>
              <a:ext cx="548700" cy="54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g1344c4ea85d_0_814"/>
            <p:cNvSpPr/>
            <p:nvPr/>
          </p:nvSpPr>
          <p:spPr>
            <a:xfrm rot="2700000">
              <a:off x="7812163" y="2015299"/>
              <a:ext cx="548573" cy="548573"/>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0" name="Google Shape;1910;g1344c4ea85d_0_814"/>
          <p:cNvSpPr/>
          <p:nvPr/>
        </p:nvSpPr>
        <p:spPr>
          <a:xfrm>
            <a:off x="3416338" y="4514550"/>
            <a:ext cx="414300" cy="3312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g1344c4ea85d_0_814"/>
          <p:cNvSpPr/>
          <p:nvPr/>
        </p:nvSpPr>
        <p:spPr>
          <a:xfrm>
            <a:off x="1841300" y="4514550"/>
            <a:ext cx="420000" cy="3312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g1344c4ea85d_0_814"/>
          <p:cNvSpPr/>
          <p:nvPr/>
        </p:nvSpPr>
        <p:spPr>
          <a:xfrm>
            <a:off x="587850" y="4514550"/>
            <a:ext cx="314100" cy="33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g1344c4ea85d_0_814"/>
          <p:cNvSpPr txBox="1"/>
          <p:nvPr/>
        </p:nvSpPr>
        <p:spPr>
          <a:xfrm>
            <a:off x="7007500" y="4403400"/>
            <a:ext cx="148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Donor Dataset</a:t>
            </a:r>
            <a:endParaRPr b="1"/>
          </a:p>
        </p:txBody>
      </p:sp>
      <p:sp>
        <p:nvSpPr>
          <p:cNvPr id="1914" name="Google Shape;1914;g1344c4ea85d_0_81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HERE BE DRAGONS.</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8" name="Shape 1918"/>
        <p:cNvGrpSpPr/>
        <p:nvPr/>
      </p:nvGrpSpPr>
      <p:grpSpPr>
        <a:xfrm>
          <a:off x="0" y="0"/>
          <a:ext cx="0" cy="0"/>
          <a:chOff x="0" y="0"/>
          <a:chExt cx="0" cy="0"/>
        </a:xfrm>
      </p:grpSpPr>
      <p:graphicFrame>
        <p:nvGraphicFramePr>
          <p:cNvPr id="1919" name="Google Shape;1919;g1344c4f6c6b_4_93"/>
          <p:cNvGraphicFramePr/>
          <p:nvPr/>
        </p:nvGraphicFramePr>
        <p:xfrm>
          <a:off x="554213" y="3893500"/>
          <a:ext cx="3000000" cy="3000000"/>
        </p:xfrm>
        <a:graphic>
          <a:graphicData uri="http://schemas.openxmlformats.org/drawingml/2006/table">
            <a:tbl>
              <a:tblPr>
                <a:noFill/>
                <a:tableStyleId>{660D5E19-21CC-4746-9C6A-F985E217CC2E}</a:tableStyleId>
              </a:tblPr>
              <a:tblGrid>
                <a:gridCol w="433650"/>
                <a:gridCol w="592575"/>
                <a:gridCol w="526350"/>
                <a:gridCol w="652975"/>
                <a:gridCol w="437850"/>
                <a:gridCol w="494000"/>
                <a:gridCol w="540750"/>
                <a:gridCol w="540775"/>
                <a:gridCol w="484625"/>
                <a:gridCol w="783900"/>
              </a:tblGrid>
              <a:tr h="396200">
                <a:tc>
                  <a:txBody>
                    <a:bodyPr/>
                    <a:lstStyle/>
                    <a:p>
                      <a:pPr indent="0" lvl="0" marL="0" rtl="0" algn="l">
                        <a:spcBef>
                          <a:spcPts val="0"/>
                        </a:spcBef>
                        <a:spcAft>
                          <a:spcPts val="0"/>
                        </a:spcAft>
                        <a:buNone/>
                      </a:pPr>
                      <a:r>
                        <a:t/>
                      </a:r>
                      <a:endParaRPr sz="900"/>
                    </a:p>
                  </a:txBody>
                  <a:tcPr marT="91425" marB="91425" marR="91425" marL="91425"/>
                </a:tc>
                <a:tc>
                  <a:txBody>
                    <a:bodyPr/>
                    <a:lstStyle/>
                    <a:p>
                      <a:pPr indent="0" lvl="0" marL="0" rtl="0" algn="l">
                        <a:spcBef>
                          <a:spcPts val="0"/>
                        </a:spcBef>
                        <a:spcAft>
                          <a:spcPts val="0"/>
                        </a:spcAft>
                        <a:buNone/>
                      </a:pPr>
                      <a:r>
                        <a:rPr lang="en-US" sz="1000"/>
                        <a:t>Integer</a:t>
                      </a:r>
                      <a:endParaRPr sz="1000"/>
                    </a:p>
                  </a:txBody>
                  <a:tcPr marT="91425" marB="91425" marR="91425" marL="91425" anchor="ctr"/>
                </a:tc>
                <a:tc>
                  <a:txBody>
                    <a:bodyPr/>
                    <a:lstStyle/>
                    <a:p>
                      <a:pPr indent="0" lvl="0" marL="0" rtl="0" algn="l">
                        <a:spcBef>
                          <a:spcPts val="0"/>
                        </a:spcBef>
                        <a:spcAft>
                          <a:spcPts val="0"/>
                        </a:spcAft>
                        <a:buNone/>
                      </a:pPr>
                      <a:r>
                        <a:t/>
                      </a:r>
                      <a:endParaRPr sz="1000"/>
                    </a:p>
                  </a:txBody>
                  <a:tcPr marT="91425" marB="91425" marR="91425" marL="91425" anchor="ctr"/>
                </a:tc>
                <a:tc>
                  <a:txBody>
                    <a:bodyPr/>
                    <a:lstStyle/>
                    <a:p>
                      <a:pPr indent="0" lvl="0" marL="0" rtl="0" algn="l">
                        <a:spcBef>
                          <a:spcPts val="0"/>
                        </a:spcBef>
                        <a:spcAft>
                          <a:spcPts val="0"/>
                        </a:spcAft>
                        <a:buNone/>
                      </a:pPr>
                      <a:r>
                        <a:rPr lang="en-US" sz="1000">
                          <a:solidFill>
                            <a:srgbClr val="000000"/>
                          </a:solidFill>
                        </a:rPr>
                        <a:t>Boolean</a:t>
                      </a:r>
                      <a:endParaRPr sz="1000"/>
                    </a:p>
                  </a:txBody>
                  <a:tcPr marT="91425" marB="91425" marR="91425" marL="91425" anchor="ctr"/>
                </a:tc>
                <a:tc>
                  <a:txBody>
                    <a:bodyPr/>
                    <a:lstStyle/>
                    <a:p>
                      <a:pPr indent="0" lvl="0" marL="0" rtl="0" algn="l">
                        <a:spcBef>
                          <a:spcPts val="0"/>
                        </a:spcBef>
                        <a:spcAft>
                          <a:spcPts val="0"/>
                        </a:spcAft>
                        <a:buNone/>
                      </a:pPr>
                      <a:r>
                        <a:t/>
                      </a:r>
                      <a:endParaRPr sz="1000"/>
                    </a:p>
                  </a:txBody>
                  <a:tcPr marT="91425" marB="91425" marR="91425" marL="91425" anchor="ctr"/>
                </a:tc>
                <a:tc>
                  <a:txBody>
                    <a:bodyPr/>
                    <a:lstStyle/>
                    <a:p>
                      <a:pPr indent="0" lvl="0" marL="0" rtl="0" algn="l">
                        <a:spcBef>
                          <a:spcPts val="0"/>
                        </a:spcBef>
                        <a:spcAft>
                          <a:spcPts val="0"/>
                        </a:spcAft>
                        <a:buNone/>
                      </a:pPr>
                      <a:r>
                        <a:rPr lang="en-US" sz="1000">
                          <a:solidFill>
                            <a:srgbClr val="000000"/>
                          </a:solidFill>
                        </a:rPr>
                        <a:t>Date</a:t>
                      </a:r>
                      <a:endParaRPr sz="1000"/>
                    </a:p>
                  </a:txBody>
                  <a:tcPr marT="91425" marB="91425" marR="91425" marL="91425" anchor="ctr"/>
                </a:tc>
                <a:tc>
                  <a:txBody>
                    <a:bodyPr/>
                    <a:lstStyle/>
                    <a:p>
                      <a:pPr indent="0" lvl="0" marL="0" rtl="0" algn="l">
                        <a:spcBef>
                          <a:spcPts val="0"/>
                        </a:spcBef>
                        <a:spcAft>
                          <a:spcPts val="0"/>
                        </a:spcAft>
                        <a:buNone/>
                      </a:pPr>
                      <a:r>
                        <a:t/>
                      </a:r>
                      <a:endParaRPr sz="1000"/>
                    </a:p>
                  </a:txBody>
                  <a:tcPr marT="91425" marB="91425" marR="91425" marL="91425" anchor="ctr"/>
                </a:tc>
                <a:tc>
                  <a:txBody>
                    <a:bodyPr/>
                    <a:lstStyle/>
                    <a:p>
                      <a:pPr indent="0" lvl="0" marL="0" rtl="0" algn="l">
                        <a:spcBef>
                          <a:spcPts val="0"/>
                        </a:spcBef>
                        <a:spcAft>
                          <a:spcPts val="0"/>
                        </a:spcAft>
                        <a:buNone/>
                      </a:pPr>
                      <a:r>
                        <a:rPr lang="en-US" sz="1000">
                          <a:solidFill>
                            <a:srgbClr val="000000"/>
                          </a:solidFill>
                        </a:rPr>
                        <a:t>Text</a:t>
                      </a:r>
                      <a:endParaRPr sz="1000"/>
                    </a:p>
                  </a:txBody>
                  <a:tcPr marT="91425" marB="91425" marR="91425" marL="91425" anchor="ctr"/>
                </a:tc>
                <a:tc>
                  <a:txBody>
                    <a:bodyPr/>
                    <a:lstStyle/>
                    <a:p>
                      <a:pPr indent="0" lvl="0" marL="0" rtl="0" algn="l">
                        <a:spcBef>
                          <a:spcPts val="0"/>
                        </a:spcBef>
                        <a:spcAft>
                          <a:spcPts val="0"/>
                        </a:spcAft>
                        <a:buNone/>
                      </a:pPr>
                      <a:r>
                        <a:t/>
                      </a:r>
                      <a:endParaRPr sz="1000"/>
                    </a:p>
                  </a:txBody>
                  <a:tcPr marT="91425" marB="91425" marR="91425" marL="91425" anchor="ctr"/>
                </a:tc>
                <a:tc>
                  <a:txBody>
                    <a:bodyPr/>
                    <a:lstStyle/>
                    <a:p>
                      <a:pPr indent="0" lvl="0" marL="0" rtl="0" algn="l">
                        <a:spcBef>
                          <a:spcPts val="0"/>
                        </a:spcBef>
                        <a:spcAft>
                          <a:spcPts val="0"/>
                        </a:spcAft>
                        <a:buNone/>
                      </a:pPr>
                      <a:r>
                        <a:rPr lang="en-US" sz="1000">
                          <a:solidFill>
                            <a:srgbClr val="000000"/>
                          </a:solidFill>
                        </a:rPr>
                        <a:t>Complex</a:t>
                      </a:r>
                      <a:endParaRPr sz="1000"/>
                    </a:p>
                  </a:txBody>
                  <a:tcPr marT="91425" marB="91425" marR="91425" marL="91425" anchor="ctr"/>
                </a:tc>
              </a:tr>
            </a:tbl>
          </a:graphicData>
        </a:graphic>
      </p:graphicFrame>
      <p:sp>
        <p:nvSpPr>
          <p:cNvPr id="1920" name="Google Shape;1920;g1344c4f6c6b_4_93"/>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921" name="Google Shape;1921;g1344c4f6c6b_4_9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US" sz="2200">
                <a:solidFill>
                  <a:schemeClr val="dk1"/>
                </a:solidFill>
              </a:rPr>
              <a:t>Mapping Data</a:t>
            </a:r>
            <a:endParaRPr b="1" sz="2200">
              <a:solidFill>
                <a:schemeClr val="dk1"/>
              </a:solidFill>
            </a:endParaRPr>
          </a:p>
        </p:txBody>
      </p:sp>
      <p:sp>
        <p:nvSpPr>
          <p:cNvPr id="1922" name="Google Shape;1922;g1344c4f6c6b_4_93"/>
          <p:cNvSpPr txBox="1"/>
          <p:nvPr/>
        </p:nvSpPr>
        <p:spPr>
          <a:xfrm>
            <a:off x="250825" y="670610"/>
            <a:ext cx="38790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sz="1200">
                <a:solidFill>
                  <a:srgbClr val="7F7F7F"/>
                </a:solidFill>
              </a:rPr>
              <a:t>“Process of Identifying  the start field(s) within dataset A, and its(their) corresponding field(s) in dataset B.”</a:t>
            </a:r>
            <a:endParaRPr b="0" i="0" sz="1200" u="none" cap="none" strike="noStrike">
              <a:solidFill>
                <a:srgbClr val="7F7F7F"/>
              </a:solidFill>
              <a:latin typeface="Arial"/>
              <a:ea typeface="Arial"/>
              <a:cs typeface="Arial"/>
              <a:sym typeface="Arial"/>
            </a:endParaRPr>
          </a:p>
        </p:txBody>
      </p:sp>
      <p:graphicFrame>
        <p:nvGraphicFramePr>
          <p:cNvPr id="1923" name="Google Shape;1923;g1344c4f6c6b_4_93"/>
          <p:cNvGraphicFramePr/>
          <p:nvPr/>
        </p:nvGraphicFramePr>
        <p:xfrm>
          <a:off x="554213" y="2045450"/>
          <a:ext cx="3000000" cy="3000000"/>
        </p:xfrm>
        <a:graphic>
          <a:graphicData uri="http://schemas.openxmlformats.org/drawingml/2006/table">
            <a:tbl>
              <a:tblPr>
                <a:noFill/>
                <a:tableStyleId>{660D5E19-21CC-4746-9C6A-F985E217CC2E}</a:tableStyleId>
              </a:tblPr>
              <a:tblGrid>
                <a:gridCol w="466650"/>
                <a:gridCol w="501750"/>
                <a:gridCol w="517825"/>
                <a:gridCol w="579050"/>
                <a:gridCol w="481000"/>
                <a:gridCol w="514850"/>
                <a:gridCol w="600950"/>
                <a:gridCol w="485900"/>
                <a:gridCol w="675425"/>
                <a:gridCol w="456975"/>
                <a:gridCol w="575900"/>
                <a:gridCol w="575900"/>
                <a:gridCol w="505275"/>
                <a:gridCol w="515450"/>
                <a:gridCol w="582675"/>
              </a:tblGrid>
              <a:tr h="705375">
                <a:tc>
                  <a:txBody>
                    <a:bodyPr/>
                    <a:lstStyle/>
                    <a:p>
                      <a:pPr indent="0" lvl="0" marL="0" rtl="0" algn="l">
                        <a:spcBef>
                          <a:spcPts val="0"/>
                        </a:spcBef>
                        <a:spcAft>
                          <a:spcPts val="0"/>
                        </a:spcAft>
                        <a:buNone/>
                      </a:pPr>
                      <a:r>
                        <a:rPr lang="en-US" sz="900">
                          <a:solidFill>
                            <a:schemeClr val="dk2"/>
                          </a:solidFill>
                        </a:rPr>
                        <a:t>ID</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Exp?</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Day</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Month</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Year</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Zip 5-4</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Country</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State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rgbClr val="898989"/>
                          </a:solidFill>
                        </a:rPr>
                        <a:t>Pink Elephant</a:t>
                      </a:r>
                      <a:endParaRPr sz="900">
                        <a:solidFill>
                          <a:srgbClr val="898989"/>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Age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Spouse Age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Spouse Name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First Name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Last Name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Date Married</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761675">
                <a:tc>
                  <a:txBody>
                    <a:bodyPr/>
                    <a:lstStyle/>
                    <a:p>
                      <a:pPr indent="0" lvl="0" marL="0" rtl="0" algn="l">
                        <a:spcBef>
                          <a:spcPts val="0"/>
                        </a:spcBef>
                        <a:spcAft>
                          <a:spcPts val="0"/>
                        </a:spcAft>
                        <a:buNone/>
                      </a:pPr>
                      <a:r>
                        <a:rPr lang="en-US"/>
                        <a:t>1:1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a:t>
                      </a: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a:t>
                      </a: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1:0</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0:1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1:0</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1:1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a:t>
                      </a: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a:t>
                      </a: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924" name="Google Shape;1924;g1344c4f6c6b_4_93"/>
          <p:cNvSpPr txBox="1"/>
          <p:nvPr>
            <p:ph idx="4294967295" type="title"/>
          </p:nvPr>
        </p:nvSpPr>
        <p:spPr>
          <a:xfrm>
            <a:off x="4702200" y="2382312"/>
            <a:ext cx="675300" cy="424800"/>
          </a:xfrm>
          <a:prstGeom prst="rect">
            <a:avLst/>
          </a:prstGeom>
        </p:spPr>
        <p:txBody>
          <a:bodyPr anchorCtr="0" anchor="b" bIns="45700" lIns="0" spcFirstLastPara="1" rIns="0" wrap="square" tIns="45700">
            <a:noAutofit/>
          </a:bodyPr>
          <a:lstStyle/>
          <a:p>
            <a:pPr indent="0" lvl="0" marL="0" rtl="0" algn="ctr">
              <a:lnSpc>
                <a:spcPct val="100000"/>
              </a:lnSpc>
              <a:spcBef>
                <a:spcPts val="0"/>
              </a:spcBef>
              <a:spcAft>
                <a:spcPts val="0"/>
              </a:spcAft>
              <a:buNone/>
            </a:pPr>
            <a:r>
              <a:rPr b="1" lang="en-US" sz="2400">
                <a:solidFill>
                  <a:schemeClr val="accent3"/>
                </a:solidFill>
              </a:rPr>
              <a:t>X</a:t>
            </a:r>
            <a:endParaRPr b="1" sz="2400">
              <a:solidFill>
                <a:schemeClr val="accent3"/>
              </a:solidFill>
            </a:endParaRPr>
          </a:p>
        </p:txBody>
      </p:sp>
      <p:sp>
        <p:nvSpPr>
          <p:cNvPr id="1925" name="Google Shape;1925;g1344c4f6c6b_4_93"/>
          <p:cNvSpPr txBox="1"/>
          <p:nvPr>
            <p:ph idx="4294967295" type="title"/>
          </p:nvPr>
        </p:nvSpPr>
        <p:spPr>
          <a:xfrm>
            <a:off x="6041675" y="3907000"/>
            <a:ext cx="2548200" cy="369300"/>
          </a:xfrm>
          <a:prstGeom prst="rect">
            <a:avLst/>
          </a:prstGeom>
        </p:spPr>
        <p:txBody>
          <a:bodyPr anchorCtr="0" anchor="t" bIns="45700" lIns="0" spcFirstLastPara="1" rIns="0" wrap="square" tIns="45700">
            <a:spAutoFit/>
          </a:bodyPr>
          <a:lstStyle/>
          <a:p>
            <a:pPr indent="0" lvl="0" marL="0" rtl="0" algn="ctr">
              <a:lnSpc>
                <a:spcPct val="115000"/>
              </a:lnSpc>
              <a:spcBef>
                <a:spcPts val="0"/>
              </a:spcBef>
              <a:spcAft>
                <a:spcPts val="0"/>
              </a:spcAft>
              <a:buNone/>
            </a:pPr>
            <a:r>
              <a:rPr lang="en-US" sz="1800">
                <a:solidFill>
                  <a:schemeClr val="accent1"/>
                </a:solidFill>
                <a:latin typeface="Arial"/>
                <a:ea typeface="Arial"/>
                <a:cs typeface="Arial"/>
                <a:sym typeface="Arial"/>
              </a:rPr>
              <a:t>Recipient Dataset</a:t>
            </a:r>
            <a:endParaRPr sz="1800">
              <a:solidFill>
                <a:schemeClr val="accent1"/>
              </a:solidFill>
            </a:endParaRPr>
          </a:p>
        </p:txBody>
      </p:sp>
      <p:sp>
        <p:nvSpPr>
          <p:cNvPr id="1926" name="Google Shape;1926;g1344c4f6c6b_4_93"/>
          <p:cNvSpPr/>
          <p:nvPr/>
        </p:nvSpPr>
        <p:spPr>
          <a:xfrm>
            <a:off x="3779188" y="39087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27" name="Google Shape;1927;g1344c4f6c6b_4_93"/>
          <p:cNvSpPr/>
          <p:nvPr/>
        </p:nvSpPr>
        <p:spPr>
          <a:xfrm>
            <a:off x="656675" y="397735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g1344c4f6c6b_4_93"/>
          <p:cNvSpPr/>
          <p:nvPr/>
        </p:nvSpPr>
        <p:spPr>
          <a:xfrm>
            <a:off x="1706600" y="3972038"/>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g1344c4f6c6b_4_93"/>
          <p:cNvSpPr/>
          <p:nvPr/>
        </p:nvSpPr>
        <p:spPr>
          <a:xfrm>
            <a:off x="2841675" y="3961250"/>
            <a:ext cx="274200" cy="260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g1344c4f6c6b_4_93"/>
          <p:cNvSpPr/>
          <p:nvPr/>
        </p:nvSpPr>
        <p:spPr>
          <a:xfrm>
            <a:off x="4832550" y="3908750"/>
            <a:ext cx="365700" cy="3657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g1344c4f6c6b_4_93"/>
          <p:cNvSpPr/>
          <p:nvPr/>
        </p:nvSpPr>
        <p:spPr>
          <a:xfrm>
            <a:off x="604738" y="23676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32" name="Google Shape;1932;g1344c4f6c6b_4_93"/>
          <p:cNvSpPr/>
          <p:nvPr/>
        </p:nvSpPr>
        <p:spPr>
          <a:xfrm>
            <a:off x="1088938" y="23676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33" name="Google Shape;1933;g1344c4f6c6b_4_93"/>
          <p:cNvSpPr/>
          <p:nvPr/>
        </p:nvSpPr>
        <p:spPr>
          <a:xfrm>
            <a:off x="1667225" y="243620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g1344c4f6c6b_4_93"/>
          <p:cNvSpPr/>
          <p:nvPr/>
        </p:nvSpPr>
        <p:spPr>
          <a:xfrm>
            <a:off x="2147063" y="23676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35" name="Google Shape;1935;g1344c4f6c6b_4_93"/>
          <p:cNvSpPr/>
          <p:nvPr/>
        </p:nvSpPr>
        <p:spPr>
          <a:xfrm>
            <a:off x="2745650" y="243620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g1344c4f6c6b_4_93"/>
          <p:cNvSpPr/>
          <p:nvPr/>
        </p:nvSpPr>
        <p:spPr>
          <a:xfrm>
            <a:off x="3243600" y="243620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g1344c4f6c6b_4_93"/>
          <p:cNvSpPr/>
          <p:nvPr/>
        </p:nvSpPr>
        <p:spPr>
          <a:xfrm>
            <a:off x="3719838" y="23676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38" name="Google Shape;1938;g1344c4f6c6b_4_93"/>
          <p:cNvSpPr/>
          <p:nvPr/>
        </p:nvSpPr>
        <p:spPr>
          <a:xfrm>
            <a:off x="4276413" y="23676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39" name="Google Shape;1939;g1344c4f6c6b_4_93"/>
          <p:cNvSpPr/>
          <p:nvPr/>
        </p:nvSpPr>
        <p:spPr>
          <a:xfrm>
            <a:off x="5491775" y="243620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g1344c4f6c6b_4_93"/>
          <p:cNvSpPr/>
          <p:nvPr/>
        </p:nvSpPr>
        <p:spPr>
          <a:xfrm>
            <a:off x="6008200" y="243620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g1344c4f6c6b_4_93"/>
          <p:cNvSpPr/>
          <p:nvPr/>
        </p:nvSpPr>
        <p:spPr>
          <a:xfrm>
            <a:off x="6515612" y="23676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42" name="Google Shape;1942;g1344c4f6c6b_4_93"/>
          <p:cNvSpPr/>
          <p:nvPr/>
        </p:nvSpPr>
        <p:spPr>
          <a:xfrm>
            <a:off x="7056113" y="23676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43" name="Google Shape;1943;g1344c4f6c6b_4_93"/>
          <p:cNvSpPr/>
          <p:nvPr/>
        </p:nvSpPr>
        <p:spPr>
          <a:xfrm>
            <a:off x="8115538" y="23676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44" name="Google Shape;1944;g1344c4f6c6b_4_93"/>
          <p:cNvSpPr/>
          <p:nvPr/>
        </p:nvSpPr>
        <p:spPr>
          <a:xfrm>
            <a:off x="7566488" y="23676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45" name="Google Shape;1945;g1344c4f6c6b_4_9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HERE BE DRAGONS.</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sp>
        <p:nvSpPr>
          <p:cNvPr id="1950" name="Google Shape;1950;g1344c4ea85d_0_875"/>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https://www.w3schools.com/charsets/ref_html_utf8.asp</a:t>
            </a:r>
            <a:endParaRPr b="0" i="0" sz="1400" u="none" cap="none" strike="noStrike">
              <a:solidFill>
                <a:srgbClr val="000000"/>
              </a:solidFill>
              <a:latin typeface="Arial"/>
              <a:ea typeface="Arial"/>
              <a:cs typeface="Arial"/>
              <a:sym typeface="Arial"/>
            </a:endParaRPr>
          </a:p>
        </p:txBody>
      </p:sp>
      <p:sp>
        <p:nvSpPr>
          <p:cNvPr id="1951" name="Google Shape;1951;g1344c4ea85d_0_87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Data Relationships</a:t>
            </a:r>
            <a:endParaRPr b="1" i="0" sz="2200" u="none" cap="none" strike="noStrike">
              <a:solidFill>
                <a:schemeClr val="dk2"/>
              </a:solidFill>
              <a:latin typeface="Arial"/>
              <a:ea typeface="Arial"/>
              <a:cs typeface="Arial"/>
              <a:sym typeface="Arial"/>
            </a:endParaRPr>
          </a:p>
        </p:txBody>
      </p:sp>
      <p:sp>
        <p:nvSpPr>
          <p:cNvPr id="1952" name="Google Shape;1952;g1344c4ea85d_0_875"/>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is the relationship between the field in dataset A and dataset B?”</a:t>
            </a:r>
            <a:endParaRPr b="0" i="0" sz="1050" u="none" cap="none" strike="noStrike">
              <a:solidFill>
                <a:srgbClr val="7F7F7F"/>
              </a:solidFill>
              <a:latin typeface="Arial"/>
              <a:ea typeface="Arial"/>
              <a:cs typeface="Arial"/>
              <a:sym typeface="Arial"/>
            </a:endParaRPr>
          </a:p>
        </p:txBody>
      </p:sp>
      <p:sp>
        <p:nvSpPr>
          <p:cNvPr id="1953" name="Google Shape;1953;g1344c4ea85d_0_875"/>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4" name="Google Shape;1954;g1344c4ea85d_0_875"/>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Some fields might not exist yet: </a:t>
            </a:r>
            <a:r>
              <a:rPr b="1" lang="en-US">
                <a:solidFill>
                  <a:schemeClr val="dk1"/>
                </a:solidFill>
              </a:rPr>
              <a:t>zero-to-one</a:t>
            </a:r>
            <a:r>
              <a:rPr lang="en-US">
                <a:solidFill>
                  <a:schemeClr val="dk1"/>
                </a:solidFill>
              </a:rPr>
              <a:t> (0:1)</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Some fields might not have a place to go:  </a:t>
            </a:r>
            <a:r>
              <a:rPr b="1" lang="en-US">
                <a:solidFill>
                  <a:schemeClr val="dk1"/>
                </a:solidFill>
              </a:rPr>
              <a:t>one-to-zero </a:t>
            </a:r>
            <a:r>
              <a:rPr lang="en-US">
                <a:solidFill>
                  <a:schemeClr val="dk1"/>
                </a:solidFill>
              </a:rPr>
              <a:t> (1:0) ?</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Some fields will map </a:t>
            </a:r>
            <a:r>
              <a:rPr b="1" lang="en-US">
                <a:solidFill>
                  <a:schemeClr val="dk1"/>
                </a:solidFill>
              </a:rPr>
              <a:t>many-to-many</a:t>
            </a:r>
            <a:r>
              <a:rPr lang="en-US">
                <a:solidFill>
                  <a:schemeClr val="dk1"/>
                </a:solidFill>
              </a:rPr>
              <a:t> (∞ : ∞)</a:t>
            </a:r>
            <a:endParaRPr b="0" i="0" sz="1400" u="none" cap="none" strike="noStrike">
              <a:solidFill>
                <a:srgbClr val="000000"/>
              </a:solidFill>
              <a:latin typeface="Arial"/>
              <a:ea typeface="Arial"/>
              <a:cs typeface="Arial"/>
              <a:sym typeface="Arial"/>
            </a:endParaRPr>
          </a:p>
        </p:txBody>
      </p:sp>
      <p:sp>
        <p:nvSpPr>
          <p:cNvPr id="1955" name="Google Shape;1955;g1344c4ea85d_0_875"/>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6" name="Google Shape;1956;g1344c4ea85d_0_875"/>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1000"/>
              </a:spcBef>
              <a:spcAft>
                <a:spcPts val="0"/>
              </a:spcAft>
              <a:buClr>
                <a:schemeClr val="dk1"/>
              </a:buClr>
              <a:buSzPts val="1400"/>
              <a:buFont typeface="Noto Sans Symbols"/>
              <a:buChar char="●"/>
            </a:pPr>
            <a:r>
              <a:rPr lang="en-US">
                <a:solidFill>
                  <a:schemeClr val="dk1"/>
                </a:solidFill>
              </a:rPr>
              <a:t>Some fields will map </a:t>
            </a:r>
            <a:r>
              <a:rPr b="1" lang="en-US">
                <a:solidFill>
                  <a:schemeClr val="dk1"/>
                </a:solidFill>
              </a:rPr>
              <a:t>one-to-one</a:t>
            </a:r>
            <a:r>
              <a:rPr lang="en-US">
                <a:solidFill>
                  <a:schemeClr val="dk1"/>
                </a:solidFill>
              </a:rPr>
              <a:t> (1:1)</a:t>
            </a:r>
            <a:endParaRPr>
              <a:solidFill>
                <a:schemeClr val="dk1"/>
              </a:solidFill>
            </a:endParaRPr>
          </a:p>
          <a:p>
            <a:pPr indent="-182880" lvl="0" marL="182880" marR="0" rtl="0" algn="l">
              <a:lnSpc>
                <a:spcPct val="100000"/>
              </a:lnSpc>
              <a:spcBef>
                <a:spcPts val="1000"/>
              </a:spcBef>
              <a:spcAft>
                <a:spcPts val="0"/>
              </a:spcAft>
              <a:buClr>
                <a:schemeClr val="dk1"/>
              </a:buClr>
              <a:buSzPts val="1400"/>
              <a:buFont typeface="Noto Sans Symbols"/>
              <a:buChar char="●"/>
            </a:pPr>
            <a:r>
              <a:rPr lang="en-US">
                <a:solidFill>
                  <a:schemeClr val="dk1"/>
                </a:solidFill>
              </a:rPr>
              <a:t>Some fields will map </a:t>
            </a:r>
            <a:r>
              <a:rPr b="1" lang="en-US">
                <a:solidFill>
                  <a:schemeClr val="dk1"/>
                </a:solidFill>
              </a:rPr>
              <a:t>many-to-one</a:t>
            </a:r>
            <a:r>
              <a:rPr lang="en-US">
                <a:solidFill>
                  <a:schemeClr val="dk1"/>
                </a:solidFill>
              </a:rPr>
              <a:t> (∞:1)</a:t>
            </a:r>
            <a:endParaRPr>
              <a:solidFill>
                <a:schemeClr val="dk1"/>
              </a:solidFill>
            </a:endParaRPr>
          </a:p>
          <a:p>
            <a:pPr indent="-182880" lvl="0" marL="182880" marR="0" rtl="0" algn="l">
              <a:lnSpc>
                <a:spcPct val="100000"/>
              </a:lnSpc>
              <a:spcBef>
                <a:spcPts val="1000"/>
              </a:spcBef>
              <a:spcAft>
                <a:spcPts val="0"/>
              </a:spcAft>
              <a:buClr>
                <a:schemeClr val="dk1"/>
              </a:buClr>
              <a:buSzPts val="1400"/>
              <a:buFont typeface="Noto Sans Symbols"/>
              <a:buChar char="●"/>
            </a:pPr>
            <a:r>
              <a:rPr lang="en-US">
                <a:solidFill>
                  <a:schemeClr val="dk1"/>
                </a:solidFill>
              </a:rPr>
              <a:t>Some fields will map </a:t>
            </a:r>
            <a:r>
              <a:rPr b="1" lang="en-US">
                <a:solidFill>
                  <a:schemeClr val="dk1"/>
                </a:solidFill>
              </a:rPr>
              <a:t>one-to-many</a:t>
            </a:r>
            <a:r>
              <a:rPr lang="en-US">
                <a:solidFill>
                  <a:schemeClr val="dk1"/>
                </a:solidFill>
              </a:rPr>
              <a:t> (1:∞)</a:t>
            </a:r>
            <a:endParaRPr>
              <a:solidFill>
                <a:schemeClr val="dk1"/>
              </a:solidFil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7" name="Google Shape;1957;g1344c4ea85d_0_87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HERE BE DRAGONS.</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1" name="Shape 1961"/>
        <p:cNvGrpSpPr/>
        <p:nvPr/>
      </p:nvGrpSpPr>
      <p:grpSpPr>
        <a:xfrm>
          <a:off x="0" y="0"/>
          <a:ext cx="0" cy="0"/>
          <a:chOff x="0" y="0"/>
          <a:chExt cx="0" cy="0"/>
        </a:xfrm>
      </p:grpSpPr>
      <p:graphicFrame>
        <p:nvGraphicFramePr>
          <p:cNvPr id="1962" name="Google Shape;1962;g13460d34850_0_22"/>
          <p:cNvGraphicFramePr/>
          <p:nvPr/>
        </p:nvGraphicFramePr>
        <p:xfrm>
          <a:off x="554213" y="4480600"/>
          <a:ext cx="3000000" cy="3000000"/>
        </p:xfrm>
        <a:graphic>
          <a:graphicData uri="http://schemas.openxmlformats.org/drawingml/2006/table">
            <a:tbl>
              <a:tblPr>
                <a:noFill/>
                <a:tableStyleId>{660D5E19-21CC-4746-9C6A-F985E217CC2E}</a:tableStyleId>
              </a:tblPr>
              <a:tblGrid>
                <a:gridCol w="433650"/>
                <a:gridCol w="592575"/>
                <a:gridCol w="526350"/>
                <a:gridCol w="652975"/>
                <a:gridCol w="437850"/>
                <a:gridCol w="494000"/>
                <a:gridCol w="540750"/>
                <a:gridCol w="540775"/>
                <a:gridCol w="484625"/>
                <a:gridCol w="783900"/>
              </a:tblGrid>
              <a:tr h="396200">
                <a:tc>
                  <a:txBody>
                    <a:bodyPr/>
                    <a:lstStyle/>
                    <a:p>
                      <a:pPr indent="0" lvl="0" marL="0" rtl="0" algn="l">
                        <a:spcBef>
                          <a:spcPts val="0"/>
                        </a:spcBef>
                        <a:spcAft>
                          <a:spcPts val="0"/>
                        </a:spcAft>
                        <a:buNone/>
                      </a:pPr>
                      <a:r>
                        <a:t/>
                      </a:r>
                      <a:endParaRPr sz="900"/>
                    </a:p>
                  </a:txBody>
                  <a:tcPr marT="91425" marB="91425" marR="91425" marL="91425"/>
                </a:tc>
                <a:tc>
                  <a:txBody>
                    <a:bodyPr/>
                    <a:lstStyle/>
                    <a:p>
                      <a:pPr indent="0" lvl="0" marL="0" rtl="0" algn="l">
                        <a:spcBef>
                          <a:spcPts val="0"/>
                        </a:spcBef>
                        <a:spcAft>
                          <a:spcPts val="0"/>
                        </a:spcAft>
                        <a:buNone/>
                      </a:pPr>
                      <a:r>
                        <a:rPr lang="en-US" sz="1000"/>
                        <a:t>Integer</a:t>
                      </a:r>
                      <a:endParaRPr sz="1000"/>
                    </a:p>
                  </a:txBody>
                  <a:tcPr marT="91425" marB="91425" marR="91425" marL="91425" anchor="ctr"/>
                </a:tc>
                <a:tc>
                  <a:txBody>
                    <a:bodyPr/>
                    <a:lstStyle/>
                    <a:p>
                      <a:pPr indent="0" lvl="0" marL="0" rtl="0" algn="l">
                        <a:spcBef>
                          <a:spcPts val="0"/>
                        </a:spcBef>
                        <a:spcAft>
                          <a:spcPts val="0"/>
                        </a:spcAft>
                        <a:buNone/>
                      </a:pPr>
                      <a:r>
                        <a:t/>
                      </a:r>
                      <a:endParaRPr sz="1000"/>
                    </a:p>
                  </a:txBody>
                  <a:tcPr marT="91425" marB="91425" marR="91425" marL="91425" anchor="ctr"/>
                </a:tc>
                <a:tc>
                  <a:txBody>
                    <a:bodyPr/>
                    <a:lstStyle/>
                    <a:p>
                      <a:pPr indent="0" lvl="0" marL="0" rtl="0" algn="l">
                        <a:spcBef>
                          <a:spcPts val="0"/>
                        </a:spcBef>
                        <a:spcAft>
                          <a:spcPts val="0"/>
                        </a:spcAft>
                        <a:buNone/>
                      </a:pPr>
                      <a:r>
                        <a:rPr lang="en-US" sz="1000">
                          <a:solidFill>
                            <a:srgbClr val="000000"/>
                          </a:solidFill>
                        </a:rPr>
                        <a:t>Boolean</a:t>
                      </a:r>
                      <a:endParaRPr sz="1000"/>
                    </a:p>
                  </a:txBody>
                  <a:tcPr marT="91425" marB="91425" marR="91425" marL="91425" anchor="ctr"/>
                </a:tc>
                <a:tc>
                  <a:txBody>
                    <a:bodyPr/>
                    <a:lstStyle/>
                    <a:p>
                      <a:pPr indent="0" lvl="0" marL="0" rtl="0" algn="l">
                        <a:spcBef>
                          <a:spcPts val="0"/>
                        </a:spcBef>
                        <a:spcAft>
                          <a:spcPts val="0"/>
                        </a:spcAft>
                        <a:buNone/>
                      </a:pPr>
                      <a:r>
                        <a:t/>
                      </a:r>
                      <a:endParaRPr sz="1000"/>
                    </a:p>
                  </a:txBody>
                  <a:tcPr marT="91425" marB="91425" marR="91425" marL="91425" anchor="ctr"/>
                </a:tc>
                <a:tc>
                  <a:txBody>
                    <a:bodyPr/>
                    <a:lstStyle/>
                    <a:p>
                      <a:pPr indent="0" lvl="0" marL="0" rtl="0" algn="l">
                        <a:spcBef>
                          <a:spcPts val="0"/>
                        </a:spcBef>
                        <a:spcAft>
                          <a:spcPts val="0"/>
                        </a:spcAft>
                        <a:buNone/>
                      </a:pPr>
                      <a:r>
                        <a:rPr lang="en-US" sz="1000">
                          <a:solidFill>
                            <a:srgbClr val="000000"/>
                          </a:solidFill>
                        </a:rPr>
                        <a:t>Date</a:t>
                      </a:r>
                      <a:endParaRPr sz="1000"/>
                    </a:p>
                  </a:txBody>
                  <a:tcPr marT="91425" marB="91425" marR="91425" marL="91425" anchor="ctr"/>
                </a:tc>
                <a:tc>
                  <a:txBody>
                    <a:bodyPr/>
                    <a:lstStyle/>
                    <a:p>
                      <a:pPr indent="0" lvl="0" marL="0" rtl="0" algn="l">
                        <a:spcBef>
                          <a:spcPts val="0"/>
                        </a:spcBef>
                        <a:spcAft>
                          <a:spcPts val="0"/>
                        </a:spcAft>
                        <a:buNone/>
                      </a:pPr>
                      <a:r>
                        <a:t/>
                      </a:r>
                      <a:endParaRPr sz="1000"/>
                    </a:p>
                  </a:txBody>
                  <a:tcPr marT="91425" marB="91425" marR="91425" marL="91425" anchor="ctr"/>
                </a:tc>
                <a:tc>
                  <a:txBody>
                    <a:bodyPr/>
                    <a:lstStyle/>
                    <a:p>
                      <a:pPr indent="0" lvl="0" marL="0" rtl="0" algn="l">
                        <a:spcBef>
                          <a:spcPts val="0"/>
                        </a:spcBef>
                        <a:spcAft>
                          <a:spcPts val="0"/>
                        </a:spcAft>
                        <a:buNone/>
                      </a:pPr>
                      <a:r>
                        <a:rPr lang="en-US" sz="1000">
                          <a:solidFill>
                            <a:srgbClr val="000000"/>
                          </a:solidFill>
                        </a:rPr>
                        <a:t>Text</a:t>
                      </a:r>
                      <a:endParaRPr sz="1000"/>
                    </a:p>
                  </a:txBody>
                  <a:tcPr marT="91425" marB="91425" marR="91425" marL="91425" anchor="ctr"/>
                </a:tc>
                <a:tc>
                  <a:txBody>
                    <a:bodyPr/>
                    <a:lstStyle/>
                    <a:p>
                      <a:pPr indent="0" lvl="0" marL="0" rtl="0" algn="l">
                        <a:spcBef>
                          <a:spcPts val="0"/>
                        </a:spcBef>
                        <a:spcAft>
                          <a:spcPts val="0"/>
                        </a:spcAft>
                        <a:buNone/>
                      </a:pPr>
                      <a:r>
                        <a:t/>
                      </a:r>
                      <a:endParaRPr sz="1000"/>
                    </a:p>
                  </a:txBody>
                  <a:tcPr marT="91425" marB="91425" marR="91425" marL="91425" anchor="ctr"/>
                </a:tc>
                <a:tc>
                  <a:txBody>
                    <a:bodyPr/>
                    <a:lstStyle/>
                    <a:p>
                      <a:pPr indent="0" lvl="0" marL="0" rtl="0" algn="l">
                        <a:spcBef>
                          <a:spcPts val="0"/>
                        </a:spcBef>
                        <a:spcAft>
                          <a:spcPts val="0"/>
                        </a:spcAft>
                        <a:buNone/>
                      </a:pPr>
                      <a:r>
                        <a:rPr lang="en-US" sz="1000">
                          <a:solidFill>
                            <a:srgbClr val="000000"/>
                          </a:solidFill>
                        </a:rPr>
                        <a:t>Complex</a:t>
                      </a:r>
                      <a:endParaRPr sz="1000"/>
                    </a:p>
                  </a:txBody>
                  <a:tcPr marT="91425" marB="91425" marR="91425" marL="91425" anchor="ctr"/>
                </a:tc>
              </a:tr>
            </a:tbl>
          </a:graphicData>
        </a:graphic>
      </p:graphicFrame>
      <p:sp>
        <p:nvSpPr>
          <p:cNvPr id="1963" name="Google Shape;1963;g13460d34850_0_22"/>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964" name="Google Shape;1964;g13460d34850_0_2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US" sz="2200">
                <a:solidFill>
                  <a:schemeClr val="dk1"/>
                </a:solidFill>
              </a:rPr>
              <a:t>Mapping Data</a:t>
            </a:r>
            <a:endParaRPr b="1" sz="2200">
              <a:solidFill>
                <a:schemeClr val="dk1"/>
              </a:solidFill>
            </a:endParaRPr>
          </a:p>
        </p:txBody>
      </p:sp>
      <p:sp>
        <p:nvSpPr>
          <p:cNvPr id="1965" name="Google Shape;1965;g13460d34850_0_22"/>
          <p:cNvSpPr txBox="1"/>
          <p:nvPr/>
        </p:nvSpPr>
        <p:spPr>
          <a:xfrm>
            <a:off x="250825" y="670610"/>
            <a:ext cx="38790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sz="1200">
                <a:solidFill>
                  <a:srgbClr val="7F7F7F"/>
                </a:solidFill>
              </a:rPr>
              <a:t>“Process of Identifying  the start field(s) within dataset A, and its(their) corresponding field(s) in dataset B.”</a:t>
            </a:r>
            <a:endParaRPr b="0" i="0" sz="1200" u="none" cap="none" strike="noStrike">
              <a:solidFill>
                <a:srgbClr val="7F7F7F"/>
              </a:solidFill>
              <a:latin typeface="Arial"/>
              <a:ea typeface="Arial"/>
              <a:cs typeface="Arial"/>
              <a:sym typeface="Arial"/>
            </a:endParaRPr>
          </a:p>
        </p:txBody>
      </p:sp>
      <p:graphicFrame>
        <p:nvGraphicFramePr>
          <p:cNvPr id="1966" name="Google Shape;1966;g13460d34850_0_22"/>
          <p:cNvGraphicFramePr/>
          <p:nvPr/>
        </p:nvGraphicFramePr>
        <p:xfrm>
          <a:off x="554213" y="2861150"/>
          <a:ext cx="3000000" cy="3000000"/>
        </p:xfrm>
        <a:graphic>
          <a:graphicData uri="http://schemas.openxmlformats.org/drawingml/2006/table">
            <a:tbl>
              <a:tblPr>
                <a:noFill/>
                <a:tableStyleId>{660D5E19-21CC-4746-9C6A-F985E217CC2E}</a:tableStyleId>
              </a:tblPr>
              <a:tblGrid>
                <a:gridCol w="466650"/>
                <a:gridCol w="501750"/>
                <a:gridCol w="517825"/>
                <a:gridCol w="579050"/>
                <a:gridCol w="481000"/>
                <a:gridCol w="514850"/>
                <a:gridCol w="600950"/>
                <a:gridCol w="485900"/>
                <a:gridCol w="675425"/>
                <a:gridCol w="456975"/>
                <a:gridCol w="575900"/>
                <a:gridCol w="575900"/>
                <a:gridCol w="505275"/>
                <a:gridCol w="515450"/>
                <a:gridCol w="582675"/>
              </a:tblGrid>
              <a:tr h="705375">
                <a:tc>
                  <a:txBody>
                    <a:bodyPr/>
                    <a:lstStyle/>
                    <a:p>
                      <a:pPr indent="0" lvl="0" marL="0" rtl="0" algn="l">
                        <a:spcBef>
                          <a:spcPts val="0"/>
                        </a:spcBef>
                        <a:spcAft>
                          <a:spcPts val="0"/>
                        </a:spcAft>
                        <a:buNone/>
                      </a:pPr>
                      <a:r>
                        <a:rPr lang="en-US" sz="900">
                          <a:solidFill>
                            <a:schemeClr val="dk2"/>
                          </a:solidFill>
                        </a:rPr>
                        <a:t>ID</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Exp?</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Day</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Month</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Year</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Zip 5-4</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Country</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State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rgbClr val="898989"/>
                          </a:solidFill>
                        </a:rPr>
                        <a:t>Pink Elephant</a:t>
                      </a:r>
                      <a:endParaRPr sz="900">
                        <a:solidFill>
                          <a:srgbClr val="898989"/>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Age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Spouse Age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Spouse Name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First Name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Last Name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lang="en-US" sz="900">
                          <a:solidFill>
                            <a:schemeClr val="dk2"/>
                          </a:solidFill>
                        </a:rPr>
                        <a:t>Date Married</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761675">
                <a:tc>
                  <a:txBody>
                    <a:bodyPr/>
                    <a:lstStyle/>
                    <a:p>
                      <a:pPr indent="0" lvl="0" marL="0" rtl="0" algn="l">
                        <a:spcBef>
                          <a:spcPts val="0"/>
                        </a:spcBef>
                        <a:spcAft>
                          <a:spcPts val="0"/>
                        </a:spcAft>
                        <a:buNone/>
                      </a:pPr>
                      <a:r>
                        <a:rPr lang="en-US"/>
                        <a:t>1:1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a:t>
                      </a: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a:t>
                      </a: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1:0</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0:1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1:0</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1:1</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a:t>
                      </a: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t>1:</a:t>
                      </a: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a:solidFill>
                            <a:srgbClr val="222222"/>
                          </a:solidFill>
                        </a:rPr>
                        <a:t>∞:∞</a:t>
                      </a:r>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967" name="Google Shape;1967;g13460d34850_0_22"/>
          <p:cNvSpPr txBox="1"/>
          <p:nvPr>
            <p:ph idx="4294967295" type="title"/>
          </p:nvPr>
        </p:nvSpPr>
        <p:spPr>
          <a:xfrm>
            <a:off x="4702200" y="3198012"/>
            <a:ext cx="675300" cy="424800"/>
          </a:xfrm>
          <a:prstGeom prst="rect">
            <a:avLst/>
          </a:prstGeom>
        </p:spPr>
        <p:txBody>
          <a:bodyPr anchorCtr="0" anchor="b" bIns="45700" lIns="0" spcFirstLastPara="1" rIns="0" wrap="square" tIns="45700">
            <a:noAutofit/>
          </a:bodyPr>
          <a:lstStyle/>
          <a:p>
            <a:pPr indent="0" lvl="0" marL="0" rtl="0" algn="ctr">
              <a:lnSpc>
                <a:spcPct val="100000"/>
              </a:lnSpc>
              <a:spcBef>
                <a:spcPts val="0"/>
              </a:spcBef>
              <a:spcAft>
                <a:spcPts val="0"/>
              </a:spcAft>
              <a:buNone/>
            </a:pPr>
            <a:r>
              <a:rPr lang="en-US" sz="2400">
                <a:solidFill>
                  <a:schemeClr val="accent3"/>
                </a:solidFill>
              </a:rPr>
              <a:t>✕</a:t>
            </a:r>
            <a:endParaRPr b="1" sz="2400">
              <a:solidFill>
                <a:schemeClr val="accent3"/>
              </a:solidFill>
            </a:endParaRPr>
          </a:p>
        </p:txBody>
      </p:sp>
      <p:sp>
        <p:nvSpPr>
          <p:cNvPr id="1968" name="Google Shape;1968;g13460d34850_0_22"/>
          <p:cNvSpPr/>
          <p:nvPr/>
        </p:nvSpPr>
        <p:spPr>
          <a:xfrm>
            <a:off x="3779188" y="44958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69" name="Google Shape;1969;g13460d34850_0_22"/>
          <p:cNvSpPr/>
          <p:nvPr/>
        </p:nvSpPr>
        <p:spPr>
          <a:xfrm>
            <a:off x="656675" y="456445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g13460d34850_0_22"/>
          <p:cNvSpPr/>
          <p:nvPr/>
        </p:nvSpPr>
        <p:spPr>
          <a:xfrm>
            <a:off x="1706600" y="4559138"/>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g13460d34850_0_22"/>
          <p:cNvSpPr/>
          <p:nvPr/>
        </p:nvSpPr>
        <p:spPr>
          <a:xfrm>
            <a:off x="2841675" y="4548350"/>
            <a:ext cx="274200" cy="260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g13460d34850_0_22"/>
          <p:cNvSpPr/>
          <p:nvPr/>
        </p:nvSpPr>
        <p:spPr>
          <a:xfrm>
            <a:off x="4832550" y="4495850"/>
            <a:ext cx="365700" cy="3657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g13460d34850_0_22"/>
          <p:cNvSpPr/>
          <p:nvPr/>
        </p:nvSpPr>
        <p:spPr>
          <a:xfrm>
            <a:off x="604738" y="31833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74" name="Google Shape;1974;g13460d34850_0_22"/>
          <p:cNvSpPr/>
          <p:nvPr/>
        </p:nvSpPr>
        <p:spPr>
          <a:xfrm>
            <a:off x="1088938" y="31833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75" name="Google Shape;1975;g13460d34850_0_22"/>
          <p:cNvSpPr/>
          <p:nvPr/>
        </p:nvSpPr>
        <p:spPr>
          <a:xfrm>
            <a:off x="1667225" y="325190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g13460d34850_0_22"/>
          <p:cNvSpPr/>
          <p:nvPr/>
        </p:nvSpPr>
        <p:spPr>
          <a:xfrm>
            <a:off x="2147063" y="31833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77" name="Google Shape;1977;g13460d34850_0_22"/>
          <p:cNvSpPr/>
          <p:nvPr/>
        </p:nvSpPr>
        <p:spPr>
          <a:xfrm>
            <a:off x="2745650" y="325190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g13460d34850_0_22"/>
          <p:cNvSpPr/>
          <p:nvPr/>
        </p:nvSpPr>
        <p:spPr>
          <a:xfrm>
            <a:off x="3243600" y="325190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g13460d34850_0_22"/>
          <p:cNvSpPr/>
          <p:nvPr/>
        </p:nvSpPr>
        <p:spPr>
          <a:xfrm>
            <a:off x="3719838" y="31833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80" name="Google Shape;1980;g13460d34850_0_22"/>
          <p:cNvSpPr/>
          <p:nvPr/>
        </p:nvSpPr>
        <p:spPr>
          <a:xfrm>
            <a:off x="4276413" y="31833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81" name="Google Shape;1981;g13460d34850_0_22"/>
          <p:cNvSpPr/>
          <p:nvPr/>
        </p:nvSpPr>
        <p:spPr>
          <a:xfrm>
            <a:off x="5491775" y="325190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g13460d34850_0_22"/>
          <p:cNvSpPr/>
          <p:nvPr/>
        </p:nvSpPr>
        <p:spPr>
          <a:xfrm>
            <a:off x="6008200" y="325190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g13460d34850_0_22"/>
          <p:cNvSpPr/>
          <p:nvPr/>
        </p:nvSpPr>
        <p:spPr>
          <a:xfrm>
            <a:off x="6515612" y="31833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84" name="Google Shape;1984;g13460d34850_0_22"/>
          <p:cNvSpPr/>
          <p:nvPr/>
        </p:nvSpPr>
        <p:spPr>
          <a:xfrm>
            <a:off x="7056113" y="31833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85" name="Google Shape;1985;g13460d34850_0_22"/>
          <p:cNvSpPr/>
          <p:nvPr/>
        </p:nvSpPr>
        <p:spPr>
          <a:xfrm>
            <a:off x="8115538" y="31833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86" name="Google Shape;1986;g13460d34850_0_22"/>
          <p:cNvSpPr/>
          <p:nvPr/>
        </p:nvSpPr>
        <p:spPr>
          <a:xfrm>
            <a:off x="7566488" y="3183313"/>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graphicFrame>
        <p:nvGraphicFramePr>
          <p:cNvPr id="1987" name="Google Shape;1987;g13460d34850_0_22"/>
          <p:cNvGraphicFramePr/>
          <p:nvPr/>
        </p:nvGraphicFramePr>
        <p:xfrm>
          <a:off x="785563" y="1359413"/>
          <a:ext cx="3000000" cy="3000000"/>
        </p:xfrm>
        <a:graphic>
          <a:graphicData uri="http://schemas.openxmlformats.org/drawingml/2006/table">
            <a:tbl>
              <a:tblPr>
                <a:noFill/>
                <a:tableStyleId>{660D5E19-21CC-4746-9C6A-F985E217CC2E}</a:tableStyleId>
              </a:tblPr>
              <a:tblGrid>
                <a:gridCol w="443900"/>
                <a:gridCol w="552500"/>
                <a:gridCol w="692675"/>
                <a:gridCol w="679950"/>
                <a:gridCol w="588775"/>
                <a:gridCol w="763900"/>
                <a:gridCol w="553750"/>
                <a:gridCol w="1160025"/>
                <a:gridCol w="917425"/>
                <a:gridCol w="1219950"/>
              </a:tblGrid>
              <a:tr h="780325">
                <a:tc>
                  <a:txBody>
                    <a:bodyPr/>
                    <a:lstStyle/>
                    <a:p>
                      <a:pPr indent="0" lvl="0" marL="0" rtl="0" algn="ctr">
                        <a:spcBef>
                          <a:spcPts val="0"/>
                        </a:spcBef>
                        <a:spcAft>
                          <a:spcPts val="0"/>
                        </a:spcAft>
                        <a:buNone/>
                      </a:pPr>
                      <a:r>
                        <a:rPr i="1" lang="en-US" sz="900">
                          <a:solidFill>
                            <a:schemeClr val="dk2"/>
                          </a:solidFill>
                        </a:rPr>
                        <a:t>ID</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i="1" lang="en-US" sz="900">
                          <a:solidFill>
                            <a:schemeClr val="dk2"/>
                          </a:solidFill>
                        </a:rPr>
                        <a:t>Exp?</a:t>
                      </a:r>
                      <a:endParaRPr i="1"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i="1" lang="en-US" sz="900">
                          <a:solidFill>
                            <a:schemeClr val="dk2"/>
                          </a:solidFill>
                        </a:rPr>
                        <a:t>Date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i="1" lang="en-US" sz="900">
                          <a:solidFill>
                            <a:schemeClr val="dk2"/>
                          </a:solidFill>
                        </a:rPr>
                        <a:t>Zip</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i="1" lang="en-US" sz="900">
                          <a:solidFill>
                            <a:schemeClr val="dk2"/>
                          </a:solidFill>
                        </a:rPr>
                        <a:t>State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i="1" lang="en-US" sz="900">
                          <a:solidFill>
                            <a:schemeClr val="dk2"/>
                          </a:solidFill>
                        </a:rPr>
                        <a:t>Name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i="1" lang="en-US" sz="900">
                          <a:solidFill>
                            <a:schemeClr val="dk2"/>
                          </a:solidFill>
                        </a:rPr>
                        <a:t>Age</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i="1" lang="en-US" sz="900">
                          <a:solidFill>
                            <a:schemeClr val="dk2"/>
                          </a:solidFill>
                        </a:rPr>
                        <a:t>Pink Elephant</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i="1" lang="en-US" sz="900">
                          <a:solidFill>
                            <a:schemeClr val="dk2"/>
                          </a:solidFill>
                        </a:rPr>
                        <a:t>Notes</a:t>
                      </a:r>
                      <a:endParaRPr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ctr">
                        <a:spcBef>
                          <a:spcPts val="0"/>
                        </a:spcBef>
                        <a:spcAft>
                          <a:spcPts val="0"/>
                        </a:spcAft>
                        <a:buNone/>
                      </a:pPr>
                      <a:r>
                        <a:rPr i="1" lang="en-US" sz="900">
                          <a:solidFill>
                            <a:schemeClr val="dk2"/>
                          </a:solidFill>
                        </a:rPr>
                        <a:t>Spouse Notes</a:t>
                      </a:r>
                      <a:endParaRPr i="1" sz="900">
                        <a:solidFill>
                          <a:schemeClr val="dk2"/>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492800">
                <a:tc>
                  <a:txBody>
                    <a:bodyPr/>
                    <a:lstStyle/>
                    <a:p>
                      <a:pPr indent="0" lvl="0" marL="0" rtl="0" algn="ctr">
                        <a:spcBef>
                          <a:spcPts val="0"/>
                        </a:spcBef>
                        <a:spcAft>
                          <a:spcPts val="0"/>
                        </a:spcAft>
                        <a:buNone/>
                      </a:pPr>
                      <a:r>
                        <a:t/>
                      </a:r>
                      <a:endParaRPr i="1" sz="12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i="1" sz="12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i="1" sz="12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i="1" sz="12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i="1" sz="12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i="1" sz="12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i="1" sz="12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i="1" sz="12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i="1" sz="12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t/>
                      </a:r>
                      <a:endParaRPr i="1" sz="1200">
                        <a:solidFill>
                          <a:srgbClr val="FF0000"/>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988" name="Google Shape;1988;g13460d34850_0_22"/>
          <p:cNvSpPr/>
          <p:nvPr/>
        </p:nvSpPr>
        <p:spPr>
          <a:xfrm>
            <a:off x="7519775" y="1619460"/>
            <a:ext cx="457200" cy="4572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g13460d34850_0_22"/>
          <p:cNvSpPr/>
          <p:nvPr/>
        </p:nvSpPr>
        <p:spPr>
          <a:xfrm>
            <a:off x="6451150" y="1619460"/>
            <a:ext cx="457200" cy="457200"/>
          </a:xfrm>
          <a:prstGeom prst="star16">
            <a:avLst>
              <a:gd fmla="val 375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g13460d34850_0_22"/>
          <p:cNvSpPr/>
          <p:nvPr/>
        </p:nvSpPr>
        <p:spPr>
          <a:xfrm>
            <a:off x="893275" y="173376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g13460d34850_0_22"/>
          <p:cNvSpPr/>
          <p:nvPr/>
        </p:nvSpPr>
        <p:spPr>
          <a:xfrm>
            <a:off x="1368675" y="1728497"/>
            <a:ext cx="274200" cy="2391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g13460d34850_0_22"/>
          <p:cNvSpPr/>
          <p:nvPr/>
        </p:nvSpPr>
        <p:spPr>
          <a:xfrm>
            <a:off x="1991225" y="1717710"/>
            <a:ext cx="274200" cy="260700"/>
          </a:xfrm>
          <a:prstGeom prst="pentagon">
            <a:avLst>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g13460d34850_0_22"/>
          <p:cNvSpPr/>
          <p:nvPr/>
        </p:nvSpPr>
        <p:spPr>
          <a:xfrm>
            <a:off x="2700400" y="173376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g13460d34850_0_22"/>
          <p:cNvSpPr/>
          <p:nvPr/>
        </p:nvSpPr>
        <p:spPr>
          <a:xfrm>
            <a:off x="3266163" y="1665172"/>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95" name="Google Shape;1995;g13460d34850_0_22"/>
          <p:cNvSpPr/>
          <p:nvPr/>
        </p:nvSpPr>
        <p:spPr>
          <a:xfrm>
            <a:off x="3942388" y="1665172"/>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sp>
        <p:nvSpPr>
          <p:cNvPr id="1996" name="Google Shape;1996;g13460d34850_0_22"/>
          <p:cNvSpPr/>
          <p:nvPr/>
        </p:nvSpPr>
        <p:spPr>
          <a:xfrm>
            <a:off x="4669963" y="1733764"/>
            <a:ext cx="228600" cy="22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g13460d34850_0_22"/>
          <p:cNvSpPr/>
          <p:nvPr/>
        </p:nvSpPr>
        <p:spPr>
          <a:xfrm>
            <a:off x="5458188" y="1665172"/>
            <a:ext cx="365771" cy="365772"/>
          </a:xfrm>
          <a:custGeom>
            <a:rect b="b" l="l" r="r" t="t"/>
            <a:pathLst>
              <a:path extrusionOk="0" h="11048" w="10966">
                <a:moveTo>
                  <a:pt x="5501" y="0"/>
                </a:moveTo>
                <a:lnTo>
                  <a:pt x="3822" y="1678"/>
                </a:lnTo>
                <a:lnTo>
                  <a:pt x="1572" y="1678"/>
                </a:lnTo>
                <a:lnTo>
                  <a:pt x="1572" y="3953"/>
                </a:lnTo>
                <a:lnTo>
                  <a:pt x="0" y="5524"/>
                </a:lnTo>
                <a:lnTo>
                  <a:pt x="1572" y="7382"/>
                </a:lnTo>
                <a:lnTo>
                  <a:pt x="1596" y="9525"/>
                </a:lnTo>
                <a:lnTo>
                  <a:pt x="3906" y="9477"/>
                </a:lnTo>
                <a:lnTo>
                  <a:pt x="5478" y="11048"/>
                </a:lnTo>
                <a:lnTo>
                  <a:pt x="7263" y="9406"/>
                </a:lnTo>
                <a:lnTo>
                  <a:pt x="9382" y="9382"/>
                </a:lnTo>
                <a:lnTo>
                  <a:pt x="9335" y="7167"/>
                </a:lnTo>
                <a:lnTo>
                  <a:pt x="10966" y="5537"/>
                </a:lnTo>
                <a:lnTo>
                  <a:pt x="9275" y="3846"/>
                </a:lnTo>
                <a:lnTo>
                  <a:pt x="9275" y="1667"/>
                </a:lnTo>
                <a:lnTo>
                  <a:pt x="7096" y="1667"/>
                </a:lnTo>
                <a:close/>
              </a:path>
            </a:pathLst>
          </a:custGeom>
          <a:solidFill>
            <a:schemeClr val="accent1"/>
          </a:solidFill>
          <a:ln>
            <a:noFill/>
          </a:ln>
        </p:spPr>
      </p:sp>
      <p:cxnSp>
        <p:nvCxnSpPr>
          <p:cNvPr id="1998" name="Google Shape;1998;g13460d34850_0_22"/>
          <p:cNvCxnSpPr>
            <a:stCxn id="1990" idx="2"/>
          </p:cNvCxnSpPr>
          <p:nvPr/>
        </p:nvCxnSpPr>
        <p:spPr>
          <a:xfrm flipH="1">
            <a:off x="778975" y="1962364"/>
            <a:ext cx="228600" cy="1268400"/>
          </a:xfrm>
          <a:prstGeom prst="straightConnector1">
            <a:avLst/>
          </a:prstGeom>
          <a:noFill/>
          <a:ln cap="flat" cmpd="sng" w="9525">
            <a:solidFill>
              <a:schemeClr val="accent1"/>
            </a:solidFill>
            <a:prstDash val="solid"/>
            <a:round/>
            <a:headEnd len="med" w="med" type="none"/>
            <a:tailEnd len="med" w="med" type="none"/>
          </a:ln>
        </p:spPr>
      </p:cxnSp>
      <p:cxnSp>
        <p:nvCxnSpPr>
          <p:cNvPr id="1999" name="Google Shape;1999;g13460d34850_0_22"/>
          <p:cNvCxnSpPr>
            <a:stCxn id="1991" idx="3"/>
          </p:cNvCxnSpPr>
          <p:nvPr/>
        </p:nvCxnSpPr>
        <p:spPr>
          <a:xfrm flipH="1">
            <a:off x="1263675" y="1967597"/>
            <a:ext cx="242100" cy="1266000"/>
          </a:xfrm>
          <a:prstGeom prst="straightConnector1">
            <a:avLst/>
          </a:prstGeom>
          <a:noFill/>
          <a:ln cap="flat" cmpd="sng" w="9525">
            <a:solidFill>
              <a:schemeClr val="accent1"/>
            </a:solidFill>
            <a:prstDash val="solid"/>
            <a:round/>
            <a:headEnd len="med" w="med" type="none"/>
            <a:tailEnd len="med" w="med" type="none"/>
          </a:ln>
        </p:spPr>
      </p:cxnSp>
      <p:cxnSp>
        <p:nvCxnSpPr>
          <p:cNvPr id="2000" name="Google Shape;2000;g13460d34850_0_22"/>
          <p:cNvCxnSpPr>
            <a:stCxn id="1992" idx="3"/>
            <a:endCxn id="1975" idx="0"/>
          </p:cNvCxnSpPr>
          <p:nvPr/>
        </p:nvCxnSpPr>
        <p:spPr>
          <a:xfrm flipH="1">
            <a:off x="1781525" y="1978410"/>
            <a:ext cx="346800" cy="1273500"/>
          </a:xfrm>
          <a:prstGeom prst="straightConnector1">
            <a:avLst/>
          </a:prstGeom>
          <a:noFill/>
          <a:ln cap="flat" cmpd="sng" w="9525">
            <a:solidFill>
              <a:schemeClr val="accent1"/>
            </a:solidFill>
            <a:prstDash val="solid"/>
            <a:round/>
            <a:headEnd len="med" w="med" type="none"/>
            <a:tailEnd len="med" w="med" type="none"/>
          </a:ln>
        </p:spPr>
      </p:cxnSp>
      <p:cxnSp>
        <p:nvCxnSpPr>
          <p:cNvPr id="2001" name="Google Shape;2001;g13460d34850_0_22"/>
          <p:cNvCxnSpPr>
            <a:stCxn id="1992" idx="3"/>
          </p:cNvCxnSpPr>
          <p:nvPr/>
        </p:nvCxnSpPr>
        <p:spPr>
          <a:xfrm>
            <a:off x="2128325" y="1978410"/>
            <a:ext cx="228600" cy="1357500"/>
          </a:xfrm>
          <a:prstGeom prst="straightConnector1">
            <a:avLst/>
          </a:prstGeom>
          <a:noFill/>
          <a:ln cap="flat" cmpd="sng" w="9525">
            <a:solidFill>
              <a:schemeClr val="accent1"/>
            </a:solidFill>
            <a:prstDash val="solid"/>
            <a:round/>
            <a:headEnd len="med" w="med" type="none"/>
            <a:tailEnd len="med" w="med" type="none"/>
          </a:ln>
        </p:spPr>
      </p:cxnSp>
      <p:cxnSp>
        <p:nvCxnSpPr>
          <p:cNvPr id="2002" name="Google Shape;2002;g13460d34850_0_22"/>
          <p:cNvCxnSpPr>
            <a:stCxn id="1992" idx="3"/>
            <a:endCxn id="1977" idx="0"/>
          </p:cNvCxnSpPr>
          <p:nvPr/>
        </p:nvCxnSpPr>
        <p:spPr>
          <a:xfrm>
            <a:off x="2128325" y="1978410"/>
            <a:ext cx="731700" cy="1273500"/>
          </a:xfrm>
          <a:prstGeom prst="straightConnector1">
            <a:avLst/>
          </a:prstGeom>
          <a:noFill/>
          <a:ln cap="flat" cmpd="sng" w="9525">
            <a:solidFill>
              <a:schemeClr val="accent1"/>
            </a:solidFill>
            <a:prstDash val="solid"/>
            <a:round/>
            <a:headEnd len="med" w="med" type="none"/>
            <a:tailEnd len="med" w="med" type="none"/>
          </a:ln>
        </p:spPr>
      </p:cxnSp>
      <p:cxnSp>
        <p:nvCxnSpPr>
          <p:cNvPr id="2003" name="Google Shape;2003;g13460d34850_0_22"/>
          <p:cNvCxnSpPr/>
          <p:nvPr/>
        </p:nvCxnSpPr>
        <p:spPr>
          <a:xfrm>
            <a:off x="3503125" y="1857375"/>
            <a:ext cx="932700" cy="1547400"/>
          </a:xfrm>
          <a:prstGeom prst="straightConnector1">
            <a:avLst/>
          </a:prstGeom>
          <a:noFill/>
          <a:ln cap="flat" cmpd="sng" w="9525">
            <a:solidFill>
              <a:schemeClr val="accent1"/>
            </a:solidFill>
            <a:prstDash val="solid"/>
            <a:round/>
            <a:headEnd len="med" w="med" type="none"/>
            <a:tailEnd len="med" w="med" type="none"/>
          </a:ln>
        </p:spPr>
      </p:cxnSp>
      <p:cxnSp>
        <p:nvCxnSpPr>
          <p:cNvPr id="2004" name="Google Shape;2004;g13460d34850_0_22"/>
          <p:cNvCxnSpPr>
            <a:stCxn id="1996" idx="2"/>
            <a:endCxn id="1981" idx="0"/>
          </p:cNvCxnSpPr>
          <p:nvPr/>
        </p:nvCxnSpPr>
        <p:spPr>
          <a:xfrm>
            <a:off x="4784263" y="1962364"/>
            <a:ext cx="821700" cy="1289400"/>
          </a:xfrm>
          <a:prstGeom prst="straightConnector1">
            <a:avLst/>
          </a:prstGeom>
          <a:noFill/>
          <a:ln cap="flat" cmpd="sng" w="9525">
            <a:solidFill>
              <a:schemeClr val="accent1"/>
            </a:solidFill>
            <a:prstDash val="solid"/>
            <a:round/>
            <a:headEnd len="med" w="med" type="none"/>
            <a:tailEnd len="med" w="med" type="none"/>
          </a:ln>
        </p:spPr>
      </p:cxnSp>
      <p:cxnSp>
        <p:nvCxnSpPr>
          <p:cNvPr id="2005" name="Google Shape;2005;g13460d34850_0_22"/>
          <p:cNvCxnSpPr/>
          <p:nvPr/>
        </p:nvCxnSpPr>
        <p:spPr>
          <a:xfrm>
            <a:off x="4092150" y="2016425"/>
            <a:ext cx="3221400" cy="1310100"/>
          </a:xfrm>
          <a:prstGeom prst="straightConnector1">
            <a:avLst/>
          </a:prstGeom>
          <a:noFill/>
          <a:ln cap="flat" cmpd="sng" w="9525">
            <a:solidFill>
              <a:schemeClr val="accent1"/>
            </a:solidFill>
            <a:prstDash val="solid"/>
            <a:round/>
            <a:headEnd len="med" w="med" type="none"/>
            <a:tailEnd len="med" w="med" type="none"/>
          </a:ln>
        </p:spPr>
      </p:cxnSp>
      <p:cxnSp>
        <p:nvCxnSpPr>
          <p:cNvPr id="2006" name="Google Shape;2006;g13460d34850_0_22"/>
          <p:cNvCxnSpPr/>
          <p:nvPr/>
        </p:nvCxnSpPr>
        <p:spPr>
          <a:xfrm>
            <a:off x="4108325" y="2019125"/>
            <a:ext cx="3725700" cy="1293900"/>
          </a:xfrm>
          <a:prstGeom prst="straightConnector1">
            <a:avLst/>
          </a:prstGeom>
          <a:noFill/>
          <a:ln cap="flat" cmpd="sng" w="9525">
            <a:solidFill>
              <a:schemeClr val="accent1"/>
            </a:solidFill>
            <a:prstDash val="solid"/>
            <a:round/>
            <a:headEnd len="med" w="med" type="none"/>
            <a:tailEnd len="med" w="med" type="none"/>
          </a:ln>
        </p:spPr>
      </p:cxnSp>
      <p:cxnSp>
        <p:nvCxnSpPr>
          <p:cNvPr id="2007" name="Google Shape;2007;g13460d34850_0_22"/>
          <p:cNvCxnSpPr>
            <a:stCxn id="1989" idx="6"/>
          </p:cNvCxnSpPr>
          <p:nvPr/>
        </p:nvCxnSpPr>
        <p:spPr>
          <a:xfrm>
            <a:off x="6679750" y="2076660"/>
            <a:ext cx="20700" cy="1295700"/>
          </a:xfrm>
          <a:prstGeom prst="straightConnector1">
            <a:avLst/>
          </a:prstGeom>
          <a:noFill/>
          <a:ln cap="flat" cmpd="sng" w="9525">
            <a:solidFill>
              <a:schemeClr val="accent1"/>
            </a:solidFill>
            <a:prstDash val="solid"/>
            <a:round/>
            <a:headEnd len="med" w="med" type="none"/>
            <a:tailEnd len="med" w="med" type="none"/>
          </a:ln>
        </p:spPr>
      </p:cxnSp>
      <p:cxnSp>
        <p:nvCxnSpPr>
          <p:cNvPr id="2008" name="Google Shape;2008;g13460d34850_0_22"/>
          <p:cNvCxnSpPr>
            <a:stCxn id="1989" idx="6"/>
          </p:cNvCxnSpPr>
          <p:nvPr/>
        </p:nvCxnSpPr>
        <p:spPr>
          <a:xfrm>
            <a:off x="6679750" y="2076660"/>
            <a:ext cx="1636800" cy="1276800"/>
          </a:xfrm>
          <a:prstGeom prst="straightConnector1">
            <a:avLst/>
          </a:prstGeom>
          <a:noFill/>
          <a:ln cap="flat" cmpd="sng" w="9525">
            <a:solidFill>
              <a:schemeClr val="accent1"/>
            </a:solidFill>
            <a:prstDash val="solid"/>
            <a:round/>
            <a:headEnd len="med" w="med" type="none"/>
            <a:tailEnd len="med" w="med" type="none"/>
          </a:ln>
        </p:spPr>
      </p:cxnSp>
      <p:cxnSp>
        <p:nvCxnSpPr>
          <p:cNvPr id="2009" name="Google Shape;2009;g13460d34850_0_22"/>
          <p:cNvCxnSpPr/>
          <p:nvPr/>
        </p:nvCxnSpPr>
        <p:spPr>
          <a:xfrm flipH="1">
            <a:off x="6727295" y="2111145"/>
            <a:ext cx="845400" cy="1277400"/>
          </a:xfrm>
          <a:prstGeom prst="straightConnector1">
            <a:avLst/>
          </a:prstGeom>
          <a:noFill/>
          <a:ln cap="flat" cmpd="sng" w="9525">
            <a:solidFill>
              <a:schemeClr val="accent1"/>
            </a:solidFill>
            <a:prstDash val="solid"/>
            <a:round/>
            <a:headEnd len="med" w="med" type="none"/>
            <a:tailEnd len="med" w="med" type="none"/>
          </a:ln>
        </p:spPr>
      </p:cxnSp>
      <p:cxnSp>
        <p:nvCxnSpPr>
          <p:cNvPr id="2010" name="Google Shape;2010;g13460d34850_0_22"/>
          <p:cNvCxnSpPr/>
          <p:nvPr/>
        </p:nvCxnSpPr>
        <p:spPr>
          <a:xfrm>
            <a:off x="7572695" y="2111145"/>
            <a:ext cx="722100" cy="1353000"/>
          </a:xfrm>
          <a:prstGeom prst="straightConnector1">
            <a:avLst/>
          </a:prstGeom>
          <a:noFill/>
          <a:ln cap="flat" cmpd="sng" w="9525">
            <a:solidFill>
              <a:schemeClr val="accent1"/>
            </a:solidFill>
            <a:prstDash val="solid"/>
            <a:round/>
            <a:headEnd len="med" w="med" type="none"/>
            <a:tailEnd len="med" w="med" type="none"/>
          </a:ln>
        </p:spPr>
      </p:cxnSp>
      <p:cxnSp>
        <p:nvCxnSpPr>
          <p:cNvPr id="2011" name="Google Shape;2011;g13460d34850_0_22"/>
          <p:cNvCxnSpPr/>
          <p:nvPr/>
        </p:nvCxnSpPr>
        <p:spPr>
          <a:xfrm flipH="1">
            <a:off x="5093775" y="1922087"/>
            <a:ext cx="605100" cy="1168200"/>
          </a:xfrm>
          <a:prstGeom prst="straightConnector1">
            <a:avLst/>
          </a:prstGeom>
          <a:noFill/>
          <a:ln cap="flat" cmpd="sng" w="9525">
            <a:solidFill>
              <a:schemeClr val="accent1"/>
            </a:solidFill>
            <a:prstDash val="solid"/>
            <a:round/>
            <a:headEnd len="med" w="med" type="none"/>
            <a:tailEnd len="med" w="med" type="none"/>
          </a:ln>
        </p:spPr>
      </p:cxnSp>
      <p:sp>
        <p:nvSpPr>
          <p:cNvPr id="2012" name="Google Shape;2012;g13460d34850_0_2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HERE BE DRAGONS.</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6" name="Shape 2016"/>
        <p:cNvGrpSpPr/>
        <p:nvPr/>
      </p:nvGrpSpPr>
      <p:grpSpPr>
        <a:xfrm>
          <a:off x="0" y="0"/>
          <a:ext cx="0" cy="0"/>
          <a:chOff x="0" y="0"/>
          <a:chExt cx="0" cy="0"/>
        </a:xfrm>
      </p:grpSpPr>
      <p:sp>
        <p:nvSpPr>
          <p:cNvPr id="2017" name="Google Shape;2017;g1344c4ea85d_0_886"/>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https://www.w3schools.com/charsets/ref_html_utf8.asp</a:t>
            </a:r>
            <a:endParaRPr b="0" i="0" sz="1400" u="none" cap="none" strike="noStrike">
              <a:solidFill>
                <a:srgbClr val="000000"/>
              </a:solidFill>
              <a:latin typeface="Arial"/>
              <a:ea typeface="Arial"/>
              <a:cs typeface="Arial"/>
              <a:sym typeface="Arial"/>
            </a:endParaRPr>
          </a:p>
        </p:txBody>
      </p:sp>
      <p:sp>
        <p:nvSpPr>
          <p:cNvPr id="2018" name="Google Shape;2018;g1344c4ea85d_0_88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Planning</a:t>
            </a:r>
            <a:endParaRPr b="1" i="0" sz="2200" u="none" cap="none" strike="noStrike">
              <a:solidFill>
                <a:schemeClr val="dk2"/>
              </a:solidFill>
              <a:latin typeface="Arial"/>
              <a:ea typeface="Arial"/>
              <a:cs typeface="Arial"/>
              <a:sym typeface="Arial"/>
            </a:endParaRPr>
          </a:p>
        </p:txBody>
      </p:sp>
      <p:sp>
        <p:nvSpPr>
          <p:cNvPr id="2019" name="Google Shape;2019;g1344c4ea85d_0_886"/>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“Where the rubber hits the road.”</a:t>
            </a:r>
            <a:endParaRPr b="0" i="0" sz="1050" u="none" cap="none" strike="noStrike">
              <a:solidFill>
                <a:srgbClr val="7F7F7F"/>
              </a:solidFill>
              <a:latin typeface="Arial"/>
              <a:ea typeface="Arial"/>
              <a:cs typeface="Arial"/>
              <a:sym typeface="Arial"/>
            </a:endParaRPr>
          </a:p>
        </p:txBody>
      </p:sp>
      <p:sp>
        <p:nvSpPr>
          <p:cNvPr id="2020" name="Google Shape;2020;g1344c4ea85d_0_886"/>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21" name="Google Shape;2021;g1344c4ea85d_0_886"/>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b="1" lang="en-US">
                <a:solidFill>
                  <a:schemeClr val="dk1"/>
                </a:solidFill>
              </a:rPr>
              <a:t>zero-to-one</a:t>
            </a:r>
            <a:r>
              <a:rPr lang="en-US">
                <a:solidFill>
                  <a:schemeClr val="dk1"/>
                </a:solidFill>
              </a:rPr>
              <a:t> (0:1)- You will have to work out how (or if) you can fill these in.</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b="1" lang="en-US">
                <a:solidFill>
                  <a:schemeClr val="dk1"/>
                </a:solidFill>
              </a:rPr>
              <a:t>one-to-zero</a:t>
            </a:r>
            <a:r>
              <a:rPr lang="en-US">
                <a:solidFill>
                  <a:schemeClr val="dk1"/>
                </a:solidFill>
              </a:rPr>
              <a:t> (1:0)- You will have to either throw away the data or add a field.</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b="1" lang="en-US">
                <a:solidFill>
                  <a:schemeClr val="dk1"/>
                </a:solidFill>
              </a:rPr>
              <a:t>many-to-many</a:t>
            </a:r>
            <a:r>
              <a:rPr lang="en-US">
                <a:solidFill>
                  <a:schemeClr val="dk1"/>
                </a:solidFill>
              </a:rPr>
              <a:t> (∞ : ∞)- “for the love of a higher being!”</a:t>
            </a:r>
            <a:endParaRPr b="0" i="0" sz="1400" u="none" cap="none" strike="noStrike">
              <a:solidFill>
                <a:srgbClr val="000000"/>
              </a:solidFill>
              <a:latin typeface="Arial"/>
              <a:ea typeface="Arial"/>
              <a:cs typeface="Arial"/>
              <a:sym typeface="Arial"/>
            </a:endParaRPr>
          </a:p>
        </p:txBody>
      </p:sp>
      <p:sp>
        <p:nvSpPr>
          <p:cNvPr id="2022" name="Google Shape;2022;g1344c4ea85d_0_886"/>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23" name="Google Shape;2023;g1344c4ea85d_0_886"/>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b="1" lang="en-US">
                <a:solidFill>
                  <a:schemeClr val="dk1"/>
                </a:solidFill>
              </a:rPr>
              <a:t>one-to-one</a:t>
            </a:r>
            <a:r>
              <a:rPr lang="en-US">
                <a:solidFill>
                  <a:schemeClr val="dk1"/>
                </a:solidFill>
              </a:rPr>
              <a:t> (1:1)- Beware your field types.</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b="1" lang="en-US">
                <a:solidFill>
                  <a:schemeClr val="dk1"/>
                </a:solidFill>
              </a:rPr>
              <a:t>many-to-one </a:t>
            </a:r>
            <a:r>
              <a:rPr lang="en-US">
                <a:solidFill>
                  <a:schemeClr val="dk1"/>
                </a:solidFill>
              </a:rPr>
              <a:t>(∞:1)</a:t>
            </a:r>
            <a:r>
              <a:rPr lang="en-US">
                <a:solidFill>
                  <a:schemeClr val="dk1"/>
                </a:solidFill>
              </a:rPr>
              <a:t>- These fields will need to be joined together.</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b="1" lang="en-US">
                <a:solidFill>
                  <a:schemeClr val="dk1"/>
                </a:solidFill>
              </a:rPr>
              <a:t>one-to-many</a:t>
            </a:r>
            <a:r>
              <a:rPr lang="en-US">
                <a:solidFill>
                  <a:schemeClr val="dk1"/>
                </a:solidFill>
              </a:rPr>
              <a:t> </a:t>
            </a:r>
            <a:r>
              <a:rPr lang="en-US">
                <a:solidFill>
                  <a:schemeClr val="dk1"/>
                </a:solidFill>
              </a:rPr>
              <a:t>(1:∞)</a:t>
            </a:r>
            <a:r>
              <a:rPr lang="en-US">
                <a:solidFill>
                  <a:schemeClr val="dk1"/>
                </a:solidFill>
              </a:rPr>
              <a:t>- These fields will need to be split apart.</a:t>
            </a:r>
            <a:endParaRPr b="0" i="0" sz="1400" u="none" cap="none" strike="noStrike">
              <a:solidFill>
                <a:srgbClr val="000000"/>
              </a:solidFill>
              <a:latin typeface="Arial"/>
              <a:ea typeface="Arial"/>
              <a:cs typeface="Arial"/>
              <a:sym typeface="Arial"/>
            </a:endParaRPr>
          </a:p>
        </p:txBody>
      </p:sp>
      <p:sp>
        <p:nvSpPr>
          <p:cNvPr id="2024" name="Google Shape;2024;g1344c4ea85d_0_88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HERE BE DRAGONS.</a:t>
            </a:r>
            <a:endParaRPr b="1" i="0" sz="100" u="none" cap="none" strike="noStrike">
              <a:solidFill>
                <a:srgbClr val="37816E"/>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8" name="Shape 2028"/>
        <p:cNvGrpSpPr/>
        <p:nvPr/>
      </p:nvGrpSpPr>
      <p:grpSpPr>
        <a:xfrm>
          <a:off x="0" y="0"/>
          <a:ext cx="0" cy="0"/>
          <a:chOff x="0" y="0"/>
          <a:chExt cx="0" cy="0"/>
        </a:xfrm>
      </p:grpSpPr>
      <p:sp>
        <p:nvSpPr>
          <p:cNvPr id="2029" name="Google Shape;2029;g13d0eebcd4c_0_3"/>
          <p:cNvSpPr txBox="1"/>
          <p:nvPr>
            <p:ph type="title"/>
          </p:nvPr>
        </p:nvSpPr>
        <p:spPr>
          <a:xfrm>
            <a:off x="1331925" y="434700"/>
            <a:ext cx="7534800" cy="5943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SzPts val="2200"/>
              <a:buNone/>
            </a:pPr>
            <a:r>
              <a:rPr lang="en-US" sz="2600"/>
              <a:t>Questions? </a:t>
            </a:r>
            <a:endParaRPr sz="2600"/>
          </a:p>
        </p:txBody>
      </p:sp>
      <p:sp>
        <p:nvSpPr>
          <p:cNvPr id="2030" name="Google Shape;2030;g13d0eebcd4c_0_3"/>
          <p:cNvSpPr/>
          <p:nvPr/>
        </p:nvSpPr>
        <p:spPr>
          <a:xfrm>
            <a:off x="9350" y="1485325"/>
            <a:ext cx="9144000" cy="2840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1" name="Google Shape;2031;g13d0eebcd4c_0_3"/>
          <p:cNvGrpSpPr/>
          <p:nvPr/>
        </p:nvGrpSpPr>
        <p:grpSpPr>
          <a:xfrm>
            <a:off x="366888" y="358491"/>
            <a:ext cx="607846" cy="594298"/>
            <a:chOff x="2195103" y="2488571"/>
            <a:chExt cx="713100" cy="713100"/>
          </a:xfrm>
        </p:grpSpPr>
        <p:sp>
          <p:nvSpPr>
            <p:cNvPr id="2032" name="Google Shape;2032;g13d0eebcd4c_0_3"/>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33" name="Google Shape;2033;g13d0eebcd4c_0_3"/>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2034" name="Google Shape;2034;g13d0eebcd4c_0_3"/>
          <p:cNvSpPr txBox="1"/>
          <p:nvPr/>
        </p:nvSpPr>
        <p:spPr>
          <a:xfrm>
            <a:off x="2605275" y="2583175"/>
            <a:ext cx="435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accent1"/>
                </a:solidFill>
              </a:rPr>
              <a:t>Ask now; we might have answers!</a:t>
            </a:r>
            <a:endParaRPr b="1" sz="20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3cbac3a179_1_51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Correctness — Examples</a:t>
            </a:r>
            <a:endParaRPr b="1" i="0" sz="2200" u="none" cap="none" strike="noStrike">
              <a:solidFill>
                <a:schemeClr val="dk2"/>
              </a:solidFill>
              <a:latin typeface="Arial"/>
              <a:ea typeface="Arial"/>
              <a:cs typeface="Arial"/>
              <a:sym typeface="Arial"/>
            </a:endParaRPr>
          </a:p>
        </p:txBody>
      </p:sp>
      <p:sp>
        <p:nvSpPr>
          <p:cNvPr id="219" name="Google Shape;219;g13cbac3a179_1_516"/>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sz="1200">
                <a:solidFill>
                  <a:srgbClr val="7F7F7F"/>
                </a:solidFill>
              </a:rPr>
              <a:t>Data cleaning is the process of </a:t>
            </a:r>
            <a:r>
              <a:rPr b="1" lang="en-US" sz="1200">
                <a:solidFill>
                  <a:schemeClr val="accent1"/>
                </a:solidFill>
              </a:rPr>
              <a:t>correcting</a:t>
            </a:r>
            <a:r>
              <a:rPr lang="en-US" sz="1200">
                <a:solidFill>
                  <a:srgbClr val="7F7F7F"/>
                </a:solidFill>
              </a:rPr>
              <a:t> or removing dirty data caused by contradictions, disparities, keying mistakes, missing bits, etc. It also includes validation of the changes made, and may require normalization.</a:t>
            </a:r>
            <a:endParaRPr b="0" i="0" sz="1200" u="none" cap="none" strike="noStrike">
              <a:solidFill>
                <a:srgbClr val="7F7F7F"/>
              </a:solidFill>
              <a:latin typeface="Arial"/>
              <a:ea typeface="Arial"/>
              <a:cs typeface="Arial"/>
              <a:sym typeface="Arial"/>
            </a:endParaRPr>
          </a:p>
        </p:txBody>
      </p:sp>
      <p:sp>
        <p:nvSpPr>
          <p:cNvPr id="220" name="Google Shape;220;g13cbac3a179_1_516"/>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1" name="Google Shape;221;g13cbac3a179_1_516"/>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2" name="Google Shape;222;g13cbac3a179_1_51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CLEANLINESS IS KING</a:t>
            </a:r>
            <a:endParaRPr b="1" i="0" sz="100" u="none" cap="none" strike="noStrike">
              <a:solidFill>
                <a:srgbClr val="37816E"/>
              </a:solidFill>
              <a:latin typeface="Arial"/>
              <a:ea typeface="Arial"/>
              <a:cs typeface="Arial"/>
              <a:sym typeface="Arial"/>
            </a:endParaRPr>
          </a:p>
        </p:txBody>
      </p:sp>
      <p:sp>
        <p:nvSpPr>
          <p:cNvPr id="223" name="Google Shape;223;g13cbac3a179_1_516"/>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180340" lvl="0" marL="182880" marR="0" rtl="0" algn="l">
              <a:lnSpc>
                <a:spcPct val="100000"/>
              </a:lnSpc>
              <a:spcBef>
                <a:spcPts val="0"/>
              </a:spcBef>
              <a:spcAft>
                <a:spcPts val="0"/>
              </a:spcAft>
              <a:buClr>
                <a:schemeClr val="dk1"/>
              </a:buClr>
              <a:buSzPts val="1400"/>
              <a:buFont typeface="Noto Sans Symbols"/>
              <a:buChar char="●"/>
            </a:pPr>
            <a:r>
              <a:rPr lang="en-US">
                <a:solidFill>
                  <a:schemeClr val="dk1"/>
                </a:solidFill>
              </a:rPr>
              <a:t>Correctness (Accuracy)</a:t>
            </a:r>
            <a:endParaRPr>
              <a:solidFill>
                <a:schemeClr val="dk1"/>
              </a:solidFill>
            </a:endParaRPr>
          </a:p>
          <a:p>
            <a:pPr indent="-235203"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How close was the recorded value to the actual value?</a:t>
            </a:r>
            <a:endParaRPr>
              <a:solidFill>
                <a:schemeClr val="dk1"/>
              </a:solidFill>
            </a:endParaRPr>
          </a:p>
          <a:p>
            <a:pPr indent="-209804" lvl="2" marL="749808"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Is </a:t>
            </a:r>
            <a:r>
              <a:rPr i="1" lang="en-US" sz="1000">
                <a:solidFill>
                  <a:schemeClr val="dk1"/>
                </a:solidFill>
              </a:rPr>
              <a:t>Thismia</a:t>
            </a:r>
            <a:r>
              <a:rPr lang="en-US" sz="1000">
                <a:solidFill>
                  <a:schemeClr val="dk1"/>
                </a:solidFill>
              </a:rPr>
              <a:t> a fossil bird?</a:t>
            </a:r>
            <a:endParaRPr sz="1000">
              <a:solidFill>
                <a:schemeClr val="dk1"/>
              </a:solidFill>
            </a:endParaRPr>
          </a:p>
          <a:p>
            <a:pPr indent="-209804" lvl="2" marL="749808" marR="0" rtl="0" algn="l">
              <a:lnSpc>
                <a:spcPct val="100000"/>
              </a:lnSpc>
              <a:spcBef>
                <a:spcPts val="900"/>
              </a:spcBef>
              <a:spcAft>
                <a:spcPts val="0"/>
              </a:spcAft>
              <a:buClr>
                <a:schemeClr val="dk1"/>
              </a:buClr>
              <a:buSzPts val="1000"/>
              <a:buChar char="○"/>
            </a:pPr>
            <a:r>
              <a:rPr lang="en-US" sz="1000">
                <a:solidFill>
                  <a:schemeClr val="dk1"/>
                </a:solidFill>
              </a:rPr>
              <a:t>Is 60305 the right zip code for Kalamazoo?</a:t>
            </a:r>
            <a:endParaRPr sz="1000">
              <a:solidFill>
                <a:schemeClr val="dk1"/>
              </a:solidFill>
            </a:endParaRPr>
          </a:p>
          <a:p>
            <a:pPr indent="-209804" lvl="2" marL="749808" marR="0" rtl="0" algn="l">
              <a:lnSpc>
                <a:spcPct val="100000"/>
              </a:lnSpc>
              <a:spcBef>
                <a:spcPts val="900"/>
              </a:spcBef>
              <a:spcAft>
                <a:spcPts val="0"/>
              </a:spcAft>
              <a:buClr>
                <a:schemeClr val="dk1"/>
              </a:buClr>
              <a:buSzPts val="1000"/>
              <a:buChar char="○"/>
            </a:pPr>
            <a:r>
              <a:rPr lang="en-US" sz="1000">
                <a:solidFill>
                  <a:schemeClr val="dk1"/>
                </a:solidFill>
              </a:rPr>
              <a:t>Did Richard Spruce travel to the Peru in 1863?</a:t>
            </a:r>
            <a:endParaRPr sz="1000">
              <a:solidFill>
                <a:schemeClr val="dk1"/>
              </a:solidFill>
            </a:endParaRPr>
          </a:p>
          <a:p>
            <a:pPr indent="-209804" lvl="2" marL="749808" marR="0" rtl="0" algn="l">
              <a:lnSpc>
                <a:spcPct val="100000"/>
              </a:lnSpc>
              <a:spcBef>
                <a:spcPts val="900"/>
              </a:spcBef>
              <a:spcAft>
                <a:spcPts val="0"/>
              </a:spcAft>
              <a:buClr>
                <a:schemeClr val="dk1"/>
              </a:buClr>
              <a:buSzPts val="1000"/>
              <a:buChar char="○"/>
            </a:pPr>
            <a:r>
              <a:rPr lang="en-US" sz="1000">
                <a:solidFill>
                  <a:schemeClr val="dk1"/>
                </a:solidFill>
              </a:rPr>
              <a:t>Can an Adelie penguin be 180 m tall?</a:t>
            </a:r>
            <a:endParaRPr sz="1000">
              <a:solidFill>
                <a:schemeClr val="dk1"/>
              </a:solidFill>
            </a:endParaRPr>
          </a:p>
          <a:p>
            <a:pPr indent="-209804" lvl="2" marL="749808" marR="0" rtl="0" algn="l">
              <a:lnSpc>
                <a:spcPct val="100000"/>
              </a:lnSpc>
              <a:spcBef>
                <a:spcPts val="900"/>
              </a:spcBef>
              <a:spcAft>
                <a:spcPts val="900"/>
              </a:spcAft>
              <a:buClr>
                <a:schemeClr val="dk1"/>
              </a:buClr>
              <a:buSzPts val="1000"/>
              <a:buChar char="○"/>
            </a:pPr>
            <a:r>
              <a:rPr lang="en-US" sz="1000">
                <a:solidFill>
                  <a:schemeClr val="dk1"/>
                </a:solidFill>
              </a:rPr>
              <a:t>The speed of sound is 10.29 ms</a:t>
            </a:r>
            <a:r>
              <a:rPr baseline="30000" lang="en-US" sz="1000">
                <a:solidFill>
                  <a:schemeClr val="dk1"/>
                </a:solidFill>
              </a:rPr>
              <a:t>-1</a:t>
            </a:r>
            <a:r>
              <a:rPr lang="en-US" sz="1000">
                <a:solidFill>
                  <a:schemeClr val="dk1"/>
                </a:solidFill>
              </a:rPr>
              <a:t>.</a:t>
            </a:r>
            <a:endParaRPr sz="1000">
              <a:solidFill>
                <a:schemeClr val="dk1"/>
              </a:solidFill>
            </a:endParaRPr>
          </a:p>
        </p:txBody>
      </p:sp>
      <p:pic>
        <p:nvPicPr>
          <p:cNvPr id="224" name="Google Shape;224;g13cbac3a179_1_516"/>
          <p:cNvPicPr preferRelativeResize="0"/>
          <p:nvPr/>
        </p:nvPicPr>
        <p:blipFill rotWithShape="1">
          <a:blip r:embed="rId3">
            <a:alphaModFix/>
          </a:blip>
          <a:srcRect b="50182" l="0" r="0" t="1721"/>
          <a:stretch/>
        </p:blipFill>
        <p:spPr>
          <a:xfrm>
            <a:off x="5577400" y="1538329"/>
            <a:ext cx="2522650" cy="1213325"/>
          </a:xfrm>
          <a:prstGeom prst="rect">
            <a:avLst/>
          </a:prstGeom>
          <a:noFill/>
          <a:ln>
            <a:noFill/>
          </a:ln>
        </p:spPr>
      </p:pic>
      <p:sp>
        <p:nvSpPr>
          <p:cNvPr id="225" name="Google Shape;225;g13cbac3a179_1_516"/>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http://www.businessdictionary.com/definition/data-cleaning.html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sp>
        <p:nvSpPr>
          <p:cNvPr id="2039" name="Google Shape;2039;g13c418be438_0_0"/>
          <p:cNvSpPr txBox="1"/>
          <p:nvPr/>
        </p:nvSpPr>
        <p:spPr>
          <a:xfrm>
            <a:off x="250826" y="277176"/>
            <a:ext cx="2160600" cy="20682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Presenter name</a:t>
            </a:r>
            <a:endParaRPr b="0" i="0" sz="2200" u="none" cap="none" strike="noStrike">
              <a:solidFill>
                <a:schemeClr val="dk2"/>
              </a:solidFill>
              <a:latin typeface="Arial"/>
              <a:ea typeface="Arial"/>
              <a:cs typeface="Arial"/>
              <a:sym typeface="Arial"/>
            </a:endParaRPr>
          </a:p>
        </p:txBody>
      </p:sp>
      <p:sp>
        <p:nvSpPr>
          <p:cNvPr id="2040" name="Google Shape;2040;g13c418be438_0_0"/>
          <p:cNvSpPr txBox="1"/>
          <p:nvPr/>
        </p:nvSpPr>
        <p:spPr>
          <a:xfrm>
            <a:off x="250825" y="2345375"/>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Title or credentials</a:t>
            </a:r>
            <a:endParaRPr b="0" i="0" sz="1050" u="none" cap="none" strike="noStrike">
              <a:solidFill>
                <a:srgbClr val="7F7F7F"/>
              </a:solidFill>
              <a:latin typeface="Arial"/>
              <a:ea typeface="Arial"/>
              <a:cs typeface="Arial"/>
              <a:sym typeface="Arial"/>
            </a:endParaRPr>
          </a:p>
        </p:txBody>
      </p:sp>
      <p:sp>
        <p:nvSpPr>
          <p:cNvPr id="2041" name="Google Shape;2041;g13c418be438_0_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2042" name="Google Shape;2042;g13c418be438_0_0"/>
          <p:cNvSpPr/>
          <p:nvPr/>
        </p:nvSpPr>
        <p:spPr>
          <a:xfrm>
            <a:off x="3833100" y="1056750"/>
            <a:ext cx="4641300" cy="30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g13c418be438_0_0"/>
          <p:cNvSpPr txBox="1"/>
          <p:nvPr/>
        </p:nvSpPr>
        <p:spPr>
          <a:xfrm>
            <a:off x="5073450" y="2371650"/>
            <a:ext cx="216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Insert Presenter Image</a:t>
            </a:r>
            <a:endParaRPr/>
          </a:p>
        </p:txBody>
      </p:sp>
      <p:sp>
        <p:nvSpPr>
          <p:cNvPr id="2044" name="Google Shape;2044;g13c418be438_0_0"/>
          <p:cNvSpPr txBox="1"/>
          <p:nvPr/>
        </p:nvSpPr>
        <p:spPr>
          <a:xfrm>
            <a:off x="348125" y="3133100"/>
            <a:ext cx="2436900" cy="744000"/>
          </a:xfrm>
          <a:prstGeom prst="rect">
            <a:avLst/>
          </a:prstGeom>
          <a:noFill/>
          <a:ln>
            <a:noFill/>
          </a:ln>
        </p:spPr>
        <p:txBody>
          <a:bodyPr anchorCtr="0" anchor="t" bIns="91425" lIns="91425" spcFirstLastPara="1" rIns="91425" wrap="square" tIns="91425">
            <a:spAutoFit/>
          </a:bodyPr>
          <a:lstStyle/>
          <a:p>
            <a:pPr indent="-317500" lvl="0" marL="457200" rtl="0" algn="l">
              <a:spcBef>
                <a:spcPts val="1000"/>
              </a:spcBef>
              <a:spcAft>
                <a:spcPts val="0"/>
              </a:spcAft>
              <a:buSzPts val="1400"/>
              <a:buChar char="●"/>
            </a:pPr>
            <a:r>
              <a:rPr lang="en-US"/>
              <a:t>Bio</a:t>
            </a:r>
            <a:endParaRPr/>
          </a:p>
          <a:p>
            <a:pPr indent="-317500" lvl="0" marL="457200" rtl="0" algn="l">
              <a:spcBef>
                <a:spcPts val="1000"/>
              </a:spcBef>
              <a:spcAft>
                <a:spcPts val="0"/>
              </a:spcAft>
              <a:buSzPts val="1400"/>
              <a:buChar char="●"/>
            </a:pPr>
            <a:r>
              <a:rPr lang="en-US"/>
              <a:t>Contact Information</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8" name="Shape 2048"/>
        <p:cNvGrpSpPr/>
        <p:nvPr/>
      </p:nvGrpSpPr>
      <p:grpSpPr>
        <a:xfrm>
          <a:off x="0" y="0"/>
          <a:ext cx="0" cy="0"/>
          <a:chOff x="0" y="0"/>
          <a:chExt cx="0" cy="0"/>
        </a:xfrm>
      </p:grpSpPr>
      <p:sp>
        <p:nvSpPr>
          <p:cNvPr id="2049" name="Google Shape;2049;g1344c4ea85d_0_933"/>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050" name="Google Shape;2050;g1344c4ea85d_0_933"/>
          <p:cNvSpPr txBox="1"/>
          <p:nvPr/>
        </p:nvSpPr>
        <p:spPr>
          <a:xfrm>
            <a:off x="250825" y="0"/>
            <a:ext cx="4195800" cy="3976800"/>
          </a:xfrm>
          <a:prstGeom prst="rect">
            <a:avLst/>
          </a:prstGeom>
          <a:noFill/>
          <a:ln>
            <a:noFill/>
          </a:ln>
        </p:spPr>
        <p:txBody>
          <a:bodyPr anchorCtr="0" anchor="ctr" bIns="0" lIns="0" spcFirstLastPara="1" rIns="91425" wrap="square" tIns="91425">
            <a:normAutofit/>
          </a:bodyPr>
          <a:lstStyle/>
          <a:p>
            <a:pPr indent="0" lvl="0" marL="0" marR="0" rtl="0" algn="l">
              <a:lnSpc>
                <a:spcPct val="90000"/>
              </a:lnSpc>
              <a:spcBef>
                <a:spcPts val="0"/>
              </a:spcBef>
              <a:spcAft>
                <a:spcPts val="0"/>
              </a:spcAft>
              <a:buClr>
                <a:srgbClr val="0F0F14"/>
              </a:buClr>
              <a:buSzPts val="4400"/>
              <a:buFont typeface="Arial"/>
              <a:buNone/>
            </a:pPr>
            <a:r>
              <a:rPr b="1" i="0" lang="en-US" sz="4400" u="none" cap="none" strike="noStrike">
                <a:solidFill>
                  <a:srgbClr val="37816E"/>
                </a:solidFill>
                <a:latin typeface="Arial"/>
                <a:ea typeface="Arial"/>
                <a:cs typeface="Arial"/>
                <a:sym typeface="Arial"/>
              </a:rPr>
              <a:t>Thank you!</a:t>
            </a:r>
            <a:endParaRPr b="0" i="0" sz="1400" u="none" cap="none" strike="noStrike">
              <a:solidFill>
                <a:srgbClr val="37816E"/>
              </a:solidFill>
              <a:latin typeface="Arial"/>
              <a:ea typeface="Arial"/>
              <a:cs typeface="Arial"/>
              <a:sym typeface="Arial"/>
            </a:endParaRPr>
          </a:p>
        </p:txBody>
      </p:sp>
      <p:sp>
        <p:nvSpPr>
          <p:cNvPr id="2051" name="Google Shape;2051;g1344c4ea85d_0_933"/>
          <p:cNvSpPr txBox="1"/>
          <p:nvPr/>
        </p:nvSpPr>
        <p:spPr>
          <a:xfrm>
            <a:off x="5651499" y="884117"/>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a:solidFill>
                  <a:srgbClr val="37816E"/>
                </a:solidFill>
              </a:rPr>
              <a:t>Sharon Grant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a:solidFill>
                  <a:srgbClr val="0F0F14"/>
                </a:solidFill>
              </a:rPr>
              <a:t>sgrant</a:t>
            </a:r>
            <a:r>
              <a:rPr b="0" i="0" lang="en-US" sz="1400" u="none" cap="none" strike="noStrike">
                <a:solidFill>
                  <a:srgbClr val="0F0F14"/>
                </a:solidFill>
                <a:latin typeface="Arial"/>
                <a:ea typeface="Arial"/>
                <a:cs typeface="Arial"/>
                <a:sym typeface="Arial"/>
              </a:rPr>
              <a:t>@</a:t>
            </a:r>
            <a:r>
              <a:rPr lang="en-US">
                <a:solidFill>
                  <a:srgbClr val="0F0F14"/>
                </a:solidFill>
              </a:rPr>
              <a:t>fieldmuseum</a:t>
            </a:r>
            <a:r>
              <a:rPr b="0" i="0" lang="en-US" sz="1400" u="none" cap="none" strike="noStrike">
                <a:solidFill>
                  <a:srgbClr val="0F0F14"/>
                </a:solidFill>
                <a:latin typeface="Arial"/>
                <a:ea typeface="Arial"/>
                <a:cs typeface="Arial"/>
                <a:sym typeface="Arial"/>
              </a:rPr>
              <a:t>.</a:t>
            </a:r>
            <a:r>
              <a:rPr lang="en-US">
                <a:solidFill>
                  <a:srgbClr val="0F0F14"/>
                </a:solidFill>
              </a:rPr>
              <a:t>org</a:t>
            </a:r>
            <a:br>
              <a:rPr b="0" i="0" lang="en-US" sz="1400" u="none" cap="none" strike="noStrike">
                <a:solidFill>
                  <a:srgbClr val="0F0F14"/>
                </a:solidFill>
                <a:latin typeface="Arial"/>
                <a:ea typeface="Arial"/>
                <a:cs typeface="Arial"/>
                <a:sym typeface="Arial"/>
              </a:rPr>
            </a:br>
            <a:r>
              <a:rPr lang="en-US" u="sng">
                <a:solidFill>
                  <a:schemeClr val="hlink"/>
                </a:solidFill>
                <a:hlinkClick r:id="rId3"/>
              </a:rPr>
              <a:t>https://www.fieldmuseum.org/</a:t>
            </a:r>
            <a:r>
              <a:rPr lang="en-US">
                <a:solidFill>
                  <a:srgbClr val="0F0F14"/>
                </a:solidFill>
              </a:rPr>
              <a:t> </a:t>
            </a:r>
            <a:endParaRPr b="0" i="0" sz="1400" u="none" cap="none" strike="noStrike">
              <a:solidFill>
                <a:srgbClr val="0F0F14"/>
              </a:solidFill>
              <a:latin typeface="Arial"/>
              <a:ea typeface="Arial"/>
              <a:cs typeface="Arial"/>
              <a:sym typeface="Arial"/>
            </a:endParaRPr>
          </a:p>
        </p:txBody>
      </p:sp>
      <p:sp>
        <p:nvSpPr>
          <p:cNvPr id="2052" name="Google Shape;2052;g1344c4ea85d_0_933"/>
          <p:cNvSpPr txBox="1"/>
          <p:nvPr/>
        </p:nvSpPr>
        <p:spPr>
          <a:xfrm>
            <a:off x="5651499" y="1799311"/>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a:solidFill>
                  <a:srgbClr val="37816E"/>
                </a:solidFill>
              </a:rPr>
              <a:t>Janeen Jones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a:solidFill>
                  <a:srgbClr val="0F0F14"/>
                </a:solidFill>
              </a:rPr>
              <a:t>jjones</a:t>
            </a:r>
            <a:r>
              <a:rPr b="0" i="0" lang="en-US" sz="1400" u="none" cap="none" strike="noStrike">
                <a:solidFill>
                  <a:srgbClr val="0F0F14"/>
                </a:solidFill>
                <a:latin typeface="Arial"/>
                <a:ea typeface="Arial"/>
                <a:cs typeface="Arial"/>
                <a:sym typeface="Arial"/>
              </a:rPr>
              <a:t>@</a:t>
            </a:r>
            <a:r>
              <a:rPr lang="en-US">
                <a:solidFill>
                  <a:srgbClr val="0F0F14"/>
                </a:solidFill>
              </a:rPr>
              <a:t>fieldmuseum</a:t>
            </a:r>
            <a:r>
              <a:rPr b="0" i="0" lang="en-US" sz="1400" u="none" cap="none" strike="noStrike">
                <a:solidFill>
                  <a:srgbClr val="0F0F14"/>
                </a:solidFill>
                <a:latin typeface="Arial"/>
                <a:ea typeface="Arial"/>
                <a:cs typeface="Arial"/>
                <a:sym typeface="Arial"/>
              </a:rPr>
              <a:t>.</a:t>
            </a:r>
            <a:r>
              <a:rPr lang="en-US">
                <a:solidFill>
                  <a:srgbClr val="0F0F14"/>
                </a:solidFill>
              </a:rPr>
              <a:t>org</a:t>
            </a:r>
            <a:br>
              <a:rPr b="0" i="0" lang="en-US" sz="1400" u="none" cap="none" strike="noStrike">
                <a:solidFill>
                  <a:srgbClr val="0F0F14"/>
                </a:solidFill>
                <a:latin typeface="Arial"/>
                <a:ea typeface="Arial"/>
                <a:cs typeface="Arial"/>
                <a:sym typeface="Arial"/>
              </a:rPr>
            </a:br>
            <a:r>
              <a:rPr lang="en-US" u="sng">
                <a:solidFill>
                  <a:schemeClr val="hlink"/>
                </a:solidFill>
                <a:hlinkClick r:id="rId4"/>
              </a:rPr>
              <a:t>https://www.fieldmuseum.org/</a:t>
            </a:r>
            <a:r>
              <a:rPr lang="en-US">
                <a:solidFill>
                  <a:srgbClr val="0F0F14"/>
                </a:solidFill>
              </a:rPr>
              <a:t> </a:t>
            </a:r>
            <a:endParaRPr b="0" i="0" sz="1400" u="none" cap="none" strike="noStrike">
              <a:solidFill>
                <a:srgbClr val="0F0F14"/>
              </a:solidFill>
              <a:latin typeface="Arial"/>
              <a:ea typeface="Arial"/>
              <a:cs typeface="Arial"/>
              <a:sym typeface="Arial"/>
            </a:endParaRPr>
          </a:p>
        </p:txBody>
      </p:sp>
      <p:sp>
        <p:nvSpPr>
          <p:cNvPr id="2053" name="Google Shape;2053;g1344c4ea85d_0_933"/>
          <p:cNvSpPr txBox="1"/>
          <p:nvPr/>
        </p:nvSpPr>
        <p:spPr>
          <a:xfrm>
            <a:off x="5650705" y="2714505"/>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a:solidFill>
                  <a:srgbClr val="37816E"/>
                </a:solidFill>
              </a:rPr>
              <a:t>Kate Webbink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a:solidFill>
                  <a:srgbClr val="0F0F14"/>
                </a:solidFill>
              </a:rPr>
              <a:t>kwebbink</a:t>
            </a:r>
            <a:r>
              <a:rPr b="0" i="0" lang="en-US" sz="1400" u="none" cap="none" strike="noStrike">
                <a:solidFill>
                  <a:srgbClr val="0F0F14"/>
                </a:solidFill>
                <a:latin typeface="Arial"/>
                <a:ea typeface="Arial"/>
                <a:cs typeface="Arial"/>
                <a:sym typeface="Arial"/>
              </a:rPr>
              <a:t>@</a:t>
            </a:r>
            <a:r>
              <a:rPr lang="en-US">
                <a:solidFill>
                  <a:srgbClr val="0F0F14"/>
                </a:solidFill>
              </a:rPr>
              <a:t>fieldmuseum</a:t>
            </a:r>
            <a:r>
              <a:rPr b="0" i="0" lang="en-US" sz="1400" u="none" cap="none" strike="noStrike">
                <a:solidFill>
                  <a:srgbClr val="0F0F14"/>
                </a:solidFill>
                <a:latin typeface="Arial"/>
                <a:ea typeface="Arial"/>
                <a:cs typeface="Arial"/>
                <a:sym typeface="Arial"/>
              </a:rPr>
              <a:t>.</a:t>
            </a:r>
            <a:r>
              <a:rPr lang="en-US">
                <a:solidFill>
                  <a:srgbClr val="0F0F14"/>
                </a:solidFill>
              </a:rPr>
              <a:t>org</a:t>
            </a:r>
            <a:br>
              <a:rPr b="0" i="0" lang="en-US" sz="1400" u="none" cap="none" strike="noStrike">
                <a:solidFill>
                  <a:srgbClr val="0F0F14"/>
                </a:solidFill>
                <a:latin typeface="Arial"/>
                <a:ea typeface="Arial"/>
                <a:cs typeface="Arial"/>
                <a:sym typeface="Arial"/>
              </a:rPr>
            </a:br>
            <a:r>
              <a:rPr lang="en-US" u="sng">
                <a:solidFill>
                  <a:schemeClr val="hlink"/>
                </a:solidFill>
                <a:hlinkClick r:id="rId5"/>
              </a:rPr>
              <a:t>https://www.fieldmuseum.org/</a:t>
            </a:r>
            <a:r>
              <a:rPr lang="en-US">
                <a:solidFill>
                  <a:srgbClr val="0F0F14"/>
                </a:solidFill>
              </a:rPr>
              <a:t> </a:t>
            </a:r>
            <a:endParaRPr b="0" i="0" sz="1400" u="none" cap="none" strike="noStrike">
              <a:solidFill>
                <a:srgbClr val="0F0F14"/>
              </a:solidFill>
              <a:latin typeface="Arial"/>
              <a:ea typeface="Arial"/>
              <a:cs typeface="Arial"/>
              <a:sym typeface="Arial"/>
            </a:endParaRPr>
          </a:p>
        </p:txBody>
      </p:sp>
      <p:pic>
        <p:nvPicPr>
          <p:cNvPr id="2054" name="Google Shape;2054;g1344c4ea85d_0_933"/>
          <p:cNvPicPr preferRelativeResize="0"/>
          <p:nvPr/>
        </p:nvPicPr>
        <p:blipFill rotWithShape="1">
          <a:blip r:embed="rId6">
            <a:alphaModFix/>
          </a:blip>
          <a:srcRect b="0" l="0" r="0" t="0"/>
          <a:stretch/>
        </p:blipFill>
        <p:spPr>
          <a:xfrm>
            <a:off x="250825" y="268308"/>
            <a:ext cx="602326" cy="602326"/>
          </a:xfrm>
          <a:prstGeom prst="rect">
            <a:avLst/>
          </a:prstGeom>
          <a:noFill/>
          <a:ln>
            <a:noFill/>
          </a:ln>
        </p:spPr>
      </p:pic>
      <p:pic>
        <p:nvPicPr>
          <p:cNvPr id="2055" name="Google Shape;2055;g1344c4ea85d_0_933"/>
          <p:cNvPicPr preferRelativeResize="0"/>
          <p:nvPr/>
        </p:nvPicPr>
        <p:blipFill rotWithShape="1">
          <a:blip r:embed="rId7">
            <a:alphaModFix/>
          </a:blip>
          <a:srcRect b="0" l="0" r="0" t="0"/>
          <a:stretch/>
        </p:blipFill>
        <p:spPr>
          <a:xfrm>
            <a:off x="7248179" y="4201434"/>
            <a:ext cx="1576748" cy="717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3cbac3a179_1_656"/>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US" sz="700"/>
              <a:t>Reference: http://www.businessdictionary.com/definition/data-cleaning.html</a:t>
            </a:r>
            <a:endParaRPr b="0" i="0" sz="1400" u="none" cap="none" strike="noStrike">
              <a:solidFill>
                <a:srgbClr val="000000"/>
              </a:solidFill>
              <a:latin typeface="Arial"/>
              <a:ea typeface="Arial"/>
              <a:cs typeface="Arial"/>
              <a:sym typeface="Arial"/>
            </a:endParaRPr>
          </a:p>
        </p:txBody>
      </p:sp>
      <p:sp>
        <p:nvSpPr>
          <p:cNvPr id="231" name="Google Shape;231;g13cbac3a179_1_65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Consistency – Examples</a:t>
            </a:r>
            <a:endParaRPr b="1" i="0" sz="2200" u="none" cap="none" strike="noStrike">
              <a:solidFill>
                <a:schemeClr val="dk2"/>
              </a:solidFill>
              <a:latin typeface="Arial"/>
              <a:ea typeface="Arial"/>
              <a:cs typeface="Arial"/>
              <a:sym typeface="Arial"/>
            </a:endParaRPr>
          </a:p>
        </p:txBody>
      </p:sp>
      <p:sp>
        <p:nvSpPr>
          <p:cNvPr id="232" name="Google Shape;232;g13cbac3a179_1_656"/>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sz="1200">
                <a:solidFill>
                  <a:srgbClr val="7F7F7F"/>
                </a:solidFill>
              </a:rPr>
              <a:t>Data cleaning is the process of correcting or removing dirty data caused by </a:t>
            </a:r>
            <a:r>
              <a:rPr b="1" lang="en-US" sz="1200">
                <a:solidFill>
                  <a:schemeClr val="accent1"/>
                </a:solidFill>
              </a:rPr>
              <a:t>contradictions</a:t>
            </a:r>
            <a:r>
              <a:rPr lang="en-US" sz="1200">
                <a:solidFill>
                  <a:srgbClr val="7F7F7F"/>
                </a:solidFill>
              </a:rPr>
              <a:t>, </a:t>
            </a:r>
            <a:r>
              <a:rPr b="1" lang="en-US" sz="1200">
                <a:solidFill>
                  <a:schemeClr val="accent1"/>
                </a:solidFill>
              </a:rPr>
              <a:t>disparities</a:t>
            </a:r>
            <a:r>
              <a:rPr lang="en-US" sz="1200">
                <a:solidFill>
                  <a:srgbClr val="7F7F7F"/>
                </a:solidFill>
              </a:rPr>
              <a:t>, </a:t>
            </a:r>
            <a:r>
              <a:rPr b="1" lang="en-US" sz="1200">
                <a:solidFill>
                  <a:schemeClr val="accent1"/>
                </a:solidFill>
              </a:rPr>
              <a:t>keying mistakes</a:t>
            </a:r>
            <a:r>
              <a:rPr lang="en-US" sz="1200">
                <a:solidFill>
                  <a:srgbClr val="7F7F7F"/>
                </a:solidFill>
              </a:rPr>
              <a:t>, </a:t>
            </a:r>
            <a:r>
              <a:rPr b="1" lang="en-US" sz="1200">
                <a:solidFill>
                  <a:schemeClr val="accent1"/>
                </a:solidFill>
              </a:rPr>
              <a:t>missing bits</a:t>
            </a:r>
            <a:r>
              <a:rPr lang="en-US" sz="1200">
                <a:solidFill>
                  <a:srgbClr val="7F7F7F"/>
                </a:solidFill>
              </a:rPr>
              <a:t>, etc. It also includes validation of the changes made, and may require normalization.</a:t>
            </a:r>
            <a:endParaRPr b="0" i="0" sz="1200" u="none" cap="none" strike="noStrike">
              <a:solidFill>
                <a:srgbClr val="7F7F7F"/>
              </a:solidFill>
              <a:latin typeface="Arial"/>
              <a:ea typeface="Arial"/>
              <a:cs typeface="Arial"/>
              <a:sym typeface="Arial"/>
            </a:endParaRPr>
          </a:p>
        </p:txBody>
      </p:sp>
      <p:sp>
        <p:nvSpPr>
          <p:cNvPr id="233" name="Google Shape;233;g13cbac3a179_1_656"/>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4" name="Google Shape;234;g13cbac3a179_1_656"/>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5" name="Google Shape;235;g13cbac3a179_1_656"/>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180340" lvl="0" marL="182880" rtl="0" algn="l">
              <a:spcBef>
                <a:spcPts val="0"/>
              </a:spcBef>
              <a:spcAft>
                <a:spcPts val="0"/>
              </a:spcAft>
              <a:buClr>
                <a:schemeClr val="dk1"/>
              </a:buClr>
              <a:buSzPts val="1400"/>
              <a:buFont typeface="Noto Sans Symbols"/>
              <a:buChar char="●"/>
            </a:pPr>
            <a:r>
              <a:rPr lang="en-US">
                <a:solidFill>
                  <a:schemeClr val="dk1"/>
                </a:solidFill>
              </a:rPr>
              <a:t>Consistency (Precision)</a:t>
            </a:r>
            <a:endParaRPr>
              <a:solidFill>
                <a:schemeClr val="dk1"/>
              </a:solidFill>
            </a:endParaRPr>
          </a:p>
          <a:p>
            <a:pPr indent="-235203" lvl="1" marL="448056" rtl="0" algn="l">
              <a:spcBef>
                <a:spcPts val="1200"/>
              </a:spcBef>
              <a:spcAft>
                <a:spcPts val="0"/>
              </a:spcAft>
              <a:buClr>
                <a:schemeClr val="dk1"/>
              </a:buClr>
              <a:buSzPts val="1400"/>
              <a:buFont typeface="Noto Sans Symbols"/>
              <a:buChar char="–"/>
            </a:pPr>
            <a:r>
              <a:rPr lang="en-US">
                <a:solidFill>
                  <a:schemeClr val="dk1"/>
                </a:solidFill>
              </a:rPr>
              <a:t>How often did you get it right?</a:t>
            </a:r>
            <a:endParaRPr>
              <a:solidFill>
                <a:schemeClr val="dk1"/>
              </a:solidFill>
            </a:endParaRPr>
          </a:p>
          <a:p>
            <a:pPr indent="-209804" lvl="2" marL="749808" rtl="0" algn="l">
              <a:spcBef>
                <a:spcPts val="1200"/>
              </a:spcBef>
              <a:spcAft>
                <a:spcPts val="0"/>
              </a:spcAft>
              <a:buClr>
                <a:schemeClr val="dk1"/>
              </a:buClr>
              <a:buSzPts val="1000"/>
              <a:buChar char="○"/>
            </a:pPr>
            <a:r>
              <a:rPr lang="en-US" sz="1000">
                <a:solidFill>
                  <a:schemeClr val="dk1"/>
                </a:solidFill>
              </a:rPr>
              <a:t>Full Name = Joseph Dalton Hooker</a:t>
            </a:r>
            <a:endParaRPr sz="1000">
              <a:solidFill>
                <a:schemeClr val="dk1"/>
              </a:solidFill>
            </a:endParaRPr>
          </a:p>
          <a:p>
            <a:pPr indent="-209804" lvl="2" marL="749808" rtl="0" algn="l">
              <a:spcBef>
                <a:spcPts val="900"/>
              </a:spcBef>
              <a:spcAft>
                <a:spcPts val="0"/>
              </a:spcAft>
              <a:buClr>
                <a:schemeClr val="dk1"/>
              </a:buClr>
              <a:buSzPts val="1000"/>
              <a:buChar char="○"/>
            </a:pPr>
            <a:r>
              <a:rPr lang="en-US" sz="1000">
                <a:solidFill>
                  <a:schemeClr val="dk1"/>
                </a:solidFill>
              </a:rPr>
              <a:t>Full Name = Hooker, J.</a:t>
            </a:r>
            <a:endParaRPr sz="1000">
              <a:solidFill>
                <a:schemeClr val="dk1"/>
              </a:solidFill>
            </a:endParaRPr>
          </a:p>
          <a:p>
            <a:pPr indent="-209804" lvl="2" marL="749808" rtl="0" algn="l">
              <a:spcBef>
                <a:spcPts val="900"/>
              </a:spcBef>
              <a:spcAft>
                <a:spcPts val="0"/>
              </a:spcAft>
              <a:buClr>
                <a:schemeClr val="dk1"/>
              </a:buClr>
              <a:buSzPts val="1000"/>
              <a:buChar char="○"/>
            </a:pPr>
            <a:r>
              <a:rPr lang="en-US" sz="1000">
                <a:solidFill>
                  <a:schemeClr val="dk1"/>
                </a:solidFill>
              </a:rPr>
              <a:t>Full Name = W. J. Hooker</a:t>
            </a:r>
            <a:endParaRPr sz="1000">
              <a:solidFill>
                <a:schemeClr val="dk1"/>
              </a:solidFill>
            </a:endParaRPr>
          </a:p>
          <a:p>
            <a:pPr indent="-209804" lvl="2" marL="749808" rtl="0" algn="l">
              <a:spcBef>
                <a:spcPts val="900"/>
              </a:spcBef>
              <a:spcAft>
                <a:spcPts val="0"/>
              </a:spcAft>
              <a:buClr>
                <a:schemeClr val="dk1"/>
              </a:buClr>
              <a:buSzPts val="1000"/>
              <a:buChar char="○"/>
            </a:pPr>
            <a:r>
              <a:rPr lang="en-US" sz="1000">
                <a:solidFill>
                  <a:schemeClr val="dk1"/>
                </a:solidFill>
              </a:rPr>
              <a:t>Full Name = Hook.f.</a:t>
            </a:r>
            <a:endParaRPr sz="1000">
              <a:solidFill>
                <a:schemeClr val="dk1"/>
              </a:solidFill>
            </a:endParaRPr>
          </a:p>
          <a:p>
            <a:pPr indent="-209804" lvl="2" marL="749808" rtl="0" algn="l">
              <a:spcBef>
                <a:spcPts val="900"/>
              </a:spcBef>
              <a:spcAft>
                <a:spcPts val="0"/>
              </a:spcAft>
              <a:buClr>
                <a:schemeClr val="dk1"/>
              </a:buClr>
              <a:buSzPts val="1000"/>
              <a:buChar char="○"/>
            </a:pPr>
            <a:r>
              <a:rPr lang="en-US" sz="1000">
                <a:solidFill>
                  <a:schemeClr val="dk1"/>
                </a:solidFill>
              </a:rPr>
              <a:t>Full Name = Hook.</a:t>
            </a:r>
            <a:endParaRPr sz="1000">
              <a:solidFill>
                <a:schemeClr val="dk1"/>
              </a:solidFill>
            </a:endParaRPr>
          </a:p>
        </p:txBody>
      </p:sp>
      <p:sp>
        <p:nvSpPr>
          <p:cNvPr id="236" name="Google Shape;236;g13cbac3a179_1_65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F0F14"/>
              </a:buClr>
              <a:buSzPts val="4400"/>
              <a:buFont typeface="Arial"/>
              <a:buNone/>
            </a:pPr>
            <a:r>
              <a:rPr b="1" lang="en-US" sz="700">
                <a:solidFill>
                  <a:srgbClr val="37816E"/>
                </a:solidFill>
              </a:rPr>
              <a:t>CLEANLINESS IS KING</a:t>
            </a:r>
            <a:endParaRPr b="1" i="0" sz="100" u="none" cap="none" strike="noStrike">
              <a:solidFill>
                <a:srgbClr val="37816E"/>
              </a:solidFill>
              <a:latin typeface="Arial"/>
              <a:ea typeface="Arial"/>
              <a:cs typeface="Arial"/>
              <a:sym typeface="Arial"/>
            </a:endParaRPr>
          </a:p>
        </p:txBody>
      </p:sp>
      <p:pic>
        <p:nvPicPr>
          <p:cNvPr id="237" name="Google Shape;237;g13cbac3a179_1_656"/>
          <p:cNvPicPr preferRelativeResize="0"/>
          <p:nvPr/>
        </p:nvPicPr>
        <p:blipFill rotWithShape="1">
          <a:blip r:embed="rId3">
            <a:alphaModFix/>
          </a:blip>
          <a:srcRect b="0" l="0" r="0" t="50859"/>
          <a:stretch/>
        </p:blipFill>
        <p:spPr>
          <a:xfrm>
            <a:off x="5576225" y="2737048"/>
            <a:ext cx="2522650" cy="1239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34242001c3_0_499"/>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Let’s Agree to Agree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eld Museum">
  <a:themeElements>
    <a:clrScheme name="Field Museum">
      <a:dk1>
        <a:srgbClr val="0F0F14"/>
      </a:dk1>
      <a:lt1>
        <a:srgbClr val="FFFFFF"/>
      </a:lt1>
      <a:dk2>
        <a:srgbClr val="0F0F14"/>
      </a:dk2>
      <a:lt2>
        <a:srgbClr val="FFFFFF"/>
      </a:lt2>
      <a:accent1>
        <a:srgbClr val="37816E"/>
      </a:accent1>
      <a:accent2>
        <a:srgbClr val="F0F3F3"/>
      </a:accent2>
      <a:accent3>
        <a:srgbClr val="B35F96"/>
      </a:accent3>
      <a:accent4>
        <a:srgbClr val="F4A562"/>
      </a:accent4>
      <a:accent5>
        <a:srgbClr val="446DCD"/>
      </a:accent5>
      <a:accent6>
        <a:srgbClr val="37816E"/>
      </a:accent6>
      <a:hlink>
        <a:srgbClr val="446DCD"/>
      </a:hlink>
      <a:folHlink>
        <a:srgbClr val="446D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2022-02-02T09:59:38Z</dcterms:created>
  <dc:creator>Damon Nofar</dc:creator>
</cp:coreProperties>
</file>