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9" r:id="rId4"/>
    <p:sldMasterId id="214748370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1A1FE2-EA5D-4FE5-A7D4-B7E9A0346D3C}">
  <a:tblStyle styleId="{B81A1FE2-EA5D-4FE5-A7D4-B7E9A0346D3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EA"/>
          </a:solidFill>
        </a:fill>
      </a:tcStyle>
    </a:wholeTbl>
    <a:band1H>
      <a:tcTxStyle b="off" i="off"/>
      <a:tcStyle>
        <a:fill>
          <a:solidFill>
            <a:srgbClr val="CCD7D4"/>
          </a:solidFill>
        </a:fill>
      </a:tcStyle>
    </a:band1H>
    <a:band2H>
      <a:tcTxStyle b="off" i="off"/>
    </a:band2H>
    <a:band1V>
      <a:tcTxStyle b="off" i="off"/>
      <a:tcStyle>
        <a:fill>
          <a:solidFill>
            <a:srgbClr val="CCD7D4"/>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64eedd88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47" name="Google Shape;247;g1364eedd88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6a8425b00_0_7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73" name="Google Shape;373;g136a8425b00_0_7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64eedd88c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82" name="Google Shape;382;g1364eedd88c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36a8425b00_0_10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91" name="Google Shape;391;g136a8425b00_0_10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364eedd88c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00" name="Google Shape;400;g1364eedd88c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36a8425b0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136a8425b0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g136a8425b0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64eedd88c_0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1364eedd88c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364eedd88c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22" name="Google Shape;422;g1364eedd88c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364eedd88c_4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g1364eedd88c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36a8425b00_0_13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446" name="Google Shape;446;g136a8425b00_0_1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364eedd88c_0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1364eedd88c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36a7a7ab80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255" name="Google Shape;255;g136a7a7ab80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364eedd88c_0_4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g1364eedd88c_0_4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36a8425b00_0_1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136a8425b00_0_1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136a8425b00_0_1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364eedd88c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503" name="Google Shape;503;g1364eedd88c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364eedd88c_4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g1364eedd88c_4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364eedd88c_0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1364eedd88c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36a7a7ab80_1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g136a7a7ab80_1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364eedd88c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g1364eedd88c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364eedd88c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53" name="Google Shape;553;g1364eedd88c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364eedd88c_0_5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569" name="Google Shape;569;g1364eedd88c_0_5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364eedd88c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80" name="Google Shape;580;g1364eedd88c_0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36a8425b00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136a8425b00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136a8425b00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364eedd88c_0_5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98" name="Google Shape;598;g1364eedd88c_0_5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364eedd88c_0_5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07" name="Google Shape;607;g1364eedd88c_0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36a7a7ab80_1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16" name="Google Shape;616;g136a7a7ab80_1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201b47f41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g1201b47f4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201b47f41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g1201b47f41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36a8425b00_0_1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g136a8425b00_0_1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g136a8425b00_0_1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64eedd88c_0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57" name="Google Shape;657;g1364eedd88c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36a8425b00_0_1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136a8425b00_0_1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9" name="Google Shape;669;g136a8425b00_0_1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364eedd88c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674" name="Google Shape;674;g1364eedd88c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136a8425b00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4" name="Google Shape;684;g136a8425b00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364eedd88c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89" name="Google Shape;289;g1364eedd88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36a7a7ab80_1_2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slide purpose: to acknowledge presenter (e.g. voiceover in recording or live presenter)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Replace “Title or cred” line/field with “role” - e.g. “Presenter”, “Content Developer/Contributor”</a:t>
            </a:r>
            <a:endParaRPr/>
          </a:p>
          <a:p>
            <a:pPr indent="0" lvl="0" marL="0" rtl="0" algn="l">
              <a:lnSpc>
                <a:spcPct val="100000"/>
              </a:lnSpc>
              <a:spcBef>
                <a:spcPts val="0"/>
              </a:spcBef>
              <a:spcAft>
                <a:spcPts val="0"/>
              </a:spcAft>
              <a:buSzPts val="1400"/>
              <a:buNone/>
            </a:pPr>
            <a:r>
              <a:rPr lang="en-US"/>
              <a:t>Bio - should include the person’s “Title/Credentials”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rgbClr val="000000"/>
              </a:buClr>
              <a:buSzPts val="1400"/>
              <a:buFont typeface="Arial"/>
              <a:buNone/>
            </a:pPr>
            <a:r>
              <a:t/>
            </a:r>
            <a:endParaRPr/>
          </a:p>
        </p:txBody>
      </p:sp>
      <p:sp>
        <p:nvSpPr>
          <p:cNvPr id="694" name="Google Shape;694;g136a7a7ab80_1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364eedd88c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g1364eedd88c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64eedd88c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04" name="Google Shape;304;g1364eedd88c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364eedd88c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332" name="Google Shape;332;g1364eedd88c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364eedd88c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48" name="Google Shape;348;g1364eedd88c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36a8425b00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136a8425b00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136a8425b00_0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36a8425b00_0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64" name="Google Shape;364;g136a8425b00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imls.gov" TargetMode="External"/><Relationship Id="rId3" Type="http://schemas.openxmlformats.org/officeDocument/2006/relationships/image" Target="../media/image23.jpg"/><Relationship Id="rId4" Type="http://schemas.openxmlformats.org/officeDocument/2006/relationships/hyperlink" Target="https://www.imls.gov" TargetMode="External"/><Relationship Id="rId5"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hyperlink" Target="https://www.imls.gov" TargetMode="Externa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imls.gov" TargetMode="External"/><Relationship Id="rId3" Type="http://schemas.openxmlformats.org/officeDocument/2006/relationships/image" Target="../media/image23.jpg"/><Relationship Id="rId4" Type="http://schemas.openxmlformats.org/officeDocument/2006/relationships/hyperlink" Target="https://www.imls.gov" TargetMode="External"/><Relationship Id="rId5"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hyperlink" Target="https://www.imls.gov" TargetMode="External"/><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13" name="Shape 13"/>
        <p:cNvGrpSpPr/>
        <p:nvPr/>
      </p:nvGrpSpPr>
      <p:grpSpPr>
        <a:xfrm>
          <a:off x="0" y="0"/>
          <a:ext cx="0" cy="0"/>
          <a:chOff x="0" y="0"/>
          <a:chExt cx="0" cy="0"/>
        </a:xfrm>
      </p:grpSpPr>
      <p:sp>
        <p:nvSpPr>
          <p:cNvPr id="14" name="Google Shape;14;p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p2"/>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48" name="Shape 48"/>
        <p:cNvGrpSpPr/>
        <p:nvPr/>
      </p:nvGrpSpPr>
      <p:grpSpPr>
        <a:xfrm>
          <a:off x="0" y="0"/>
          <a:ext cx="0" cy="0"/>
          <a:chOff x="0" y="0"/>
          <a:chExt cx="0" cy="0"/>
        </a:xfrm>
      </p:grpSpPr>
      <p:sp>
        <p:nvSpPr>
          <p:cNvPr id="49" name="Google Shape;49;p1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p11"/>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 name="Google Shape;51;p11"/>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52" name="Shape 52"/>
        <p:cNvGrpSpPr/>
        <p:nvPr/>
      </p:nvGrpSpPr>
      <p:grpSpPr>
        <a:xfrm>
          <a:off x="0" y="0"/>
          <a:ext cx="0" cy="0"/>
          <a:chOff x="0" y="0"/>
          <a:chExt cx="0" cy="0"/>
        </a:xfrm>
      </p:grpSpPr>
      <p:sp>
        <p:nvSpPr>
          <p:cNvPr id="53" name="Google Shape;53;p1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12"/>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 name="Google Shape;55;p12"/>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56" name="Shape 56"/>
        <p:cNvGrpSpPr/>
        <p:nvPr/>
      </p:nvGrpSpPr>
      <p:grpSpPr>
        <a:xfrm>
          <a:off x="0" y="0"/>
          <a:ext cx="0" cy="0"/>
          <a:chOff x="0" y="0"/>
          <a:chExt cx="0" cy="0"/>
        </a:xfrm>
      </p:grpSpPr>
      <p:sp>
        <p:nvSpPr>
          <p:cNvPr id="57" name="Google Shape;57;p13"/>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p1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p13"/>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60" name="Shape 60"/>
        <p:cNvGrpSpPr/>
        <p:nvPr/>
      </p:nvGrpSpPr>
      <p:grpSpPr>
        <a:xfrm>
          <a:off x="0" y="0"/>
          <a:ext cx="0" cy="0"/>
          <a:chOff x="0" y="0"/>
          <a:chExt cx="0" cy="0"/>
        </a:xfrm>
      </p:grpSpPr>
      <p:sp>
        <p:nvSpPr>
          <p:cNvPr id="61" name="Google Shape;61;p14"/>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p1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3" name="Google Shape;63;p1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64" name="Shape 64"/>
        <p:cNvGrpSpPr/>
        <p:nvPr/>
      </p:nvGrpSpPr>
      <p:grpSpPr>
        <a:xfrm>
          <a:off x="0" y="0"/>
          <a:ext cx="0" cy="0"/>
          <a:chOff x="0" y="0"/>
          <a:chExt cx="0" cy="0"/>
        </a:xfrm>
      </p:grpSpPr>
      <p:sp>
        <p:nvSpPr>
          <p:cNvPr id="65" name="Google Shape;65;p15"/>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p1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1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68" name="Shape 68"/>
        <p:cNvGrpSpPr/>
        <p:nvPr/>
      </p:nvGrpSpPr>
      <p:grpSpPr>
        <a:xfrm>
          <a:off x="0" y="0"/>
          <a:ext cx="0" cy="0"/>
          <a:chOff x="0" y="0"/>
          <a:chExt cx="0" cy="0"/>
        </a:xfrm>
      </p:grpSpPr>
      <p:sp>
        <p:nvSpPr>
          <p:cNvPr id="69" name="Google Shape;69;p16"/>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 name="Google Shape;70;p1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p1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72" name="Shape 72"/>
        <p:cNvGrpSpPr/>
        <p:nvPr/>
      </p:nvGrpSpPr>
      <p:grpSpPr>
        <a:xfrm>
          <a:off x="0" y="0"/>
          <a:ext cx="0" cy="0"/>
          <a:chOff x="0" y="0"/>
          <a:chExt cx="0" cy="0"/>
        </a:xfrm>
      </p:grpSpPr>
      <p:sp>
        <p:nvSpPr>
          <p:cNvPr id="73" name="Google Shape;73;p1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p17"/>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5" name="Google Shape;75;p17"/>
          <p:cNvGrpSpPr/>
          <p:nvPr/>
        </p:nvGrpSpPr>
        <p:grpSpPr>
          <a:xfrm>
            <a:off x="7512825" y="238025"/>
            <a:ext cx="1699800" cy="457200"/>
            <a:chOff x="7512825" y="238025"/>
            <a:chExt cx="1699800" cy="457200"/>
          </a:xfrm>
        </p:grpSpPr>
        <p:sp>
          <p:nvSpPr>
            <p:cNvPr id="76" name="Google Shape;76;p17"/>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77" name="Google Shape;77;p17"/>
            <p:cNvGrpSpPr/>
            <p:nvPr/>
          </p:nvGrpSpPr>
          <p:grpSpPr>
            <a:xfrm>
              <a:off x="7637130" y="291649"/>
              <a:ext cx="349953" cy="349953"/>
              <a:chOff x="2731914" y="373199"/>
              <a:chExt cx="950700" cy="950700"/>
            </a:xfrm>
          </p:grpSpPr>
          <p:sp>
            <p:nvSpPr>
              <p:cNvPr id="78" name="Google Shape;78;p17"/>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p17"/>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80" name="Shape 80"/>
        <p:cNvGrpSpPr/>
        <p:nvPr/>
      </p:nvGrpSpPr>
      <p:grpSpPr>
        <a:xfrm>
          <a:off x="0" y="0"/>
          <a:ext cx="0" cy="0"/>
          <a:chOff x="0" y="0"/>
          <a:chExt cx="0" cy="0"/>
        </a:xfrm>
      </p:grpSpPr>
      <p:pic>
        <p:nvPicPr>
          <p:cNvPr id="81" name="Google Shape;81;p18">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82" name="Google Shape;82;p18"/>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4"/>
              </a:rPr>
              <a:t>IMLS.gov</a:t>
            </a:r>
            <a:r>
              <a:rPr b="0" i="0" lang="en-US"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83" name="Google Shape;83;p18"/>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p1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p18"/>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86" name="Shape 86"/>
        <p:cNvGrpSpPr/>
        <p:nvPr/>
      </p:nvGrpSpPr>
      <p:grpSpPr>
        <a:xfrm>
          <a:off x="0" y="0"/>
          <a:ext cx="0" cy="0"/>
          <a:chOff x="0" y="0"/>
          <a:chExt cx="0" cy="0"/>
        </a:xfrm>
      </p:grpSpPr>
      <p:sp>
        <p:nvSpPr>
          <p:cNvPr id="87" name="Google Shape;87;p1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p19"/>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9"/>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 name="Google Shape;90;p19"/>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1" name="Google Shape;91;p19"/>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92" name="Google Shape;92;p19"/>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93" name="Google Shape;93;p19"/>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94" name="Shape 94"/>
        <p:cNvGrpSpPr/>
        <p:nvPr/>
      </p:nvGrpSpPr>
      <p:grpSpPr>
        <a:xfrm>
          <a:off x="0" y="0"/>
          <a:ext cx="0" cy="0"/>
          <a:chOff x="0" y="0"/>
          <a:chExt cx="0" cy="0"/>
        </a:xfrm>
      </p:grpSpPr>
      <p:sp>
        <p:nvSpPr>
          <p:cNvPr id="95" name="Google Shape;95;p2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p20"/>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7" name="Google Shape;97;p20"/>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3"/>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3"/>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98" name="Shape 98"/>
        <p:cNvGrpSpPr/>
        <p:nvPr/>
      </p:nvGrpSpPr>
      <p:grpSpPr>
        <a:xfrm>
          <a:off x="0" y="0"/>
          <a:ext cx="0" cy="0"/>
          <a:chOff x="0" y="0"/>
          <a:chExt cx="0" cy="0"/>
        </a:xfrm>
      </p:grpSpPr>
      <p:sp>
        <p:nvSpPr>
          <p:cNvPr id="99" name="Google Shape;99;p21"/>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0" name="Google Shape;100;p21"/>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22"/>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3" name="Google Shape;103;p22"/>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22"/>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23"/>
          <p:cNvSpPr txBox="1"/>
          <p:nvPr>
            <p:ph type="title"/>
          </p:nvPr>
        </p:nvSpPr>
        <p:spPr>
          <a:xfrm>
            <a:off x="623888" y="1282304"/>
            <a:ext cx="7886700" cy="213955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3"/>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108" name="Google Shape;108;p23"/>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24"/>
          <p:cNvSpPr txBox="1"/>
          <p:nvPr>
            <p:ph type="title"/>
          </p:nvPr>
        </p:nvSpPr>
        <p:spPr>
          <a:xfrm>
            <a:off x="347296" y="297293"/>
            <a:ext cx="7886700"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4"/>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2" name="Google Shape;112;p24"/>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3" name="Google Shape;113;p24"/>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25"/>
          <p:cNvSpPr txBox="1"/>
          <p:nvPr>
            <p:ph type="title"/>
          </p:nvPr>
        </p:nvSpPr>
        <p:spPr>
          <a:xfrm>
            <a:off x="629841" y="273844"/>
            <a:ext cx="7886700" cy="994172"/>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5"/>
          <p:cNvSpPr txBox="1"/>
          <p:nvPr>
            <p:ph idx="1"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7" name="Google Shape;117;p25"/>
          <p:cNvSpPr txBox="1"/>
          <p:nvPr>
            <p:ph idx="2"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8" name="Google Shape;118;p25"/>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26"/>
          <p:cNvSpPr txBox="1"/>
          <p:nvPr>
            <p:ph type="title"/>
          </p:nvPr>
        </p:nvSpPr>
        <p:spPr>
          <a:xfrm>
            <a:off x="629841" y="342900"/>
            <a:ext cx="2949178" cy="120015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2" name="Google Shape;122;p2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23" name="Google Shape;123;p26"/>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128" name="Shape 128"/>
        <p:cNvGrpSpPr/>
        <p:nvPr/>
      </p:nvGrpSpPr>
      <p:grpSpPr>
        <a:xfrm>
          <a:off x="0" y="0"/>
          <a:ext cx="0" cy="0"/>
          <a:chOff x="0" y="0"/>
          <a:chExt cx="0" cy="0"/>
        </a:xfrm>
      </p:grpSpPr>
      <p:sp>
        <p:nvSpPr>
          <p:cNvPr id="129" name="Google Shape;129;p28"/>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 name="Google Shape;130;p28"/>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131" name="Shape 131"/>
        <p:cNvGrpSpPr/>
        <p:nvPr/>
      </p:nvGrpSpPr>
      <p:grpSpPr>
        <a:xfrm>
          <a:off x="0" y="0"/>
          <a:ext cx="0" cy="0"/>
          <a:chOff x="0" y="0"/>
          <a:chExt cx="0" cy="0"/>
        </a:xfrm>
      </p:grpSpPr>
      <p:sp>
        <p:nvSpPr>
          <p:cNvPr id="132" name="Google Shape;132;p2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133" name="Shape 133"/>
        <p:cNvGrpSpPr/>
        <p:nvPr/>
      </p:nvGrpSpPr>
      <p:grpSpPr>
        <a:xfrm>
          <a:off x="0" y="0"/>
          <a:ext cx="0" cy="0"/>
          <a:chOff x="0" y="0"/>
          <a:chExt cx="0" cy="0"/>
        </a:xfrm>
      </p:grpSpPr>
      <p:sp>
        <p:nvSpPr>
          <p:cNvPr id="134" name="Google Shape;134;p30"/>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5" name="Google Shape;135;p30"/>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136" name="Google Shape;136;p30"/>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lt1"/>
              </a:buClr>
              <a:buSzPts val="4400"/>
              <a:buFont typeface="Arial"/>
              <a:buNone/>
              <a:defRPr sz="44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p30"/>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138" name="Google Shape;138;p3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139" name="Shape 139"/>
        <p:cNvGrpSpPr/>
        <p:nvPr/>
      </p:nvGrpSpPr>
      <p:grpSpPr>
        <a:xfrm>
          <a:off x="0" y="0"/>
          <a:ext cx="0" cy="0"/>
          <a:chOff x="0" y="0"/>
          <a:chExt cx="0" cy="0"/>
        </a:xfrm>
      </p:grpSpPr>
      <p:sp>
        <p:nvSpPr>
          <p:cNvPr id="140" name="Google Shape;140;p3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1" name="Google Shape;141;p31"/>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2" name="Google Shape;142;p31"/>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19" name="Shape 19"/>
        <p:cNvGrpSpPr/>
        <p:nvPr/>
      </p:nvGrpSpPr>
      <p:grpSpPr>
        <a:xfrm>
          <a:off x="0" y="0"/>
          <a:ext cx="0" cy="0"/>
          <a:chOff x="0" y="0"/>
          <a:chExt cx="0" cy="0"/>
        </a:xfrm>
      </p:grpSpPr>
      <p:sp>
        <p:nvSpPr>
          <p:cNvPr id="20" name="Google Shape;20;p4"/>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 name="Google Shape;21;p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22" name="Google Shape;22;p4"/>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24" name="Google Shape;24;p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143" name="Shape 143"/>
        <p:cNvGrpSpPr/>
        <p:nvPr/>
      </p:nvGrpSpPr>
      <p:grpSpPr>
        <a:xfrm>
          <a:off x="0" y="0"/>
          <a:ext cx="0" cy="0"/>
          <a:chOff x="0" y="0"/>
          <a:chExt cx="0" cy="0"/>
        </a:xfrm>
      </p:grpSpPr>
      <p:sp>
        <p:nvSpPr>
          <p:cNvPr id="144" name="Google Shape;144;p3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5" name="Google Shape;145;p32"/>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6" name="Google Shape;146;p32"/>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147" name="Shape 147"/>
        <p:cNvGrpSpPr/>
        <p:nvPr/>
      </p:nvGrpSpPr>
      <p:grpSpPr>
        <a:xfrm>
          <a:off x="0" y="0"/>
          <a:ext cx="0" cy="0"/>
          <a:chOff x="0" y="0"/>
          <a:chExt cx="0" cy="0"/>
        </a:xfrm>
      </p:grpSpPr>
      <p:sp>
        <p:nvSpPr>
          <p:cNvPr id="148" name="Google Shape;148;p33"/>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p3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33"/>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151" name="Shape 151"/>
        <p:cNvGrpSpPr/>
        <p:nvPr/>
      </p:nvGrpSpPr>
      <p:grpSpPr>
        <a:xfrm>
          <a:off x="0" y="0"/>
          <a:ext cx="0" cy="0"/>
          <a:chOff x="0" y="0"/>
          <a:chExt cx="0" cy="0"/>
        </a:xfrm>
      </p:grpSpPr>
      <p:sp>
        <p:nvSpPr>
          <p:cNvPr id="152" name="Google Shape;152;p3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3" name="Google Shape;153;p34"/>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4" name="Google Shape;154;p3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155" name="Shape 155"/>
        <p:cNvGrpSpPr/>
        <p:nvPr/>
      </p:nvGrpSpPr>
      <p:grpSpPr>
        <a:xfrm>
          <a:off x="0" y="0"/>
          <a:ext cx="0" cy="0"/>
          <a:chOff x="0" y="0"/>
          <a:chExt cx="0" cy="0"/>
        </a:xfrm>
      </p:grpSpPr>
      <p:sp>
        <p:nvSpPr>
          <p:cNvPr id="156" name="Google Shape;156;p3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7" name="Google Shape;157;p35"/>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8" name="Google Shape;158;p3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159" name="Shape 159"/>
        <p:cNvGrpSpPr/>
        <p:nvPr/>
      </p:nvGrpSpPr>
      <p:grpSpPr>
        <a:xfrm>
          <a:off x="0" y="0"/>
          <a:ext cx="0" cy="0"/>
          <a:chOff x="0" y="0"/>
          <a:chExt cx="0" cy="0"/>
        </a:xfrm>
      </p:grpSpPr>
      <p:pic>
        <p:nvPicPr>
          <p:cNvPr id="160" name="Google Shape;160;p36">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161" name="Google Shape;161;p36"/>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4"/>
              </a:rPr>
              <a:t>IMLS.gov</a:t>
            </a:r>
            <a:r>
              <a:rPr b="0" i="0" lang="en-US"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162" name="Google Shape;162;p36"/>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 name="Google Shape;163;p3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36"/>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165" name="Shape 165"/>
        <p:cNvGrpSpPr/>
        <p:nvPr/>
      </p:nvGrpSpPr>
      <p:grpSpPr>
        <a:xfrm>
          <a:off x="0" y="0"/>
          <a:ext cx="0" cy="0"/>
          <a:chOff x="0" y="0"/>
          <a:chExt cx="0" cy="0"/>
        </a:xfrm>
      </p:grpSpPr>
      <p:sp>
        <p:nvSpPr>
          <p:cNvPr id="166" name="Google Shape;166;p3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7" name="Google Shape;167;p37"/>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 name="Shape 168"/>
        <p:cNvGrpSpPr/>
        <p:nvPr/>
      </p:nvGrpSpPr>
      <p:grpSpPr>
        <a:xfrm>
          <a:off x="0" y="0"/>
          <a:ext cx="0" cy="0"/>
          <a:chOff x="0" y="0"/>
          <a:chExt cx="0" cy="0"/>
        </a:xfrm>
      </p:grpSpPr>
      <p:sp>
        <p:nvSpPr>
          <p:cNvPr id="169" name="Google Shape;169;p3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0" name="Google Shape;170;p38"/>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SzPts val="22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171" name="Shape 171"/>
        <p:cNvGrpSpPr/>
        <p:nvPr/>
      </p:nvGrpSpPr>
      <p:grpSpPr>
        <a:xfrm>
          <a:off x="0" y="0"/>
          <a:ext cx="0" cy="0"/>
          <a:chOff x="0" y="0"/>
          <a:chExt cx="0" cy="0"/>
        </a:xfrm>
      </p:grpSpPr>
      <p:sp>
        <p:nvSpPr>
          <p:cNvPr id="172" name="Google Shape;172;p39"/>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p3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74" name="Google Shape;174;p39"/>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175" name="Google Shape;175;p39"/>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lt1"/>
              </a:buClr>
              <a:buSzPts val="4400"/>
              <a:buFont typeface="Arial"/>
              <a:buNone/>
              <a:defRPr sz="44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6" name="Google Shape;176;p39"/>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177" name="Shape 177"/>
        <p:cNvGrpSpPr/>
        <p:nvPr/>
      </p:nvGrpSpPr>
      <p:grpSpPr>
        <a:xfrm>
          <a:off x="0" y="0"/>
          <a:ext cx="0" cy="0"/>
          <a:chOff x="0" y="0"/>
          <a:chExt cx="0" cy="0"/>
        </a:xfrm>
      </p:grpSpPr>
      <p:sp>
        <p:nvSpPr>
          <p:cNvPr id="178" name="Google Shape;178;p4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9" name="Google Shape;179;p40"/>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0" name="Google Shape;180;p40"/>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181" name="Shape 181"/>
        <p:cNvGrpSpPr/>
        <p:nvPr/>
      </p:nvGrpSpPr>
      <p:grpSpPr>
        <a:xfrm>
          <a:off x="0" y="0"/>
          <a:ext cx="0" cy="0"/>
          <a:chOff x="0" y="0"/>
          <a:chExt cx="0" cy="0"/>
        </a:xfrm>
      </p:grpSpPr>
      <p:sp>
        <p:nvSpPr>
          <p:cNvPr id="182" name="Google Shape;182;p41"/>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 name="Google Shape;183;p4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84" name="Google Shape;184;p41"/>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25" name="Shape 25"/>
        <p:cNvGrpSpPr/>
        <p:nvPr/>
      </p:nvGrpSpPr>
      <p:grpSpPr>
        <a:xfrm>
          <a:off x="0" y="0"/>
          <a:ext cx="0" cy="0"/>
          <a:chOff x="0" y="0"/>
          <a:chExt cx="0" cy="0"/>
        </a:xfrm>
      </p:grpSpPr>
      <p:sp>
        <p:nvSpPr>
          <p:cNvPr id="26" name="Google Shape;26;p5"/>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185" name="Shape 185"/>
        <p:cNvGrpSpPr/>
        <p:nvPr/>
      </p:nvGrpSpPr>
      <p:grpSpPr>
        <a:xfrm>
          <a:off x="0" y="0"/>
          <a:ext cx="0" cy="0"/>
          <a:chOff x="0" y="0"/>
          <a:chExt cx="0" cy="0"/>
        </a:xfrm>
      </p:grpSpPr>
      <p:sp>
        <p:nvSpPr>
          <p:cNvPr id="186" name="Google Shape;186;p42"/>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7" name="Google Shape;187;p4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88" name="Google Shape;188;p42"/>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189" name="Shape 189"/>
        <p:cNvGrpSpPr/>
        <p:nvPr/>
      </p:nvGrpSpPr>
      <p:grpSpPr>
        <a:xfrm>
          <a:off x="0" y="0"/>
          <a:ext cx="0" cy="0"/>
          <a:chOff x="0" y="0"/>
          <a:chExt cx="0" cy="0"/>
        </a:xfrm>
      </p:grpSpPr>
      <p:sp>
        <p:nvSpPr>
          <p:cNvPr id="190" name="Google Shape;190;p43"/>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1" name="Google Shape;191;p4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92" name="Google Shape;192;p43"/>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193" name="Shape 193"/>
        <p:cNvGrpSpPr/>
        <p:nvPr/>
      </p:nvGrpSpPr>
      <p:grpSpPr>
        <a:xfrm>
          <a:off x="0" y="0"/>
          <a:ext cx="0" cy="0"/>
          <a:chOff x="0" y="0"/>
          <a:chExt cx="0" cy="0"/>
        </a:xfrm>
      </p:grpSpPr>
      <p:sp>
        <p:nvSpPr>
          <p:cNvPr id="194" name="Google Shape;194;p4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5" name="Google Shape;195;p44"/>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96" name="Google Shape;196;p44"/>
          <p:cNvGrpSpPr/>
          <p:nvPr/>
        </p:nvGrpSpPr>
        <p:grpSpPr>
          <a:xfrm>
            <a:off x="7512825" y="238025"/>
            <a:ext cx="1699800" cy="457200"/>
            <a:chOff x="7512825" y="238025"/>
            <a:chExt cx="1699800" cy="457200"/>
          </a:xfrm>
        </p:grpSpPr>
        <p:sp>
          <p:nvSpPr>
            <p:cNvPr id="197" name="Google Shape;197;p44"/>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198" name="Google Shape;198;p44"/>
            <p:cNvGrpSpPr/>
            <p:nvPr/>
          </p:nvGrpSpPr>
          <p:grpSpPr>
            <a:xfrm>
              <a:off x="7637129" y="291649"/>
              <a:ext cx="349953" cy="349953"/>
              <a:chOff x="2731914" y="373199"/>
              <a:chExt cx="950700" cy="950700"/>
            </a:xfrm>
          </p:grpSpPr>
          <p:sp>
            <p:nvSpPr>
              <p:cNvPr id="199" name="Google Shape;199;p44"/>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0" name="Google Shape;200;p44"/>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201" name="Shape 201"/>
        <p:cNvGrpSpPr/>
        <p:nvPr/>
      </p:nvGrpSpPr>
      <p:grpSpPr>
        <a:xfrm>
          <a:off x="0" y="0"/>
          <a:ext cx="0" cy="0"/>
          <a:chOff x="0" y="0"/>
          <a:chExt cx="0" cy="0"/>
        </a:xfrm>
      </p:grpSpPr>
      <p:sp>
        <p:nvSpPr>
          <p:cNvPr id="202" name="Google Shape;202;p4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3" name="Google Shape;203;p45"/>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45"/>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5" name="Google Shape;205;p45"/>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06" name="Google Shape;206;p45"/>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207" name="Google Shape;207;p45"/>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208" name="Google Shape;208;p45"/>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209" name="Shape 209"/>
        <p:cNvGrpSpPr/>
        <p:nvPr/>
      </p:nvGrpSpPr>
      <p:grpSpPr>
        <a:xfrm>
          <a:off x="0" y="0"/>
          <a:ext cx="0" cy="0"/>
          <a:chOff x="0" y="0"/>
          <a:chExt cx="0" cy="0"/>
        </a:xfrm>
      </p:grpSpPr>
      <p:sp>
        <p:nvSpPr>
          <p:cNvPr id="210" name="Google Shape;210;p4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1" name="Google Shape;211;p46"/>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2" name="Google Shape;212;p46"/>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213" name="Shape 213"/>
        <p:cNvGrpSpPr/>
        <p:nvPr/>
      </p:nvGrpSpPr>
      <p:grpSpPr>
        <a:xfrm>
          <a:off x="0" y="0"/>
          <a:ext cx="0" cy="0"/>
          <a:chOff x="0" y="0"/>
          <a:chExt cx="0" cy="0"/>
        </a:xfrm>
      </p:grpSpPr>
      <p:sp>
        <p:nvSpPr>
          <p:cNvPr id="214" name="Google Shape;214;p47"/>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5" name="Google Shape;215;p47"/>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6" name="Shape 216"/>
        <p:cNvGrpSpPr/>
        <p:nvPr/>
      </p:nvGrpSpPr>
      <p:grpSpPr>
        <a:xfrm>
          <a:off x="0" y="0"/>
          <a:ext cx="0" cy="0"/>
          <a:chOff x="0" y="0"/>
          <a:chExt cx="0" cy="0"/>
        </a:xfrm>
      </p:grpSpPr>
      <p:sp>
        <p:nvSpPr>
          <p:cNvPr id="217" name="Google Shape;217;p48"/>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8" name="Google Shape;218;p4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9" name="Google Shape;219;p48"/>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SzPts val="22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0" name="Shape 220"/>
        <p:cNvGrpSpPr/>
        <p:nvPr/>
      </p:nvGrpSpPr>
      <p:grpSpPr>
        <a:xfrm>
          <a:off x="0" y="0"/>
          <a:ext cx="0" cy="0"/>
          <a:chOff x="0" y="0"/>
          <a:chExt cx="0" cy="0"/>
        </a:xfrm>
      </p:grpSpPr>
      <p:sp>
        <p:nvSpPr>
          <p:cNvPr id="221" name="Google Shape;221;p49"/>
          <p:cNvSpPr txBox="1"/>
          <p:nvPr>
            <p:ph type="title"/>
          </p:nvPr>
        </p:nvSpPr>
        <p:spPr>
          <a:xfrm>
            <a:off x="623888" y="1282304"/>
            <a:ext cx="7886700" cy="21396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p49"/>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223" name="Google Shape;223;p4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4" name="Shape 224"/>
        <p:cNvGrpSpPr/>
        <p:nvPr/>
      </p:nvGrpSpPr>
      <p:grpSpPr>
        <a:xfrm>
          <a:off x="0" y="0"/>
          <a:ext cx="0" cy="0"/>
          <a:chOff x="0" y="0"/>
          <a:chExt cx="0" cy="0"/>
        </a:xfrm>
      </p:grpSpPr>
      <p:sp>
        <p:nvSpPr>
          <p:cNvPr id="225" name="Google Shape;225;p50"/>
          <p:cNvSpPr txBox="1"/>
          <p:nvPr>
            <p:ph type="title"/>
          </p:nvPr>
        </p:nvSpPr>
        <p:spPr>
          <a:xfrm>
            <a:off x="347296" y="297293"/>
            <a:ext cx="78867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6" name="Google Shape;226;p50"/>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27" name="Google Shape;227;p50"/>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28" name="Google Shape;228;p5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9" name="Shape 229"/>
        <p:cNvGrpSpPr/>
        <p:nvPr/>
      </p:nvGrpSpPr>
      <p:grpSpPr>
        <a:xfrm>
          <a:off x="0" y="0"/>
          <a:ext cx="0" cy="0"/>
          <a:chOff x="0" y="0"/>
          <a:chExt cx="0" cy="0"/>
        </a:xfrm>
      </p:grpSpPr>
      <p:sp>
        <p:nvSpPr>
          <p:cNvPr id="230" name="Google Shape;230;p51"/>
          <p:cNvSpPr txBox="1"/>
          <p:nvPr>
            <p:ph type="title"/>
          </p:nvPr>
        </p:nvSpPr>
        <p:spPr>
          <a:xfrm>
            <a:off x="629841" y="273844"/>
            <a:ext cx="7886700" cy="9942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1" name="Google Shape;231;p51"/>
          <p:cNvSpPr txBox="1"/>
          <p:nvPr>
            <p:ph idx="1"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2" name="Google Shape;232;p51"/>
          <p:cNvSpPr txBox="1"/>
          <p:nvPr>
            <p:ph idx="2"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5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27" name="Shape 27"/>
        <p:cNvGrpSpPr/>
        <p:nvPr/>
      </p:nvGrpSpPr>
      <p:grpSpPr>
        <a:xfrm>
          <a:off x="0" y="0"/>
          <a:ext cx="0" cy="0"/>
          <a:chOff x="0" y="0"/>
          <a:chExt cx="0" cy="0"/>
        </a:xfrm>
      </p:grpSpPr>
      <p:sp>
        <p:nvSpPr>
          <p:cNvPr id="28" name="Google Shape;28;p6"/>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6"/>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4" name="Shape 234"/>
        <p:cNvGrpSpPr/>
        <p:nvPr/>
      </p:nvGrpSpPr>
      <p:grpSpPr>
        <a:xfrm>
          <a:off x="0" y="0"/>
          <a:ext cx="0" cy="0"/>
          <a:chOff x="0" y="0"/>
          <a:chExt cx="0" cy="0"/>
        </a:xfrm>
      </p:grpSpPr>
      <p:sp>
        <p:nvSpPr>
          <p:cNvPr id="235" name="Google Shape;235;p52"/>
          <p:cNvSpPr txBox="1"/>
          <p:nvPr>
            <p:ph type="title"/>
          </p:nvPr>
        </p:nvSpPr>
        <p:spPr>
          <a:xfrm>
            <a:off x="629841" y="342900"/>
            <a:ext cx="2949300" cy="12003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5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37" name="Google Shape;237;p5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238" name="Google Shape;238;p5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9" name="Shape 239"/>
        <p:cNvGrpSpPr/>
        <p:nvPr/>
      </p:nvGrpSpPr>
      <p:grpSpPr>
        <a:xfrm>
          <a:off x="0" y="0"/>
          <a:ext cx="0" cy="0"/>
          <a:chOff x="0" y="0"/>
          <a:chExt cx="0" cy="0"/>
        </a:xfrm>
      </p:grpSpPr>
      <p:sp>
        <p:nvSpPr>
          <p:cNvPr id="240" name="Google Shape;240;p5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53"/>
          <p:cNvSpPr txBox="1"/>
          <p:nvPr>
            <p:ph type="title"/>
          </p:nvPr>
        </p:nvSpPr>
        <p:spPr>
          <a:xfrm>
            <a:off x="311700" y="445025"/>
            <a:ext cx="8520600" cy="5727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SzPts val="22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2" name="Google Shape;242;p5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43" name="Google Shape;243;p53"/>
          <p:cNvSpPr txBox="1"/>
          <p:nvPr>
            <p:ph idx="12" type="sldNum"/>
          </p:nvPr>
        </p:nvSpPr>
        <p:spPr>
          <a:xfrm>
            <a:off x="8472458" y="4663217"/>
            <a:ext cx="548700" cy="3936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4" name="Google Shape;244;p53"/>
          <p:cNvSpPr txBox="1"/>
          <p:nvPr/>
        </p:nvSpPr>
        <p:spPr>
          <a:xfrm rot="-5400000">
            <a:off x="-1666799" y="1887750"/>
            <a:ext cx="4085400" cy="751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Arial"/>
              <a:buNone/>
            </a:pPr>
            <a:r>
              <a:rPr b="1" i="0" lang="en-US" sz="3200" u="none" cap="none" strike="noStrike">
                <a:solidFill>
                  <a:srgbClr val="D9EAD3"/>
                </a:solidFill>
                <a:latin typeface="Calibri"/>
                <a:ea typeface="Calibri"/>
                <a:cs typeface="Calibri"/>
                <a:sym typeface="Calibri"/>
              </a:rPr>
              <a:t>Access 2007</a:t>
            </a:r>
            <a:endParaRPr b="1" i="0" sz="2400" u="none" cap="none" strike="noStrike">
              <a:solidFill>
                <a:srgbClr val="D9EAD3"/>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30" name="Shape 30"/>
        <p:cNvGrpSpPr/>
        <p:nvPr/>
      </p:nvGrpSpPr>
      <p:grpSpPr>
        <a:xfrm>
          <a:off x="0" y="0"/>
          <a:ext cx="0" cy="0"/>
          <a:chOff x="0" y="0"/>
          <a:chExt cx="0" cy="0"/>
        </a:xfrm>
      </p:grpSpPr>
      <p:sp>
        <p:nvSpPr>
          <p:cNvPr id="31" name="Google Shape;31;p7"/>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p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3" name="Google Shape;33;p7"/>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34" name="Google Shape;34;p7"/>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36" name="Shape 36"/>
        <p:cNvGrpSpPr/>
        <p:nvPr/>
      </p:nvGrpSpPr>
      <p:grpSpPr>
        <a:xfrm>
          <a:off x="0" y="0"/>
          <a:ext cx="0" cy="0"/>
          <a:chOff x="0" y="0"/>
          <a:chExt cx="0" cy="0"/>
        </a:xfrm>
      </p:grpSpPr>
      <p:sp>
        <p:nvSpPr>
          <p:cNvPr id="37" name="Google Shape;37;p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8"/>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 name="Google Shape;39;p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40" name="Shape 40"/>
        <p:cNvGrpSpPr/>
        <p:nvPr/>
      </p:nvGrpSpPr>
      <p:grpSpPr>
        <a:xfrm>
          <a:off x="0" y="0"/>
          <a:ext cx="0" cy="0"/>
          <a:chOff x="0" y="0"/>
          <a:chExt cx="0" cy="0"/>
        </a:xfrm>
      </p:grpSpPr>
      <p:sp>
        <p:nvSpPr>
          <p:cNvPr id="41" name="Google Shape;41;p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2" name="Google Shape;42;p9"/>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 name="Google Shape;43;p9"/>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44" name="Shape 44"/>
        <p:cNvGrpSpPr/>
        <p:nvPr/>
      </p:nvGrpSpPr>
      <p:grpSpPr>
        <a:xfrm>
          <a:off x="0" y="0"/>
          <a:ext cx="0" cy="0"/>
          <a:chOff x="0" y="0"/>
          <a:chExt cx="0" cy="0"/>
        </a:xfrm>
      </p:grpSpPr>
      <p:sp>
        <p:nvSpPr>
          <p:cNvPr id="45" name="Google Shape;45;p1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p10"/>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 name="Google Shape;47;p10"/>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image" Target="../media/image8.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6" Type="http://schemas.openxmlformats.org/officeDocument/2006/relationships/slideLayout" Target="../slideLayouts/slideLayout50.xml"/><Relationship Id="rId25" Type="http://schemas.openxmlformats.org/officeDocument/2006/relationships/slideLayout" Target="../slideLayouts/slideLayout49.xml"/><Relationship Id="rId28" Type="http://schemas.openxmlformats.org/officeDocument/2006/relationships/theme" Target="../theme/theme3.xml"/><Relationship Id="rId27" Type="http://schemas.openxmlformats.org/officeDocument/2006/relationships/slideLayout" Target="../slideLayouts/slideLayout5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2" type="sldNum"/>
          </p:nvPr>
        </p:nvSpPr>
        <p:spPr>
          <a:xfrm>
            <a:off x="262792" y="4876800"/>
            <a:ext cx="457200" cy="18288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 name="Google Shape;12;p1"/>
          <p:cNvPicPr preferRelativeResize="0"/>
          <p:nvPr/>
        </p:nvPicPr>
        <p:blipFill rotWithShape="1">
          <a:blip r:embed="rId1">
            <a:alphaModFix/>
          </a:blip>
          <a:srcRect b="0" l="0" r="0" t="0"/>
          <a:stretch/>
        </p:blipFill>
        <p:spPr>
          <a:xfrm>
            <a:off x="8528295" y="4511920"/>
            <a:ext cx="364880" cy="3648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27"/>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27"/>
          <p:cNvSpPr txBox="1"/>
          <p:nvPr>
            <p:ph idx="12" type="sldNum"/>
          </p:nvPr>
        </p:nvSpPr>
        <p:spPr>
          <a:xfrm>
            <a:off x="262792" y="4876800"/>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7" name="Google Shape;127;p27"/>
          <p:cNvPicPr preferRelativeResize="0"/>
          <p:nvPr/>
        </p:nvPicPr>
        <p:blipFill rotWithShape="1">
          <a:blip r:embed="rId1">
            <a:alphaModFix/>
          </a:blip>
          <a:srcRect b="0" l="0" r="0" t="0"/>
          <a:stretch/>
        </p:blipFill>
        <p:spPr>
          <a:xfrm>
            <a:off x="8528295" y="4511920"/>
            <a:ext cx="364879" cy="3648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7.jpg"/><Relationship Id="rId4" Type="http://schemas.openxmlformats.org/officeDocument/2006/relationships/image" Target="../media/image24.png"/><Relationship Id="rId5" Type="http://schemas.openxmlformats.org/officeDocument/2006/relationships/hyperlink" Target="https://mm.fieldmuseum.org/3994ee8a-634d-4e95-bbd7-b008d415fb8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49.png"/><Relationship Id="rId5"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59.png"/><Relationship Id="rId5"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extensions.libreoffice.org/en/extensions/show/remove-duplicates#:~:text=Quickly%20remove%20duplicates%20in%20LibreOffice%20Calc.%20To%20use,Menu%3B%206.%20Change%20options%20and%20click%20%27ok%27%20butt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53.png"/><Relationship Id="rId4" Type="http://schemas.openxmlformats.org/officeDocument/2006/relationships/image" Target="../media/image45.png"/><Relationship Id="rId5"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44.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52.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libreoffice.org" TargetMode="External"/><Relationship Id="rId4" Type="http://schemas.openxmlformats.org/officeDocument/2006/relationships/image" Target="../media/image37.png"/><Relationship Id="rId5" Type="http://schemas.openxmlformats.org/officeDocument/2006/relationships/image" Target="../media/image40.png"/><Relationship Id="rId6" Type="http://schemas.openxmlformats.org/officeDocument/2006/relationships/image" Target="../media/image6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14.png"/><Relationship Id="rId4" Type="http://schemas.openxmlformats.org/officeDocument/2006/relationships/image" Target="../media/image23.jpg"/><Relationship Id="rId9" Type="http://schemas.openxmlformats.org/officeDocument/2006/relationships/hyperlink" Target="https://www.fieldmuseum.org/" TargetMode="External"/><Relationship Id="rId5" Type="http://schemas.openxmlformats.org/officeDocument/2006/relationships/hyperlink" Target="https://www.fieldmuseum.org/" TargetMode="External"/><Relationship Id="rId6" Type="http://schemas.openxmlformats.org/officeDocument/2006/relationships/hyperlink" Target="https://www.fieldmuseum.org/" TargetMode="External"/><Relationship Id="rId7" Type="http://schemas.openxmlformats.org/officeDocument/2006/relationships/hyperlink" Target="https://www.fieldmuseum.org/" TargetMode="External"/><Relationship Id="rId8" Type="http://schemas.openxmlformats.org/officeDocument/2006/relationships/hyperlink" Target="https://www.fieldmuseum.org/" TargetMode="External"/><Relationship Id="rId11" Type="http://schemas.openxmlformats.org/officeDocument/2006/relationships/hyperlink" Target="https://www.fieldmuseum.org/" TargetMode="External"/><Relationship Id="rId10" Type="http://schemas.openxmlformats.org/officeDocument/2006/relationships/hyperlink" Target="https://www.fieldmuseum.org/" TargetMode="External"/><Relationship Id="rId13" Type="http://schemas.openxmlformats.org/officeDocument/2006/relationships/hyperlink" Target="https://www.fieldmuseum.org/" TargetMode="External"/><Relationship Id="rId12" Type="http://schemas.openxmlformats.org/officeDocument/2006/relationships/hyperlink" Target="https://www.fieldmuseum.org/" TargetMode="External"/><Relationship Id="rId15" Type="http://schemas.openxmlformats.org/officeDocument/2006/relationships/hyperlink" Target="https://www.fieldmuseum.org/" TargetMode="External"/><Relationship Id="rId14" Type="http://schemas.openxmlformats.org/officeDocument/2006/relationships/hyperlink" Target="https://www.fieldmuseum.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4"/>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rgbClr val="000000"/>
              </a:buClr>
              <a:buSzPts val="3500"/>
              <a:buFont typeface="Arial"/>
              <a:buNone/>
            </a:pPr>
            <a:r>
              <a:rPr b="1" lang="en-US" sz="3500">
                <a:solidFill>
                  <a:schemeClr val="dk1"/>
                </a:solidFill>
              </a:rPr>
              <a:t>LibreOffice Calc</a:t>
            </a:r>
            <a:r>
              <a:rPr b="1" lang="en-US" sz="3500">
                <a:solidFill>
                  <a:schemeClr val="dk1"/>
                </a:solidFill>
              </a:rPr>
              <a:t> for Data Cleaning</a:t>
            </a:r>
            <a:endParaRPr b="1" i="0" sz="3500" u="none" cap="none" strike="noStrike">
              <a:solidFill>
                <a:schemeClr val="dk1"/>
              </a:solidFill>
              <a:latin typeface="Arial"/>
              <a:ea typeface="Arial"/>
              <a:cs typeface="Arial"/>
              <a:sym typeface="Arial"/>
            </a:endParaRPr>
          </a:p>
        </p:txBody>
      </p:sp>
      <p:sp>
        <p:nvSpPr>
          <p:cNvPr id="250" name="Google Shape;250;p54"/>
          <p:cNvSpPr txBox="1"/>
          <p:nvPr/>
        </p:nvSpPr>
        <p:spPr>
          <a:xfrm>
            <a:off x="250825" y="2838350"/>
            <a:ext cx="4321200" cy="1739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7F7F7F"/>
                </a:solidFill>
              </a:rPr>
              <a:t>What is a spreadsheet?</a:t>
            </a:r>
            <a:br>
              <a:rPr b="0" i="0" lang="en-US" sz="1600" u="none" cap="none" strike="noStrike">
                <a:solidFill>
                  <a:srgbClr val="7F7F7F"/>
                </a:solidFill>
                <a:latin typeface="Arial"/>
                <a:ea typeface="Arial"/>
                <a:cs typeface="Arial"/>
                <a:sym typeface="Arial"/>
              </a:rPr>
            </a:br>
            <a:r>
              <a:rPr lang="en-US" sz="1600">
                <a:solidFill>
                  <a:srgbClr val="7F7F7F"/>
                </a:solidFill>
              </a:rPr>
              <a:t>A tool for holding data in rows and columns.</a:t>
            </a:r>
            <a:br>
              <a:rPr b="0" i="0" lang="en-US" sz="1600" u="none" cap="none" strike="noStrike">
                <a:solidFill>
                  <a:srgbClr val="7F7F7F"/>
                </a:solidFill>
                <a:latin typeface="Arial"/>
                <a:ea typeface="Arial"/>
                <a:cs typeface="Arial"/>
                <a:sym typeface="Arial"/>
              </a:rPr>
            </a:br>
            <a:endParaRPr b="0" i="0" sz="1600" u="none" cap="none" strike="noStrike">
              <a:solidFill>
                <a:srgbClr val="7F7F7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lang="en-US" sz="1600">
                <a:solidFill>
                  <a:srgbClr val="7F7F7F"/>
                </a:solidFill>
              </a:rPr>
              <a:t>Why use spreadsheets?</a:t>
            </a:r>
            <a:br>
              <a:rPr b="0" i="0" lang="en-US" sz="1600" u="none" cap="none" strike="noStrike">
                <a:solidFill>
                  <a:srgbClr val="7F7F7F"/>
                </a:solidFill>
                <a:latin typeface="Arial"/>
                <a:ea typeface="Arial"/>
                <a:cs typeface="Arial"/>
                <a:sym typeface="Arial"/>
              </a:rPr>
            </a:br>
            <a:r>
              <a:rPr lang="en-US" sz="1600">
                <a:solidFill>
                  <a:srgbClr val="7F7F7F"/>
                </a:solidFill>
              </a:rPr>
              <a:t>For disposable data-cleanup or visualization…</a:t>
            </a:r>
            <a:endParaRPr b="0" i="0" sz="1600" u="none" cap="none" strike="noStrike">
              <a:solidFill>
                <a:srgbClr val="7F7F7F"/>
              </a:solidFill>
              <a:latin typeface="Arial"/>
              <a:ea typeface="Arial"/>
              <a:cs typeface="Arial"/>
              <a:sym typeface="Arial"/>
            </a:endParaRPr>
          </a:p>
        </p:txBody>
      </p:sp>
      <p:pic>
        <p:nvPicPr>
          <p:cNvPr id="251" name="Google Shape;251;p54"/>
          <p:cNvPicPr preferRelativeResize="0"/>
          <p:nvPr/>
        </p:nvPicPr>
        <p:blipFill rotWithShape="1">
          <a:blip r:embed="rId3">
            <a:alphaModFix/>
          </a:blip>
          <a:srcRect b="14596" l="0" r="0" t="11461"/>
          <a:stretch/>
        </p:blipFill>
        <p:spPr>
          <a:xfrm>
            <a:off x="4742300" y="268300"/>
            <a:ext cx="4151374" cy="4608502"/>
          </a:xfrm>
          <a:prstGeom prst="rect">
            <a:avLst/>
          </a:prstGeom>
          <a:noFill/>
          <a:ln>
            <a:noFill/>
          </a:ln>
        </p:spPr>
      </p:pic>
      <p:sp>
        <p:nvSpPr>
          <p:cNvPr id="252" name="Google Shape;252;p54"/>
          <p:cNvSpPr txBox="1"/>
          <p:nvPr/>
        </p:nvSpPr>
        <p:spPr>
          <a:xfrm>
            <a:off x="250825" y="4479925"/>
            <a:ext cx="43212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a:t>
            </a:r>
            <a:r>
              <a:rPr lang="en-US" sz="700"/>
              <a:t>Naidoo, H (Hush Naidoo Jade Photography), October 2020, Unsplash License, https://unsplash.com/photos/SutAduhzdRQ</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63"/>
          <p:cNvPicPr preferRelativeResize="0"/>
          <p:nvPr/>
        </p:nvPicPr>
        <p:blipFill rotWithShape="1">
          <a:blip r:embed="rId3">
            <a:alphaModFix/>
          </a:blip>
          <a:srcRect b="9987" l="8946" r="8897" t="5087"/>
          <a:stretch/>
        </p:blipFill>
        <p:spPr>
          <a:xfrm>
            <a:off x="4469238" y="543613"/>
            <a:ext cx="3337561" cy="4056267"/>
          </a:xfrm>
          <a:prstGeom prst="rect">
            <a:avLst/>
          </a:prstGeom>
          <a:noFill/>
          <a:ln>
            <a:noFill/>
          </a:ln>
        </p:spPr>
      </p:pic>
      <p:sp>
        <p:nvSpPr>
          <p:cNvPr id="376" name="Google Shape;376;p63"/>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Data into Calc</a:t>
            </a:r>
            <a:endParaRPr b="0" i="0" sz="2200" u="none" cap="none" strike="noStrike">
              <a:solidFill>
                <a:schemeClr val="dk2"/>
              </a:solidFill>
              <a:latin typeface="Arial"/>
              <a:ea typeface="Arial"/>
              <a:cs typeface="Arial"/>
              <a:sym typeface="Arial"/>
            </a:endParaRPr>
          </a:p>
        </p:txBody>
      </p:sp>
      <p:sp>
        <p:nvSpPr>
          <p:cNvPr id="377" name="Google Shape;377;p63"/>
          <p:cNvSpPr txBox="1"/>
          <p:nvPr/>
        </p:nvSpPr>
        <p:spPr>
          <a:xfrm>
            <a:off x="250825" y="2815200"/>
            <a:ext cx="2160600" cy="2061600"/>
          </a:xfrm>
          <a:prstGeom prst="rect">
            <a:avLst/>
          </a:prstGeom>
          <a:noFill/>
          <a:ln>
            <a:noFill/>
          </a:ln>
        </p:spPr>
        <p:txBody>
          <a:bodyPr anchorCtr="0" anchor="t" bIns="91425" lIns="0" spcFirstLastPara="1" rIns="91425" wrap="square" tIns="91425">
            <a:noAutofit/>
          </a:bodyPr>
          <a:lstStyle/>
          <a:p>
            <a:pPr indent="-15748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A </a:t>
            </a:r>
            <a:r>
              <a:rPr lang="en-US" sz="1000">
                <a:solidFill>
                  <a:schemeClr val="accent3"/>
                </a:solidFill>
              </a:rPr>
              <a:t>Text Import</a:t>
            </a:r>
            <a:r>
              <a:rPr lang="en-US" sz="1000">
                <a:solidFill>
                  <a:schemeClr val="dk1"/>
                </a:solidFill>
              </a:rPr>
              <a:t> wizard will open.</a:t>
            </a:r>
            <a:endParaRPr sz="1000">
              <a:solidFill>
                <a:schemeClr val="dk1"/>
              </a:solidFill>
            </a:endParaRPr>
          </a:p>
          <a:p>
            <a:pPr indent="-157480" lvl="0" marL="182880" marR="0" rtl="0" algn="l">
              <a:lnSpc>
                <a:spcPct val="100000"/>
              </a:lnSpc>
              <a:spcBef>
                <a:spcPts val="600"/>
              </a:spcBef>
              <a:spcAft>
                <a:spcPts val="0"/>
              </a:spcAft>
              <a:buClr>
                <a:schemeClr val="dk1"/>
              </a:buClr>
              <a:buSzPts val="1000"/>
              <a:buFont typeface="Noto Sans Symbols"/>
              <a:buChar char="●"/>
            </a:pPr>
            <a:r>
              <a:rPr lang="en-US" sz="1000">
                <a:solidFill>
                  <a:schemeClr val="dk1"/>
                </a:solidFill>
              </a:rPr>
              <a:t>Certain options will be selected by default. Review them to make sure the settings are fit for the data file.</a:t>
            </a:r>
            <a:endParaRPr sz="1000">
              <a:solidFill>
                <a:schemeClr val="dk1"/>
              </a:solidFill>
            </a:endParaRPr>
          </a:p>
          <a:p>
            <a:pPr indent="-209804" lvl="1" marL="402336" rtl="0" algn="l">
              <a:spcBef>
                <a:spcPts val="600"/>
              </a:spcBef>
              <a:spcAft>
                <a:spcPts val="0"/>
              </a:spcAft>
              <a:buClr>
                <a:schemeClr val="dk1"/>
              </a:buClr>
              <a:buSzPts val="1000"/>
              <a:buFont typeface="Noto Sans Symbols"/>
              <a:buChar char="–"/>
            </a:pPr>
            <a:r>
              <a:rPr lang="en-US" sz="1000">
                <a:solidFill>
                  <a:schemeClr val="dk1"/>
                </a:solidFill>
              </a:rPr>
              <a:t>Latin-1 and UTF-8 are the most common character sets.</a:t>
            </a:r>
            <a:endParaRPr sz="1000">
              <a:solidFill>
                <a:schemeClr val="dk1"/>
              </a:solidFill>
            </a:endParaRPr>
          </a:p>
          <a:p>
            <a:pPr indent="-157480" lvl="0" marL="182880" marR="0" rtl="0" algn="l">
              <a:lnSpc>
                <a:spcPct val="100000"/>
              </a:lnSpc>
              <a:spcBef>
                <a:spcPts val="600"/>
              </a:spcBef>
              <a:spcAft>
                <a:spcPts val="600"/>
              </a:spcAft>
              <a:buClr>
                <a:schemeClr val="dk1"/>
              </a:buClr>
              <a:buSzPts val="1000"/>
              <a:buFont typeface="Noto Sans Symbols"/>
              <a:buChar char="●"/>
            </a:pPr>
            <a:r>
              <a:rPr lang="en-US" sz="1000">
                <a:solidFill>
                  <a:schemeClr val="dk1"/>
                </a:solidFill>
              </a:rPr>
              <a:t>If something seems off in the preview window at the bottom of the wizard, try adjusting the </a:t>
            </a:r>
            <a:r>
              <a:rPr lang="en-US" sz="1000">
                <a:solidFill>
                  <a:schemeClr val="accent3"/>
                </a:solidFill>
              </a:rPr>
              <a:t>Separator Options</a:t>
            </a:r>
            <a:r>
              <a:rPr lang="en-US" sz="1000">
                <a:solidFill>
                  <a:schemeClr val="dk1"/>
                </a:solidFill>
              </a:rPr>
              <a:t>.</a:t>
            </a:r>
            <a:endParaRPr sz="1000">
              <a:solidFill>
                <a:schemeClr val="dk1"/>
              </a:solidFill>
            </a:endParaRPr>
          </a:p>
        </p:txBody>
      </p:sp>
      <p:sp>
        <p:nvSpPr>
          <p:cNvPr id="378" name="Google Shape;378;p63"/>
          <p:cNvSpPr/>
          <p:nvPr/>
        </p:nvSpPr>
        <p:spPr>
          <a:xfrm>
            <a:off x="4470218" y="1552825"/>
            <a:ext cx="3335700" cy="822900"/>
          </a:xfrm>
          <a:prstGeom prst="roundRect">
            <a:avLst>
              <a:gd fmla="val 8806" name="adj"/>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9" name="Google Shape;379;p6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YOUR DATA</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4"/>
          <p:cNvSpPr/>
          <p:nvPr/>
        </p:nvSpPr>
        <p:spPr>
          <a:xfrm>
            <a:off x="3754225" y="583650"/>
            <a:ext cx="5762100" cy="38964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5" name="Google Shape;385;p64"/>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Data into Calc</a:t>
            </a:r>
            <a:endParaRPr b="0" i="0" sz="2200" u="none" cap="none" strike="noStrike">
              <a:solidFill>
                <a:schemeClr val="dk2"/>
              </a:solidFill>
              <a:latin typeface="Arial"/>
              <a:ea typeface="Arial"/>
              <a:cs typeface="Arial"/>
              <a:sym typeface="Arial"/>
            </a:endParaRPr>
          </a:p>
        </p:txBody>
      </p:sp>
      <p:sp>
        <p:nvSpPr>
          <p:cNvPr id="386" name="Google Shape;386;p64"/>
          <p:cNvSpPr txBox="1"/>
          <p:nvPr/>
        </p:nvSpPr>
        <p:spPr>
          <a:xfrm>
            <a:off x="250825" y="28152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When everything looks good, click </a:t>
            </a:r>
            <a:r>
              <a:rPr lang="en-US" sz="1000">
                <a:solidFill>
                  <a:schemeClr val="accent3"/>
                </a:solidFill>
              </a:rPr>
              <a:t>OK</a:t>
            </a:r>
            <a:r>
              <a:rPr lang="en-US" sz="1000">
                <a:solidFill>
                  <a:schemeClr val="dk1"/>
                </a:solidFill>
              </a:rPr>
              <a:t>. The data will open in a Calc file. </a:t>
            </a:r>
            <a:endParaRPr b="0" i="0" sz="1000" u="none" cap="none" strike="noStrike">
              <a:solidFill>
                <a:srgbClr val="000000"/>
              </a:solidFill>
              <a:latin typeface="Arial"/>
              <a:ea typeface="Arial"/>
              <a:cs typeface="Arial"/>
              <a:sym typeface="Arial"/>
            </a:endParaRPr>
          </a:p>
        </p:txBody>
      </p:sp>
      <p:sp>
        <p:nvSpPr>
          <p:cNvPr id="387" name="Google Shape;387;p6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DATA INTO A SPREADSHEET TOOL</a:t>
            </a:r>
            <a:endParaRPr b="1" i="0" sz="100" u="none" cap="none" strike="noStrike">
              <a:solidFill>
                <a:schemeClr val="accent1"/>
              </a:solidFill>
              <a:latin typeface="Arial"/>
              <a:ea typeface="Arial"/>
              <a:cs typeface="Arial"/>
              <a:sym typeface="Arial"/>
            </a:endParaRPr>
          </a:p>
        </p:txBody>
      </p:sp>
      <p:pic>
        <p:nvPicPr>
          <p:cNvPr id="388" name="Google Shape;388;p64"/>
          <p:cNvPicPr preferRelativeResize="0"/>
          <p:nvPr/>
        </p:nvPicPr>
        <p:blipFill rotWithShape="1">
          <a:blip r:embed="rId3">
            <a:alphaModFix/>
          </a:blip>
          <a:srcRect b="22687" l="17013" r="26819" t="9261"/>
          <a:stretch/>
        </p:blipFill>
        <p:spPr>
          <a:xfrm>
            <a:off x="4008275" y="781750"/>
            <a:ext cx="5135726" cy="3500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5"/>
          <p:cNvSpPr/>
          <p:nvPr/>
        </p:nvSpPr>
        <p:spPr>
          <a:xfrm>
            <a:off x="3829203" y="493724"/>
            <a:ext cx="5692500" cy="3762900"/>
          </a:xfrm>
          <a:prstGeom prst="roundRect">
            <a:avLst>
              <a:gd fmla="val 4625" name="adj"/>
            </a:avLst>
          </a:prstGeom>
          <a:solidFill>
            <a:srgbClr val="F0F3F3"/>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94" name="Google Shape;394;p65"/>
          <p:cNvPicPr preferRelativeResize="0"/>
          <p:nvPr/>
        </p:nvPicPr>
        <p:blipFill rotWithShape="1">
          <a:blip r:embed="rId3">
            <a:alphaModFix/>
          </a:blip>
          <a:srcRect b="24328" l="17066" r="8958" t="9053"/>
          <a:stretch/>
        </p:blipFill>
        <p:spPr>
          <a:xfrm>
            <a:off x="4003175" y="667625"/>
            <a:ext cx="6764352" cy="3426551"/>
          </a:xfrm>
          <a:prstGeom prst="rect">
            <a:avLst/>
          </a:prstGeom>
          <a:noFill/>
          <a:ln>
            <a:noFill/>
          </a:ln>
        </p:spPr>
      </p:pic>
      <p:sp>
        <p:nvSpPr>
          <p:cNvPr id="395" name="Google Shape;395;p65"/>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Data into Calc</a:t>
            </a:r>
            <a:endParaRPr b="0" i="0" sz="2200" u="none" cap="none" strike="noStrike">
              <a:solidFill>
                <a:schemeClr val="dk2"/>
              </a:solidFill>
              <a:latin typeface="Arial"/>
              <a:ea typeface="Arial"/>
              <a:cs typeface="Arial"/>
              <a:sym typeface="Arial"/>
            </a:endParaRPr>
          </a:p>
        </p:txBody>
      </p:sp>
      <p:sp>
        <p:nvSpPr>
          <p:cNvPr id="396" name="Google Shape;396;p65"/>
          <p:cNvSpPr txBox="1"/>
          <p:nvPr/>
        </p:nvSpPr>
        <p:spPr>
          <a:xfrm>
            <a:off x="250825" y="2815200"/>
            <a:ext cx="2160600" cy="2061600"/>
          </a:xfrm>
          <a:prstGeom prst="rect">
            <a:avLst/>
          </a:prstGeom>
          <a:noFill/>
          <a:ln>
            <a:noFill/>
          </a:ln>
        </p:spPr>
        <p:txBody>
          <a:bodyPr anchorCtr="0" anchor="t" bIns="91425" lIns="0" spcFirstLastPara="1" rIns="91425" wrap="square" tIns="91425">
            <a:noAutofit/>
          </a:bodyPr>
          <a:lstStyle/>
          <a:p>
            <a:pPr indent="-15748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When everything looks correct, click </a:t>
            </a:r>
            <a:r>
              <a:rPr lang="en-US" sz="1000">
                <a:solidFill>
                  <a:schemeClr val="accent3"/>
                </a:solidFill>
              </a:rPr>
              <a:t>OK</a:t>
            </a:r>
            <a:r>
              <a:rPr lang="en-US" sz="1000">
                <a:solidFill>
                  <a:schemeClr val="dk1"/>
                </a:solidFill>
              </a:rPr>
              <a:t>.</a:t>
            </a:r>
            <a:endParaRPr sz="1000">
              <a:solidFill>
                <a:schemeClr val="dk1"/>
              </a:solidFill>
            </a:endParaRPr>
          </a:p>
          <a:p>
            <a:pPr indent="-157480" lvl="0" marL="182880" marR="0" rtl="0" algn="l">
              <a:lnSpc>
                <a:spcPct val="100000"/>
              </a:lnSpc>
              <a:spcBef>
                <a:spcPts val="600"/>
              </a:spcBef>
              <a:spcAft>
                <a:spcPts val="0"/>
              </a:spcAft>
              <a:buClr>
                <a:schemeClr val="dk1"/>
              </a:buClr>
              <a:buSzPts val="1000"/>
              <a:buFont typeface="Noto Sans Symbols"/>
              <a:buChar char="●"/>
            </a:pPr>
            <a:r>
              <a:rPr lang="en-US" sz="1000">
                <a:solidFill>
                  <a:schemeClr val="dk1"/>
                </a:solidFill>
              </a:rPr>
              <a:t>Calc will open as a live date file.</a:t>
            </a:r>
            <a:endParaRPr sz="1000">
              <a:solidFill>
                <a:schemeClr val="dk1"/>
              </a:solidFill>
            </a:endParaRPr>
          </a:p>
          <a:p>
            <a:pPr indent="-209801" lvl="1" marL="448056" rtl="0" algn="l">
              <a:spcBef>
                <a:spcPts val="600"/>
              </a:spcBef>
              <a:spcAft>
                <a:spcPts val="0"/>
              </a:spcAft>
              <a:buClr>
                <a:schemeClr val="dk1"/>
              </a:buClr>
              <a:buSzPts val="1000"/>
              <a:buFont typeface="Noto Sans Symbols"/>
              <a:buChar char="–"/>
            </a:pPr>
            <a:r>
              <a:rPr lang="en-US" sz="1000">
                <a:solidFill>
                  <a:schemeClr val="dk1"/>
                </a:solidFill>
              </a:rPr>
              <a:t>Using </a:t>
            </a:r>
            <a:r>
              <a:rPr lang="en-US" sz="1000">
                <a:solidFill>
                  <a:schemeClr val="accent3"/>
                </a:solidFill>
              </a:rPr>
              <a:t>Save</a:t>
            </a:r>
            <a:r>
              <a:rPr lang="en-US" sz="1000">
                <a:solidFill>
                  <a:schemeClr val="dk1"/>
                </a:solidFill>
              </a:rPr>
              <a:t> (from </a:t>
            </a:r>
            <a:r>
              <a:rPr lang="en-US" sz="1000">
                <a:solidFill>
                  <a:schemeClr val="accent3"/>
                </a:solidFill>
              </a:rPr>
              <a:t>File</a:t>
            </a:r>
            <a:r>
              <a:rPr lang="en-US" sz="1000">
                <a:solidFill>
                  <a:schemeClr val="dk1"/>
                </a:solidFill>
              </a:rPr>
              <a:t> menu) after making any edits and selecting the </a:t>
            </a:r>
            <a:r>
              <a:rPr lang="en-US" sz="1000">
                <a:solidFill>
                  <a:schemeClr val="accent3"/>
                </a:solidFill>
              </a:rPr>
              <a:t>Use Text CSV Format</a:t>
            </a:r>
            <a:r>
              <a:rPr lang="en-US" sz="1000">
                <a:solidFill>
                  <a:schemeClr val="dk1"/>
                </a:solidFill>
              </a:rPr>
              <a:t> option will overwrite the original data file.</a:t>
            </a:r>
            <a:endParaRPr sz="1000">
              <a:solidFill>
                <a:schemeClr val="dk1"/>
              </a:solidFill>
            </a:endParaRPr>
          </a:p>
          <a:p>
            <a:pPr indent="-209801" lvl="1" marL="448056" rtl="0" algn="l">
              <a:spcBef>
                <a:spcPts val="600"/>
              </a:spcBef>
              <a:spcAft>
                <a:spcPts val="600"/>
              </a:spcAft>
              <a:buClr>
                <a:schemeClr val="dk1"/>
              </a:buClr>
              <a:buSzPts val="1000"/>
              <a:buChar char="–"/>
            </a:pPr>
            <a:r>
              <a:rPr lang="en-US" sz="1000">
                <a:solidFill>
                  <a:schemeClr val="dk1"/>
                </a:solidFill>
              </a:rPr>
              <a:t>Instead, select </a:t>
            </a:r>
            <a:r>
              <a:rPr lang="en-US" sz="1000">
                <a:solidFill>
                  <a:schemeClr val="accent3"/>
                </a:solidFill>
              </a:rPr>
              <a:t>Use ODF Format</a:t>
            </a:r>
            <a:r>
              <a:rPr lang="en-US" sz="1000">
                <a:solidFill>
                  <a:schemeClr val="dk1"/>
                </a:solidFill>
              </a:rPr>
              <a:t> or use </a:t>
            </a:r>
            <a:r>
              <a:rPr lang="en-US" sz="1000">
                <a:solidFill>
                  <a:schemeClr val="accent3"/>
                </a:solidFill>
              </a:rPr>
              <a:t>Save As…</a:t>
            </a:r>
            <a:r>
              <a:rPr lang="en-US" sz="1000">
                <a:solidFill>
                  <a:schemeClr val="dk1"/>
                </a:solidFill>
              </a:rPr>
              <a:t>.</a:t>
            </a:r>
            <a:endParaRPr sz="1000">
              <a:solidFill>
                <a:schemeClr val="dk1"/>
              </a:solidFill>
            </a:endParaRPr>
          </a:p>
        </p:txBody>
      </p:sp>
      <p:sp>
        <p:nvSpPr>
          <p:cNvPr id="397" name="Google Shape;397;p6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YOUR DATA</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6"/>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403" name="Google Shape;403;p66"/>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DATA INTO SPREADSHEET TOOLS</a:t>
            </a:r>
            <a:endParaRPr b="1" i="0" sz="100" u="none" cap="none" strike="noStrike">
              <a:solidFill>
                <a:schemeClr val="accent1"/>
              </a:solidFill>
              <a:latin typeface="Arial"/>
              <a:ea typeface="Arial"/>
              <a:cs typeface="Arial"/>
              <a:sym typeface="Arial"/>
            </a:endParaRPr>
          </a:p>
        </p:txBody>
      </p:sp>
      <p:sp>
        <p:nvSpPr>
          <p:cNvPr id="404" name="Google Shape;404;p6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Getting Data into Calc</a:t>
            </a:r>
            <a:endParaRPr b="1" i="0" sz="2200" u="none" cap="none" strike="noStrike">
              <a:solidFill>
                <a:schemeClr val="dk2"/>
              </a:solidFill>
              <a:latin typeface="Arial"/>
              <a:ea typeface="Arial"/>
              <a:cs typeface="Arial"/>
              <a:sym typeface="Arial"/>
            </a:endParaRPr>
          </a:p>
        </p:txBody>
      </p:sp>
      <p:sp>
        <p:nvSpPr>
          <p:cNvPr id="405" name="Google Shape;405;p66"/>
          <p:cNvSpPr txBox="1"/>
          <p:nvPr/>
        </p:nvSpPr>
        <p:spPr>
          <a:xfrm>
            <a:off x="630675" y="1611725"/>
            <a:ext cx="7497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Data files (CSV, XLS, TXT, etc.) are encoded in a specific character-set.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Most commonly they are either </a:t>
            </a:r>
            <a:r>
              <a:rPr b="1" lang="en-US"/>
              <a:t>Latin-1</a:t>
            </a:r>
            <a:r>
              <a:rPr lang="en-US"/>
              <a:t> or </a:t>
            </a:r>
            <a:r>
              <a:rPr b="1" lang="en-US"/>
              <a:t>UTF-8.</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7"/>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Summarizing/</a:t>
            </a:r>
            <a:br>
              <a:rPr lang="en-US"/>
            </a:br>
            <a:r>
              <a:rPr lang="en-US"/>
              <a:t>Slaughtering Data</a:t>
            </a:r>
            <a:r>
              <a:rPr lang="en-US"/>
              <a:t> </a:t>
            </a:r>
            <a:br>
              <a:rPr lang="en-US"/>
            </a:br>
            <a:r>
              <a:rPr lang="en-US"/>
              <a:t>in Calc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68"/>
          <p:cNvPicPr preferRelativeResize="0"/>
          <p:nvPr/>
        </p:nvPicPr>
        <p:blipFill rotWithShape="1">
          <a:blip r:embed="rId3">
            <a:alphaModFix/>
          </a:blip>
          <a:srcRect b="0" l="2884" r="1274" t="2439"/>
          <a:stretch/>
        </p:blipFill>
        <p:spPr>
          <a:xfrm>
            <a:off x="4194975" y="2064076"/>
            <a:ext cx="3886200" cy="1015375"/>
          </a:xfrm>
          <a:prstGeom prst="rect">
            <a:avLst/>
          </a:prstGeom>
          <a:noFill/>
          <a:ln>
            <a:noFill/>
          </a:ln>
          <a:effectLst>
            <a:outerShdw blurRad="128588" rotWithShape="0" algn="bl" dir="2700000" dist="47625">
              <a:srgbClr val="000000">
                <a:alpha val="40000"/>
              </a:srgbClr>
            </a:outerShdw>
          </a:effectLst>
        </p:spPr>
      </p:pic>
      <p:sp>
        <p:nvSpPr>
          <p:cNvPr id="417" name="Google Shape;417;p68"/>
          <p:cNvSpPr txBox="1"/>
          <p:nvPr/>
        </p:nvSpPr>
        <p:spPr>
          <a:xfrm>
            <a:off x="250825" y="2895600"/>
            <a:ext cx="2514600" cy="1081200"/>
          </a:xfrm>
          <a:prstGeom prst="rect">
            <a:avLst/>
          </a:prstGeom>
          <a:noFill/>
          <a:ln>
            <a:noFill/>
          </a:ln>
        </p:spPr>
        <p:txBody>
          <a:bodyPr anchorCtr="0" anchor="t" bIns="91425" lIns="0"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lang="en-US" sz="1000">
                <a:solidFill>
                  <a:srgbClr val="0F0F14"/>
                </a:solidFill>
              </a:rPr>
              <a:t>There are four sort/filter buttons in the menu bar (left to right):</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rgbClr val="0F0F14"/>
              </a:buClr>
              <a:buSzPts val="1000"/>
              <a:buFont typeface="Arial"/>
              <a:buAutoNum type="arabicPeriod"/>
            </a:pPr>
            <a:r>
              <a:rPr lang="en-US" sz="1000">
                <a:solidFill>
                  <a:srgbClr val="0F0F14"/>
                </a:solidFill>
              </a:rPr>
              <a:t>Sort</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rgbClr val="0F0F14"/>
              </a:buClr>
              <a:buSzPts val="1000"/>
              <a:buFont typeface="Arial"/>
              <a:buAutoNum type="arabicPeriod"/>
            </a:pPr>
            <a:r>
              <a:rPr lang="en-US" sz="1000">
                <a:solidFill>
                  <a:srgbClr val="0F0F14"/>
                </a:solidFill>
              </a:rPr>
              <a:t>Sort Ascending</a:t>
            </a:r>
            <a:endParaRPr sz="1000">
              <a:solidFill>
                <a:srgbClr val="0F0F14"/>
              </a:solidFill>
            </a:endParaRPr>
          </a:p>
          <a:p>
            <a:pPr indent="-173228" lvl="0" marL="210312" marR="0" rtl="0" algn="l">
              <a:lnSpc>
                <a:spcPct val="150000"/>
              </a:lnSpc>
              <a:spcBef>
                <a:spcPts val="200"/>
              </a:spcBef>
              <a:spcAft>
                <a:spcPts val="0"/>
              </a:spcAft>
              <a:buClr>
                <a:srgbClr val="0F0F14"/>
              </a:buClr>
              <a:buSzPts val="1000"/>
              <a:buAutoNum type="arabicPeriod"/>
            </a:pPr>
            <a:r>
              <a:rPr lang="en-US" sz="1000">
                <a:solidFill>
                  <a:srgbClr val="0F0F14"/>
                </a:solidFill>
              </a:rPr>
              <a:t>Sort Descending</a:t>
            </a:r>
            <a:endParaRPr sz="1000">
              <a:solidFill>
                <a:srgbClr val="0F0F14"/>
              </a:solidFill>
            </a:endParaRPr>
          </a:p>
          <a:p>
            <a:pPr indent="-173228" lvl="0" marL="210312" marR="0" rtl="0" algn="l">
              <a:lnSpc>
                <a:spcPct val="150000"/>
              </a:lnSpc>
              <a:spcBef>
                <a:spcPts val="200"/>
              </a:spcBef>
              <a:spcAft>
                <a:spcPts val="200"/>
              </a:spcAft>
              <a:buClr>
                <a:srgbClr val="0F0F14"/>
              </a:buClr>
              <a:buSzPts val="1000"/>
              <a:buAutoNum type="arabicPeriod"/>
            </a:pPr>
            <a:r>
              <a:rPr lang="en-US" sz="1000">
                <a:solidFill>
                  <a:srgbClr val="0F0F14"/>
                </a:solidFill>
              </a:rPr>
              <a:t>AutoFilter</a:t>
            </a:r>
            <a:endParaRPr sz="1000">
              <a:solidFill>
                <a:srgbClr val="0F0F14"/>
              </a:solidFill>
            </a:endParaRPr>
          </a:p>
        </p:txBody>
      </p:sp>
      <p:sp>
        <p:nvSpPr>
          <p:cNvPr id="418" name="Google Shape;418;p68"/>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US" sz="2200">
                <a:solidFill>
                  <a:srgbClr val="0F0F14"/>
                </a:solidFill>
              </a:rPr>
              <a:t>Summarizing/</a:t>
            </a:r>
            <a:endParaRPr b="1" sz="2200">
              <a:solidFill>
                <a:srgbClr val="0F0F14"/>
              </a:solidFill>
            </a:endParaRPr>
          </a:p>
          <a:p>
            <a:pPr indent="0" lvl="0" marL="0" marR="0" rtl="0" algn="l">
              <a:lnSpc>
                <a:spcPct val="90000"/>
              </a:lnSpc>
              <a:spcBef>
                <a:spcPts val="0"/>
              </a:spcBef>
              <a:spcAft>
                <a:spcPts val="0"/>
              </a:spcAft>
              <a:buClr>
                <a:srgbClr val="0F0F14"/>
              </a:buClr>
              <a:buSzPts val="4400"/>
              <a:buFont typeface="Arial"/>
              <a:buNone/>
            </a:pPr>
            <a:r>
              <a:rPr b="1" lang="en-US" sz="2200">
                <a:solidFill>
                  <a:srgbClr val="0F0F14"/>
                </a:solidFill>
              </a:rPr>
              <a:t>Slaughtering Data in Calc</a:t>
            </a:r>
            <a:endParaRPr b="1" sz="2200">
              <a:solidFill>
                <a:srgbClr val="0F0F14"/>
              </a:solidFill>
            </a:endParaRPr>
          </a:p>
        </p:txBody>
      </p:sp>
      <p:sp>
        <p:nvSpPr>
          <p:cNvPr id="419" name="Google Shape;419;p68"/>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rgbClr val="7F7F7F"/>
                </a:solidFill>
              </a:rPr>
              <a:t>Sorting and Filtering</a:t>
            </a:r>
            <a:endParaRPr>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9"/>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69"/>
          <p:cNvSpPr txBox="1"/>
          <p:nvPr/>
        </p:nvSpPr>
        <p:spPr>
          <a:xfrm>
            <a:off x="461521" y="1514929"/>
            <a:ext cx="22446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sz="1200">
                <a:solidFill>
                  <a:schemeClr val="accent1"/>
                </a:solidFill>
              </a:rPr>
              <a:t>Sort Ascending and Descending</a:t>
            </a:r>
            <a:endParaRPr b="1" i="0" sz="1200" u="none" cap="none" strike="noStrike">
              <a:solidFill>
                <a:schemeClr val="accent1"/>
              </a:solidFill>
            </a:endParaRPr>
          </a:p>
          <a:p>
            <a:pPr indent="-222501" lvl="1" marL="448056"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The two buttons are contextual. They will sort based on the highlighted cell.</a:t>
            </a:r>
            <a:endParaRPr sz="1200">
              <a:solidFill>
                <a:schemeClr val="dk1"/>
              </a:solidFill>
            </a:endParaRPr>
          </a:p>
          <a:p>
            <a:pPr indent="-222501" lvl="1" marL="448056" marR="0" rtl="0" algn="l">
              <a:lnSpc>
                <a:spcPct val="100000"/>
              </a:lnSpc>
              <a:spcBef>
                <a:spcPts val="1200"/>
              </a:spcBef>
              <a:spcAft>
                <a:spcPts val="0"/>
              </a:spcAft>
              <a:buClr>
                <a:schemeClr val="dk1"/>
              </a:buClr>
              <a:buSzPts val="1200"/>
              <a:buChar char="–"/>
            </a:pPr>
            <a:r>
              <a:rPr b="1" lang="en-US" sz="1200">
                <a:solidFill>
                  <a:schemeClr val="accent1"/>
                </a:solidFill>
              </a:rPr>
              <a:t>Note:</a:t>
            </a:r>
            <a:r>
              <a:rPr lang="en-US" sz="1200">
                <a:solidFill>
                  <a:schemeClr val="dk1"/>
                </a:solidFill>
              </a:rPr>
              <a:t> Calc automatically selects all data.</a:t>
            </a:r>
            <a:endParaRPr sz="1200">
              <a:solidFill>
                <a:schemeClr val="dk1"/>
              </a:solidFill>
            </a:endParaRPr>
          </a:p>
        </p:txBody>
      </p:sp>
      <p:pic>
        <p:nvPicPr>
          <p:cNvPr id="426" name="Google Shape;426;p69"/>
          <p:cNvPicPr preferRelativeResize="0"/>
          <p:nvPr/>
        </p:nvPicPr>
        <p:blipFill rotWithShape="1">
          <a:blip r:embed="rId3">
            <a:alphaModFix/>
          </a:blip>
          <a:srcRect b="651" l="454" r="750" t="680"/>
          <a:stretch/>
        </p:blipFill>
        <p:spPr>
          <a:xfrm>
            <a:off x="6095375" y="1310713"/>
            <a:ext cx="2787303" cy="2889505"/>
          </a:xfrm>
          <a:prstGeom prst="rect">
            <a:avLst/>
          </a:prstGeom>
          <a:noFill/>
          <a:ln>
            <a:noFill/>
          </a:ln>
        </p:spPr>
      </p:pic>
      <p:pic>
        <p:nvPicPr>
          <p:cNvPr id="427" name="Google Shape;427;p69"/>
          <p:cNvPicPr preferRelativeResize="0"/>
          <p:nvPr/>
        </p:nvPicPr>
        <p:blipFill rotWithShape="1">
          <a:blip r:embed="rId4">
            <a:alphaModFix/>
          </a:blip>
          <a:srcRect b="0" l="2884" r="1274" t="2439"/>
          <a:stretch/>
        </p:blipFill>
        <p:spPr>
          <a:xfrm>
            <a:off x="673375" y="3493440"/>
            <a:ext cx="1828800" cy="477640"/>
          </a:xfrm>
          <a:prstGeom prst="rect">
            <a:avLst/>
          </a:prstGeom>
          <a:noFill/>
          <a:ln>
            <a:noFill/>
          </a:ln>
        </p:spPr>
      </p:pic>
      <p:sp>
        <p:nvSpPr>
          <p:cNvPr id="428" name="Google Shape;428;p69"/>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9" name="Google Shape;429;p69"/>
          <p:cNvSpPr txBox="1"/>
          <p:nvPr/>
        </p:nvSpPr>
        <p:spPr>
          <a:xfrm>
            <a:off x="3445708" y="1514929"/>
            <a:ext cx="22446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b="1" lang="en-US" sz="1200">
                <a:solidFill>
                  <a:schemeClr val="accent1"/>
                </a:solidFill>
              </a:rPr>
              <a:t>Sort</a:t>
            </a:r>
            <a:endParaRPr sz="1200">
              <a:solidFill>
                <a:schemeClr val="dk1"/>
              </a:solidFill>
            </a:endParaRPr>
          </a:p>
          <a:p>
            <a:pPr indent="-222501" lvl="1" marL="448056"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The Sort button will open the </a:t>
            </a:r>
            <a:r>
              <a:rPr lang="en-US" sz="1200">
                <a:solidFill>
                  <a:schemeClr val="accent3"/>
                </a:solidFill>
              </a:rPr>
              <a:t>Sort</a:t>
            </a:r>
            <a:r>
              <a:rPr lang="en-US" sz="1200">
                <a:solidFill>
                  <a:schemeClr val="dk1"/>
                </a:solidFill>
              </a:rPr>
              <a:t> window.</a:t>
            </a:r>
            <a:endParaRPr sz="1200">
              <a:solidFill>
                <a:schemeClr val="dk1"/>
              </a:solidFill>
            </a:endParaRPr>
          </a:p>
          <a:p>
            <a:pPr indent="-222501" lvl="1" marL="448056" marR="0" rtl="0" algn="l">
              <a:lnSpc>
                <a:spcPct val="100000"/>
              </a:lnSpc>
              <a:spcBef>
                <a:spcPts val="1200"/>
              </a:spcBef>
              <a:spcAft>
                <a:spcPts val="0"/>
              </a:spcAft>
              <a:buClr>
                <a:schemeClr val="dk1"/>
              </a:buClr>
              <a:buSzPts val="1200"/>
              <a:buChar char="–"/>
            </a:pPr>
            <a:r>
              <a:rPr lang="en-US" sz="1200">
                <a:solidFill>
                  <a:schemeClr val="dk1"/>
                </a:solidFill>
              </a:rPr>
              <a:t>Set </a:t>
            </a:r>
            <a:r>
              <a:rPr lang="en-US" sz="1200">
                <a:solidFill>
                  <a:schemeClr val="accent3"/>
                </a:solidFill>
              </a:rPr>
              <a:t>Sort Key 1</a:t>
            </a:r>
            <a:r>
              <a:rPr lang="en-US" sz="1200">
                <a:solidFill>
                  <a:schemeClr val="dk1"/>
                </a:solidFill>
              </a:rPr>
              <a:t> to “</a:t>
            </a:r>
            <a:r>
              <a:rPr lang="en-US" sz="1200">
                <a:solidFill>
                  <a:schemeClr val="accent1"/>
                </a:solidFill>
              </a:rPr>
              <a:t>count in lot</a:t>
            </a:r>
            <a:r>
              <a:rPr lang="en-US" sz="1200">
                <a:solidFill>
                  <a:schemeClr val="dk1"/>
                </a:solidFill>
              </a:rPr>
              <a:t>” or the column you’d like to sort.</a:t>
            </a:r>
            <a:endParaRPr sz="1200">
              <a:solidFill>
                <a:schemeClr val="dk1"/>
              </a:solidFill>
            </a:endParaRPr>
          </a:p>
          <a:p>
            <a:pPr indent="-222501" lvl="1" marL="448056" marR="0" rtl="0" algn="l">
              <a:lnSpc>
                <a:spcPct val="100000"/>
              </a:lnSpc>
              <a:spcBef>
                <a:spcPts val="1200"/>
              </a:spcBef>
              <a:spcAft>
                <a:spcPts val="0"/>
              </a:spcAft>
              <a:buClr>
                <a:schemeClr val="dk1"/>
              </a:buClr>
              <a:buSzPts val="1200"/>
              <a:buChar char="–"/>
            </a:pPr>
            <a:r>
              <a:rPr lang="en-US" sz="1200">
                <a:solidFill>
                  <a:schemeClr val="dk1"/>
                </a:solidFill>
              </a:rPr>
              <a:t>Select Descending or the desired sorting direction.</a:t>
            </a:r>
            <a:endParaRPr sz="1200">
              <a:solidFill>
                <a:schemeClr val="dk1"/>
              </a:solidFill>
            </a:endParaRPr>
          </a:p>
        </p:txBody>
      </p:sp>
      <p:sp>
        <p:nvSpPr>
          <p:cNvPr id="430" name="Google Shape;430;p6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2"/>
                </a:solidFill>
              </a:rPr>
              <a:t>Sorting</a:t>
            </a:r>
            <a:endParaRPr b="1" sz="2200">
              <a:solidFill>
                <a:schemeClr val="dk2"/>
              </a:solidFill>
            </a:endParaRPr>
          </a:p>
        </p:txBody>
      </p:sp>
      <p:sp>
        <p:nvSpPr>
          <p:cNvPr id="431" name="Google Shape;431;p6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None/>
            </a:pPr>
            <a:r>
              <a:rPr lang="en-US">
                <a:solidFill>
                  <a:srgbClr val="7F7F7F"/>
                </a:solidFill>
              </a:rPr>
              <a:t>Sort, Sort Ascending, Sort Descending</a:t>
            </a:r>
            <a:endParaRPr>
              <a:solidFill>
                <a:srgbClr val="7F7F7F"/>
              </a:solidFill>
            </a:endParaRPr>
          </a:p>
        </p:txBody>
      </p:sp>
      <p:sp>
        <p:nvSpPr>
          <p:cNvPr id="432" name="Google Shape;432;p6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SUMMARIZING/SLAUGHTERING </a:t>
            </a:r>
            <a:br>
              <a:rPr b="1" lang="en-US" sz="700">
                <a:solidFill>
                  <a:schemeClr val="accent1"/>
                </a:solidFill>
              </a:rPr>
            </a:br>
            <a:r>
              <a:rPr b="1" lang="en-US" sz="700">
                <a:solidFill>
                  <a:schemeClr val="accent1"/>
                </a:solidFill>
              </a:rPr>
              <a:t>DATA IN CALC</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0"/>
          <p:cNvSpPr txBox="1"/>
          <p:nvPr/>
        </p:nvSpPr>
        <p:spPr>
          <a:xfrm>
            <a:off x="250825" y="2895600"/>
            <a:ext cx="2514600" cy="10812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lang="en-US" sz="1000">
                <a:solidFill>
                  <a:srgbClr val="0F0F14"/>
                </a:solidFill>
              </a:rPr>
              <a:t>To sort data using AutoFilter</a:t>
            </a:r>
            <a:r>
              <a:rPr lang="en-US" sz="1000">
                <a:solidFill>
                  <a:srgbClr val="0F0F14"/>
                </a:solidFill>
              </a:rPr>
              <a:t>:</a:t>
            </a:r>
            <a:endParaRPr b="0" i="0" sz="1400" u="none" cap="none" strike="noStrike">
              <a:solidFill>
                <a:srgbClr val="000000"/>
              </a:solidFill>
              <a:latin typeface="Arial"/>
              <a:ea typeface="Arial"/>
              <a:cs typeface="Arial"/>
              <a:sym typeface="Arial"/>
            </a:endParaRPr>
          </a:p>
          <a:p>
            <a:pPr indent="-173228" lvl="0" marL="210312" marR="0" rtl="0" algn="l">
              <a:lnSpc>
                <a:spcPct val="100000"/>
              </a:lnSpc>
              <a:spcBef>
                <a:spcPts val="900"/>
              </a:spcBef>
              <a:spcAft>
                <a:spcPts val="0"/>
              </a:spcAft>
              <a:buClr>
                <a:srgbClr val="0F0F14"/>
              </a:buClr>
              <a:buSzPts val="1000"/>
              <a:buFont typeface="Arial"/>
              <a:buAutoNum type="arabicPeriod"/>
            </a:pPr>
            <a:r>
              <a:rPr lang="en-US" sz="1000">
                <a:solidFill>
                  <a:srgbClr val="0F0F14"/>
                </a:solidFill>
              </a:rPr>
              <a:t>Click the </a:t>
            </a:r>
            <a:r>
              <a:rPr lang="en-US" sz="1000">
                <a:solidFill>
                  <a:schemeClr val="accent3"/>
                </a:solidFill>
              </a:rPr>
              <a:t>AutoFilter</a:t>
            </a:r>
            <a:r>
              <a:rPr lang="en-US" sz="1000">
                <a:solidFill>
                  <a:srgbClr val="0F0F14"/>
                </a:solidFill>
              </a:rPr>
              <a:t> button</a:t>
            </a:r>
            <a:endParaRPr b="0" i="0" sz="1400" u="none" cap="none" strike="noStrike">
              <a:solidFill>
                <a:srgbClr val="000000"/>
              </a:solidFill>
              <a:latin typeface="Arial"/>
              <a:ea typeface="Arial"/>
              <a:cs typeface="Arial"/>
              <a:sym typeface="Arial"/>
            </a:endParaRPr>
          </a:p>
          <a:p>
            <a:pPr indent="-173228" lvl="0" marL="210312" marR="0" rtl="0" algn="l">
              <a:lnSpc>
                <a:spcPct val="100000"/>
              </a:lnSpc>
              <a:spcBef>
                <a:spcPts val="900"/>
              </a:spcBef>
              <a:spcAft>
                <a:spcPts val="0"/>
              </a:spcAft>
              <a:buClr>
                <a:srgbClr val="0F0F14"/>
              </a:buClr>
              <a:buSzPts val="1000"/>
              <a:buFont typeface="Arial"/>
              <a:buAutoNum type="arabicPeriod"/>
            </a:pPr>
            <a:r>
              <a:rPr lang="en-US" sz="1000">
                <a:solidFill>
                  <a:srgbClr val="0F0F14"/>
                </a:solidFill>
              </a:rPr>
              <a:t>Click the dropdown menu button for the desire column</a:t>
            </a:r>
            <a:endParaRPr sz="1000">
              <a:solidFill>
                <a:srgbClr val="0F0F14"/>
              </a:solidFill>
            </a:endParaRPr>
          </a:p>
          <a:p>
            <a:pPr indent="-173228" lvl="0" marL="210312" marR="0" rtl="0" algn="l">
              <a:lnSpc>
                <a:spcPct val="100000"/>
              </a:lnSpc>
              <a:spcBef>
                <a:spcPts val="900"/>
              </a:spcBef>
              <a:spcAft>
                <a:spcPts val="900"/>
              </a:spcAft>
              <a:buClr>
                <a:srgbClr val="0F0F14"/>
              </a:buClr>
              <a:buSzPts val="1000"/>
              <a:buAutoNum type="arabicPeriod"/>
            </a:pPr>
            <a:r>
              <a:rPr lang="en-US" sz="1000">
                <a:solidFill>
                  <a:srgbClr val="0F0F14"/>
                </a:solidFill>
              </a:rPr>
              <a:t>Select </a:t>
            </a:r>
            <a:r>
              <a:rPr lang="en-US" sz="1000">
                <a:solidFill>
                  <a:schemeClr val="accent3"/>
                </a:solidFill>
              </a:rPr>
              <a:t>Sort Ascending</a:t>
            </a:r>
            <a:r>
              <a:rPr lang="en-US" sz="1000">
                <a:solidFill>
                  <a:srgbClr val="0F0F14"/>
                </a:solidFill>
              </a:rPr>
              <a:t> or </a:t>
            </a:r>
            <a:r>
              <a:rPr lang="en-US" sz="1000">
                <a:solidFill>
                  <a:schemeClr val="accent3"/>
                </a:solidFill>
              </a:rPr>
              <a:t>Sort Descending</a:t>
            </a:r>
            <a:endParaRPr sz="1000">
              <a:solidFill>
                <a:schemeClr val="accent3"/>
              </a:solidFill>
            </a:endParaRPr>
          </a:p>
        </p:txBody>
      </p:sp>
      <p:sp>
        <p:nvSpPr>
          <p:cNvPr id="438" name="Google Shape;438;p70"/>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rgbClr val="0F0F14"/>
              </a:buClr>
              <a:buSzPts val="4400"/>
              <a:buFont typeface="Arial"/>
              <a:buNone/>
            </a:pPr>
            <a:r>
              <a:rPr b="1" lang="en-US" sz="2200">
                <a:solidFill>
                  <a:srgbClr val="0F0F14"/>
                </a:solidFill>
              </a:rPr>
              <a:t>Sorting</a:t>
            </a:r>
            <a:endParaRPr b="1" sz="2200">
              <a:solidFill>
                <a:srgbClr val="0F0F14"/>
              </a:solidFill>
            </a:endParaRPr>
          </a:p>
        </p:txBody>
      </p:sp>
      <p:sp>
        <p:nvSpPr>
          <p:cNvPr id="439" name="Google Shape;439;p70"/>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rgbClr val="7F7F7F"/>
                </a:solidFill>
              </a:rPr>
              <a:t>…or use AutoFilter.</a:t>
            </a:r>
            <a:endParaRPr>
              <a:solidFill>
                <a:srgbClr val="7F7F7F"/>
              </a:solidFill>
            </a:endParaRPr>
          </a:p>
        </p:txBody>
      </p:sp>
      <p:pic>
        <p:nvPicPr>
          <p:cNvPr id="440" name="Google Shape;440;p70"/>
          <p:cNvPicPr preferRelativeResize="0"/>
          <p:nvPr/>
        </p:nvPicPr>
        <p:blipFill>
          <a:blip r:embed="rId3">
            <a:alphaModFix/>
          </a:blip>
          <a:stretch>
            <a:fillRect/>
          </a:stretch>
        </p:blipFill>
        <p:spPr>
          <a:xfrm>
            <a:off x="4249846" y="603088"/>
            <a:ext cx="3776471" cy="3937321"/>
          </a:xfrm>
          <a:prstGeom prst="rect">
            <a:avLst/>
          </a:prstGeom>
          <a:noFill/>
          <a:ln>
            <a:noFill/>
          </a:ln>
        </p:spPr>
      </p:pic>
      <p:sp>
        <p:nvSpPr>
          <p:cNvPr id="441" name="Google Shape;441;p70"/>
          <p:cNvSpPr/>
          <p:nvPr/>
        </p:nvSpPr>
        <p:spPr>
          <a:xfrm>
            <a:off x="5249825" y="1644400"/>
            <a:ext cx="1033200" cy="249300"/>
          </a:xfrm>
          <a:prstGeom prst="roundRect">
            <a:avLst>
              <a:gd fmla="val 16667" name="adj"/>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2" name="Google Shape;442;p70"/>
          <p:cNvSpPr/>
          <p:nvPr/>
        </p:nvSpPr>
        <p:spPr>
          <a:xfrm>
            <a:off x="5930710" y="702496"/>
            <a:ext cx="320100" cy="320100"/>
          </a:xfrm>
          <a:prstGeom prst="ellipse">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3" name="Google Shape;443;p7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SUMMARIZING/SLAUGHTERING </a:t>
            </a:r>
            <a:br>
              <a:rPr b="1" lang="en-US" sz="700">
                <a:solidFill>
                  <a:schemeClr val="accent1"/>
                </a:solidFill>
              </a:rPr>
            </a:br>
            <a:r>
              <a:rPr b="1" lang="en-US" sz="700">
                <a:solidFill>
                  <a:schemeClr val="accent1"/>
                </a:solidFill>
              </a:rPr>
              <a:t>DATA IN CALC</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1"/>
          <p:cNvSpPr/>
          <p:nvPr/>
        </p:nvSpPr>
        <p:spPr>
          <a:xfrm>
            <a:off x="4812375" y="1092771"/>
            <a:ext cx="4052700" cy="1737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9" name="Google Shape;449;p71"/>
          <p:cNvSpPr/>
          <p:nvPr/>
        </p:nvSpPr>
        <p:spPr>
          <a:xfrm>
            <a:off x="250825" y="1092775"/>
            <a:ext cx="4052700" cy="1737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0" name="Google Shape;450;p71"/>
          <p:cNvSpPr txBox="1"/>
          <p:nvPr/>
        </p:nvSpPr>
        <p:spPr>
          <a:xfrm>
            <a:off x="98237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2"/>
                </a:solidFill>
              </a:rPr>
              <a:t>What is the difference between</a:t>
            </a:r>
            <a:endParaRPr b="1" sz="2200">
              <a:solidFill>
                <a:schemeClr val="dk2"/>
              </a:solidFill>
            </a:endParaRPr>
          </a:p>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sorting and filtering?</a:t>
            </a:r>
            <a:endParaRPr b="1" sz="2200">
              <a:solidFill>
                <a:schemeClr val="dk2"/>
              </a:solidFill>
            </a:endParaRPr>
          </a:p>
        </p:txBody>
      </p:sp>
      <p:sp>
        <p:nvSpPr>
          <p:cNvPr id="451" name="Google Shape;451;p71"/>
          <p:cNvSpPr/>
          <p:nvPr/>
        </p:nvSpPr>
        <p:spPr>
          <a:xfrm>
            <a:off x="250825" y="3056700"/>
            <a:ext cx="8614200" cy="114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2" name="Google Shape;452;p71"/>
          <p:cNvSpPr txBox="1"/>
          <p:nvPr/>
        </p:nvSpPr>
        <p:spPr>
          <a:xfrm>
            <a:off x="570150" y="3056700"/>
            <a:ext cx="7964400" cy="1143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chemeClr val="dk1"/>
                </a:solidFill>
              </a:rPr>
              <a:t>In Calc, the AutoFilter button places drop-down menus at the top of each column with options for both sorting and filtering.</a:t>
            </a:r>
            <a:endParaRPr>
              <a:solidFill>
                <a:schemeClr val="dk1"/>
              </a:solidFill>
            </a:endParaRPr>
          </a:p>
        </p:txBody>
      </p:sp>
      <p:sp>
        <p:nvSpPr>
          <p:cNvPr id="453" name="Google Shape;453;p71"/>
          <p:cNvSpPr txBox="1"/>
          <p:nvPr/>
        </p:nvSpPr>
        <p:spPr>
          <a:xfrm>
            <a:off x="5131689" y="1375967"/>
            <a:ext cx="3402000" cy="1200600"/>
          </a:xfrm>
          <a:prstGeom prst="rect">
            <a:avLst/>
          </a:prstGeom>
          <a:noFill/>
          <a:ln>
            <a:noFill/>
          </a:ln>
        </p:spPr>
        <p:txBody>
          <a:bodyPr anchorCtr="0" anchor="t" bIns="91425" lIns="0" spcFirstLastPara="1" rIns="91425" wrap="square" tIns="91425">
            <a:spAutoFit/>
          </a:bodyPr>
          <a:lstStyle/>
          <a:p>
            <a:pPr indent="0" lvl="0" marL="0" marR="0" rtl="0" algn="l">
              <a:lnSpc>
                <a:spcPct val="100000"/>
              </a:lnSpc>
              <a:spcBef>
                <a:spcPts val="1200"/>
              </a:spcBef>
              <a:spcAft>
                <a:spcPts val="0"/>
              </a:spcAft>
              <a:buNone/>
            </a:pPr>
            <a:r>
              <a:rPr b="1" lang="en-US">
                <a:solidFill>
                  <a:schemeClr val="dk1"/>
                </a:solidFill>
              </a:rPr>
              <a:t>Filtering</a:t>
            </a:r>
            <a:endParaRPr b="1">
              <a:solidFill>
                <a:schemeClr val="dk1"/>
              </a:solidFill>
            </a:endParaRPr>
          </a:p>
          <a:p>
            <a:pPr indent="0" lvl="0" marL="0" marR="0" rtl="0" algn="l">
              <a:lnSpc>
                <a:spcPct val="100000"/>
              </a:lnSpc>
              <a:spcBef>
                <a:spcPts val="1200"/>
              </a:spcBef>
              <a:spcAft>
                <a:spcPts val="0"/>
              </a:spcAft>
              <a:buNone/>
            </a:pPr>
            <a:r>
              <a:rPr lang="en-US">
                <a:solidFill>
                  <a:schemeClr val="dk1"/>
                </a:solidFill>
              </a:rPr>
              <a:t>Filtering rearrange the presentation of the data within a table — including only the values that meet the specified </a:t>
            </a:r>
            <a:r>
              <a:rPr lang="en-US">
                <a:solidFill>
                  <a:schemeClr val="dk1"/>
                </a:solidFill>
              </a:rPr>
              <a:t>criteria</a:t>
            </a:r>
            <a:r>
              <a:rPr lang="en-US">
                <a:solidFill>
                  <a:schemeClr val="dk1"/>
                </a:solidFill>
              </a:rPr>
              <a:t>.</a:t>
            </a:r>
            <a:endParaRPr>
              <a:solidFill>
                <a:schemeClr val="dk1"/>
              </a:solidFill>
            </a:endParaRPr>
          </a:p>
        </p:txBody>
      </p:sp>
      <p:sp>
        <p:nvSpPr>
          <p:cNvPr id="454" name="Google Shape;454;p71"/>
          <p:cNvSpPr txBox="1"/>
          <p:nvPr/>
        </p:nvSpPr>
        <p:spPr>
          <a:xfrm>
            <a:off x="570139" y="1375967"/>
            <a:ext cx="3402000" cy="985200"/>
          </a:xfrm>
          <a:prstGeom prst="rect">
            <a:avLst/>
          </a:prstGeom>
          <a:noFill/>
          <a:ln>
            <a:noFill/>
          </a:ln>
        </p:spPr>
        <p:txBody>
          <a:bodyPr anchorCtr="0" anchor="t" bIns="91425" lIns="0" spcFirstLastPara="1" rIns="91425" wrap="square" tIns="91425">
            <a:spAutoFit/>
          </a:bodyPr>
          <a:lstStyle/>
          <a:p>
            <a:pPr indent="0" lvl="0" marL="0" marR="0" rtl="0" algn="l">
              <a:lnSpc>
                <a:spcPct val="100000"/>
              </a:lnSpc>
              <a:spcBef>
                <a:spcPts val="1200"/>
              </a:spcBef>
              <a:spcAft>
                <a:spcPts val="0"/>
              </a:spcAft>
              <a:buNone/>
            </a:pPr>
            <a:r>
              <a:rPr b="1" lang="en-US">
                <a:solidFill>
                  <a:schemeClr val="dk1"/>
                </a:solidFill>
              </a:rPr>
              <a:t>Sorting</a:t>
            </a:r>
            <a:endParaRPr b="1">
              <a:solidFill>
                <a:schemeClr val="dk1"/>
              </a:solidFill>
            </a:endParaRPr>
          </a:p>
          <a:p>
            <a:pPr indent="0" lvl="0" marL="0" marR="0" rtl="0" algn="l">
              <a:lnSpc>
                <a:spcPct val="100000"/>
              </a:lnSpc>
              <a:spcBef>
                <a:spcPts val="1200"/>
              </a:spcBef>
              <a:spcAft>
                <a:spcPts val="0"/>
              </a:spcAft>
              <a:buNone/>
            </a:pPr>
            <a:r>
              <a:rPr lang="en-US">
                <a:solidFill>
                  <a:schemeClr val="dk1"/>
                </a:solidFill>
              </a:rPr>
              <a:t>Sorting rearranges the presentation of the data within a table — including </a:t>
            </a:r>
            <a:r>
              <a:rPr b="1" lang="en-US">
                <a:solidFill>
                  <a:schemeClr val="accent3"/>
                </a:solidFill>
              </a:rPr>
              <a:t>all</a:t>
            </a:r>
            <a:r>
              <a:rPr lang="en-US">
                <a:solidFill>
                  <a:schemeClr val="dk1"/>
                </a:solidFill>
              </a:rPr>
              <a:t> values.</a:t>
            </a:r>
            <a:endParaRPr>
              <a:solidFill>
                <a:schemeClr val="dk1"/>
              </a:solidFill>
            </a:endParaRPr>
          </a:p>
        </p:txBody>
      </p:sp>
      <p:grpSp>
        <p:nvGrpSpPr>
          <p:cNvPr id="455" name="Google Shape;455;p71"/>
          <p:cNvGrpSpPr/>
          <p:nvPr/>
        </p:nvGrpSpPr>
        <p:grpSpPr>
          <a:xfrm>
            <a:off x="250819" y="286664"/>
            <a:ext cx="502949" cy="502949"/>
            <a:chOff x="2195103" y="2488571"/>
            <a:chExt cx="713100" cy="713100"/>
          </a:xfrm>
        </p:grpSpPr>
        <p:sp>
          <p:nvSpPr>
            <p:cNvPr id="456" name="Google Shape;456;p71"/>
            <p:cNvSpPr/>
            <p:nvPr/>
          </p:nvSpPr>
          <p:spPr>
            <a:xfrm>
              <a:off x="2195103" y="2488571"/>
              <a:ext cx="713100" cy="713100"/>
            </a:xfrm>
            <a:prstGeom prst="ellipse">
              <a:avLst/>
            </a:prstGeom>
            <a:solidFill>
              <a:srgbClr val="B35F9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457" name="Google Shape;457;p71"/>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F0F14"/>
                </a:solidFill>
                <a:latin typeface="Calibri"/>
                <a:ea typeface="Calibri"/>
                <a:cs typeface="Calibri"/>
                <a:sym typeface="Calibri"/>
              </a:endParaRPr>
            </a:p>
          </p:txBody>
        </p:sp>
      </p:grpSp>
      <p:sp>
        <p:nvSpPr>
          <p:cNvPr id="458" name="Google Shape;458;p7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WHAT ARE SPREADSHEET TOOLS?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2"/>
          <p:cNvSpPr txBox="1"/>
          <p:nvPr/>
        </p:nvSpPr>
        <p:spPr>
          <a:xfrm>
            <a:off x="250826" y="82742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Summarizing/</a:t>
            </a:r>
            <a:br>
              <a:rPr b="1" lang="en-US" sz="2200">
                <a:solidFill>
                  <a:schemeClr val="dk2"/>
                </a:solidFill>
              </a:rPr>
            </a:br>
            <a:r>
              <a:rPr b="1" lang="en-US" sz="2200">
                <a:solidFill>
                  <a:schemeClr val="dk2"/>
                </a:solidFill>
              </a:rPr>
              <a:t>Slaughtering Data in Calc</a:t>
            </a:r>
            <a:endParaRPr b="0" i="0" sz="2200" u="none" cap="none" strike="noStrike">
              <a:solidFill>
                <a:schemeClr val="dk2"/>
              </a:solidFill>
              <a:latin typeface="Arial"/>
              <a:ea typeface="Arial"/>
              <a:cs typeface="Arial"/>
              <a:sym typeface="Arial"/>
            </a:endParaRPr>
          </a:p>
        </p:txBody>
      </p:sp>
      <p:sp>
        <p:nvSpPr>
          <p:cNvPr id="464" name="Google Shape;464;p72"/>
          <p:cNvSpPr txBox="1"/>
          <p:nvPr/>
        </p:nvSpPr>
        <p:spPr>
          <a:xfrm>
            <a:off x="250825" y="28956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Filtering</a:t>
            </a:r>
            <a:endParaRPr b="0" i="0" sz="1050" u="none" cap="none" strike="noStrike">
              <a:solidFill>
                <a:srgbClr val="7F7F7F"/>
              </a:solidFill>
              <a:latin typeface="Arial"/>
              <a:ea typeface="Arial"/>
              <a:cs typeface="Arial"/>
              <a:sym typeface="Arial"/>
            </a:endParaRPr>
          </a:p>
        </p:txBody>
      </p:sp>
      <p:grpSp>
        <p:nvGrpSpPr>
          <p:cNvPr id="465" name="Google Shape;465;p72"/>
          <p:cNvGrpSpPr/>
          <p:nvPr/>
        </p:nvGrpSpPr>
        <p:grpSpPr>
          <a:xfrm>
            <a:off x="3634575" y="680062"/>
            <a:ext cx="2334250" cy="816574"/>
            <a:chOff x="5115450" y="1311275"/>
            <a:chExt cx="2334250" cy="816574"/>
          </a:xfrm>
        </p:grpSpPr>
        <p:pic>
          <p:nvPicPr>
            <p:cNvPr id="466" name="Google Shape;466;p72"/>
            <p:cNvPicPr preferRelativeResize="0"/>
            <p:nvPr/>
          </p:nvPicPr>
          <p:blipFill rotWithShape="1">
            <a:blip r:embed="rId3">
              <a:alphaModFix/>
            </a:blip>
            <a:srcRect b="74357" l="65384" r="9089" t="9766"/>
            <a:stretch/>
          </p:blipFill>
          <p:spPr>
            <a:xfrm>
              <a:off x="5115450" y="1311275"/>
              <a:ext cx="2334250" cy="816574"/>
            </a:xfrm>
            <a:prstGeom prst="rect">
              <a:avLst/>
            </a:prstGeom>
            <a:noFill/>
            <a:ln>
              <a:noFill/>
            </a:ln>
            <a:effectLst>
              <a:outerShdw blurRad="57150" rotWithShape="0" algn="bl" dir="1920000" dist="28575">
                <a:srgbClr val="000000">
                  <a:alpha val="50000"/>
                </a:srgbClr>
              </a:outerShdw>
            </a:effectLst>
          </p:spPr>
        </p:pic>
        <p:sp>
          <p:nvSpPr>
            <p:cNvPr id="467" name="Google Shape;467;p72"/>
            <p:cNvSpPr/>
            <p:nvPr/>
          </p:nvSpPr>
          <p:spPr>
            <a:xfrm>
              <a:off x="5886300" y="1640720"/>
              <a:ext cx="196200" cy="2103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68" name="Google Shape;468;p72"/>
          <p:cNvPicPr preferRelativeResize="0"/>
          <p:nvPr/>
        </p:nvPicPr>
        <p:blipFill rotWithShape="1">
          <a:blip r:embed="rId3">
            <a:alphaModFix/>
          </a:blip>
          <a:srcRect b="33954" l="26042" r="62923" t="0"/>
          <a:stretch/>
        </p:blipFill>
        <p:spPr>
          <a:xfrm>
            <a:off x="7191975" y="873275"/>
            <a:ext cx="1009075" cy="3396951"/>
          </a:xfrm>
          <a:prstGeom prst="rect">
            <a:avLst/>
          </a:prstGeom>
          <a:noFill/>
          <a:ln>
            <a:noFill/>
          </a:ln>
          <a:effectLst>
            <a:outerShdw blurRad="57150" rotWithShape="0" algn="bl" dir="1920000" dist="28575">
              <a:srgbClr val="000000">
                <a:alpha val="50000"/>
              </a:srgbClr>
            </a:outerShdw>
          </a:effectLst>
        </p:spPr>
      </p:pic>
      <p:sp>
        <p:nvSpPr>
          <p:cNvPr id="469" name="Google Shape;469;p72"/>
          <p:cNvSpPr/>
          <p:nvPr/>
        </p:nvSpPr>
        <p:spPr>
          <a:xfrm>
            <a:off x="3608563" y="1851025"/>
            <a:ext cx="2684400" cy="11808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If you left click the icon, it will “Autofilter,” placing grey dropdown menus on all the columns.</a:t>
            </a:r>
            <a:endParaRPr/>
          </a:p>
        </p:txBody>
      </p:sp>
      <p:cxnSp>
        <p:nvCxnSpPr>
          <p:cNvPr id="470" name="Google Shape;470;p72"/>
          <p:cNvCxnSpPr>
            <a:stCxn id="467" idx="2"/>
            <a:endCxn id="469" idx="0"/>
          </p:cNvCxnSpPr>
          <p:nvPr/>
        </p:nvCxnSpPr>
        <p:spPr>
          <a:xfrm>
            <a:off x="4503525" y="1219808"/>
            <a:ext cx="447300" cy="631200"/>
          </a:xfrm>
          <a:prstGeom prst="straightConnector1">
            <a:avLst/>
          </a:prstGeom>
          <a:noFill/>
          <a:ln cap="flat" cmpd="sng" w="19050">
            <a:solidFill>
              <a:schemeClr val="accent3"/>
            </a:solidFill>
            <a:prstDash val="solid"/>
            <a:round/>
            <a:headEnd len="med" w="med" type="none"/>
            <a:tailEnd len="med" w="med" type="triangle"/>
          </a:ln>
        </p:spPr>
      </p:cxnSp>
      <p:grpSp>
        <p:nvGrpSpPr>
          <p:cNvPr id="471" name="Google Shape;471;p72"/>
          <p:cNvGrpSpPr/>
          <p:nvPr/>
        </p:nvGrpSpPr>
        <p:grpSpPr>
          <a:xfrm>
            <a:off x="3608575" y="3386226"/>
            <a:ext cx="3341008" cy="816550"/>
            <a:chOff x="3492500" y="2355851"/>
            <a:chExt cx="3341008" cy="816550"/>
          </a:xfrm>
        </p:grpSpPr>
        <p:pic>
          <p:nvPicPr>
            <p:cNvPr id="472" name="Google Shape;472;p72"/>
            <p:cNvPicPr preferRelativeResize="0"/>
            <p:nvPr/>
          </p:nvPicPr>
          <p:blipFill rotWithShape="1">
            <a:blip r:embed="rId3">
              <a:alphaModFix/>
            </a:blip>
            <a:srcRect b="58105" l="50085" r="13591" t="26018"/>
            <a:stretch/>
          </p:blipFill>
          <p:spPr>
            <a:xfrm>
              <a:off x="3492500" y="2355851"/>
              <a:ext cx="3321552" cy="816550"/>
            </a:xfrm>
            <a:prstGeom prst="rect">
              <a:avLst/>
            </a:prstGeom>
            <a:noFill/>
            <a:ln>
              <a:noFill/>
            </a:ln>
            <a:effectLst>
              <a:outerShdw blurRad="57150" rotWithShape="0" algn="bl" dir="1920000" dist="28575">
                <a:srgbClr val="000000">
                  <a:alpha val="50000"/>
                </a:srgbClr>
              </a:outerShdw>
            </a:effectLst>
          </p:spPr>
        </p:pic>
        <p:sp>
          <p:nvSpPr>
            <p:cNvPr id="473" name="Google Shape;473;p72"/>
            <p:cNvSpPr/>
            <p:nvPr/>
          </p:nvSpPr>
          <p:spPr>
            <a:xfrm>
              <a:off x="3713975" y="2634825"/>
              <a:ext cx="1401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2"/>
            <p:cNvSpPr/>
            <p:nvPr/>
          </p:nvSpPr>
          <p:spPr>
            <a:xfrm>
              <a:off x="4218500" y="2634825"/>
              <a:ext cx="1401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2"/>
            <p:cNvSpPr/>
            <p:nvPr/>
          </p:nvSpPr>
          <p:spPr>
            <a:xfrm>
              <a:off x="5436050" y="2634825"/>
              <a:ext cx="1401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2"/>
            <p:cNvSpPr/>
            <p:nvPr/>
          </p:nvSpPr>
          <p:spPr>
            <a:xfrm>
              <a:off x="5733288" y="2633472"/>
              <a:ext cx="1401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2"/>
            <p:cNvSpPr/>
            <p:nvPr/>
          </p:nvSpPr>
          <p:spPr>
            <a:xfrm>
              <a:off x="6236208" y="2633472"/>
              <a:ext cx="1401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2"/>
            <p:cNvSpPr/>
            <p:nvPr/>
          </p:nvSpPr>
          <p:spPr>
            <a:xfrm>
              <a:off x="6693408" y="2633472"/>
              <a:ext cx="1401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9" name="Google Shape;479;p72"/>
          <p:cNvCxnSpPr>
            <a:stCxn id="469" idx="2"/>
            <a:endCxn id="475" idx="1"/>
          </p:cNvCxnSpPr>
          <p:nvPr/>
        </p:nvCxnSpPr>
        <p:spPr>
          <a:xfrm>
            <a:off x="4950763" y="3031825"/>
            <a:ext cx="601500" cy="706800"/>
          </a:xfrm>
          <a:prstGeom prst="straightConnector1">
            <a:avLst/>
          </a:prstGeom>
          <a:noFill/>
          <a:ln cap="flat" cmpd="sng" w="19050">
            <a:solidFill>
              <a:schemeClr val="accent3"/>
            </a:solidFill>
            <a:prstDash val="solid"/>
            <a:round/>
            <a:headEnd len="med" w="med" type="none"/>
            <a:tailEnd len="med" w="med" type="triangle"/>
          </a:ln>
        </p:spPr>
      </p:cxnSp>
      <p:sp>
        <p:nvSpPr>
          <p:cNvPr id="480" name="Google Shape;480;p7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SUMMARIZING/SLAUGHTERING </a:t>
            </a:r>
            <a:br>
              <a:rPr b="1" lang="en-US" sz="700">
                <a:solidFill>
                  <a:schemeClr val="accent1"/>
                </a:solidFill>
              </a:rPr>
            </a:br>
            <a:r>
              <a:rPr b="1" lang="en-US" sz="700">
                <a:solidFill>
                  <a:schemeClr val="accent1"/>
                </a:solidFill>
              </a:rPr>
              <a:t>DATA IN CALC</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Skull of Kipunji, a new primate genus Rungwecebus kipunji." id="257" name="Google Shape;257;p55"/>
          <p:cNvPicPr preferRelativeResize="0"/>
          <p:nvPr/>
        </p:nvPicPr>
        <p:blipFill rotWithShape="1">
          <a:blip r:embed="rId3">
            <a:alphaModFix/>
          </a:blip>
          <a:srcRect b="2572" l="18756" r="24146" t="0"/>
          <a:stretch/>
        </p:blipFill>
        <p:spPr>
          <a:xfrm>
            <a:off x="6732575" y="0"/>
            <a:ext cx="2411424" cy="5143500"/>
          </a:xfrm>
          <a:prstGeom prst="rect">
            <a:avLst/>
          </a:prstGeom>
          <a:noFill/>
          <a:ln>
            <a:noFill/>
          </a:ln>
        </p:spPr>
      </p:pic>
      <p:sp>
        <p:nvSpPr>
          <p:cNvPr id="258" name="Google Shape;258;p55"/>
          <p:cNvSpPr txBox="1"/>
          <p:nvPr/>
        </p:nvSpPr>
        <p:spPr>
          <a:xfrm>
            <a:off x="250825" y="268293"/>
            <a:ext cx="5689500" cy="547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pic>
        <p:nvPicPr>
          <p:cNvPr id="259" name="Google Shape;259;p55"/>
          <p:cNvPicPr preferRelativeResize="0"/>
          <p:nvPr/>
        </p:nvPicPr>
        <p:blipFill rotWithShape="1">
          <a:blip r:embed="rId4">
            <a:alphaModFix/>
          </a:blip>
          <a:srcRect b="0" l="0" r="0" t="0"/>
          <a:stretch/>
        </p:blipFill>
        <p:spPr>
          <a:xfrm>
            <a:off x="8528295" y="4511920"/>
            <a:ext cx="364879" cy="364879"/>
          </a:xfrm>
          <a:prstGeom prst="rect">
            <a:avLst/>
          </a:prstGeom>
          <a:noFill/>
          <a:ln>
            <a:noFill/>
          </a:ln>
        </p:spPr>
      </p:pic>
      <p:sp>
        <p:nvSpPr>
          <p:cNvPr id="260" name="Google Shape;260;p55"/>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 Field Museum of Natural History - CC BY-NC 4.0 </a:t>
            </a:r>
            <a:r>
              <a:rPr b="0" i="0" lang="en-US" sz="700" u="sng" cap="none" strike="noStrike">
                <a:solidFill>
                  <a:srgbClr val="446DCD"/>
                </a:solidFill>
                <a:latin typeface="Arial"/>
                <a:ea typeface="Arial"/>
                <a:cs typeface="Arial"/>
                <a:sym typeface="Arial"/>
                <a:hlinkClick r:id="rId5">
                  <a:extLst>
                    <a:ext uri="{A12FA001-AC4F-418D-AE19-62706E023703}">
                      <ahyp:hlinkClr val="tx"/>
                    </a:ext>
                  </a:extLst>
                </a:hlinkClick>
              </a:rPr>
              <a:t>https://mm.fieldmuseum.org/3994ee8a-634d-4e95-bbd7-b008d415fb81</a:t>
            </a:r>
            <a:r>
              <a:rPr b="0" i="0" lang="en-US" sz="700" u="none" cap="none" strike="noStrike">
                <a:solidFill>
                  <a:srgbClr val="000000"/>
                </a:solidFill>
                <a:latin typeface="Arial"/>
                <a:ea typeface="Arial"/>
                <a:cs typeface="Arial"/>
                <a:sym typeface="Arial"/>
              </a:rPr>
              <a:t> (accessed on 6-15-2022) </a:t>
            </a:r>
            <a:endParaRPr b="0" i="0" sz="1400" u="none" cap="none" strike="noStrike">
              <a:solidFill>
                <a:srgbClr val="000000"/>
              </a:solidFill>
              <a:latin typeface="Arial"/>
              <a:ea typeface="Arial"/>
              <a:cs typeface="Arial"/>
              <a:sym typeface="Arial"/>
            </a:endParaRPr>
          </a:p>
        </p:txBody>
      </p:sp>
      <p:grpSp>
        <p:nvGrpSpPr>
          <p:cNvPr id="261" name="Google Shape;261;p55"/>
          <p:cNvGrpSpPr/>
          <p:nvPr/>
        </p:nvGrpSpPr>
        <p:grpSpPr>
          <a:xfrm>
            <a:off x="306052" y="1145826"/>
            <a:ext cx="6018020" cy="2678228"/>
            <a:chOff x="3132138" y="1396723"/>
            <a:chExt cx="5616444" cy="2678228"/>
          </a:xfrm>
        </p:grpSpPr>
        <p:sp>
          <p:nvSpPr>
            <p:cNvPr id="262" name="Google Shape;262;p55"/>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What are Spreadsheet Tools?</a:t>
              </a:r>
              <a:endParaRPr b="0" i="0" sz="1100" u="none" cap="none" strike="noStrike">
                <a:solidFill>
                  <a:srgbClr val="000000"/>
                </a:solidFill>
                <a:latin typeface="Arial"/>
                <a:ea typeface="Arial"/>
                <a:cs typeface="Arial"/>
                <a:sym typeface="Arial"/>
              </a:endParaRPr>
            </a:p>
          </p:txBody>
        </p:sp>
        <p:sp>
          <p:nvSpPr>
            <p:cNvPr id="263" name="Google Shape;263;p55"/>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264" name="Google Shape;264;p55"/>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Getting Data into Calc</a:t>
              </a:r>
              <a:endParaRPr b="0" i="0" sz="1100" u="none" cap="none" strike="noStrike">
                <a:solidFill>
                  <a:srgbClr val="000000"/>
                </a:solidFill>
                <a:latin typeface="Arial"/>
                <a:ea typeface="Arial"/>
                <a:cs typeface="Arial"/>
                <a:sym typeface="Arial"/>
              </a:endParaRPr>
            </a:p>
          </p:txBody>
        </p:sp>
        <p:sp>
          <p:nvSpPr>
            <p:cNvPr id="265" name="Google Shape;265;p55"/>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266" name="Google Shape;266;p55"/>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Summarizing/Slaughtering Data in Calc</a:t>
              </a:r>
              <a:endParaRPr b="0" i="0" sz="1100" u="none" cap="none" strike="noStrike">
                <a:solidFill>
                  <a:srgbClr val="000000"/>
                </a:solidFill>
                <a:latin typeface="Arial"/>
                <a:ea typeface="Arial"/>
                <a:cs typeface="Arial"/>
                <a:sym typeface="Arial"/>
              </a:endParaRPr>
            </a:p>
          </p:txBody>
        </p:sp>
        <p:sp>
          <p:nvSpPr>
            <p:cNvPr id="267" name="Google Shape;267;p55"/>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268" name="Google Shape;268;p55"/>
            <p:cNvSpPr txBox="1"/>
            <p:nvPr/>
          </p:nvSpPr>
          <p:spPr>
            <a:xfrm>
              <a:off x="3132138" y="29833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Manipulating/Mangling Data in Calc</a:t>
              </a:r>
              <a:endParaRPr b="0" i="0" sz="1100" u="none" cap="none" strike="noStrike">
                <a:solidFill>
                  <a:srgbClr val="000000"/>
                </a:solidFill>
                <a:latin typeface="Arial"/>
                <a:ea typeface="Arial"/>
                <a:cs typeface="Arial"/>
                <a:sym typeface="Arial"/>
              </a:endParaRPr>
            </a:p>
          </p:txBody>
        </p:sp>
        <p:sp>
          <p:nvSpPr>
            <p:cNvPr id="269" name="Google Shape;269;p55"/>
            <p:cNvSpPr txBox="1"/>
            <p:nvPr/>
          </p:nvSpPr>
          <p:spPr>
            <a:xfrm>
              <a:off x="7870482" y="29810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3200" u="none" cap="none" strike="noStrike">
                <a:solidFill>
                  <a:schemeClr val="dk2"/>
                </a:solidFill>
                <a:latin typeface="Arial"/>
                <a:ea typeface="Arial"/>
                <a:cs typeface="Arial"/>
                <a:sym typeface="Arial"/>
              </a:endParaRPr>
            </a:p>
          </p:txBody>
        </p:sp>
        <p:grpSp>
          <p:nvGrpSpPr>
            <p:cNvPr id="270" name="Google Shape;270;p55"/>
            <p:cNvGrpSpPr/>
            <p:nvPr/>
          </p:nvGrpSpPr>
          <p:grpSpPr>
            <a:xfrm>
              <a:off x="3132174" y="1396723"/>
              <a:ext cx="5616279" cy="2132181"/>
              <a:chOff x="409325" y="1842994"/>
              <a:chExt cx="5531100" cy="2132181"/>
            </a:xfrm>
          </p:grpSpPr>
          <p:cxnSp>
            <p:nvCxnSpPr>
              <p:cNvPr id="271" name="Google Shape;271;p55"/>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272" name="Google Shape;272;p55"/>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273" name="Google Shape;273;p55"/>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274" name="Google Shape;274;p55"/>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cxnSp>
            <p:nvCxnSpPr>
              <p:cNvPr id="275" name="Google Shape;275;p55"/>
              <p:cNvCxnSpPr/>
              <p:nvPr/>
            </p:nvCxnSpPr>
            <p:spPr>
              <a:xfrm rot="10800000">
                <a:off x="409325" y="3975175"/>
                <a:ext cx="5531100" cy="0"/>
              </a:xfrm>
              <a:prstGeom prst="straightConnector1">
                <a:avLst/>
              </a:prstGeom>
              <a:noFill/>
              <a:ln cap="flat" cmpd="sng" w="9525">
                <a:solidFill>
                  <a:srgbClr val="A5A5A5"/>
                </a:solidFill>
                <a:prstDash val="solid"/>
                <a:round/>
                <a:headEnd len="sm" w="sm" type="none"/>
                <a:tailEnd len="sm" w="sm" type="none"/>
              </a:ln>
            </p:spPr>
          </p:cxnSp>
        </p:grpSp>
        <p:sp>
          <p:nvSpPr>
            <p:cNvPr id="276" name="Google Shape;276;p55"/>
            <p:cNvSpPr txBox="1"/>
            <p:nvPr/>
          </p:nvSpPr>
          <p:spPr>
            <a:xfrm>
              <a:off x="7870482" y="35271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05</a:t>
              </a:r>
              <a:endParaRPr b="1" i="0" sz="3200" u="none" cap="none" strike="noStrike">
                <a:solidFill>
                  <a:schemeClr val="dk2"/>
                </a:solidFill>
                <a:latin typeface="Arial"/>
                <a:ea typeface="Arial"/>
                <a:cs typeface="Arial"/>
                <a:sym typeface="Arial"/>
              </a:endParaRPr>
            </a:p>
          </p:txBody>
        </p:sp>
        <p:sp>
          <p:nvSpPr>
            <p:cNvPr id="277" name="Google Shape;277;p55"/>
            <p:cNvSpPr txBox="1"/>
            <p:nvPr/>
          </p:nvSpPr>
          <p:spPr>
            <a:xfrm>
              <a:off x="3132138" y="35294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Getting Data Out of Calc </a:t>
              </a:r>
              <a:endParaRPr b="0" i="0" sz="1100" u="none" cap="none" strike="noStrike">
                <a:solidFill>
                  <a:srgbClr val="000000"/>
                </a:solidFill>
                <a:latin typeface="Arial"/>
                <a:ea typeface="Arial"/>
                <a:cs typeface="Arial"/>
                <a:sym typeface="Arial"/>
              </a:endParaRPr>
            </a:p>
          </p:txBody>
        </p:sp>
      </p:grpSp>
      <p:sp>
        <p:nvSpPr>
          <p:cNvPr id="278" name="Google Shape;278;p55"/>
          <p:cNvSpPr txBox="1"/>
          <p:nvPr/>
        </p:nvSpPr>
        <p:spPr>
          <a:xfrm>
            <a:off x="298227" y="3800308"/>
            <a:ext cx="51576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Recap &amp; Alternatives to Calc</a:t>
            </a:r>
            <a:endParaRPr b="0" i="0" sz="1100" u="none" cap="none" strike="noStrike">
              <a:solidFill>
                <a:srgbClr val="000000"/>
              </a:solidFill>
              <a:latin typeface="Arial"/>
              <a:ea typeface="Arial"/>
              <a:cs typeface="Arial"/>
              <a:sym typeface="Arial"/>
            </a:endParaRPr>
          </a:p>
        </p:txBody>
      </p:sp>
      <p:cxnSp>
        <p:nvCxnSpPr>
          <p:cNvPr id="279" name="Google Shape;279;p55"/>
          <p:cNvCxnSpPr/>
          <p:nvPr/>
        </p:nvCxnSpPr>
        <p:spPr>
          <a:xfrm rot="10800000">
            <a:off x="305860" y="3800316"/>
            <a:ext cx="6017700" cy="0"/>
          </a:xfrm>
          <a:prstGeom prst="straightConnector1">
            <a:avLst/>
          </a:prstGeom>
          <a:noFill/>
          <a:ln cap="flat" cmpd="sng" w="9525">
            <a:solidFill>
              <a:srgbClr val="A5A5A5"/>
            </a:solidFill>
            <a:prstDash val="solid"/>
            <a:round/>
            <a:headEnd len="sm" w="sm" type="none"/>
            <a:tailEnd len="sm" w="sm" type="none"/>
          </a:ln>
        </p:spPr>
      </p:cxnSp>
      <p:sp>
        <p:nvSpPr>
          <p:cNvPr id="280" name="Google Shape;280;p55"/>
          <p:cNvSpPr txBox="1"/>
          <p:nvPr/>
        </p:nvSpPr>
        <p:spPr>
          <a:xfrm>
            <a:off x="5395062" y="3792801"/>
            <a:ext cx="9408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a:t>
            </a:r>
            <a:r>
              <a:rPr b="1" lang="en-US" sz="3200">
                <a:solidFill>
                  <a:schemeClr val="dk2"/>
                </a:solidFill>
              </a:rPr>
              <a:t>6</a:t>
            </a:r>
            <a:endParaRPr b="1" i="0" sz="32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3"/>
          <p:cNvSpPr txBox="1"/>
          <p:nvPr/>
        </p:nvSpPr>
        <p:spPr>
          <a:xfrm>
            <a:off x="250826" y="82742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Summarizing/</a:t>
            </a:r>
            <a:br>
              <a:rPr b="1" lang="en-US" sz="2200">
                <a:solidFill>
                  <a:schemeClr val="dk2"/>
                </a:solidFill>
              </a:rPr>
            </a:br>
            <a:r>
              <a:rPr b="1" lang="en-US" sz="2200">
                <a:solidFill>
                  <a:schemeClr val="dk2"/>
                </a:solidFill>
              </a:rPr>
              <a:t>Slaughtering Data in Calc</a:t>
            </a:r>
            <a:endParaRPr b="0" i="0" sz="2200" u="none" cap="none" strike="noStrike">
              <a:solidFill>
                <a:schemeClr val="dk2"/>
              </a:solidFill>
              <a:latin typeface="Arial"/>
              <a:ea typeface="Arial"/>
              <a:cs typeface="Arial"/>
              <a:sym typeface="Arial"/>
            </a:endParaRPr>
          </a:p>
        </p:txBody>
      </p:sp>
      <p:sp>
        <p:nvSpPr>
          <p:cNvPr id="486" name="Google Shape;486;p73"/>
          <p:cNvSpPr txBox="1"/>
          <p:nvPr/>
        </p:nvSpPr>
        <p:spPr>
          <a:xfrm>
            <a:off x="250825" y="28956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Filtering</a:t>
            </a:r>
            <a:endParaRPr b="0" i="0" sz="1050" u="none" cap="none" strike="noStrike">
              <a:solidFill>
                <a:srgbClr val="7F7F7F"/>
              </a:solidFill>
              <a:latin typeface="Arial"/>
              <a:ea typeface="Arial"/>
              <a:cs typeface="Arial"/>
              <a:sym typeface="Arial"/>
            </a:endParaRPr>
          </a:p>
        </p:txBody>
      </p:sp>
      <p:pic>
        <p:nvPicPr>
          <p:cNvPr id="487" name="Google Shape;487;p73"/>
          <p:cNvPicPr preferRelativeResize="0"/>
          <p:nvPr/>
        </p:nvPicPr>
        <p:blipFill rotWithShape="1">
          <a:blip r:embed="rId3">
            <a:alphaModFix/>
          </a:blip>
          <a:srcRect b="7089" l="74641" r="6353" t="0"/>
          <a:stretch/>
        </p:blipFill>
        <p:spPr>
          <a:xfrm>
            <a:off x="3492500" y="97700"/>
            <a:ext cx="1737850" cy="4779100"/>
          </a:xfrm>
          <a:prstGeom prst="rect">
            <a:avLst/>
          </a:prstGeom>
          <a:noFill/>
          <a:ln>
            <a:noFill/>
          </a:ln>
        </p:spPr>
      </p:pic>
      <p:pic>
        <p:nvPicPr>
          <p:cNvPr id="488" name="Google Shape;488;p73"/>
          <p:cNvPicPr preferRelativeResize="0"/>
          <p:nvPr/>
        </p:nvPicPr>
        <p:blipFill rotWithShape="1">
          <a:blip r:embed="rId4">
            <a:alphaModFix/>
          </a:blip>
          <a:srcRect b="39412" l="36322" r="28271" t="25435"/>
          <a:stretch/>
        </p:blipFill>
        <p:spPr>
          <a:xfrm>
            <a:off x="5528538" y="2419275"/>
            <a:ext cx="3237475" cy="1807950"/>
          </a:xfrm>
          <a:prstGeom prst="rect">
            <a:avLst/>
          </a:prstGeom>
          <a:noFill/>
          <a:ln>
            <a:noFill/>
          </a:ln>
          <a:effectLst>
            <a:outerShdw blurRad="57150" rotWithShape="0" algn="bl" dir="1980000" dist="28575">
              <a:srgbClr val="000000">
                <a:alpha val="50000"/>
              </a:srgbClr>
            </a:outerShdw>
          </a:effectLst>
        </p:spPr>
      </p:pic>
      <p:pic>
        <p:nvPicPr>
          <p:cNvPr id="489" name="Google Shape;489;p73"/>
          <p:cNvPicPr preferRelativeResize="0"/>
          <p:nvPr/>
        </p:nvPicPr>
        <p:blipFill rotWithShape="1">
          <a:blip r:embed="rId5">
            <a:alphaModFix/>
          </a:blip>
          <a:srcRect b="74085" l="65384" r="9089" t="9766"/>
          <a:stretch/>
        </p:blipFill>
        <p:spPr>
          <a:xfrm>
            <a:off x="3194300" y="197163"/>
            <a:ext cx="2334250" cy="830574"/>
          </a:xfrm>
          <a:prstGeom prst="rect">
            <a:avLst/>
          </a:prstGeom>
          <a:noFill/>
          <a:ln>
            <a:noFill/>
          </a:ln>
          <a:effectLst>
            <a:outerShdw blurRad="57150" rotWithShape="0" algn="bl" dir="1920000" dist="28575">
              <a:srgbClr val="000000">
                <a:alpha val="50000"/>
              </a:srgbClr>
            </a:outerShdw>
          </a:effectLst>
        </p:spPr>
      </p:pic>
      <p:sp>
        <p:nvSpPr>
          <p:cNvPr id="490" name="Google Shape;490;p73"/>
          <p:cNvSpPr/>
          <p:nvPr/>
        </p:nvSpPr>
        <p:spPr>
          <a:xfrm>
            <a:off x="3980250" y="507295"/>
            <a:ext cx="196200" cy="2103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3"/>
          <p:cNvSpPr/>
          <p:nvPr/>
        </p:nvSpPr>
        <p:spPr>
          <a:xfrm>
            <a:off x="5732125" y="574625"/>
            <a:ext cx="3033900" cy="15135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If you right-click on the icon, it will open a menu with more options. You can select </a:t>
            </a:r>
            <a:r>
              <a:rPr b="1" lang="en-US"/>
              <a:t>Standard Filter</a:t>
            </a:r>
            <a:r>
              <a:rPr lang="en-US"/>
              <a:t> to create your own filter. </a:t>
            </a:r>
            <a:endParaRPr/>
          </a:p>
        </p:txBody>
      </p:sp>
      <p:cxnSp>
        <p:nvCxnSpPr>
          <p:cNvPr id="492" name="Google Shape;492;p73"/>
          <p:cNvCxnSpPr>
            <a:stCxn id="490" idx="3"/>
            <a:endCxn id="491" idx="1"/>
          </p:cNvCxnSpPr>
          <p:nvPr/>
        </p:nvCxnSpPr>
        <p:spPr>
          <a:xfrm>
            <a:off x="4176450" y="612445"/>
            <a:ext cx="1555800" cy="718800"/>
          </a:xfrm>
          <a:prstGeom prst="straightConnector1">
            <a:avLst/>
          </a:prstGeom>
          <a:noFill/>
          <a:ln cap="flat" cmpd="sng" w="9525">
            <a:solidFill>
              <a:schemeClr val="accent3"/>
            </a:solidFill>
            <a:prstDash val="solid"/>
            <a:round/>
            <a:headEnd len="med" w="med" type="none"/>
            <a:tailEnd len="med" w="med" type="triangle"/>
          </a:ln>
        </p:spPr>
      </p:cxnSp>
      <p:cxnSp>
        <p:nvCxnSpPr>
          <p:cNvPr id="493" name="Google Shape;493;p73"/>
          <p:cNvCxnSpPr>
            <a:stCxn id="491" idx="2"/>
            <a:endCxn id="488" idx="0"/>
          </p:cNvCxnSpPr>
          <p:nvPr/>
        </p:nvCxnSpPr>
        <p:spPr>
          <a:xfrm flipH="1">
            <a:off x="7147375" y="2088125"/>
            <a:ext cx="101700" cy="331200"/>
          </a:xfrm>
          <a:prstGeom prst="straightConnector1">
            <a:avLst/>
          </a:prstGeom>
          <a:noFill/>
          <a:ln cap="flat" cmpd="sng" w="9525">
            <a:solidFill>
              <a:schemeClr val="accent3"/>
            </a:solidFill>
            <a:prstDash val="solid"/>
            <a:round/>
            <a:headEnd len="med" w="med" type="none"/>
            <a:tailEnd len="med" w="med" type="triangle"/>
          </a:ln>
        </p:spPr>
      </p:cxnSp>
      <p:sp>
        <p:nvSpPr>
          <p:cNvPr id="494" name="Google Shape;494;p7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SUMMARIZING/SLAUGHTERING </a:t>
            </a:r>
            <a:br>
              <a:rPr b="1" lang="en-US" sz="700">
                <a:solidFill>
                  <a:schemeClr val="accent1"/>
                </a:solidFill>
              </a:rPr>
            </a:br>
            <a:r>
              <a:rPr b="1" lang="en-US" sz="700">
                <a:solidFill>
                  <a:schemeClr val="accent1"/>
                </a:solidFill>
              </a:rPr>
              <a:t>DATA IN CALC</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4"/>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Manipulating/</a:t>
            </a:r>
            <a:br>
              <a:rPr lang="en-US"/>
            </a:br>
            <a:r>
              <a:rPr lang="en-US"/>
              <a:t>Mangling Data in Calc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Manipulating/Mangling Data in Calc</a:t>
            </a:r>
            <a:endParaRPr b="1" i="0" sz="2200" u="none" cap="none" strike="noStrike">
              <a:solidFill>
                <a:schemeClr val="dk2"/>
              </a:solidFill>
              <a:latin typeface="Arial"/>
              <a:ea typeface="Arial"/>
              <a:cs typeface="Arial"/>
              <a:sym typeface="Arial"/>
            </a:endParaRPr>
          </a:p>
        </p:txBody>
      </p:sp>
      <p:sp>
        <p:nvSpPr>
          <p:cNvPr id="506" name="Google Shape;506;p7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Functions </a:t>
            </a:r>
            <a:endParaRPr b="0" i="0" sz="1050" u="none" cap="none" strike="noStrike">
              <a:solidFill>
                <a:srgbClr val="7F7F7F"/>
              </a:solidFill>
              <a:latin typeface="Arial"/>
              <a:ea typeface="Arial"/>
              <a:cs typeface="Arial"/>
              <a:sym typeface="Arial"/>
            </a:endParaRPr>
          </a:p>
        </p:txBody>
      </p:sp>
      <p:sp>
        <p:nvSpPr>
          <p:cNvPr id="507" name="Google Shape;507;p75"/>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8" name="Google Shape;508;p75"/>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Built-in: </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Split Text-to-Columns</a:t>
            </a:r>
            <a:endParaRPr>
              <a:solidFill>
                <a:schemeClr val="dk1"/>
              </a:solidFil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	Deduplication</a:t>
            </a:r>
            <a:endParaRPr>
              <a:solidFill>
                <a:schemeClr val="dk1"/>
              </a:solidFill>
            </a:endParaRPr>
          </a:p>
          <a:p>
            <a:pPr indent="0" lvl="0" marL="0" marR="0" rtl="0" algn="l">
              <a:lnSpc>
                <a:spcPct val="100000"/>
              </a:lnSpc>
              <a:spcBef>
                <a:spcPts val="1200"/>
              </a:spcBef>
              <a:spcAft>
                <a:spcPts val="1200"/>
              </a:spcAft>
              <a:buNone/>
            </a:pPr>
            <a:r>
              <a:t/>
            </a:r>
            <a:endParaRPr>
              <a:solidFill>
                <a:schemeClr val="dk1"/>
              </a:solidFill>
            </a:endParaRPr>
          </a:p>
        </p:txBody>
      </p:sp>
      <p:sp>
        <p:nvSpPr>
          <p:cNvPr id="509" name="Google Shape;509;p75"/>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0" name="Google Shape;510;p75"/>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Build your own: </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Consolas"/>
              <a:buChar char="–"/>
            </a:pPr>
            <a:r>
              <a:rPr lang="en-US">
                <a:solidFill>
                  <a:schemeClr val="dk1"/>
                </a:solidFill>
                <a:latin typeface="Consolas"/>
                <a:ea typeface="Consolas"/>
                <a:cs typeface="Consolas"/>
                <a:sym typeface="Consolas"/>
              </a:rPr>
              <a:t>CONCATENATE</a:t>
            </a:r>
            <a:endParaRPr>
              <a:solidFill>
                <a:schemeClr val="dk1"/>
              </a:solidFill>
              <a:latin typeface="Consolas"/>
              <a:ea typeface="Consolas"/>
              <a:cs typeface="Consolas"/>
              <a:sym typeface="Consolas"/>
            </a:endParaRPr>
          </a:p>
          <a:p>
            <a:pPr indent="-235201" lvl="1" marL="448056" marR="0" rtl="0" algn="l">
              <a:lnSpc>
                <a:spcPct val="100000"/>
              </a:lnSpc>
              <a:spcBef>
                <a:spcPts val="1200"/>
              </a:spcBef>
              <a:spcAft>
                <a:spcPts val="0"/>
              </a:spcAft>
              <a:buClr>
                <a:schemeClr val="dk1"/>
              </a:buClr>
              <a:buSzPts val="1400"/>
              <a:buFont typeface="Consolas"/>
              <a:buChar char="–"/>
            </a:pPr>
            <a:r>
              <a:rPr lang="en-US">
                <a:solidFill>
                  <a:schemeClr val="dk1"/>
                </a:solidFill>
                <a:latin typeface="Consolas"/>
                <a:ea typeface="Consolas"/>
                <a:cs typeface="Consolas"/>
                <a:sym typeface="Consolas"/>
              </a:rPr>
              <a:t>	</a:t>
            </a:r>
            <a:r>
              <a:rPr lang="en-US">
                <a:solidFill>
                  <a:schemeClr val="dk1"/>
                </a:solidFill>
                <a:latin typeface="Consolas"/>
                <a:ea typeface="Consolas"/>
                <a:cs typeface="Consolas"/>
                <a:sym typeface="Consolas"/>
              </a:rPr>
              <a:t>VLOOKUP</a:t>
            </a:r>
            <a:endParaRPr>
              <a:solidFill>
                <a:schemeClr val="dk1"/>
              </a:solidFill>
              <a:latin typeface="Consolas"/>
              <a:ea typeface="Consolas"/>
              <a:cs typeface="Consolas"/>
              <a:sym typeface="Consolas"/>
            </a:endParaRPr>
          </a:p>
          <a:p>
            <a:pPr indent="0" lvl="0" marL="0" marR="0" rtl="0" algn="l">
              <a:lnSpc>
                <a:spcPct val="100000"/>
              </a:lnSpc>
              <a:spcBef>
                <a:spcPts val="1200"/>
              </a:spcBef>
              <a:spcAft>
                <a:spcPts val="1200"/>
              </a:spcAft>
              <a:buNone/>
            </a:pPr>
            <a:r>
              <a:t/>
            </a:r>
            <a:endParaRPr>
              <a:solidFill>
                <a:schemeClr val="dk1"/>
              </a:solidFill>
            </a:endParaRPr>
          </a:p>
        </p:txBody>
      </p:sp>
      <p:sp>
        <p:nvSpPr>
          <p:cNvPr id="511" name="Google Shape;511;p75"/>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76"/>
          <p:cNvPicPr preferRelativeResize="0"/>
          <p:nvPr/>
        </p:nvPicPr>
        <p:blipFill rotWithShape="1">
          <a:blip r:embed="rId3">
            <a:alphaModFix/>
          </a:blip>
          <a:srcRect b="3482" l="1359" r="2246" t="2911"/>
          <a:stretch/>
        </p:blipFill>
        <p:spPr>
          <a:xfrm>
            <a:off x="4092850" y="935625"/>
            <a:ext cx="4178806" cy="3272260"/>
          </a:xfrm>
          <a:prstGeom prst="rect">
            <a:avLst/>
          </a:prstGeom>
          <a:noFill/>
          <a:ln>
            <a:noFill/>
          </a:ln>
        </p:spPr>
      </p:pic>
      <p:sp>
        <p:nvSpPr>
          <p:cNvPr id="517" name="Google Shape;517;p76"/>
          <p:cNvSpPr txBox="1"/>
          <p:nvPr/>
        </p:nvSpPr>
        <p:spPr>
          <a:xfrm>
            <a:off x="251625" y="268301"/>
            <a:ext cx="2160600" cy="8634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Build Your Own Functions</a:t>
            </a:r>
            <a:endParaRPr b="1" sz="2200">
              <a:solidFill>
                <a:schemeClr val="dk2"/>
              </a:solidFill>
            </a:endParaRPr>
          </a:p>
        </p:txBody>
      </p:sp>
      <p:sp>
        <p:nvSpPr>
          <p:cNvPr id="518" name="Google Shape;518;p76"/>
          <p:cNvSpPr txBox="1"/>
          <p:nvPr/>
        </p:nvSpPr>
        <p:spPr>
          <a:xfrm>
            <a:off x="251625" y="11317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Function Wizard: </a:t>
            </a:r>
            <a:r>
              <a:rPr lang="en-US">
                <a:solidFill>
                  <a:schemeClr val="accent5"/>
                </a:solidFill>
                <a:latin typeface="Consolas"/>
                <a:ea typeface="Consolas"/>
                <a:cs typeface="Consolas"/>
                <a:sym typeface="Consolas"/>
              </a:rPr>
              <a:t>CONCATENATE</a:t>
            </a:r>
            <a:endParaRPr i="0" sz="1050" u="none" cap="none" strike="noStrike">
              <a:solidFill>
                <a:schemeClr val="accent5"/>
              </a:solidFill>
              <a:latin typeface="Consolas"/>
              <a:ea typeface="Consolas"/>
              <a:cs typeface="Consolas"/>
              <a:sym typeface="Consolas"/>
            </a:endParaRPr>
          </a:p>
        </p:txBody>
      </p:sp>
      <p:sp>
        <p:nvSpPr>
          <p:cNvPr id="519" name="Google Shape;519;p76"/>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520" name="Google Shape;520;p76"/>
          <p:cNvSpPr txBox="1"/>
          <p:nvPr/>
        </p:nvSpPr>
        <p:spPr>
          <a:xfrm>
            <a:off x="251625" y="2594725"/>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Syntax:	</a:t>
            </a:r>
            <a:r>
              <a:rPr b="1" lang="en-US" sz="1000">
                <a:solidFill>
                  <a:schemeClr val="accent5"/>
                </a:solidFill>
                <a:latin typeface="Consolas"/>
                <a:ea typeface="Consolas"/>
                <a:cs typeface="Consolas"/>
                <a:sym typeface="Consolas"/>
              </a:rPr>
              <a:t>=FUNCTION(</a:t>
            </a:r>
            <a:r>
              <a:rPr b="1" lang="en-US" sz="1000">
                <a:solidFill>
                  <a:schemeClr val="accent1"/>
                </a:solidFill>
                <a:latin typeface="Consolas"/>
                <a:ea typeface="Consolas"/>
                <a:cs typeface="Consolas"/>
                <a:sym typeface="Consolas"/>
              </a:rPr>
              <a:t>arguments</a:t>
            </a:r>
            <a:r>
              <a:rPr b="1" lang="en-US" sz="1000">
                <a:solidFill>
                  <a:schemeClr val="accent5"/>
                </a:solidFill>
                <a:latin typeface="Consolas"/>
                <a:ea typeface="Consolas"/>
                <a:cs typeface="Consolas"/>
                <a:sym typeface="Consolas"/>
              </a:rPr>
              <a:t>)</a:t>
            </a:r>
            <a:endParaRPr b="1" sz="1000">
              <a:solidFill>
                <a:schemeClr val="accent5"/>
              </a:solidFill>
              <a:latin typeface="Consolas"/>
              <a:ea typeface="Consolas"/>
              <a:cs typeface="Consolas"/>
              <a:sym typeface="Consolas"/>
            </a:endParaRPr>
          </a:p>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Built-in help offers a syntax guide:</a:t>
            </a:r>
            <a:endParaRPr sz="1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7"/>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sz="1000">
                <a:solidFill>
                  <a:srgbClr val="0F0F14"/>
                </a:solidFill>
              </a:rPr>
              <a:t>To build the function using the Function Wizard:</a:t>
            </a:r>
            <a:endParaRPr sz="1000">
              <a:solidFill>
                <a:srgbClr val="0F0F14"/>
              </a:solidFill>
            </a:endParaRPr>
          </a:p>
          <a:p>
            <a:pPr indent="-157480" lvl="0" marL="182880" marR="0" rtl="0" algn="l">
              <a:lnSpc>
                <a:spcPct val="100000"/>
              </a:lnSpc>
              <a:spcBef>
                <a:spcPts val="1200"/>
              </a:spcBef>
              <a:spcAft>
                <a:spcPts val="0"/>
              </a:spcAft>
              <a:buClr>
                <a:srgbClr val="0F0F14"/>
              </a:buClr>
              <a:buSzPts val="1000"/>
              <a:buAutoNum type="arabicPeriod"/>
            </a:pPr>
            <a:r>
              <a:rPr lang="en-US" sz="1000">
                <a:solidFill>
                  <a:srgbClr val="0F0F14"/>
                </a:solidFill>
              </a:rPr>
              <a:t>Click the </a:t>
            </a:r>
            <a:r>
              <a:rPr lang="en-US" sz="1000">
                <a:solidFill>
                  <a:schemeClr val="accent3"/>
                </a:solidFill>
              </a:rPr>
              <a:t>Function Wizard</a:t>
            </a:r>
            <a:r>
              <a:rPr lang="en-US" sz="1000">
                <a:solidFill>
                  <a:srgbClr val="0F0F14"/>
                </a:solidFill>
              </a:rPr>
              <a:t> button with the target cell highlighted.</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rgbClr val="0F0F14"/>
              </a:buClr>
              <a:buSzPts val="1000"/>
              <a:buAutoNum type="arabicPeriod"/>
            </a:pPr>
            <a:r>
              <a:rPr lang="en-US" sz="1000">
                <a:solidFill>
                  <a:srgbClr val="0F0F14"/>
                </a:solidFill>
              </a:rPr>
              <a:t>Select the function from the Function box. Use the Search bar to search for the </a:t>
            </a:r>
            <a:r>
              <a:rPr b="1" lang="en-US" sz="1000">
                <a:solidFill>
                  <a:schemeClr val="accent5"/>
                </a:solidFill>
                <a:latin typeface="Consolas"/>
                <a:ea typeface="Consolas"/>
                <a:cs typeface="Consolas"/>
                <a:sym typeface="Consolas"/>
              </a:rPr>
              <a:t>CONCATENATE</a:t>
            </a:r>
            <a:r>
              <a:rPr lang="en-US" sz="1000">
                <a:solidFill>
                  <a:srgbClr val="0F0F14"/>
                </a:solidFill>
              </a:rPr>
              <a:t> function.</a:t>
            </a:r>
            <a:endParaRPr b="0" i="0" sz="1000" u="none" cap="none" strike="noStrike">
              <a:solidFill>
                <a:srgbClr val="0F0F14"/>
              </a:solidFill>
              <a:latin typeface="Arial"/>
              <a:ea typeface="Arial"/>
              <a:cs typeface="Arial"/>
              <a:sym typeface="Arial"/>
            </a:endParaRPr>
          </a:p>
          <a:p>
            <a:pPr indent="-154940" lvl="0" marL="182880" marR="0" rtl="0" algn="l">
              <a:lnSpc>
                <a:spcPct val="100000"/>
              </a:lnSpc>
              <a:spcBef>
                <a:spcPts val="1200"/>
              </a:spcBef>
              <a:spcAft>
                <a:spcPts val="0"/>
              </a:spcAft>
              <a:buClr>
                <a:srgbClr val="0F0F14"/>
              </a:buClr>
              <a:buSzPts val="1000"/>
              <a:buAutoNum type="arabicPeriod"/>
            </a:pPr>
            <a:r>
              <a:rPr lang="en-US" sz="1000">
                <a:solidFill>
                  <a:srgbClr val="0F0F14"/>
                </a:solidFill>
              </a:rPr>
              <a:t>Click the </a:t>
            </a:r>
            <a:r>
              <a:rPr lang="en-US" sz="1000">
                <a:solidFill>
                  <a:schemeClr val="accent3"/>
                </a:solidFill>
              </a:rPr>
              <a:t>Next</a:t>
            </a:r>
            <a:r>
              <a:rPr lang="en-US" sz="1000">
                <a:solidFill>
                  <a:srgbClr val="0F0F14"/>
                </a:solidFill>
              </a:rPr>
              <a:t> button.</a:t>
            </a:r>
            <a:endParaRPr sz="1000">
              <a:solidFill>
                <a:srgbClr val="0F0F14"/>
              </a:solidFill>
            </a:endParaRPr>
          </a:p>
        </p:txBody>
      </p:sp>
      <p:pic>
        <p:nvPicPr>
          <p:cNvPr id="526" name="Google Shape;526;p77"/>
          <p:cNvPicPr preferRelativeResize="0"/>
          <p:nvPr/>
        </p:nvPicPr>
        <p:blipFill rotWithShape="1">
          <a:blip r:embed="rId3">
            <a:alphaModFix/>
          </a:blip>
          <a:srcRect b="3482" l="1359" r="2246" t="2911"/>
          <a:stretch/>
        </p:blipFill>
        <p:spPr>
          <a:xfrm>
            <a:off x="5050238" y="918925"/>
            <a:ext cx="3657599" cy="2873827"/>
          </a:xfrm>
          <a:prstGeom prst="rect">
            <a:avLst/>
          </a:prstGeom>
          <a:noFill/>
          <a:ln>
            <a:noFill/>
          </a:ln>
        </p:spPr>
      </p:pic>
      <p:sp>
        <p:nvSpPr>
          <p:cNvPr id="527" name="Google Shape;527;p77"/>
          <p:cNvSpPr txBox="1"/>
          <p:nvPr/>
        </p:nvSpPr>
        <p:spPr>
          <a:xfrm>
            <a:off x="251625" y="268301"/>
            <a:ext cx="2160600" cy="8634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Build Your Own </a:t>
            </a:r>
            <a:r>
              <a:rPr b="1" lang="en-US" sz="2200">
                <a:solidFill>
                  <a:schemeClr val="dk2"/>
                </a:solidFill>
              </a:rPr>
              <a:t>Functions</a:t>
            </a:r>
            <a:endParaRPr b="1" sz="2200">
              <a:solidFill>
                <a:schemeClr val="dk2"/>
              </a:solidFill>
            </a:endParaRPr>
          </a:p>
        </p:txBody>
      </p:sp>
      <p:sp>
        <p:nvSpPr>
          <p:cNvPr id="528" name="Google Shape;528;p77"/>
          <p:cNvSpPr txBox="1"/>
          <p:nvPr/>
        </p:nvSpPr>
        <p:spPr>
          <a:xfrm>
            <a:off x="251625" y="11317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Function Wizard</a:t>
            </a:r>
            <a:r>
              <a:rPr lang="en-US">
                <a:solidFill>
                  <a:srgbClr val="7F7F7F"/>
                </a:solidFill>
              </a:rPr>
              <a:t>: </a:t>
            </a:r>
            <a:r>
              <a:rPr lang="en-US">
                <a:solidFill>
                  <a:schemeClr val="accent5"/>
                </a:solidFill>
                <a:latin typeface="Consolas"/>
                <a:ea typeface="Consolas"/>
                <a:cs typeface="Consolas"/>
                <a:sym typeface="Consolas"/>
              </a:rPr>
              <a:t>CONCATENATE</a:t>
            </a:r>
            <a:endParaRPr i="0" sz="1050" u="none" cap="none" strike="noStrike">
              <a:solidFill>
                <a:schemeClr val="accent5"/>
              </a:solidFill>
              <a:latin typeface="Consolas"/>
              <a:ea typeface="Consolas"/>
              <a:cs typeface="Consolas"/>
              <a:sym typeface="Consolas"/>
            </a:endParaRPr>
          </a:p>
        </p:txBody>
      </p:sp>
      <p:sp>
        <p:nvSpPr>
          <p:cNvPr id="529" name="Google Shape;529;p77"/>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530" name="Google Shape;530;p77"/>
          <p:cNvSpPr/>
          <p:nvPr/>
        </p:nvSpPr>
        <p:spPr>
          <a:xfrm>
            <a:off x="5101450" y="1401500"/>
            <a:ext cx="1191300" cy="20616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8"/>
          <p:cNvSpPr txBox="1"/>
          <p:nvPr/>
        </p:nvSpPr>
        <p:spPr>
          <a:xfrm>
            <a:off x="251625" y="28152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rgbClr val="0F0F14"/>
              </a:buClr>
              <a:buSzPts val="1000"/>
              <a:buAutoNum type="arabicPeriod" startAt="4"/>
            </a:pPr>
            <a:r>
              <a:rPr lang="en-US" sz="1000">
                <a:solidFill>
                  <a:srgbClr val="0F0F14"/>
                </a:solidFill>
              </a:rPr>
              <a:t>Input cell names and text into the </a:t>
            </a:r>
            <a:r>
              <a:rPr lang="en-US" sz="1000">
                <a:solidFill>
                  <a:schemeClr val="accent3"/>
                </a:solidFill>
              </a:rPr>
              <a:t>Text for the concatenation boxes</a:t>
            </a:r>
            <a:r>
              <a:rPr lang="en-US" sz="1000">
                <a:solidFill>
                  <a:srgbClr val="0F0F14"/>
                </a:solidFill>
              </a:rPr>
              <a:t>. For this example: </a:t>
            </a:r>
            <a:r>
              <a:rPr b="1" lang="en-US" sz="1000">
                <a:solidFill>
                  <a:schemeClr val="accent5"/>
                </a:solidFill>
                <a:latin typeface="Consolas"/>
                <a:ea typeface="Consolas"/>
                <a:cs typeface="Consolas"/>
                <a:sym typeface="Consolas"/>
              </a:rPr>
              <a:t>AD3, “-”, AE3, “-”, AF3</a:t>
            </a:r>
            <a:r>
              <a:rPr lang="en-US" sz="1000">
                <a:solidFill>
                  <a:srgbClr val="0F0F14"/>
                </a:solidFill>
              </a:rPr>
              <a:t> for fields </a:t>
            </a:r>
            <a:r>
              <a:rPr lang="en-US" sz="1000">
                <a:solidFill>
                  <a:schemeClr val="accent3"/>
                </a:solidFill>
              </a:rPr>
              <a:t>Text1</a:t>
            </a:r>
            <a:r>
              <a:rPr lang="en-US" sz="1000">
                <a:solidFill>
                  <a:srgbClr val="0F0F14"/>
                </a:solidFill>
              </a:rPr>
              <a:t> through </a:t>
            </a:r>
            <a:r>
              <a:rPr lang="en-US" sz="1000">
                <a:solidFill>
                  <a:schemeClr val="accent3"/>
                </a:solidFill>
              </a:rPr>
              <a:t>Text5</a:t>
            </a:r>
            <a:r>
              <a:rPr lang="en-US" sz="1000">
                <a:solidFill>
                  <a:srgbClr val="0F0F14"/>
                </a:solidFill>
              </a:rPr>
              <a:t>.</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rgbClr val="0F0F14"/>
              </a:buClr>
              <a:buSzPts val="1000"/>
              <a:buAutoNum type="arabicPeriod" startAt="4"/>
            </a:pPr>
            <a:r>
              <a:rPr lang="en-US" sz="1000">
                <a:solidFill>
                  <a:srgbClr val="0F0F14"/>
                </a:solidFill>
              </a:rPr>
              <a:t>The </a:t>
            </a:r>
            <a:r>
              <a:rPr lang="en-US" sz="1000">
                <a:solidFill>
                  <a:schemeClr val="accent3"/>
                </a:solidFill>
              </a:rPr>
              <a:t>Result</a:t>
            </a:r>
            <a:r>
              <a:rPr lang="en-US" sz="1000">
                <a:solidFill>
                  <a:srgbClr val="0F0F14"/>
                </a:solidFill>
              </a:rPr>
              <a:t> box will allow you to preview the displayed value of the cell. Click </a:t>
            </a:r>
            <a:r>
              <a:rPr lang="en-US" sz="1000">
                <a:solidFill>
                  <a:schemeClr val="accent3"/>
                </a:solidFill>
              </a:rPr>
              <a:t>OK</a:t>
            </a:r>
            <a:r>
              <a:rPr lang="en-US" sz="1000">
                <a:solidFill>
                  <a:srgbClr val="0F0F14"/>
                </a:solidFill>
              </a:rPr>
              <a:t>.</a:t>
            </a:r>
            <a:endParaRPr b="0" i="0" sz="1000" u="none" cap="none" strike="noStrike">
              <a:solidFill>
                <a:srgbClr val="000000"/>
              </a:solidFill>
              <a:latin typeface="Arial"/>
              <a:ea typeface="Arial"/>
              <a:cs typeface="Arial"/>
              <a:sym typeface="Arial"/>
            </a:endParaRPr>
          </a:p>
        </p:txBody>
      </p:sp>
      <p:pic>
        <p:nvPicPr>
          <p:cNvPr id="536" name="Google Shape;536;p78"/>
          <p:cNvPicPr preferRelativeResize="0"/>
          <p:nvPr/>
        </p:nvPicPr>
        <p:blipFill rotWithShape="1">
          <a:blip r:embed="rId3">
            <a:alphaModFix/>
          </a:blip>
          <a:srcRect b="3482" l="1359" r="2246" t="2911"/>
          <a:stretch/>
        </p:blipFill>
        <p:spPr>
          <a:xfrm>
            <a:off x="5050238" y="918925"/>
            <a:ext cx="3657599" cy="2873827"/>
          </a:xfrm>
          <a:prstGeom prst="rect">
            <a:avLst/>
          </a:prstGeom>
          <a:noFill/>
          <a:ln>
            <a:noFill/>
          </a:ln>
        </p:spPr>
      </p:pic>
      <p:sp>
        <p:nvSpPr>
          <p:cNvPr id="537" name="Google Shape;537;p78"/>
          <p:cNvSpPr txBox="1"/>
          <p:nvPr/>
        </p:nvSpPr>
        <p:spPr>
          <a:xfrm>
            <a:off x="251625" y="268301"/>
            <a:ext cx="2160600" cy="8634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Build Your Own Functions</a:t>
            </a:r>
            <a:endParaRPr b="1" sz="2200">
              <a:solidFill>
                <a:schemeClr val="dk2"/>
              </a:solidFill>
            </a:endParaRPr>
          </a:p>
        </p:txBody>
      </p:sp>
      <p:sp>
        <p:nvSpPr>
          <p:cNvPr id="538" name="Google Shape;538;p78"/>
          <p:cNvSpPr txBox="1"/>
          <p:nvPr/>
        </p:nvSpPr>
        <p:spPr>
          <a:xfrm>
            <a:off x="251625" y="11317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Function Wizard: </a:t>
            </a:r>
            <a:r>
              <a:rPr lang="en-US">
                <a:solidFill>
                  <a:schemeClr val="accent5"/>
                </a:solidFill>
                <a:latin typeface="Consolas"/>
                <a:ea typeface="Consolas"/>
                <a:cs typeface="Consolas"/>
                <a:sym typeface="Consolas"/>
              </a:rPr>
              <a:t>CONCATENATE</a:t>
            </a:r>
            <a:endParaRPr i="0" sz="1050" u="none" cap="none" strike="noStrike">
              <a:solidFill>
                <a:schemeClr val="accent5"/>
              </a:solidFill>
              <a:latin typeface="Consolas"/>
              <a:ea typeface="Consolas"/>
              <a:cs typeface="Consolas"/>
              <a:sym typeface="Consolas"/>
            </a:endParaRPr>
          </a:p>
        </p:txBody>
      </p:sp>
      <p:sp>
        <p:nvSpPr>
          <p:cNvPr id="539" name="Google Shape;539;p78"/>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540" name="Google Shape;540;p78"/>
          <p:cNvSpPr/>
          <p:nvPr/>
        </p:nvSpPr>
        <p:spPr>
          <a:xfrm>
            <a:off x="6869600" y="1949475"/>
            <a:ext cx="1879800" cy="8634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79"/>
          <p:cNvPicPr preferRelativeResize="0"/>
          <p:nvPr/>
        </p:nvPicPr>
        <p:blipFill>
          <a:blip r:embed="rId3">
            <a:alphaModFix/>
          </a:blip>
          <a:stretch>
            <a:fillRect/>
          </a:stretch>
        </p:blipFill>
        <p:spPr>
          <a:xfrm>
            <a:off x="3923888" y="808039"/>
            <a:ext cx="4571999" cy="1933955"/>
          </a:xfrm>
          <a:prstGeom prst="rect">
            <a:avLst/>
          </a:prstGeom>
          <a:noFill/>
          <a:ln>
            <a:noFill/>
          </a:ln>
          <a:effectLst>
            <a:outerShdw blurRad="57150" rotWithShape="0" algn="bl" dir="2100000" dist="28575">
              <a:srgbClr val="000000">
                <a:alpha val="50000"/>
              </a:srgbClr>
            </a:outerShdw>
          </a:effectLst>
        </p:spPr>
      </p:pic>
      <p:sp>
        <p:nvSpPr>
          <p:cNvPr id="546" name="Google Shape;546;p79"/>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547" name="Google Shape;547;p79"/>
          <p:cNvSpPr txBox="1"/>
          <p:nvPr/>
        </p:nvSpPr>
        <p:spPr>
          <a:xfrm>
            <a:off x="251625" y="2594725"/>
            <a:ext cx="2160600" cy="2061600"/>
          </a:xfrm>
          <a:prstGeom prst="rect">
            <a:avLst/>
          </a:prstGeom>
          <a:noFill/>
          <a:ln>
            <a:noFill/>
          </a:ln>
        </p:spPr>
        <p:txBody>
          <a:bodyPr anchorCtr="0" anchor="t" bIns="91425" lIns="0" spcFirstLastPara="1" rIns="91425" wrap="square" tIns="91425">
            <a:normAutofit/>
          </a:bodyPr>
          <a:lstStyle/>
          <a:p>
            <a:pPr indent="-154940" lvl="0" marL="182880" rtl="0" algn="l">
              <a:spcBef>
                <a:spcPts val="1200"/>
              </a:spcBef>
              <a:spcAft>
                <a:spcPts val="0"/>
              </a:spcAft>
              <a:buClr>
                <a:schemeClr val="dk1"/>
              </a:buClr>
              <a:buSzPts val="1000"/>
              <a:buFont typeface="Noto Sans Symbols"/>
              <a:buChar char="●"/>
            </a:pPr>
            <a:r>
              <a:rPr b="1" lang="en-US" sz="1000">
                <a:solidFill>
                  <a:schemeClr val="accent5"/>
                </a:solidFill>
                <a:latin typeface="Consolas"/>
                <a:ea typeface="Consolas"/>
                <a:cs typeface="Consolas"/>
                <a:sym typeface="Consolas"/>
              </a:rPr>
              <a:t>CONCATENATE(</a:t>
            </a:r>
            <a:r>
              <a:rPr b="1" lang="en-US" sz="1000">
                <a:solidFill>
                  <a:schemeClr val="accent1"/>
                </a:solidFill>
                <a:latin typeface="Consolas"/>
                <a:ea typeface="Consolas"/>
                <a:cs typeface="Consolas"/>
                <a:sym typeface="Consolas"/>
              </a:rPr>
              <a:t>arguments</a:t>
            </a:r>
            <a:r>
              <a:rPr b="1" lang="en-US" sz="1000">
                <a:solidFill>
                  <a:schemeClr val="accent5"/>
                </a:solidFill>
                <a:latin typeface="Consolas"/>
                <a:ea typeface="Consolas"/>
                <a:cs typeface="Consolas"/>
                <a:sym typeface="Consolas"/>
              </a:rPr>
              <a:t>)</a:t>
            </a:r>
            <a:endParaRPr b="1" sz="1000">
              <a:solidFill>
                <a:schemeClr val="accent5"/>
              </a:solidFill>
              <a:latin typeface="Consolas"/>
              <a:ea typeface="Consolas"/>
              <a:cs typeface="Consolas"/>
              <a:sym typeface="Consolas"/>
            </a:endParaRPr>
          </a:p>
        </p:txBody>
      </p:sp>
      <p:sp>
        <p:nvSpPr>
          <p:cNvPr id="548" name="Google Shape;548;p79"/>
          <p:cNvSpPr txBox="1"/>
          <p:nvPr/>
        </p:nvSpPr>
        <p:spPr>
          <a:xfrm>
            <a:off x="251625" y="268301"/>
            <a:ext cx="2160600" cy="8634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Build Your Own Functions</a:t>
            </a:r>
            <a:endParaRPr b="1" sz="2200">
              <a:solidFill>
                <a:schemeClr val="dk2"/>
              </a:solidFill>
            </a:endParaRPr>
          </a:p>
        </p:txBody>
      </p:sp>
      <p:sp>
        <p:nvSpPr>
          <p:cNvPr id="549" name="Google Shape;549;p79"/>
          <p:cNvSpPr txBox="1"/>
          <p:nvPr/>
        </p:nvSpPr>
        <p:spPr>
          <a:xfrm>
            <a:off x="251625" y="11317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Function Wizard: </a:t>
            </a:r>
            <a:r>
              <a:rPr lang="en-US">
                <a:solidFill>
                  <a:schemeClr val="accent5"/>
                </a:solidFill>
                <a:latin typeface="Consolas"/>
                <a:ea typeface="Consolas"/>
                <a:cs typeface="Consolas"/>
                <a:sym typeface="Consolas"/>
              </a:rPr>
              <a:t>CONCATENATE</a:t>
            </a:r>
            <a:endParaRPr i="0" sz="1050" u="none" cap="none" strike="noStrike">
              <a:solidFill>
                <a:schemeClr val="accent5"/>
              </a:solidFill>
              <a:latin typeface="Consolas"/>
              <a:ea typeface="Consolas"/>
              <a:cs typeface="Consolas"/>
              <a:sym typeface="Consolas"/>
            </a:endParaRPr>
          </a:p>
        </p:txBody>
      </p:sp>
      <p:pic>
        <p:nvPicPr>
          <p:cNvPr id="550" name="Google Shape;550;p79"/>
          <p:cNvPicPr preferRelativeResize="0"/>
          <p:nvPr/>
        </p:nvPicPr>
        <p:blipFill rotWithShape="1">
          <a:blip r:embed="rId4">
            <a:alphaModFix/>
          </a:blip>
          <a:srcRect b="54196" l="0" r="63706" t="18500"/>
          <a:stretch/>
        </p:blipFill>
        <p:spPr>
          <a:xfrm>
            <a:off x="3923900" y="2950550"/>
            <a:ext cx="3819974" cy="1616417"/>
          </a:xfrm>
          <a:prstGeom prst="rect">
            <a:avLst/>
          </a:prstGeom>
          <a:noFill/>
          <a:ln>
            <a:noFill/>
          </a:ln>
          <a:effectLst>
            <a:outerShdw blurRad="57150" rotWithShape="0" algn="bl" dir="1740000" dist="28575">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0"/>
          <p:cNvSpPr/>
          <p:nvPr/>
        </p:nvSpPr>
        <p:spPr>
          <a:xfrm>
            <a:off x="1717725" y="3896175"/>
            <a:ext cx="1272600" cy="8829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557" name="Google Shape;557;p8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Built-in </a:t>
            </a:r>
            <a:r>
              <a:rPr b="1" lang="en-US" sz="2200">
                <a:solidFill>
                  <a:schemeClr val="dk2"/>
                </a:solidFill>
              </a:rPr>
              <a:t>Functions</a:t>
            </a:r>
            <a:endParaRPr b="1" i="0" sz="2200" u="none" cap="none" strike="noStrike">
              <a:solidFill>
                <a:schemeClr val="dk2"/>
              </a:solidFill>
              <a:latin typeface="Arial"/>
              <a:ea typeface="Arial"/>
              <a:cs typeface="Arial"/>
              <a:sym typeface="Arial"/>
            </a:endParaRPr>
          </a:p>
        </p:txBody>
      </p:sp>
      <p:sp>
        <p:nvSpPr>
          <p:cNvPr id="558" name="Google Shape;558;p8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Split Text → Columns</a:t>
            </a:r>
            <a:endParaRPr b="0" i="0" sz="1050" u="none" cap="none" strike="noStrike">
              <a:solidFill>
                <a:srgbClr val="7F7F7F"/>
              </a:solidFill>
              <a:latin typeface="Arial"/>
              <a:ea typeface="Arial"/>
              <a:cs typeface="Arial"/>
              <a:sym typeface="Arial"/>
            </a:endParaRPr>
          </a:p>
        </p:txBody>
      </p:sp>
      <p:sp>
        <p:nvSpPr>
          <p:cNvPr id="559" name="Google Shape;559;p80"/>
          <p:cNvSpPr txBox="1"/>
          <p:nvPr/>
        </p:nvSpPr>
        <p:spPr>
          <a:xfrm>
            <a:off x="1857925" y="3981950"/>
            <a:ext cx="1107000" cy="6429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200"/>
              </a:spcBef>
              <a:spcAft>
                <a:spcPts val="0"/>
              </a:spcAft>
              <a:buNone/>
            </a:pPr>
            <a:r>
              <a:rPr lang="en-US" sz="1000">
                <a:solidFill>
                  <a:schemeClr val="dk1"/>
                </a:solidFill>
              </a:rPr>
              <a:t>Select </a:t>
            </a:r>
            <a:r>
              <a:rPr lang="en-US" sz="1000">
                <a:solidFill>
                  <a:schemeClr val="accent3"/>
                </a:solidFill>
              </a:rPr>
              <a:t>Text to Columns… </a:t>
            </a:r>
            <a:r>
              <a:rPr lang="en-US" sz="1000">
                <a:solidFill>
                  <a:schemeClr val="dk1"/>
                </a:solidFill>
              </a:rPr>
              <a:t>from the </a:t>
            </a:r>
            <a:r>
              <a:rPr lang="en-US" sz="1000">
                <a:solidFill>
                  <a:schemeClr val="accent3"/>
                </a:solidFill>
              </a:rPr>
              <a:t>Data </a:t>
            </a:r>
            <a:r>
              <a:rPr lang="en-US" sz="1000">
                <a:solidFill>
                  <a:schemeClr val="dk1"/>
                </a:solidFill>
              </a:rPr>
              <a:t>menu. </a:t>
            </a:r>
            <a:endParaRPr sz="1000">
              <a:solidFill>
                <a:schemeClr val="dk1"/>
              </a:solidFill>
            </a:endParaRPr>
          </a:p>
        </p:txBody>
      </p:sp>
      <p:sp>
        <p:nvSpPr>
          <p:cNvPr id="560" name="Google Shape;560;p80"/>
          <p:cNvSpPr txBox="1"/>
          <p:nvPr/>
        </p:nvSpPr>
        <p:spPr>
          <a:xfrm>
            <a:off x="3486800" y="3946550"/>
            <a:ext cx="2576700" cy="8004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000">
                <a:solidFill>
                  <a:schemeClr val="dk1"/>
                </a:solidFill>
              </a:rPr>
              <a:t>Select your settings in the </a:t>
            </a:r>
            <a:r>
              <a:rPr lang="en-US" sz="1000">
                <a:solidFill>
                  <a:schemeClr val="accent3"/>
                </a:solidFill>
              </a:rPr>
              <a:t>Text to Column Wizard</a:t>
            </a:r>
            <a:r>
              <a:rPr lang="en-US" sz="1000">
                <a:solidFill>
                  <a:schemeClr val="dk1"/>
                </a:solidFill>
              </a:rPr>
              <a:t>. Make sure the right delimiter is selected by previewing the data in the bottom window. </a:t>
            </a:r>
            <a:endParaRPr sz="1000">
              <a:solidFill>
                <a:schemeClr val="dk1"/>
              </a:solidFill>
            </a:endParaRPr>
          </a:p>
        </p:txBody>
      </p:sp>
      <p:pic>
        <p:nvPicPr>
          <p:cNvPr id="561" name="Google Shape;561;p80"/>
          <p:cNvPicPr preferRelativeResize="0"/>
          <p:nvPr/>
        </p:nvPicPr>
        <p:blipFill rotWithShape="1">
          <a:blip r:embed="rId3">
            <a:alphaModFix/>
          </a:blip>
          <a:srcRect b="30001" l="23450" r="62631" t="0"/>
          <a:stretch/>
        </p:blipFill>
        <p:spPr>
          <a:xfrm>
            <a:off x="250825" y="1415500"/>
            <a:ext cx="1272701" cy="3600450"/>
          </a:xfrm>
          <a:prstGeom prst="rect">
            <a:avLst/>
          </a:prstGeom>
          <a:noFill/>
          <a:ln cap="flat" cmpd="sng" w="9525">
            <a:solidFill>
              <a:srgbClr val="B6D7A8"/>
            </a:solidFill>
            <a:prstDash val="solid"/>
            <a:round/>
            <a:headEnd len="sm" w="sm" type="none"/>
            <a:tailEnd len="sm" w="sm" type="none"/>
          </a:ln>
          <a:effectLst>
            <a:outerShdw blurRad="57150" rotWithShape="0" algn="bl" dir="1740000" dist="38100">
              <a:srgbClr val="000000">
                <a:alpha val="50000"/>
              </a:srgbClr>
            </a:outerShdw>
          </a:effectLst>
        </p:spPr>
      </p:pic>
      <p:sp>
        <p:nvSpPr>
          <p:cNvPr id="562" name="Google Shape;562;p80"/>
          <p:cNvSpPr/>
          <p:nvPr/>
        </p:nvSpPr>
        <p:spPr>
          <a:xfrm>
            <a:off x="250825" y="4344650"/>
            <a:ext cx="1272600" cy="2241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3" name="Google Shape;563;p80"/>
          <p:cNvPicPr preferRelativeResize="0"/>
          <p:nvPr/>
        </p:nvPicPr>
        <p:blipFill rotWithShape="1">
          <a:blip r:embed="rId4">
            <a:alphaModFix/>
          </a:blip>
          <a:srcRect b="17127" l="30059" r="30178" t="10113"/>
          <a:stretch/>
        </p:blipFill>
        <p:spPr>
          <a:xfrm>
            <a:off x="3647650" y="1491700"/>
            <a:ext cx="2255002" cy="2320826"/>
          </a:xfrm>
          <a:prstGeom prst="rect">
            <a:avLst/>
          </a:prstGeom>
          <a:noFill/>
          <a:ln>
            <a:noFill/>
          </a:ln>
          <a:effectLst>
            <a:outerShdw blurRad="57150" rotWithShape="0" algn="bl" dir="1980000" dist="28575">
              <a:srgbClr val="000000">
                <a:alpha val="50000"/>
              </a:srgbClr>
            </a:outerShdw>
          </a:effectLst>
        </p:spPr>
      </p:pic>
      <p:sp>
        <p:nvSpPr>
          <p:cNvPr id="564" name="Google Shape;564;p80"/>
          <p:cNvSpPr/>
          <p:nvPr/>
        </p:nvSpPr>
        <p:spPr>
          <a:xfrm>
            <a:off x="3397700" y="3896175"/>
            <a:ext cx="2754900" cy="8829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5" name="Google Shape;565;p80"/>
          <p:cNvPicPr preferRelativeResize="0"/>
          <p:nvPr/>
        </p:nvPicPr>
        <p:blipFill rotWithShape="1">
          <a:blip r:embed="rId5">
            <a:alphaModFix/>
          </a:blip>
          <a:srcRect b="29701" l="16401" r="57083" t="15710"/>
          <a:stretch/>
        </p:blipFill>
        <p:spPr>
          <a:xfrm>
            <a:off x="6648525" y="1466025"/>
            <a:ext cx="2048424" cy="2372180"/>
          </a:xfrm>
          <a:prstGeom prst="rect">
            <a:avLst/>
          </a:prstGeom>
          <a:noFill/>
          <a:ln>
            <a:noFill/>
          </a:ln>
          <a:effectLst>
            <a:outerShdw blurRad="57150" rotWithShape="0" algn="bl" dir="1980000" dist="28575">
              <a:srgbClr val="000000">
                <a:alpha val="50000"/>
              </a:srgbClr>
            </a:outerShdw>
          </a:effectLst>
        </p:spPr>
      </p:pic>
      <p:sp>
        <p:nvSpPr>
          <p:cNvPr id="566" name="Google Shape;566;p80"/>
          <p:cNvSpPr/>
          <p:nvPr/>
        </p:nvSpPr>
        <p:spPr>
          <a:xfrm>
            <a:off x="224250" y="1555675"/>
            <a:ext cx="3783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Functions</a:t>
            </a:r>
            <a:endParaRPr b="1" i="0" sz="2200" u="none" cap="none" strike="noStrike">
              <a:solidFill>
                <a:schemeClr val="dk2"/>
              </a:solidFill>
              <a:latin typeface="Arial"/>
              <a:ea typeface="Arial"/>
              <a:cs typeface="Arial"/>
              <a:sym typeface="Arial"/>
            </a:endParaRPr>
          </a:p>
        </p:txBody>
      </p:sp>
      <p:sp>
        <p:nvSpPr>
          <p:cNvPr id="572" name="Google Shape;572;p8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Calc does not have a built-in deduplication tool. There are two options:</a:t>
            </a:r>
            <a:endParaRPr b="0" i="0" sz="1050" u="none" cap="none" strike="noStrike">
              <a:solidFill>
                <a:srgbClr val="7F7F7F"/>
              </a:solidFill>
              <a:latin typeface="Arial"/>
              <a:ea typeface="Arial"/>
              <a:cs typeface="Arial"/>
              <a:sym typeface="Arial"/>
            </a:endParaRPr>
          </a:p>
        </p:txBody>
      </p:sp>
      <p:sp>
        <p:nvSpPr>
          <p:cNvPr id="573" name="Google Shape;573;p81"/>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4" name="Google Shape;574;p81"/>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Use Formatting: </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Calc includes functions for conditional formatting and filtering, which can be used to find and remove duplicates. </a:t>
            </a:r>
            <a:endParaRPr b="0" i="0" sz="1400" u="none" cap="none" strike="noStrike">
              <a:solidFill>
                <a:srgbClr val="000000"/>
              </a:solidFill>
              <a:latin typeface="Arial"/>
              <a:ea typeface="Arial"/>
              <a:cs typeface="Arial"/>
              <a:sym typeface="Arial"/>
            </a:endParaRPr>
          </a:p>
        </p:txBody>
      </p:sp>
      <p:sp>
        <p:nvSpPr>
          <p:cNvPr id="575" name="Google Shape;575;p81"/>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6" name="Google Shape;576;p81"/>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Install an Extension: </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u="sng">
                <a:solidFill>
                  <a:schemeClr val="hlink"/>
                </a:solidFill>
                <a:hlinkClick r:id="rId3"/>
              </a:rPr>
              <a:t>Remove Duplicates</a:t>
            </a:r>
            <a:r>
              <a:rPr lang="en-US"/>
              <a:t> is a free extension for Calc. </a:t>
            </a:r>
            <a:endParaRPr b="0" i="0" sz="1400" u="none" cap="none" strike="noStrike">
              <a:solidFill>
                <a:srgbClr val="000000"/>
              </a:solidFill>
              <a:latin typeface="Arial"/>
              <a:ea typeface="Arial"/>
              <a:cs typeface="Arial"/>
              <a:sym typeface="Arial"/>
            </a:endParaRPr>
          </a:p>
        </p:txBody>
      </p:sp>
      <p:sp>
        <p:nvSpPr>
          <p:cNvPr id="577" name="Google Shape;577;p8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583" name="Google Shape;583;p8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Functions</a:t>
            </a:r>
            <a:endParaRPr b="1" i="0" sz="2200" u="none" cap="none" strike="noStrike">
              <a:solidFill>
                <a:schemeClr val="dk2"/>
              </a:solidFill>
              <a:latin typeface="Arial"/>
              <a:ea typeface="Arial"/>
              <a:cs typeface="Arial"/>
              <a:sym typeface="Arial"/>
            </a:endParaRPr>
          </a:p>
        </p:txBody>
      </p:sp>
      <p:sp>
        <p:nvSpPr>
          <p:cNvPr id="584" name="Google Shape;584;p8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Deduplicating Rows</a:t>
            </a:r>
            <a:endParaRPr b="0" i="0" sz="1050" u="none" cap="none" strike="noStrike">
              <a:solidFill>
                <a:srgbClr val="7F7F7F"/>
              </a:solidFill>
              <a:latin typeface="Arial"/>
              <a:ea typeface="Arial"/>
              <a:cs typeface="Arial"/>
              <a:sym typeface="Arial"/>
            </a:endParaRPr>
          </a:p>
        </p:txBody>
      </p:sp>
      <p:sp>
        <p:nvSpPr>
          <p:cNvPr id="585" name="Google Shape;585;p82"/>
          <p:cNvSpPr txBox="1"/>
          <p:nvPr/>
        </p:nvSpPr>
        <p:spPr>
          <a:xfrm>
            <a:off x="3387225" y="1423400"/>
            <a:ext cx="1966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To deduplicate rows, highlight the column to sort for duplicates. Under </a:t>
            </a:r>
            <a:r>
              <a:rPr lang="en-US" sz="1200">
                <a:solidFill>
                  <a:schemeClr val="accent3"/>
                </a:solidFill>
              </a:rPr>
              <a:t>Format</a:t>
            </a:r>
            <a:r>
              <a:rPr lang="en-US" sz="1200">
                <a:solidFill>
                  <a:schemeClr val="dk1"/>
                </a:solidFill>
              </a:rPr>
              <a:t>, select </a:t>
            </a:r>
            <a:r>
              <a:rPr lang="en-US" sz="1200">
                <a:solidFill>
                  <a:schemeClr val="accent3"/>
                </a:solidFill>
              </a:rPr>
              <a:t>Conditional </a:t>
            </a:r>
            <a:r>
              <a:rPr lang="en-US" sz="1200">
                <a:solidFill>
                  <a:schemeClr val="dk1"/>
                </a:solidFill>
              </a:rPr>
              <a:t>→ </a:t>
            </a:r>
            <a:r>
              <a:rPr lang="en-US" sz="1200">
                <a:solidFill>
                  <a:schemeClr val="accent3"/>
                </a:solidFill>
              </a:rPr>
              <a:t>Condition…</a:t>
            </a:r>
            <a:endParaRPr sz="1200">
              <a:solidFill>
                <a:schemeClr val="dk1"/>
              </a:solidFill>
              <a:highlight>
                <a:schemeClr val="accent3"/>
              </a:highlight>
            </a:endParaRPr>
          </a:p>
        </p:txBody>
      </p:sp>
      <p:pic>
        <p:nvPicPr>
          <p:cNvPr id="586" name="Google Shape;586;p82"/>
          <p:cNvPicPr preferRelativeResize="0"/>
          <p:nvPr/>
        </p:nvPicPr>
        <p:blipFill rotWithShape="1">
          <a:blip r:embed="rId3">
            <a:alphaModFix/>
          </a:blip>
          <a:srcRect b="13312" l="0" r="70063" t="19383"/>
          <a:stretch/>
        </p:blipFill>
        <p:spPr>
          <a:xfrm>
            <a:off x="321400" y="1562825"/>
            <a:ext cx="2737426" cy="3461700"/>
          </a:xfrm>
          <a:prstGeom prst="rect">
            <a:avLst/>
          </a:prstGeom>
          <a:noFill/>
          <a:ln>
            <a:noFill/>
          </a:ln>
          <a:effectLst>
            <a:outerShdw blurRad="57150" rotWithShape="0" algn="bl" dir="2100000" dist="28575">
              <a:srgbClr val="000000">
                <a:alpha val="50000"/>
              </a:srgbClr>
            </a:outerShdw>
          </a:effectLst>
        </p:spPr>
      </p:pic>
      <p:grpSp>
        <p:nvGrpSpPr>
          <p:cNvPr id="587" name="Google Shape;587;p82"/>
          <p:cNvGrpSpPr/>
          <p:nvPr/>
        </p:nvGrpSpPr>
        <p:grpSpPr>
          <a:xfrm>
            <a:off x="3492500" y="2788975"/>
            <a:ext cx="1966877" cy="2172326"/>
            <a:chOff x="1753800" y="2749375"/>
            <a:chExt cx="1966877" cy="2172326"/>
          </a:xfrm>
        </p:grpSpPr>
        <p:pic>
          <p:nvPicPr>
            <p:cNvPr id="588" name="Google Shape;588;p82"/>
            <p:cNvPicPr preferRelativeResize="0"/>
            <p:nvPr/>
          </p:nvPicPr>
          <p:blipFill rotWithShape="1">
            <a:blip r:embed="rId4">
              <a:alphaModFix/>
            </a:blip>
            <a:srcRect b="15252" l="11956" r="70571" t="33444"/>
            <a:stretch/>
          </p:blipFill>
          <p:spPr>
            <a:xfrm>
              <a:off x="1753800" y="2749375"/>
              <a:ext cx="1315248" cy="2172326"/>
            </a:xfrm>
            <a:prstGeom prst="rect">
              <a:avLst/>
            </a:prstGeom>
            <a:noFill/>
            <a:ln>
              <a:noFill/>
            </a:ln>
            <a:effectLst>
              <a:outerShdw blurRad="57150" rotWithShape="0" algn="bl" dir="1920000" dist="28575">
                <a:srgbClr val="000000">
                  <a:alpha val="50000"/>
                </a:srgbClr>
              </a:outerShdw>
            </a:effectLst>
          </p:spPr>
        </p:pic>
        <p:pic>
          <p:nvPicPr>
            <p:cNvPr id="589" name="Google Shape;589;p82"/>
            <p:cNvPicPr preferRelativeResize="0"/>
            <p:nvPr/>
          </p:nvPicPr>
          <p:blipFill rotWithShape="1">
            <a:blip r:embed="rId4">
              <a:alphaModFix/>
            </a:blip>
            <a:srcRect b="33822" l="29008" r="61261" t="46980"/>
            <a:stretch/>
          </p:blipFill>
          <p:spPr>
            <a:xfrm>
              <a:off x="2988250" y="3295950"/>
              <a:ext cx="732427" cy="812875"/>
            </a:xfrm>
            <a:prstGeom prst="rect">
              <a:avLst/>
            </a:prstGeom>
            <a:noFill/>
            <a:ln>
              <a:noFill/>
            </a:ln>
            <a:effectLst>
              <a:outerShdw blurRad="57150" rotWithShape="0" algn="bl" dir="1920000" dist="28575">
                <a:srgbClr val="000000">
                  <a:alpha val="50000"/>
                </a:srgbClr>
              </a:outerShdw>
            </a:effectLst>
          </p:spPr>
        </p:pic>
      </p:grpSp>
      <p:pic>
        <p:nvPicPr>
          <p:cNvPr id="590" name="Google Shape;590;p82"/>
          <p:cNvPicPr preferRelativeResize="0"/>
          <p:nvPr/>
        </p:nvPicPr>
        <p:blipFill rotWithShape="1">
          <a:blip r:embed="rId5">
            <a:alphaModFix/>
          </a:blip>
          <a:srcRect b="51532" l="26876" r="36779" t="7652"/>
          <a:stretch/>
        </p:blipFill>
        <p:spPr>
          <a:xfrm>
            <a:off x="5798475" y="2355875"/>
            <a:ext cx="3210749" cy="2028040"/>
          </a:xfrm>
          <a:prstGeom prst="rect">
            <a:avLst/>
          </a:prstGeom>
          <a:noFill/>
          <a:ln>
            <a:noFill/>
          </a:ln>
          <a:effectLst>
            <a:outerShdw blurRad="57150" rotWithShape="0" algn="bl" dir="1740000" dist="28575">
              <a:srgbClr val="000000">
                <a:alpha val="50000"/>
              </a:srgbClr>
            </a:outerShdw>
          </a:effectLst>
        </p:spPr>
      </p:pic>
      <p:sp>
        <p:nvSpPr>
          <p:cNvPr id="591" name="Google Shape;591;p82"/>
          <p:cNvSpPr txBox="1"/>
          <p:nvPr/>
        </p:nvSpPr>
        <p:spPr>
          <a:xfrm>
            <a:off x="5989550" y="1424688"/>
            <a:ext cx="259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Set the </a:t>
            </a:r>
            <a:r>
              <a:rPr b="1" lang="en-US" sz="1200"/>
              <a:t>condition</a:t>
            </a:r>
            <a:r>
              <a:rPr lang="en-US" sz="1200"/>
              <a:t> to “is duplicate” and set the style for the conditionally formatted boxes. </a:t>
            </a:r>
            <a:endParaRPr sz="1200">
              <a:solidFill>
                <a:schemeClr val="dk1"/>
              </a:solidFill>
              <a:highlight>
                <a:schemeClr val="accent3"/>
              </a:highlight>
            </a:endParaRPr>
          </a:p>
        </p:txBody>
      </p:sp>
      <p:cxnSp>
        <p:nvCxnSpPr>
          <p:cNvPr id="592" name="Google Shape;592;p82"/>
          <p:cNvCxnSpPr/>
          <p:nvPr/>
        </p:nvCxnSpPr>
        <p:spPr>
          <a:xfrm>
            <a:off x="1230025" y="3341975"/>
            <a:ext cx="2181600" cy="0"/>
          </a:xfrm>
          <a:prstGeom prst="straightConnector1">
            <a:avLst/>
          </a:prstGeom>
          <a:noFill/>
          <a:ln cap="flat" cmpd="sng" w="19050">
            <a:solidFill>
              <a:schemeClr val="accent3"/>
            </a:solidFill>
            <a:prstDash val="solid"/>
            <a:round/>
            <a:headEnd len="med" w="med" type="none"/>
            <a:tailEnd len="med" w="med" type="triangle"/>
          </a:ln>
        </p:spPr>
      </p:cxnSp>
      <p:sp>
        <p:nvSpPr>
          <p:cNvPr id="593" name="Google Shape;593;p82"/>
          <p:cNvSpPr/>
          <p:nvPr/>
        </p:nvSpPr>
        <p:spPr>
          <a:xfrm>
            <a:off x="255300" y="1531725"/>
            <a:ext cx="974700" cy="3461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4" name="Google Shape;594;p82"/>
          <p:cNvCxnSpPr>
            <a:stCxn id="589" idx="3"/>
            <a:endCxn id="590" idx="1"/>
          </p:cNvCxnSpPr>
          <p:nvPr/>
        </p:nvCxnSpPr>
        <p:spPr>
          <a:xfrm flipH="1" rot="10800000">
            <a:off x="5459377" y="3369988"/>
            <a:ext cx="339000" cy="372000"/>
          </a:xfrm>
          <a:prstGeom prst="straightConnector1">
            <a:avLst/>
          </a:prstGeom>
          <a:noFill/>
          <a:ln cap="flat" cmpd="sng" w="19050">
            <a:solidFill>
              <a:schemeClr val="accent3"/>
            </a:solidFill>
            <a:prstDash val="solid"/>
            <a:round/>
            <a:headEnd len="med" w="med" type="none"/>
            <a:tailEnd len="med" w="med" type="triangle"/>
          </a:ln>
        </p:spPr>
      </p:cxnSp>
      <p:sp>
        <p:nvSpPr>
          <p:cNvPr id="595" name="Google Shape;595;p82"/>
          <p:cNvSpPr/>
          <p:nvPr/>
        </p:nvSpPr>
        <p:spPr>
          <a:xfrm>
            <a:off x="3434800" y="3341975"/>
            <a:ext cx="2024700" cy="1467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6"/>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What are </a:t>
            </a:r>
            <a:br>
              <a:rPr lang="en-US"/>
            </a:br>
            <a:r>
              <a:rPr lang="en-US"/>
              <a:t>Spreadsheet Tools?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601" name="Google Shape;601;p8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Functions</a:t>
            </a:r>
            <a:endParaRPr b="1" i="0" sz="2200" u="none" cap="none" strike="noStrike">
              <a:solidFill>
                <a:schemeClr val="dk2"/>
              </a:solidFill>
              <a:latin typeface="Arial"/>
              <a:ea typeface="Arial"/>
              <a:cs typeface="Arial"/>
              <a:sym typeface="Arial"/>
            </a:endParaRPr>
          </a:p>
        </p:txBody>
      </p:sp>
      <p:sp>
        <p:nvSpPr>
          <p:cNvPr id="602" name="Google Shape;602;p8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Deduplicating Rows</a:t>
            </a:r>
            <a:endParaRPr b="0" i="0" sz="1050" u="none" cap="none" strike="noStrike">
              <a:solidFill>
                <a:srgbClr val="7F7F7F"/>
              </a:solidFill>
              <a:latin typeface="Arial"/>
              <a:ea typeface="Arial"/>
              <a:cs typeface="Arial"/>
              <a:sym typeface="Arial"/>
            </a:endParaRPr>
          </a:p>
        </p:txBody>
      </p:sp>
      <p:sp>
        <p:nvSpPr>
          <p:cNvPr id="603" name="Google Shape;603;p83"/>
          <p:cNvSpPr txBox="1"/>
          <p:nvPr/>
        </p:nvSpPr>
        <p:spPr>
          <a:xfrm>
            <a:off x="379225" y="2727638"/>
            <a:ext cx="3812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If you haven’t used conditional formatting this way in the program, you may have to create a </a:t>
            </a:r>
            <a:r>
              <a:rPr b="1" lang="en-US" sz="1200"/>
              <a:t>new style</a:t>
            </a:r>
            <a:r>
              <a:rPr lang="en-US" sz="1200"/>
              <a:t> that changes the background color rather than font style. </a:t>
            </a:r>
            <a:endParaRPr sz="1200">
              <a:solidFill>
                <a:schemeClr val="dk1"/>
              </a:solidFill>
              <a:highlight>
                <a:schemeClr val="accent3"/>
              </a:highlight>
            </a:endParaRPr>
          </a:p>
        </p:txBody>
      </p:sp>
      <p:pic>
        <p:nvPicPr>
          <p:cNvPr id="604" name="Google Shape;604;p83"/>
          <p:cNvPicPr preferRelativeResize="0"/>
          <p:nvPr/>
        </p:nvPicPr>
        <p:blipFill rotWithShape="1">
          <a:blip r:embed="rId3">
            <a:alphaModFix/>
          </a:blip>
          <a:srcRect b="20052" l="29748" r="29388" t="13174"/>
          <a:stretch/>
        </p:blipFill>
        <p:spPr>
          <a:xfrm>
            <a:off x="4667000" y="1585550"/>
            <a:ext cx="3489725" cy="3207576"/>
          </a:xfrm>
          <a:prstGeom prst="rect">
            <a:avLst/>
          </a:prstGeom>
          <a:noFill/>
          <a:ln>
            <a:noFill/>
          </a:ln>
          <a:effectLst>
            <a:outerShdw blurRad="57150" rotWithShape="0" algn="bl" dir="2100000" dist="28575">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610" name="Google Shape;610;p8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Functions</a:t>
            </a:r>
            <a:endParaRPr b="1" i="0" sz="2200" u="none" cap="none" strike="noStrike">
              <a:solidFill>
                <a:schemeClr val="dk2"/>
              </a:solidFill>
              <a:latin typeface="Arial"/>
              <a:ea typeface="Arial"/>
              <a:cs typeface="Arial"/>
              <a:sym typeface="Arial"/>
            </a:endParaRPr>
          </a:p>
        </p:txBody>
      </p:sp>
      <p:sp>
        <p:nvSpPr>
          <p:cNvPr id="611" name="Google Shape;611;p8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Deduplicating Rows</a:t>
            </a:r>
            <a:endParaRPr b="0" i="0" sz="1050" u="none" cap="none" strike="noStrike">
              <a:solidFill>
                <a:srgbClr val="7F7F7F"/>
              </a:solidFill>
              <a:latin typeface="Arial"/>
              <a:ea typeface="Arial"/>
              <a:cs typeface="Arial"/>
              <a:sym typeface="Arial"/>
            </a:endParaRPr>
          </a:p>
        </p:txBody>
      </p:sp>
      <p:sp>
        <p:nvSpPr>
          <p:cNvPr id="612" name="Google Shape;612;p84"/>
          <p:cNvSpPr txBox="1"/>
          <p:nvPr/>
        </p:nvSpPr>
        <p:spPr>
          <a:xfrm>
            <a:off x="1332025" y="2249100"/>
            <a:ext cx="431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Once you’ve formatted any duplicates, use the autofilter setting. Select </a:t>
            </a:r>
            <a:r>
              <a:rPr b="1" lang="en-US" sz="1200"/>
              <a:t>Background color </a:t>
            </a:r>
            <a:r>
              <a:rPr lang="en-US" sz="1200"/>
              <a:t>from the dropdown menu to bring duplicates to the top.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From there, check and remove any rows that are duplicates.  </a:t>
            </a:r>
            <a:endParaRPr sz="1200">
              <a:solidFill>
                <a:schemeClr val="dk1"/>
              </a:solidFill>
              <a:highlight>
                <a:schemeClr val="accent3"/>
              </a:highlight>
            </a:endParaRPr>
          </a:p>
        </p:txBody>
      </p:sp>
      <p:pic>
        <p:nvPicPr>
          <p:cNvPr id="613" name="Google Shape;613;p84"/>
          <p:cNvPicPr preferRelativeResize="0"/>
          <p:nvPr/>
        </p:nvPicPr>
        <p:blipFill rotWithShape="1">
          <a:blip r:embed="rId3">
            <a:alphaModFix/>
          </a:blip>
          <a:srcRect b="10575" l="28407" r="54939" t="24222"/>
          <a:stretch/>
        </p:blipFill>
        <p:spPr>
          <a:xfrm>
            <a:off x="6289400" y="1523250"/>
            <a:ext cx="1522699" cy="3353551"/>
          </a:xfrm>
          <a:prstGeom prst="rect">
            <a:avLst/>
          </a:prstGeom>
          <a:noFill/>
          <a:ln>
            <a:noFill/>
          </a:ln>
          <a:effectLst>
            <a:outerShdw blurRad="57150" rotWithShape="0" algn="bl" dir="1920000" dist="28575">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8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619" name="Google Shape;619;p8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Functions</a:t>
            </a:r>
            <a:endParaRPr b="1" i="0" sz="2200" u="none" cap="none" strike="noStrike">
              <a:solidFill>
                <a:schemeClr val="dk2"/>
              </a:solidFill>
              <a:latin typeface="Arial"/>
              <a:ea typeface="Arial"/>
              <a:cs typeface="Arial"/>
              <a:sym typeface="Arial"/>
            </a:endParaRPr>
          </a:p>
        </p:txBody>
      </p:sp>
      <p:sp>
        <p:nvSpPr>
          <p:cNvPr id="620" name="Google Shape;620;p8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Deduplicating Rows</a:t>
            </a:r>
            <a:endParaRPr b="0" i="0" sz="1050" u="none" cap="none" strike="noStrike">
              <a:solidFill>
                <a:srgbClr val="7F7F7F"/>
              </a:solidFill>
              <a:latin typeface="Arial"/>
              <a:ea typeface="Arial"/>
              <a:cs typeface="Arial"/>
              <a:sym typeface="Arial"/>
            </a:endParaRPr>
          </a:p>
        </p:txBody>
      </p:sp>
      <p:sp>
        <p:nvSpPr>
          <p:cNvPr id="621" name="Google Shape;621;p85"/>
          <p:cNvSpPr txBox="1"/>
          <p:nvPr/>
        </p:nvSpPr>
        <p:spPr>
          <a:xfrm>
            <a:off x="553100" y="2341488"/>
            <a:ext cx="2939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Typically, it’s best to avoid background colors because they can make a spreadsheet look messy.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When removing duplicates, however, all rows with a different background color will be deleted. </a:t>
            </a:r>
            <a:endParaRPr sz="1200"/>
          </a:p>
        </p:txBody>
      </p:sp>
      <p:pic>
        <p:nvPicPr>
          <p:cNvPr id="622" name="Google Shape;622;p85"/>
          <p:cNvPicPr preferRelativeResize="0"/>
          <p:nvPr/>
        </p:nvPicPr>
        <p:blipFill rotWithShape="1">
          <a:blip r:embed="rId3">
            <a:alphaModFix/>
          </a:blip>
          <a:srcRect b="48923" l="0" r="50468" t="18741"/>
          <a:stretch/>
        </p:blipFill>
        <p:spPr>
          <a:xfrm>
            <a:off x="4121700" y="2064000"/>
            <a:ext cx="4529074" cy="1663176"/>
          </a:xfrm>
          <a:prstGeom prst="rect">
            <a:avLst/>
          </a:prstGeom>
          <a:noFill/>
          <a:ln>
            <a:noFill/>
          </a:ln>
          <a:effectLst>
            <a:outerShdw blurRad="57150" rotWithShape="0" algn="bl" dir="1980000" dist="28575">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86"/>
          <p:cNvSpPr txBox="1"/>
          <p:nvPr/>
        </p:nvSpPr>
        <p:spPr>
          <a:xfrm>
            <a:off x="251625" y="268301"/>
            <a:ext cx="2160600" cy="863400"/>
          </a:xfrm>
          <a:prstGeom prst="rect">
            <a:avLst/>
          </a:prstGeom>
          <a:noFill/>
          <a:ln>
            <a:noFill/>
          </a:ln>
        </p:spPr>
        <p:txBody>
          <a:bodyPr anchorCtr="0" anchor="b" bIns="91425" lIns="0" spcFirstLastPara="1" rIns="91425" wrap="square" tIns="91425">
            <a:noAutofit/>
          </a:bodyPr>
          <a:lstStyle/>
          <a:p>
            <a:pPr indent="0" lvl="0" marL="0" rtl="0" algn="l">
              <a:lnSpc>
                <a:spcPct val="90000"/>
              </a:lnSpc>
              <a:spcBef>
                <a:spcPts val="0"/>
              </a:spcBef>
              <a:spcAft>
                <a:spcPts val="0"/>
              </a:spcAft>
              <a:buClr>
                <a:schemeClr val="dk1"/>
              </a:buClr>
              <a:buSzPts val="4400"/>
              <a:buFont typeface="Arial"/>
              <a:buNone/>
            </a:pPr>
            <a:r>
              <a:rPr b="1" lang="en-US" sz="2200">
                <a:solidFill>
                  <a:schemeClr val="dk1"/>
                </a:solidFill>
              </a:rPr>
              <a:t>Build Your Own Functions</a:t>
            </a:r>
            <a:endParaRPr b="1" sz="2200">
              <a:solidFill>
                <a:schemeClr val="dk2"/>
              </a:solidFill>
            </a:endParaRPr>
          </a:p>
        </p:txBody>
      </p:sp>
      <p:sp>
        <p:nvSpPr>
          <p:cNvPr id="628" name="Google Shape;628;p86"/>
          <p:cNvSpPr txBox="1"/>
          <p:nvPr/>
        </p:nvSpPr>
        <p:spPr>
          <a:xfrm>
            <a:off x="251625" y="11317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Lookup Lists with </a:t>
            </a:r>
            <a:r>
              <a:rPr lang="en-US">
                <a:solidFill>
                  <a:schemeClr val="accent5"/>
                </a:solidFill>
                <a:latin typeface="Consolas"/>
                <a:ea typeface="Consolas"/>
                <a:cs typeface="Consolas"/>
                <a:sym typeface="Consolas"/>
              </a:rPr>
              <a:t>VLOOKUP</a:t>
            </a:r>
            <a:endParaRPr i="0" sz="1050" u="none" cap="none" strike="noStrike">
              <a:solidFill>
                <a:schemeClr val="accent5"/>
              </a:solidFill>
              <a:latin typeface="Consolas"/>
              <a:ea typeface="Consolas"/>
              <a:cs typeface="Consolas"/>
              <a:sym typeface="Consolas"/>
            </a:endParaRPr>
          </a:p>
        </p:txBody>
      </p:sp>
      <p:sp>
        <p:nvSpPr>
          <p:cNvPr id="629" name="Google Shape;629;p86"/>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pic>
        <p:nvPicPr>
          <p:cNvPr id="630" name="Google Shape;630;p86"/>
          <p:cNvPicPr preferRelativeResize="0"/>
          <p:nvPr/>
        </p:nvPicPr>
        <p:blipFill rotWithShape="1">
          <a:blip r:embed="rId3">
            <a:alphaModFix/>
          </a:blip>
          <a:srcRect b="69482" l="17321" r="31793" t="18800"/>
          <a:stretch/>
        </p:blipFill>
        <p:spPr>
          <a:xfrm>
            <a:off x="3587170" y="981725"/>
            <a:ext cx="5088816" cy="659100"/>
          </a:xfrm>
          <a:prstGeom prst="rect">
            <a:avLst/>
          </a:prstGeom>
          <a:noFill/>
          <a:ln>
            <a:noFill/>
          </a:ln>
          <a:effectLst>
            <a:outerShdw blurRad="57150" rotWithShape="0" algn="bl" dir="2280000" dist="28575">
              <a:srgbClr val="000000">
                <a:alpha val="50000"/>
              </a:srgbClr>
            </a:outerShdw>
          </a:effectLst>
        </p:spPr>
      </p:pic>
      <p:sp>
        <p:nvSpPr>
          <p:cNvPr id="631" name="Google Shape;631;p86"/>
          <p:cNvSpPr/>
          <p:nvPr/>
        </p:nvSpPr>
        <p:spPr>
          <a:xfrm>
            <a:off x="3629875" y="1879300"/>
            <a:ext cx="5003400" cy="9531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86"/>
          <p:cNvSpPr txBox="1"/>
          <p:nvPr/>
        </p:nvSpPr>
        <p:spPr>
          <a:xfrm>
            <a:off x="3784075" y="1979125"/>
            <a:ext cx="469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You can type </a:t>
            </a:r>
            <a:r>
              <a:rPr lang="en-US">
                <a:solidFill>
                  <a:schemeClr val="accent5"/>
                </a:solidFill>
                <a:latin typeface="Consolas"/>
                <a:ea typeface="Consolas"/>
                <a:cs typeface="Consolas"/>
                <a:sym typeface="Consolas"/>
              </a:rPr>
              <a:t>=VLOOKUP</a:t>
            </a:r>
            <a:r>
              <a:rPr lang="en-US"/>
              <a:t> directly into the spreadsheet to use the function. Calc will give you minimal help.</a:t>
            </a:r>
            <a:endParaRPr/>
          </a:p>
        </p:txBody>
      </p:sp>
      <p:sp>
        <p:nvSpPr>
          <p:cNvPr id="633" name="Google Shape;633;p86"/>
          <p:cNvSpPr txBox="1"/>
          <p:nvPr/>
        </p:nvSpPr>
        <p:spPr>
          <a:xfrm>
            <a:off x="251625" y="2594725"/>
            <a:ext cx="2691600" cy="2061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200"/>
              </a:spcBef>
              <a:spcAft>
                <a:spcPts val="0"/>
              </a:spcAft>
              <a:buNone/>
            </a:pPr>
            <a:r>
              <a:rPr b="1" lang="en-US" sz="1000">
                <a:solidFill>
                  <a:schemeClr val="accent5"/>
                </a:solidFill>
                <a:latin typeface="Consolas"/>
                <a:ea typeface="Consolas"/>
                <a:cs typeface="Consolas"/>
                <a:sym typeface="Consolas"/>
              </a:rPr>
              <a:t>=VLOOKUP( </a:t>
            </a:r>
            <a:r>
              <a:rPr b="1" lang="en-US" sz="1000">
                <a:solidFill>
                  <a:schemeClr val="dk1"/>
                </a:solidFill>
              </a:rPr>
              <a:t>	</a:t>
            </a:r>
            <a:r>
              <a:rPr lang="en-US" sz="1000">
                <a:solidFill>
                  <a:schemeClr val="dk1"/>
                </a:solidFill>
              </a:rPr>
              <a:t>[cell with a value to replace] </a:t>
            </a:r>
            <a:endParaRPr sz="1000">
              <a:solidFill>
                <a:schemeClr val="dk1"/>
              </a:solidFill>
            </a:endParaRPr>
          </a:p>
          <a:p>
            <a:pPr indent="0" lvl="0" marL="914400" marR="0" rtl="0" algn="l">
              <a:lnSpc>
                <a:spcPct val="100000"/>
              </a:lnSpc>
              <a:spcBef>
                <a:spcPts val="1200"/>
              </a:spcBef>
              <a:spcAft>
                <a:spcPts val="0"/>
              </a:spcAft>
              <a:buNone/>
            </a:pPr>
            <a:r>
              <a:rPr lang="en-US" sz="1000">
                <a:solidFill>
                  <a:schemeClr val="dk1"/>
                </a:solidFill>
              </a:rPr>
              <a:t>[range where column 1 = matches &amp; column X = replacements]</a:t>
            </a:r>
            <a:endParaRPr sz="1000">
              <a:solidFill>
                <a:schemeClr val="dk1"/>
              </a:solidFill>
            </a:endParaRPr>
          </a:p>
          <a:p>
            <a:pPr indent="0" lvl="0" marL="0" marR="0" rtl="0" algn="l">
              <a:lnSpc>
                <a:spcPct val="100000"/>
              </a:lnSpc>
              <a:spcBef>
                <a:spcPts val="1200"/>
              </a:spcBef>
              <a:spcAft>
                <a:spcPts val="0"/>
              </a:spcAft>
              <a:buNone/>
            </a:pPr>
            <a:r>
              <a:rPr lang="en-US" sz="1000">
                <a:solidFill>
                  <a:schemeClr val="dk1"/>
                </a:solidFill>
              </a:rPr>
              <a:t>		[column number X]</a:t>
            </a:r>
            <a:endParaRPr sz="1000">
              <a:solidFill>
                <a:schemeClr val="dk1"/>
              </a:solidFill>
            </a:endParaRPr>
          </a:p>
          <a:p>
            <a:pPr indent="0" lvl="0" marL="914400" marR="0" rtl="0" algn="l">
              <a:lnSpc>
                <a:spcPct val="100000"/>
              </a:lnSpc>
              <a:spcBef>
                <a:spcPts val="1200"/>
              </a:spcBef>
              <a:spcAft>
                <a:spcPts val="0"/>
              </a:spcAft>
              <a:buNone/>
            </a:pPr>
            <a:r>
              <a:rPr lang="en-US" sz="1000">
                <a:solidFill>
                  <a:schemeClr val="dk1"/>
                </a:solidFill>
              </a:rPr>
              <a:t>FALSE to prevent approximate matches </a:t>
            </a:r>
            <a:r>
              <a:rPr b="1" lang="en-US" sz="1000">
                <a:solidFill>
                  <a:schemeClr val="accent5"/>
                </a:solidFill>
                <a:latin typeface="Consolas"/>
                <a:ea typeface="Consolas"/>
                <a:cs typeface="Consolas"/>
                <a:sym typeface="Consolas"/>
              </a:rPr>
              <a:t>)</a:t>
            </a:r>
            <a:endParaRPr b="1" sz="1000">
              <a:solidFill>
                <a:schemeClr val="accent5"/>
              </a:solidFill>
              <a:latin typeface="Consolas"/>
              <a:ea typeface="Consolas"/>
              <a:cs typeface="Consolas"/>
              <a:sym typeface="Consolas"/>
            </a:endParaRPr>
          </a:p>
          <a:p>
            <a:pPr indent="0" lvl="0" marL="0" marR="0" rtl="0" algn="l">
              <a:lnSpc>
                <a:spcPct val="100000"/>
              </a:lnSpc>
              <a:spcBef>
                <a:spcPts val="1200"/>
              </a:spcBef>
              <a:spcAft>
                <a:spcPts val="0"/>
              </a:spcAft>
              <a:buNone/>
            </a:pPr>
            <a:r>
              <a:t/>
            </a:r>
            <a:endParaRPr sz="1000">
              <a:solidFill>
                <a:schemeClr val="dk1"/>
              </a:solidFill>
            </a:endParaRPr>
          </a:p>
        </p:txBody>
      </p:sp>
      <p:pic>
        <p:nvPicPr>
          <p:cNvPr id="634" name="Google Shape;634;p86"/>
          <p:cNvPicPr preferRelativeResize="0"/>
          <p:nvPr/>
        </p:nvPicPr>
        <p:blipFill rotWithShape="1">
          <a:blip r:embed="rId4">
            <a:alphaModFix/>
          </a:blip>
          <a:srcRect b="68873" l="11382" r="62563" t="14829"/>
          <a:stretch/>
        </p:blipFill>
        <p:spPr>
          <a:xfrm>
            <a:off x="3587174" y="3070875"/>
            <a:ext cx="3159451" cy="1111625"/>
          </a:xfrm>
          <a:prstGeom prst="rect">
            <a:avLst/>
          </a:prstGeom>
          <a:noFill/>
          <a:ln>
            <a:noFill/>
          </a:ln>
          <a:effectLst>
            <a:outerShdw blurRad="57150" rotWithShape="0" algn="bl" dir="1920000" dist="28575">
              <a:srgbClr val="000000">
                <a:alpha val="50000"/>
              </a:srgbClr>
            </a:outerShdw>
          </a:effectLst>
        </p:spPr>
      </p:pic>
      <p:pic>
        <p:nvPicPr>
          <p:cNvPr id="635" name="Google Shape;635;p86"/>
          <p:cNvPicPr preferRelativeResize="0"/>
          <p:nvPr/>
        </p:nvPicPr>
        <p:blipFill rotWithShape="1">
          <a:blip r:embed="rId4">
            <a:alphaModFix/>
          </a:blip>
          <a:srcRect b="74605" l="44927" r="29018" t="14829"/>
          <a:stretch/>
        </p:blipFill>
        <p:spPr>
          <a:xfrm>
            <a:off x="5009850" y="3435350"/>
            <a:ext cx="3785227" cy="863401"/>
          </a:xfrm>
          <a:prstGeom prst="rect">
            <a:avLst/>
          </a:prstGeom>
          <a:noFill/>
          <a:ln>
            <a:noFill/>
          </a:ln>
          <a:effectLst>
            <a:outerShdw blurRad="57150" rotWithShape="0" algn="bl" dir="1920000" dist="28575">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87"/>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MANIPULATING/MANGLING DATA IN CALC</a:t>
            </a:r>
            <a:endParaRPr b="1" i="0" sz="100" u="none" cap="none" strike="noStrike">
              <a:solidFill>
                <a:schemeClr val="accent1"/>
              </a:solidFill>
              <a:latin typeface="Arial"/>
              <a:ea typeface="Arial"/>
              <a:cs typeface="Arial"/>
              <a:sym typeface="Arial"/>
            </a:endParaRPr>
          </a:p>
        </p:txBody>
      </p:sp>
      <p:sp>
        <p:nvSpPr>
          <p:cNvPr id="641" name="Google Shape;641;p87"/>
          <p:cNvSpPr txBox="1"/>
          <p:nvPr/>
        </p:nvSpPr>
        <p:spPr>
          <a:xfrm>
            <a:off x="251625" y="2594725"/>
            <a:ext cx="2691600" cy="2061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200"/>
              </a:spcBef>
              <a:spcAft>
                <a:spcPts val="0"/>
              </a:spcAft>
              <a:buNone/>
            </a:pPr>
            <a:r>
              <a:rPr b="1" lang="en-US" sz="1000">
                <a:solidFill>
                  <a:schemeClr val="accent5"/>
                </a:solidFill>
                <a:latin typeface="Consolas"/>
                <a:ea typeface="Consolas"/>
                <a:cs typeface="Consolas"/>
                <a:sym typeface="Consolas"/>
              </a:rPr>
              <a:t>=VLOOKUP( </a:t>
            </a:r>
            <a:r>
              <a:rPr b="1" lang="en-US" sz="1000">
                <a:solidFill>
                  <a:schemeClr val="dk1"/>
                </a:solidFill>
              </a:rPr>
              <a:t>	</a:t>
            </a:r>
            <a:r>
              <a:rPr lang="en-US" sz="1000">
                <a:solidFill>
                  <a:schemeClr val="dk1"/>
                </a:solidFill>
              </a:rPr>
              <a:t>[cell with a value to replace] </a:t>
            </a:r>
            <a:endParaRPr sz="1000">
              <a:solidFill>
                <a:schemeClr val="dk1"/>
              </a:solidFill>
            </a:endParaRPr>
          </a:p>
          <a:p>
            <a:pPr indent="0" lvl="0" marL="914400" marR="0" rtl="0" algn="l">
              <a:lnSpc>
                <a:spcPct val="100000"/>
              </a:lnSpc>
              <a:spcBef>
                <a:spcPts val="1200"/>
              </a:spcBef>
              <a:spcAft>
                <a:spcPts val="0"/>
              </a:spcAft>
              <a:buNone/>
            </a:pPr>
            <a:r>
              <a:rPr lang="en-US" sz="1000">
                <a:solidFill>
                  <a:schemeClr val="dk1"/>
                </a:solidFill>
              </a:rPr>
              <a:t>[range where column 1 = matches &amp; column X = replacements]</a:t>
            </a:r>
            <a:endParaRPr sz="1000">
              <a:solidFill>
                <a:schemeClr val="dk1"/>
              </a:solidFill>
            </a:endParaRPr>
          </a:p>
          <a:p>
            <a:pPr indent="0" lvl="0" marL="0" marR="0" rtl="0" algn="l">
              <a:lnSpc>
                <a:spcPct val="100000"/>
              </a:lnSpc>
              <a:spcBef>
                <a:spcPts val="1200"/>
              </a:spcBef>
              <a:spcAft>
                <a:spcPts val="0"/>
              </a:spcAft>
              <a:buNone/>
            </a:pPr>
            <a:r>
              <a:rPr lang="en-US" sz="1000">
                <a:solidFill>
                  <a:schemeClr val="dk1"/>
                </a:solidFill>
              </a:rPr>
              <a:t>		[column number X]</a:t>
            </a:r>
            <a:endParaRPr sz="1000">
              <a:solidFill>
                <a:schemeClr val="dk1"/>
              </a:solidFill>
            </a:endParaRPr>
          </a:p>
          <a:p>
            <a:pPr indent="0" lvl="0" marL="914400" marR="0" rtl="0" algn="l">
              <a:lnSpc>
                <a:spcPct val="100000"/>
              </a:lnSpc>
              <a:spcBef>
                <a:spcPts val="1200"/>
              </a:spcBef>
              <a:spcAft>
                <a:spcPts val="0"/>
              </a:spcAft>
              <a:buNone/>
            </a:pPr>
            <a:r>
              <a:rPr lang="en-US" sz="1000">
                <a:solidFill>
                  <a:schemeClr val="dk1"/>
                </a:solidFill>
              </a:rPr>
              <a:t>FALSE to prevent approximate matches </a:t>
            </a:r>
            <a:r>
              <a:rPr b="1" lang="en-US" sz="1000">
                <a:solidFill>
                  <a:schemeClr val="accent5"/>
                </a:solidFill>
                <a:latin typeface="Consolas"/>
                <a:ea typeface="Consolas"/>
                <a:cs typeface="Consolas"/>
                <a:sym typeface="Consolas"/>
              </a:rPr>
              <a:t>)</a:t>
            </a:r>
            <a:endParaRPr b="1" sz="1000">
              <a:solidFill>
                <a:schemeClr val="accent5"/>
              </a:solidFill>
              <a:latin typeface="Consolas"/>
              <a:ea typeface="Consolas"/>
              <a:cs typeface="Consolas"/>
              <a:sym typeface="Consolas"/>
            </a:endParaRPr>
          </a:p>
          <a:p>
            <a:pPr indent="0" lvl="0" marL="0" marR="0" rtl="0" algn="l">
              <a:lnSpc>
                <a:spcPct val="100000"/>
              </a:lnSpc>
              <a:spcBef>
                <a:spcPts val="1200"/>
              </a:spcBef>
              <a:spcAft>
                <a:spcPts val="0"/>
              </a:spcAft>
              <a:buNone/>
            </a:pPr>
            <a:r>
              <a:t/>
            </a:r>
            <a:endParaRPr sz="1000">
              <a:solidFill>
                <a:schemeClr val="dk1"/>
              </a:solidFill>
            </a:endParaRPr>
          </a:p>
        </p:txBody>
      </p:sp>
      <p:pic>
        <p:nvPicPr>
          <p:cNvPr id="642" name="Google Shape;642;p87"/>
          <p:cNvPicPr preferRelativeResize="0"/>
          <p:nvPr/>
        </p:nvPicPr>
        <p:blipFill rotWithShape="1">
          <a:blip r:embed="rId3">
            <a:alphaModFix/>
          </a:blip>
          <a:srcRect b="28926" l="8158" r="74958" t="0"/>
          <a:stretch/>
        </p:blipFill>
        <p:spPr>
          <a:xfrm>
            <a:off x="3576575" y="1619550"/>
            <a:ext cx="1328674" cy="3146275"/>
          </a:xfrm>
          <a:prstGeom prst="rect">
            <a:avLst/>
          </a:prstGeom>
          <a:noFill/>
          <a:ln>
            <a:noFill/>
          </a:ln>
          <a:effectLst>
            <a:outerShdw blurRad="57150" rotWithShape="0" algn="bl" dir="2100000" dist="28575">
              <a:srgbClr val="000000">
                <a:alpha val="50000"/>
              </a:srgbClr>
            </a:outerShdw>
          </a:effectLst>
        </p:spPr>
      </p:pic>
      <p:pic>
        <p:nvPicPr>
          <p:cNvPr id="643" name="Google Shape;643;p87"/>
          <p:cNvPicPr preferRelativeResize="0"/>
          <p:nvPr/>
        </p:nvPicPr>
        <p:blipFill rotWithShape="1">
          <a:blip r:embed="rId4">
            <a:alphaModFix/>
          </a:blip>
          <a:srcRect b="18526" l="26373" r="26369" t="12806"/>
          <a:stretch/>
        </p:blipFill>
        <p:spPr>
          <a:xfrm>
            <a:off x="5199575" y="1675703"/>
            <a:ext cx="3240077" cy="2648174"/>
          </a:xfrm>
          <a:prstGeom prst="rect">
            <a:avLst/>
          </a:prstGeom>
          <a:noFill/>
          <a:ln>
            <a:noFill/>
          </a:ln>
          <a:effectLst>
            <a:outerShdw blurRad="57150" rotWithShape="0" algn="bl" dir="2220000" dist="28575">
              <a:srgbClr val="000000">
                <a:alpha val="50000"/>
              </a:srgbClr>
            </a:outerShdw>
          </a:effectLst>
        </p:spPr>
      </p:pic>
      <p:sp>
        <p:nvSpPr>
          <p:cNvPr id="644" name="Google Shape;644;p87"/>
          <p:cNvSpPr/>
          <p:nvPr/>
        </p:nvSpPr>
        <p:spPr>
          <a:xfrm>
            <a:off x="3492500" y="677825"/>
            <a:ext cx="5003400" cy="8076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7"/>
          <p:cNvSpPr txBox="1"/>
          <p:nvPr/>
        </p:nvSpPr>
        <p:spPr>
          <a:xfrm>
            <a:off x="3646700" y="773825"/>
            <a:ext cx="469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If you want more help writing your function, you can </a:t>
            </a:r>
            <a:r>
              <a:rPr b="1" lang="en-US"/>
              <a:t>Insert</a:t>
            </a:r>
            <a:r>
              <a:rPr lang="en-US"/>
              <a:t> → </a:t>
            </a:r>
            <a:r>
              <a:rPr b="1" lang="en-US"/>
              <a:t>Function</a:t>
            </a:r>
            <a:r>
              <a:rPr lang="en-US"/>
              <a:t> to open the Function Wizard. </a:t>
            </a:r>
            <a:endParaRPr/>
          </a:p>
        </p:txBody>
      </p:sp>
      <p:sp>
        <p:nvSpPr>
          <p:cNvPr id="646" name="Google Shape;646;p87"/>
          <p:cNvSpPr txBox="1"/>
          <p:nvPr/>
        </p:nvSpPr>
        <p:spPr>
          <a:xfrm>
            <a:off x="251625" y="268301"/>
            <a:ext cx="2160600" cy="863400"/>
          </a:xfrm>
          <a:prstGeom prst="rect">
            <a:avLst/>
          </a:prstGeom>
          <a:noFill/>
          <a:ln>
            <a:noFill/>
          </a:ln>
        </p:spPr>
        <p:txBody>
          <a:bodyPr anchorCtr="0" anchor="b" bIns="91425" lIns="0" spcFirstLastPara="1" rIns="91425" wrap="square" tIns="91425">
            <a:noAutofit/>
          </a:bodyPr>
          <a:lstStyle/>
          <a:p>
            <a:pPr indent="0" lvl="0" marL="0" rtl="0" algn="l">
              <a:lnSpc>
                <a:spcPct val="90000"/>
              </a:lnSpc>
              <a:spcBef>
                <a:spcPts val="0"/>
              </a:spcBef>
              <a:spcAft>
                <a:spcPts val="0"/>
              </a:spcAft>
              <a:buClr>
                <a:schemeClr val="dk1"/>
              </a:buClr>
              <a:buSzPts val="4400"/>
              <a:buFont typeface="Arial"/>
              <a:buNone/>
            </a:pPr>
            <a:r>
              <a:rPr b="1" lang="en-US" sz="2200">
                <a:solidFill>
                  <a:schemeClr val="dk1"/>
                </a:solidFill>
              </a:rPr>
              <a:t>Build Your Own Functions</a:t>
            </a:r>
            <a:endParaRPr b="1" sz="2200">
              <a:solidFill>
                <a:schemeClr val="dk2"/>
              </a:solidFill>
            </a:endParaRPr>
          </a:p>
        </p:txBody>
      </p:sp>
      <p:sp>
        <p:nvSpPr>
          <p:cNvPr id="647" name="Google Shape;647;p87"/>
          <p:cNvSpPr txBox="1"/>
          <p:nvPr/>
        </p:nvSpPr>
        <p:spPr>
          <a:xfrm>
            <a:off x="251625" y="11317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Lookup Lists with </a:t>
            </a:r>
            <a:r>
              <a:rPr lang="en-US">
                <a:solidFill>
                  <a:schemeClr val="accent5"/>
                </a:solidFill>
                <a:latin typeface="Consolas"/>
                <a:ea typeface="Consolas"/>
                <a:cs typeface="Consolas"/>
                <a:sym typeface="Consolas"/>
              </a:rPr>
              <a:t>VLOOKUP</a:t>
            </a:r>
            <a:endParaRPr i="0" sz="1050" u="none" cap="none" strike="noStrike">
              <a:solidFill>
                <a:schemeClr val="accent5"/>
              </a:solidFill>
              <a:latin typeface="Consolas"/>
              <a:ea typeface="Consolas"/>
              <a:cs typeface="Consolas"/>
              <a:sym typeface="Consolas"/>
            </a:endParaRPr>
          </a:p>
        </p:txBody>
      </p:sp>
      <p:sp>
        <p:nvSpPr>
          <p:cNvPr id="648" name="Google Shape;648;p87"/>
          <p:cNvSpPr/>
          <p:nvPr/>
        </p:nvSpPr>
        <p:spPr>
          <a:xfrm>
            <a:off x="3601850" y="1723850"/>
            <a:ext cx="280200" cy="1962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8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Getting Data Out </a:t>
            </a:r>
            <a:br>
              <a:rPr lang="en-US"/>
            </a:br>
            <a:r>
              <a:rPr lang="en-US"/>
              <a:t>of Calc</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89"/>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Data Out of Calc</a:t>
            </a:r>
            <a:endParaRPr b="0" i="0" sz="2200" u="none" cap="none" strike="noStrike">
              <a:solidFill>
                <a:schemeClr val="dk2"/>
              </a:solidFill>
              <a:latin typeface="Arial"/>
              <a:ea typeface="Arial"/>
              <a:cs typeface="Arial"/>
              <a:sym typeface="Arial"/>
            </a:endParaRPr>
          </a:p>
        </p:txBody>
      </p:sp>
      <p:sp>
        <p:nvSpPr>
          <p:cNvPr id="660" name="Google Shape;660;p89"/>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1200"/>
              </a:spcBef>
              <a:spcAft>
                <a:spcPts val="0"/>
              </a:spcAft>
              <a:buNone/>
            </a:pPr>
            <a:r>
              <a:rPr lang="en-US" sz="1000">
                <a:solidFill>
                  <a:schemeClr val="dk1"/>
                </a:solidFill>
              </a:rPr>
              <a:t>You can use the “Save As” function to save the file in a variety of formats. </a:t>
            </a:r>
            <a:endParaRPr sz="1000">
              <a:solidFill>
                <a:schemeClr val="dk1"/>
              </a:solidFill>
            </a:endParaRPr>
          </a:p>
          <a:p>
            <a:pPr indent="-154940" lvl="0" marL="182880" marR="0" rtl="0" algn="l">
              <a:lnSpc>
                <a:spcPct val="100000"/>
              </a:lnSpc>
              <a:spcBef>
                <a:spcPts val="1200"/>
              </a:spcBef>
              <a:spcAft>
                <a:spcPts val="0"/>
              </a:spcAft>
              <a:buClr>
                <a:schemeClr val="dk1"/>
              </a:buClr>
              <a:buSzPts val="1000"/>
              <a:buChar char="●"/>
            </a:pPr>
            <a:r>
              <a:rPr lang="en-US" sz="1000">
                <a:solidFill>
                  <a:schemeClr val="dk1"/>
                </a:solidFill>
              </a:rPr>
              <a:t>Text CSV</a:t>
            </a:r>
            <a:endParaRPr sz="1000">
              <a:solidFill>
                <a:schemeClr val="dk1"/>
              </a:solidFil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Where text delimiter is specified and applied to all fields</a:t>
            </a:r>
            <a:endParaRPr sz="1000">
              <a:solidFill>
                <a:schemeClr val="dk1"/>
              </a:solidFill>
            </a:endParaRPr>
          </a:p>
          <a:p>
            <a:pPr indent="-209801" lvl="1" marL="448056" marR="0" rtl="0" algn="l">
              <a:lnSpc>
                <a:spcPct val="100000"/>
              </a:lnSpc>
              <a:spcBef>
                <a:spcPts val="1200"/>
              </a:spcBef>
              <a:spcAft>
                <a:spcPts val="0"/>
              </a:spcAft>
              <a:buClr>
                <a:schemeClr val="dk1"/>
              </a:buClr>
              <a:buSzPts val="1000"/>
              <a:buChar char="–"/>
            </a:pPr>
            <a:r>
              <a:rPr lang="en-US" sz="1000">
                <a:solidFill>
                  <a:schemeClr val="dk1"/>
                </a:solidFill>
              </a:rPr>
              <a:t>Readable by most programs</a:t>
            </a:r>
            <a:endParaRPr sz="1000">
              <a:solidFill>
                <a:schemeClr val="dk1"/>
              </a:solidFill>
            </a:endParaRPr>
          </a:p>
        </p:txBody>
      </p:sp>
      <p:sp>
        <p:nvSpPr>
          <p:cNvPr id="661" name="Google Shape;661;p89"/>
          <p:cNvSpPr txBox="1"/>
          <p:nvPr/>
        </p:nvSpPr>
        <p:spPr>
          <a:xfrm>
            <a:off x="2412200" y="2895600"/>
            <a:ext cx="2160600" cy="2061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200"/>
              </a:spcBef>
              <a:spcAft>
                <a:spcPts val="0"/>
              </a:spcAft>
              <a:buNone/>
            </a:pPr>
            <a:r>
              <a:t/>
            </a:r>
            <a:endParaRPr sz="1000">
              <a:solidFill>
                <a:schemeClr val="dk1"/>
              </a:solidFill>
            </a:endParaRPr>
          </a:p>
          <a:p>
            <a:pPr indent="0" lvl="0" marL="0" marR="0" rtl="0" algn="l">
              <a:lnSpc>
                <a:spcPct val="100000"/>
              </a:lnSpc>
              <a:spcBef>
                <a:spcPts val="1200"/>
              </a:spcBef>
              <a:spcAft>
                <a:spcPts val="0"/>
              </a:spcAft>
              <a:buNone/>
            </a:pPr>
            <a:r>
              <a:t/>
            </a:r>
            <a:endParaRPr sz="1000">
              <a:solidFill>
                <a:schemeClr val="dk1"/>
              </a:solidFill>
            </a:endParaRPr>
          </a:p>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An ODF Spreadsheet</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The default spreadsheet format for LibreOffice, comparable to Microsoft Excel </a:t>
            </a:r>
            <a:r>
              <a:rPr lang="en-US" sz="1000">
                <a:solidFill>
                  <a:schemeClr val="dk1"/>
                </a:solidFill>
                <a:latin typeface="Consolas"/>
                <a:ea typeface="Consolas"/>
                <a:cs typeface="Consolas"/>
                <a:sym typeface="Consolas"/>
              </a:rPr>
              <a:t>XLS</a:t>
            </a:r>
            <a:r>
              <a:rPr lang="en-US" sz="1000">
                <a:solidFill>
                  <a:schemeClr val="dk1"/>
                </a:solidFill>
              </a:rPr>
              <a:t> and </a:t>
            </a:r>
            <a:r>
              <a:rPr lang="en-US" sz="1000">
                <a:solidFill>
                  <a:schemeClr val="dk1"/>
                </a:solidFill>
                <a:latin typeface="Consolas"/>
                <a:ea typeface="Consolas"/>
                <a:cs typeface="Consolas"/>
                <a:sym typeface="Consolas"/>
              </a:rPr>
              <a:t>XLSX</a:t>
            </a:r>
            <a:r>
              <a:rPr lang="en-US" sz="1000">
                <a:solidFill>
                  <a:schemeClr val="dk1"/>
                </a:solidFill>
              </a:rPr>
              <a:t> files.</a:t>
            </a:r>
            <a:endParaRPr b="0" i="0" sz="1000" u="none" cap="none" strike="noStrike">
              <a:solidFill>
                <a:srgbClr val="000000"/>
              </a:solidFill>
              <a:latin typeface="Arial"/>
              <a:ea typeface="Arial"/>
              <a:cs typeface="Arial"/>
              <a:sym typeface="Arial"/>
            </a:endParaRPr>
          </a:p>
        </p:txBody>
      </p:sp>
      <p:sp>
        <p:nvSpPr>
          <p:cNvPr id="662" name="Google Shape;662;p8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RECAP</a:t>
            </a:r>
            <a:endParaRPr b="1" i="0" sz="100" u="none" cap="none" strike="noStrike">
              <a:solidFill>
                <a:schemeClr val="accent1"/>
              </a:solidFill>
              <a:latin typeface="Arial"/>
              <a:ea typeface="Arial"/>
              <a:cs typeface="Arial"/>
              <a:sym typeface="Arial"/>
            </a:endParaRPr>
          </a:p>
        </p:txBody>
      </p:sp>
      <p:pic>
        <p:nvPicPr>
          <p:cNvPr id="663" name="Google Shape;663;p89"/>
          <p:cNvPicPr preferRelativeResize="0"/>
          <p:nvPr/>
        </p:nvPicPr>
        <p:blipFill rotWithShape="1">
          <a:blip r:embed="rId3">
            <a:alphaModFix/>
          </a:blip>
          <a:srcRect b="39236" l="31727" r="31602" t="32972"/>
          <a:stretch/>
        </p:blipFill>
        <p:spPr>
          <a:xfrm>
            <a:off x="4960150" y="1038175"/>
            <a:ext cx="3813226" cy="1625700"/>
          </a:xfrm>
          <a:prstGeom prst="rect">
            <a:avLst/>
          </a:prstGeom>
          <a:noFill/>
          <a:ln>
            <a:noFill/>
          </a:ln>
          <a:effectLst>
            <a:outerShdw blurRad="57150" rotWithShape="0" algn="bl" dir="2280000" dist="28575">
              <a:srgbClr val="000000">
                <a:alpha val="50000"/>
              </a:srgbClr>
            </a:outerShdw>
          </a:effectLst>
        </p:spPr>
      </p:pic>
      <p:sp>
        <p:nvSpPr>
          <p:cNvPr id="664" name="Google Shape;664;p89"/>
          <p:cNvSpPr/>
          <p:nvPr/>
        </p:nvSpPr>
        <p:spPr>
          <a:xfrm>
            <a:off x="5003350" y="2846800"/>
            <a:ext cx="3813300" cy="14304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9"/>
          <p:cNvSpPr txBox="1"/>
          <p:nvPr/>
        </p:nvSpPr>
        <p:spPr>
          <a:xfrm>
            <a:off x="5185550" y="2938775"/>
            <a:ext cx="3405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If you attempt to </a:t>
            </a:r>
            <a:r>
              <a:rPr b="1" lang="en-US"/>
              <a:t>Save</a:t>
            </a:r>
            <a:r>
              <a:rPr lang="en-US"/>
              <a:t> directly to the original file, you will get a warning. To ensure you don’t mangle any data, </a:t>
            </a:r>
            <a:r>
              <a:rPr b="1" lang="en-US"/>
              <a:t>Save As</a:t>
            </a:r>
            <a:r>
              <a:rPr lang="en-US"/>
              <a:t> to make a copy, rather than overwriting the original.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0"/>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Recap</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Recap</a:t>
            </a:r>
            <a:endParaRPr b="1" i="0" sz="2200" u="none" cap="none" strike="noStrike">
              <a:solidFill>
                <a:schemeClr val="dk2"/>
              </a:solidFill>
              <a:latin typeface="Arial"/>
              <a:ea typeface="Arial"/>
              <a:cs typeface="Arial"/>
              <a:sym typeface="Arial"/>
            </a:endParaRPr>
          </a:p>
        </p:txBody>
      </p:sp>
      <p:sp>
        <p:nvSpPr>
          <p:cNvPr id="677" name="Google Shape;677;p91"/>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8" name="Google Shape;678;p91"/>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Alternatives to LibreOffice Calc:</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Google Sheets</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Excel</a:t>
            </a:r>
            <a:endParaRPr>
              <a:solidFill>
                <a:schemeClr val="dk1"/>
              </a:solidFill>
            </a:endParaRPr>
          </a:p>
          <a:p>
            <a:pPr indent="-235201" lvl="1" marL="448056" marR="0" rtl="0" algn="l">
              <a:lnSpc>
                <a:spcPct val="100000"/>
              </a:lnSpc>
              <a:spcBef>
                <a:spcPts val="1200"/>
              </a:spcBef>
              <a:spcAft>
                <a:spcPts val="1200"/>
              </a:spcAft>
              <a:buClr>
                <a:schemeClr val="dk1"/>
              </a:buClr>
              <a:buSzPts val="1400"/>
              <a:buChar char="–"/>
            </a:pPr>
            <a:r>
              <a:rPr lang="en-US">
                <a:solidFill>
                  <a:schemeClr val="dk1"/>
                </a:solidFill>
              </a:rPr>
              <a:t>Not using spreadsheets…?</a:t>
            </a:r>
            <a:endParaRPr>
              <a:solidFill>
                <a:schemeClr val="dk1"/>
              </a:solidFill>
            </a:endParaRPr>
          </a:p>
        </p:txBody>
      </p:sp>
      <p:sp>
        <p:nvSpPr>
          <p:cNvPr id="679" name="Google Shape;679;p91"/>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0" name="Google Shape;680;p91"/>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Data in spreadsheets:</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Good for one-time-use</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Not good for maintaining</a:t>
            </a:r>
            <a:endParaRPr>
              <a:solidFill>
                <a:schemeClr val="dk1"/>
              </a:solidFill>
            </a:endParaRPr>
          </a:p>
          <a:p>
            <a:pPr indent="-235201" lvl="1" marL="448056" marR="0" rtl="0" algn="l">
              <a:lnSpc>
                <a:spcPct val="100000"/>
              </a:lnSpc>
              <a:spcBef>
                <a:spcPts val="1200"/>
              </a:spcBef>
              <a:spcAft>
                <a:spcPts val="1200"/>
              </a:spcAft>
              <a:buClr>
                <a:schemeClr val="dk1"/>
              </a:buClr>
              <a:buSzPts val="1400"/>
              <a:buChar char="–"/>
            </a:pPr>
            <a:r>
              <a:rPr lang="en-US">
                <a:solidFill>
                  <a:schemeClr val="dk1"/>
                </a:solidFill>
              </a:rPr>
              <a:t>…Is it structured? No.</a:t>
            </a:r>
            <a:endParaRPr>
              <a:solidFill>
                <a:schemeClr val="dk1"/>
              </a:solidFill>
            </a:endParaRPr>
          </a:p>
        </p:txBody>
      </p:sp>
      <p:sp>
        <p:nvSpPr>
          <p:cNvPr id="681" name="Google Shape;681;p9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RECAP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2"/>
          <p:cNvSpPr txBox="1"/>
          <p:nvPr>
            <p:ph type="title"/>
          </p:nvPr>
        </p:nvSpPr>
        <p:spPr>
          <a:xfrm>
            <a:off x="1331925" y="434700"/>
            <a:ext cx="7534800" cy="5943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200"/>
              <a:buNone/>
            </a:pPr>
            <a:r>
              <a:rPr lang="en-US" sz="2600"/>
              <a:t>Questions? </a:t>
            </a:r>
            <a:endParaRPr sz="2600"/>
          </a:p>
        </p:txBody>
      </p:sp>
      <p:sp>
        <p:nvSpPr>
          <p:cNvPr id="687" name="Google Shape;687;p92"/>
          <p:cNvSpPr/>
          <p:nvPr/>
        </p:nvSpPr>
        <p:spPr>
          <a:xfrm>
            <a:off x="9350" y="1485325"/>
            <a:ext cx="9144000" cy="2840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8" name="Google Shape;688;p92"/>
          <p:cNvGrpSpPr/>
          <p:nvPr/>
        </p:nvGrpSpPr>
        <p:grpSpPr>
          <a:xfrm>
            <a:off x="366888" y="358491"/>
            <a:ext cx="607846" cy="594298"/>
            <a:chOff x="2195103" y="2488571"/>
            <a:chExt cx="713100" cy="713100"/>
          </a:xfrm>
        </p:grpSpPr>
        <p:sp>
          <p:nvSpPr>
            <p:cNvPr id="689" name="Google Shape;689;p92"/>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0" name="Google Shape;690;p92"/>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691" name="Google Shape;691;p92"/>
          <p:cNvSpPr txBox="1"/>
          <p:nvPr/>
        </p:nvSpPr>
        <p:spPr>
          <a:xfrm>
            <a:off x="2605275" y="2583175"/>
            <a:ext cx="435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accent1"/>
                </a:solidFill>
              </a:rPr>
              <a:t>Ask now; we might have answers!</a:t>
            </a:r>
            <a:endParaRPr b="1" sz="20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WHAT ARE SPREADSHEET TOOLS?</a:t>
            </a:r>
            <a:endParaRPr b="1" sz="100">
              <a:solidFill>
                <a:schemeClr val="accent1"/>
              </a:solidFill>
            </a:endParaRPr>
          </a:p>
        </p:txBody>
      </p:sp>
      <p:sp>
        <p:nvSpPr>
          <p:cNvPr id="292" name="Google Shape;292;p57"/>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57"/>
          <p:cNvSpPr txBox="1"/>
          <p:nvPr/>
        </p:nvSpPr>
        <p:spPr>
          <a:xfrm>
            <a:off x="6429900" y="2676827"/>
            <a:ext cx="2244600" cy="1176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Google Sheets</a:t>
            </a:r>
            <a:r>
              <a:rPr lang="en-US">
                <a:solidFill>
                  <a:schemeClr val="dk1"/>
                </a:solidFill>
              </a:rPr>
              <a:t> is part of the Google Apps Suite. If you have a Gmail and Google Drive, you have it. </a:t>
            </a:r>
            <a:endParaRPr b="0" i="0" sz="1400" u="none" cap="none" strike="noStrike">
              <a:solidFill>
                <a:srgbClr val="000000"/>
              </a:solidFill>
              <a:latin typeface="Arial"/>
              <a:ea typeface="Arial"/>
              <a:cs typeface="Arial"/>
              <a:sym typeface="Arial"/>
            </a:endParaRPr>
          </a:p>
        </p:txBody>
      </p:sp>
      <p:sp>
        <p:nvSpPr>
          <p:cNvPr id="294" name="Google Shape;294;p57"/>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 name="Google Shape;295;p57"/>
          <p:cNvSpPr txBox="1"/>
          <p:nvPr/>
        </p:nvSpPr>
        <p:spPr>
          <a:xfrm>
            <a:off x="461525" y="2676850"/>
            <a:ext cx="2244600" cy="1176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Excel</a:t>
            </a:r>
            <a:r>
              <a:rPr lang="en-US">
                <a:solidFill>
                  <a:schemeClr val="dk1"/>
                </a:solidFill>
              </a:rPr>
              <a:t> is Microsoft’s standalone </a:t>
            </a:r>
            <a:r>
              <a:rPr lang="en-US">
                <a:solidFill>
                  <a:schemeClr val="dk1"/>
                </a:solidFill>
              </a:rPr>
              <a:t>spreadsheet</a:t>
            </a:r>
            <a:r>
              <a:rPr lang="en-US">
                <a:solidFill>
                  <a:schemeClr val="dk1"/>
                </a:solidFill>
              </a:rPr>
              <a:t> program. Available with the Office suite. </a:t>
            </a:r>
            <a:endParaRPr b="0" i="0" sz="1400" u="none" cap="none" strike="noStrike">
              <a:solidFill>
                <a:srgbClr val="000000"/>
              </a:solidFill>
              <a:latin typeface="Arial"/>
              <a:ea typeface="Arial"/>
              <a:cs typeface="Arial"/>
              <a:sym typeface="Arial"/>
            </a:endParaRPr>
          </a:p>
        </p:txBody>
      </p:sp>
      <p:sp>
        <p:nvSpPr>
          <p:cNvPr id="296" name="Google Shape;296;p57"/>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7" name="Google Shape;297;p57"/>
          <p:cNvSpPr txBox="1"/>
          <p:nvPr/>
        </p:nvSpPr>
        <p:spPr>
          <a:xfrm>
            <a:off x="3445700" y="2676900"/>
            <a:ext cx="2244600" cy="1176600"/>
          </a:xfrm>
          <a:prstGeom prst="rect">
            <a:avLst/>
          </a:prstGeom>
          <a:noFill/>
          <a:ln>
            <a:noFill/>
          </a:ln>
        </p:spPr>
        <p:txBody>
          <a:bodyPr anchorCtr="0" anchor="t" bIns="91425" lIns="0" spcFirstLastPara="1" rIns="91425" wrap="square" tIns="91425">
            <a:normAutofit fontScale="92500"/>
          </a:bodyPr>
          <a:lstStyle/>
          <a:p>
            <a:pPr indent="0" lvl="0" marL="0" marR="0" rtl="0" algn="l">
              <a:lnSpc>
                <a:spcPct val="100000"/>
              </a:lnSpc>
              <a:spcBef>
                <a:spcPts val="0"/>
              </a:spcBef>
              <a:spcAft>
                <a:spcPts val="0"/>
              </a:spcAft>
              <a:buNone/>
            </a:pPr>
            <a:r>
              <a:rPr b="1" lang="en-US">
                <a:solidFill>
                  <a:schemeClr val="dk1"/>
                </a:solidFill>
              </a:rPr>
              <a:t>LibreOffice Calc </a:t>
            </a:r>
            <a:r>
              <a:rPr lang="en-US">
                <a:solidFill>
                  <a:schemeClr val="dk1"/>
                </a:solidFill>
              </a:rPr>
              <a:t>is the Document Foundation’s free open-source spreadsheet program. Available here:  </a:t>
            </a:r>
            <a:r>
              <a:rPr lang="en-US" u="sng">
                <a:solidFill>
                  <a:schemeClr val="hlink"/>
                </a:solidFill>
                <a:hlinkClick r:id="rId3"/>
              </a:rPr>
              <a:t>www.LibreOffice.org</a:t>
            </a:r>
            <a:r>
              <a:rPr lang="en-US">
                <a:solidFill>
                  <a:schemeClr val="dk1"/>
                </a:solidFill>
              </a:rPr>
              <a:t> </a:t>
            </a:r>
            <a:endParaRPr b="0" i="0" sz="1400" u="none" cap="none" strike="noStrike">
              <a:solidFill>
                <a:srgbClr val="000000"/>
              </a:solidFill>
              <a:latin typeface="Arial"/>
              <a:ea typeface="Arial"/>
              <a:cs typeface="Arial"/>
              <a:sym typeface="Arial"/>
            </a:endParaRPr>
          </a:p>
        </p:txBody>
      </p:sp>
      <p:sp>
        <p:nvSpPr>
          <p:cNvPr id="298" name="Google Shape;298;p5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Examples of Spreadsheet Tools</a:t>
            </a:r>
            <a:endParaRPr b="1" i="0" sz="2200" u="none" cap="none" strike="noStrike">
              <a:solidFill>
                <a:schemeClr val="dk2"/>
              </a:solidFill>
              <a:latin typeface="Arial"/>
              <a:ea typeface="Arial"/>
              <a:cs typeface="Arial"/>
              <a:sym typeface="Arial"/>
            </a:endParaRPr>
          </a:p>
        </p:txBody>
      </p:sp>
      <p:pic>
        <p:nvPicPr>
          <p:cNvPr id="299" name="Google Shape;299;p57"/>
          <p:cNvPicPr preferRelativeResize="0"/>
          <p:nvPr/>
        </p:nvPicPr>
        <p:blipFill>
          <a:blip r:embed="rId4">
            <a:alphaModFix/>
          </a:blip>
          <a:stretch>
            <a:fillRect/>
          </a:stretch>
        </p:blipFill>
        <p:spPr>
          <a:xfrm>
            <a:off x="1096279" y="1539875"/>
            <a:ext cx="982981" cy="914401"/>
          </a:xfrm>
          <a:prstGeom prst="rect">
            <a:avLst/>
          </a:prstGeom>
          <a:noFill/>
          <a:ln>
            <a:noFill/>
          </a:ln>
        </p:spPr>
      </p:pic>
      <p:pic>
        <p:nvPicPr>
          <p:cNvPr id="300" name="Google Shape;300;p57"/>
          <p:cNvPicPr preferRelativeResize="0"/>
          <p:nvPr/>
        </p:nvPicPr>
        <p:blipFill>
          <a:blip r:embed="rId5">
            <a:alphaModFix/>
          </a:blip>
          <a:stretch>
            <a:fillRect/>
          </a:stretch>
        </p:blipFill>
        <p:spPr>
          <a:xfrm>
            <a:off x="4114763" y="1539875"/>
            <a:ext cx="914401" cy="914401"/>
          </a:xfrm>
          <a:prstGeom prst="rect">
            <a:avLst/>
          </a:prstGeom>
          <a:noFill/>
          <a:ln>
            <a:noFill/>
          </a:ln>
        </p:spPr>
      </p:pic>
      <p:pic>
        <p:nvPicPr>
          <p:cNvPr id="301" name="Google Shape;301;p57"/>
          <p:cNvPicPr preferRelativeResize="0"/>
          <p:nvPr/>
        </p:nvPicPr>
        <p:blipFill>
          <a:blip r:embed="rId6">
            <a:alphaModFix/>
          </a:blip>
          <a:stretch>
            <a:fillRect/>
          </a:stretch>
        </p:blipFill>
        <p:spPr>
          <a:xfrm>
            <a:off x="7224681" y="1539875"/>
            <a:ext cx="662940" cy="91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3"/>
          <p:cNvSpPr txBox="1"/>
          <p:nvPr/>
        </p:nvSpPr>
        <p:spPr>
          <a:xfrm>
            <a:off x="250826" y="27717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Presenter name</a:t>
            </a:r>
            <a:endParaRPr b="0" i="0" sz="2200" u="none" cap="none" strike="noStrike">
              <a:solidFill>
                <a:schemeClr val="dk2"/>
              </a:solidFill>
              <a:latin typeface="Arial"/>
              <a:ea typeface="Arial"/>
              <a:cs typeface="Arial"/>
              <a:sym typeface="Arial"/>
            </a:endParaRPr>
          </a:p>
        </p:txBody>
      </p:sp>
      <p:sp>
        <p:nvSpPr>
          <p:cNvPr id="697" name="Google Shape;697;p93"/>
          <p:cNvSpPr txBox="1"/>
          <p:nvPr/>
        </p:nvSpPr>
        <p:spPr>
          <a:xfrm>
            <a:off x="250825" y="2345375"/>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Title or credentials</a:t>
            </a:r>
            <a:endParaRPr b="0" i="0" sz="1050" u="none" cap="none" strike="noStrike">
              <a:solidFill>
                <a:srgbClr val="7F7F7F"/>
              </a:solidFill>
              <a:latin typeface="Arial"/>
              <a:ea typeface="Arial"/>
              <a:cs typeface="Arial"/>
              <a:sym typeface="Arial"/>
            </a:endParaRPr>
          </a:p>
        </p:txBody>
      </p:sp>
      <p:sp>
        <p:nvSpPr>
          <p:cNvPr id="698" name="Google Shape;698;p9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699" name="Google Shape;699;p93"/>
          <p:cNvSpPr/>
          <p:nvPr/>
        </p:nvSpPr>
        <p:spPr>
          <a:xfrm>
            <a:off x="3833100" y="1056750"/>
            <a:ext cx="4641300" cy="30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3"/>
          <p:cNvSpPr txBox="1"/>
          <p:nvPr/>
        </p:nvSpPr>
        <p:spPr>
          <a:xfrm>
            <a:off x="5073450" y="2371650"/>
            <a:ext cx="216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Insert Presenter Image</a:t>
            </a:r>
            <a:endParaRPr/>
          </a:p>
        </p:txBody>
      </p:sp>
      <p:sp>
        <p:nvSpPr>
          <p:cNvPr id="701" name="Google Shape;701;p93"/>
          <p:cNvSpPr txBox="1"/>
          <p:nvPr/>
        </p:nvSpPr>
        <p:spPr>
          <a:xfrm>
            <a:off x="348125" y="3133100"/>
            <a:ext cx="2436900" cy="7440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US"/>
              <a:t>Bio</a:t>
            </a:r>
            <a:endParaRPr/>
          </a:p>
          <a:p>
            <a:pPr indent="-317500" lvl="0" marL="457200" rtl="0" algn="l">
              <a:spcBef>
                <a:spcPts val="1000"/>
              </a:spcBef>
              <a:spcAft>
                <a:spcPts val="0"/>
              </a:spcAft>
              <a:buSzPts val="1400"/>
              <a:buChar char="●"/>
            </a:pPr>
            <a:r>
              <a:rPr lang="en-US"/>
              <a:t>Contact Information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94"/>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7" name="Google Shape;707;p94"/>
          <p:cNvSpPr txBox="1"/>
          <p:nvPr/>
        </p:nvSpPr>
        <p:spPr>
          <a:xfrm>
            <a:off x="250825" y="0"/>
            <a:ext cx="4195800" cy="3976800"/>
          </a:xfrm>
          <a:prstGeom prst="rect">
            <a:avLst/>
          </a:prstGeom>
          <a:noFill/>
          <a:ln>
            <a:noFill/>
          </a:ln>
        </p:spPr>
        <p:txBody>
          <a:bodyPr anchorCtr="0" anchor="ctr" bIns="0" lIns="0" spcFirstLastPara="1" rIns="91425" wrap="square" tIns="91425">
            <a:normAutofit/>
          </a:bodyPr>
          <a:lstStyle/>
          <a:p>
            <a:pPr indent="0" lvl="0" marL="0" marR="0" rtl="0" algn="l">
              <a:lnSpc>
                <a:spcPct val="90000"/>
              </a:lnSpc>
              <a:spcBef>
                <a:spcPts val="0"/>
              </a:spcBef>
              <a:spcAft>
                <a:spcPts val="0"/>
              </a:spcAft>
              <a:buClr>
                <a:srgbClr val="0F0F14"/>
              </a:buClr>
              <a:buSzPts val="4400"/>
              <a:buFont typeface="Arial"/>
              <a:buNone/>
            </a:pPr>
            <a:r>
              <a:rPr b="1" i="0" lang="en-US" sz="4400" u="none" cap="none" strike="noStrike">
                <a:solidFill>
                  <a:srgbClr val="37816E"/>
                </a:solidFill>
                <a:latin typeface="Arial"/>
                <a:ea typeface="Arial"/>
                <a:cs typeface="Arial"/>
                <a:sym typeface="Arial"/>
              </a:rPr>
              <a:t>Thank you!</a:t>
            </a:r>
            <a:endParaRPr b="0" i="0" sz="1400" u="none" cap="none" strike="noStrike">
              <a:solidFill>
                <a:srgbClr val="37816E"/>
              </a:solidFill>
              <a:latin typeface="Arial"/>
              <a:ea typeface="Arial"/>
              <a:cs typeface="Arial"/>
              <a:sym typeface="Arial"/>
            </a:endParaRPr>
          </a:p>
        </p:txBody>
      </p:sp>
      <p:pic>
        <p:nvPicPr>
          <p:cNvPr id="708" name="Google Shape;708;p94"/>
          <p:cNvPicPr preferRelativeResize="0"/>
          <p:nvPr/>
        </p:nvPicPr>
        <p:blipFill rotWithShape="1">
          <a:blip r:embed="rId3">
            <a:alphaModFix/>
          </a:blip>
          <a:srcRect b="0" l="0" r="0" t="0"/>
          <a:stretch/>
        </p:blipFill>
        <p:spPr>
          <a:xfrm>
            <a:off x="250825" y="268308"/>
            <a:ext cx="602326" cy="602326"/>
          </a:xfrm>
          <a:prstGeom prst="rect">
            <a:avLst/>
          </a:prstGeom>
          <a:noFill/>
          <a:ln>
            <a:noFill/>
          </a:ln>
        </p:spPr>
      </p:pic>
      <p:pic>
        <p:nvPicPr>
          <p:cNvPr id="709" name="Google Shape;709;p94"/>
          <p:cNvPicPr preferRelativeResize="0"/>
          <p:nvPr/>
        </p:nvPicPr>
        <p:blipFill rotWithShape="1">
          <a:blip r:embed="rId4">
            <a:alphaModFix/>
          </a:blip>
          <a:srcRect b="0" l="0" r="0" t="0"/>
          <a:stretch/>
        </p:blipFill>
        <p:spPr>
          <a:xfrm>
            <a:off x="7316541" y="4201434"/>
            <a:ext cx="1576748" cy="717250"/>
          </a:xfrm>
          <a:prstGeom prst="rect">
            <a:avLst/>
          </a:prstGeom>
          <a:noFill/>
          <a:ln>
            <a:noFill/>
          </a:ln>
        </p:spPr>
      </p:pic>
      <p:sp>
        <p:nvSpPr>
          <p:cNvPr id="710" name="Google Shape;710;p94"/>
          <p:cNvSpPr txBox="1"/>
          <p:nvPr/>
        </p:nvSpPr>
        <p:spPr>
          <a:xfrm>
            <a:off x="5424219" y="184222"/>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Sharon Grant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sgrant</a:t>
            </a:r>
            <a:r>
              <a:rPr b="0" i="0" lang="en-US" sz="1200" u="none" cap="none" strike="noStrike">
                <a:solidFill>
                  <a:srgbClr val="0F0F14"/>
                </a:solidFill>
                <a:latin typeface="Arial"/>
                <a:ea typeface="Arial"/>
                <a:cs typeface="Arial"/>
                <a:sym typeface="Arial"/>
              </a:rPr>
              <a:t>@</a:t>
            </a:r>
            <a:r>
              <a:rPr lang="en-US" sz="1200">
                <a:solidFill>
                  <a:srgbClr val="0F0F14"/>
                </a:solidFill>
              </a:rPr>
              <a:t>fieldmuseum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b="0" i="0" lang="en-US" sz="1200" u="sng" cap="none" strike="noStrike">
                <a:solidFill>
                  <a:srgbClr val="446DCD"/>
                </a:solidFill>
                <a:latin typeface="Arial"/>
                <a:ea typeface="Arial"/>
                <a:cs typeface="Arial"/>
                <a:sym typeface="Arial"/>
                <a:hlinkClick r:id="rId5">
                  <a:extLst>
                    <a:ext uri="{A12FA001-AC4F-418D-AE19-62706E023703}">
                      <ahyp:hlinkClr val="tx"/>
                    </a:ext>
                  </a:extLst>
                </a:hlinkClick>
              </a:rPr>
              <a:t>https://www.</a:t>
            </a:r>
            <a:r>
              <a:rPr lang="en-US" sz="1200" u="sng">
                <a:solidFill>
                  <a:srgbClr val="446DCD"/>
                </a:solidFill>
                <a:hlinkClick r:id="rId6">
                  <a:extLst>
                    <a:ext uri="{A12FA001-AC4F-418D-AE19-62706E023703}">
                      <ahyp:hlinkClr val="tx"/>
                    </a:ext>
                  </a:extLst>
                </a:hlinkClick>
              </a:rPr>
              <a:t>fieldmuseum</a:t>
            </a:r>
            <a:r>
              <a:rPr b="0" i="0" lang="en-US" sz="1200" u="sng" cap="none" strike="noStrike">
                <a:solidFill>
                  <a:srgbClr val="446DCD"/>
                </a:solidFill>
                <a:latin typeface="Arial"/>
                <a:ea typeface="Arial"/>
                <a:cs typeface="Arial"/>
                <a:sym typeface="Arial"/>
                <a:hlinkClick r:id="rId7">
                  <a:extLst>
                    <a:ext uri="{A12FA001-AC4F-418D-AE19-62706E023703}">
                      <ahyp:hlinkClr val="tx"/>
                    </a:ext>
                  </a:extLst>
                </a:hlinkClick>
              </a:rPr>
              <a:t>.</a:t>
            </a:r>
            <a:r>
              <a:rPr lang="en-US" sz="1200" u="sng">
                <a:solidFill>
                  <a:srgbClr val="446DCD"/>
                </a:solidFill>
                <a:hlinkClick r:id="rId8">
                  <a:extLst>
                    <a:ext uri="{A12FA001-AC4F-418D-AE19-62706E023703}">
                      <ahyp:hlinkClr val="tx"/>
                    </a:ext>
                  </a:extLst>
                </a:hlinkClick>
              </a:rPr>
              <a:t>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11" name="Google Shape;711;p94"/>
          <p:cNvSpPr txBox="1"/>
          <p:nvPr/>
        </p:nvSpPr>
        <p:spPr>
          <a:xfrm>
            <a:off x="5424219" y="1015141"/>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Janeen Jones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jjones</a:t>
            </a:r>
            <a:r>
              <a:rPr b="0" i="0" lang="en-US" sz="1200" u="none" cap="none" strike="noStrike">
                <a:solidFill>
                  <a:srgbClr val="0F0F14"/>
                </a:solidFill>
                <a:latin typeface="Arial"/>
                <a:ea typeface="Arial"/>
                <a:cs typeface="Arial"/>
                <a:sym typeface="Arial"/>
              </a:rPr>
              <a:t>@</a:t>
            </a:r>
            <a:r>
              <a:rPr lang="en-US" sz="1200">
                <a:solidFill>
                  <a:srgbClr val="0F0F14"/>
                </a:solidFill>
              </a:rPr>
              <a:t>fieldmuseum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b="0" i="0" lang="en-US" sz="1200" u="sng" cap="none" strike="noStrike">
                <a:solidFill>
                  <a:srgbClr val="446DCD"/>
                </a:solidFill>
                <a:latin typeface="Arial"/>
                <a:ea typeface="Arial"/>
                <a:cs typeface="Arial"/>
                <a:sym typeface="Arial"/>
                <a:hlinkClick r:id="rId9">
                  <a:extLst>
                    <a:ext uri="{A12FA001-AC4F-418D-AE19-62706E023703}">
                      <ahyp:hlinkClr val="tx"/>
                    </a:ext>
                  </a:extLst>
                </a:hlinkClick>
              </a:rPr>
              <a:t>https://www.</a:t>
            </a:r>
            <a:r>
              <a:rPr lang="en-US" sz="1200" u="sng">
                <a:solidFill>
                  <a:srgbClr val="446DCD"/>
                </a:solidFill>
                <a:hlinkClick r:id="rId10">
                  <a:extLst>
                    <a:ext uri="{A12FA001-AC4F-418D-AE19-62706E023703}">
                      <ahyp:hlinkClr val="tx"/>
                    </a:ext>
                  </a:extLst>
                </a:hlinkClick>
              </a:rPr>
              <a:t>fieldmuseum</a:t>
            </a:r>
            <a:r>
              <a:rPr b="0" i="0" lang="en-US" sz="1200" u="sng" cap="none" strike="noStrike">
                <a:solidFill>
                  <a:srgbClr val="446DCD"/>
                </a:solidFill>
                <a:latin typeface="Arial"/>
                <a:ea typeface="Arial"/>
                <a:cs typeface="Arial"/>
                <a:sym typeface="Arial"/>
                <a:hlinkClick r:id="rId11">
                  <a:extLst>
                    <a:ext uri="{A12FA001-AC4F-418D-AE19-62706E023703}">
                      <ahyp:hlinkClr val="tx"/>
                    </a:ext>
                  </a:extLst>
                </a:hlinkClick>
              </a:rPr>
              <a:t>.</a:t>
            </a:r>
            <a:r>
              <a:rPr lang="en-US" sz="1200" u="sng">
                <a:solidFill>
                  <a:srgbClr val="446DCD"/>
                </a:solidFill>
                <a:hlinkClick r:id="rId12">
                  <a:extLst>
                    <a:ext uri="{A12FA001-AC4F-418D-AE19-62706E023703}">
                      <ahyp:hlinkClr val="tx"/>
                    </a:ext>
                  </a:extLst>
                </a:hlinkClick>
              </a:rPr>
              <a:t>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12" name="Google Shape;712;p94"/>
          <p:cNvSpPr txBox="1"/>
          <p:nvPr/>
        </p:nvSpPr>
        <p:spPr>
          <a:xfrm>
            <a:off x="5424225" y="1771710"/>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Kate Webbink</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kwebbink</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3">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13" name="Google Shape;713;p94"/>
          <p:cNvSpPr txBox="1"/>
          <p:nvPr/>
        </p:nvSpPr>
        <p:spPr>
          <a:xfrm>
            <a:off x="5424225" y="2512735"/>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Abigail McArthur-Self</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amcarthur-self</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4">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14" name="Google Shape;714;p94"/>
          <p:cNvSpPr txBox="1"/>
          <p:nvPr/>
        </p:nvSpPr>
        <p:spPr>
          <a:xfrm>
            <a:off x="5424225" y="3350935"/>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Alexis Ramirez</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aramirez</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5">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8"/>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WHAT ARE SPREADSHEET TOOLS?</a:t>
            </a:r>
            <a:endParaRPr b="1" sz="100">
              <a:solidFill>
                <a:schemeClr val="accent1"/>
              </a:solidFill>
            </a:endParaRPr>
          </a:p>
        </p:txBody>
      </p:sp>
      <p:sp>
        <p:nvSpPr>
          <p:cNvPr id="307" name="Google Shape;307;p5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What Can/Can’t LibreOffice Calc Do?</a:t>
            </a:r>
            <a:endParaRPr b="1" i="0" sz="2200" u="none" cap="none" strike="noStrike">
              <a:solidFill>
                <a:schemeClr val="dk2"/>
              </a:solidFill>
              <a:latin typeface="Arial"/>
              <a:ea typeface="Arial"/>
              <a:cs typeface="Arial"/>
              <a:sym typeface="Arial"/>
            </a:endParaRPr>
          </a:p>
        </p:txBody>
      </p:sp>
      <p:graphicFrame>
        <p:nvGraphicFramePr>
          <p:cNvPr id="308" name="Google Shape;308;p58"/>
          <p:cNvGraphicFramePr/>
          <p:nvPr/>
        </p:nvGraphicFramePr>
        <p:xfrm>
          <a:off x="676451" y="1815146"/>
          <a:ext cx="3000000" cy="3000000"/>
        </p:xfrm>
        <a:graphic>
          <a:graphicData uri="http://schemas.openxmlformats.org/drawingml/2006/table">
            <a:tbl>
              <a:tblPr bandRow="1" firstRow="1">
                <a:noFill/>
                <a:tableStyleId>{B81A1FE2-EA5D-4FE5-A7D4-B7E9A0346D3C}</a:tableStyleId>
              </a:tblPr>
              <a:tblGrid>
                <a:gridCol w="3541375"/>
                <a:gridCol w="1416575"/>
                <a:gridCol w="1416575"/>
                <a:gridCol w="1416575"/>
              </a:tblGrid>
              <a:tr h="437775">
                <a:tc>
                  <a:txBody>
                    <a:bodyPr/>
                    <a:lstStyle/>
                    <a:p>
                      <a:pPr indent="0" lvl="0" marL="0" marR="0" rtl="0" algn="l">
                        <a:lnSpc>
                          <a:spcPct val="100000"/>
                        </a:lnSpc>
                        <a:spcBef>
                          <a:spcPts val="0"/>
                        </a:spcBef>
                        <a:spcAft>
                          <a:spcPts val="0"/>
                        </a:spcAft>
                        <a:buClr>
                          <a:srgbClr val="000000"/>
                        </a:buClr>
                        <a:buSzPts val="1000"/>
                        <a:buFont typeface="Arial"/>
                        <a:buNone/>
                      </a:pPr>
                      <a:r>
                        <a:t/>
                      </a:r>
                      <a:endParaRPr sz="12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solidFill>
                            <a:schemeClr val="dk2"/>
                          </a:solidFill>
                        </a:rPr>
                        <a:t>Excel</a:t>
                      </a:r>
                      <a:endParaRPr sz="10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marR="0" rtl="0" algn="ctr">
                        <a:lnSpc>
                          <a:spcPct val="100000"/>
                        </a:lnSpc>
                        <a:spcBef>
                          <a:spcPts val="0"/>
                        </a:spcBef>
                        <a:spcAft>
                          <a:spcPts val="0"/>
                        </a:spcAft>
                        <a:buNone/>
                      </a:pPr>
                      <a:r>
                        <a:rPr lang="en-US" sz="1000">
                          <a:solidFill>
                            <a:schemeClr val="dk2"/>
                          </a:solidFill>
                        </a:rPr>
                        <a:t>LibreOffice Calc</a:t>
                      </a:r>
                      <a:endParaRPr sz="1000">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marR="0" rtl="0" algn="ctr">
                        <a:lnSpc>
                          <a:spcPct val="100000"/>
                        </a:lnSpc>
                        <a:spcBef>
                          <a:spcPts val="0"/>
                        </a:spcBef>
                        <a:spcAft>
                          <a:spcPts val="0"/>
                        </a:spcAft>
                        <a:buNone/>
                      </a:pPr>
                      <a:r>
                        <a:rPr lang="en-US" sz="1000">
                          <a:solidFill>
                            <a:schemeClr val="dk2"/>
                          </a:solidFill>
                        </a:rPr>
                        <a:t>Google Slides</a:t>
                      </a:r>
                      <a:endParaRPr sz="1000">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r>
              <a:tr h="56075">
                <a:tc>
                  <a:txBody>
                    <a:bodyPr/>
                    <a:lstStyle/>
                    <a:p>
                      <a:pPr indent="0" lvl="0" marL="0" marR="0" rtl="0" algn="l">
                        <a:lnSpc>
                          <a:spcPct val="100000"/>
                        </a:lnSpc>
                        <a:spcBef>
                          <a:spcPts val="0"/>
                        </a:spcBef>
                        <a:spcAft>
                          <a:spcPts val="0"/>
                        </a:spcAft>
                        <a:buClr>
                          <a:srgbClr val="000000"/>
                        </a:buClr>
                        <a:buSzPts val="1400"/>
                        <a:buFont typeface="Arial"/>
                        <a:buNone/>
                      </a:pPr>
                      <a:r>
                        <a:rPr lang="en-US" sz="1000"/>
                        <a:t>Formulas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100000">
                <a:tc>
                  <a:txBody>
                    <a:bodyPr/>
                    <a:lstStyle/>
                    <a:p>
                      <a:pPr indent="0" lvl="0" marL="0" marR="0" rtl="0" algn="l">
                        <a:lnSpc>
                          <a:spcPct val="100000"/>
                        </a:lnSpc>
                        <a:spcBef>
                          <a:spcPts val="0"/>
                        </a:spcBef>
                        <a:spcAft>
                          <a:spcPts val="0"/>
                        </a:spcAft>
                        <a:buClr>
                          <a:srgbClr val="000000"/>
                        </a:buClr>
                        <a:buSzPts val="1400"/>
                        <a:buFont typeface="Arial"/>
                        <a:buNone/>
                      </a:pPr>
                      <a:r>
                        <a:rPr lang="en-US" sz="1000"/>
                        <a:t>Charts &amp; Graphs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00000">
                <a:tc>
                  <a:txBody>
                    <a:bodyPr/>
                    <a:lstStyle/>
                    <a:p>
                      <a:pPr indent="0" lvl="0" marL="0" marR="0" rtl="0" algn="l">
                        <a:lnSpc>
                          <a:spcPct val="100000"/>
                        </a:lnSpc>
                        <a:spcBef>
                          <a:spcPts val="0"/>
                        </a:spcBef>
                        <a:spcAft>
                          <a:spcPts val="0"/>
                        </a:spcAft>
                        <a:buClr>
                          <a:srgbClr val="000000"/>
                        </a:buClr>
                        <a:buSzPts val="1400"/>
                        <a:buFont typeface="Arial"/>
                        <a:buNone/>
                      </a:pPr>
                      <a:r>
                        <a:rPr lang="en-US" sz="1000"/>
                        <a:t>Auto-formats fields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a:t>Allow creation of lookup lists</a:t>
                      </a:r>
                      <a:endParaRPr sz="1000"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30875">
                <a:tc>
                  <a:txBody>
                    <a:bodyPr/>
                    <a:lstStyle/>
                    <a:p>
                      <a:pPr indent="0" lvl="0" marL="0" marR="0" rtl="0" algn="l">
                        <a:lnSpc>
                          <a:spcPct val="100000"/>
                        </a:lnSpc>
                        <a:spcBef>
                          <a:spcPts val="0"/>
                        </a:spcBef>
                        <a:spcAft>
                          <a:spcPts val="0"/>
                        </a:spcAft>
                        <a:buClr>
                          <a:srgbClr val="000000"/>
                        </a:buClr>
                        <a:buSzPts val="1400"/>
                        <a:buFont typeface="Arial"/>
                        <a:buNone/>
                      </a:pPr>
                      <a:r>
                        <a:rPr lang="en-US" sz="1000"/>
                        <a:t>Allow character sets besides Latin1 (e.g., UTF-8)</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lang="en-US" sz="1000">
                          <a:solidFill>
                            <a:srgbClr val="7F7F7F"/>
                          </a:solidFill>
                        </a:rPr>
                        <a:t>Limited</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None/>
                      </a:pPr>
                      <a:r>
                        <a:rPr lang="en-US" sz="1000"/>
                        <a:t>Track changes after closing</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00">
                <a:tc>
                  <a:txBody>
                    <a:bodyPr/>
                    <a:lstStyle/>
                    <a:p>
                      <a:pPr indent="0" lvl="0" marL="0" marR="0" rtl="0" algn="l">
                        <a:lnSpc>
                          <a:spcPct val="100000"/>
                        </a:lnSpc>
                        <a:spcBef>
                          <a:spcPts val="0"/>
                        </a:spcBef>
                        <a:spcAft>
                          <a:spcPts val="0"/>
                        </a:spcAft>
                        <a:buNone/>
                      </a:pPr>
                      <a:r>
                        <a:rPr lang="en-US" sz="1000"/>
                        <a:t>Maintain integrity between rows and columns</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00">
                <a:tc>
                  <a:txBody>
                    <a:bodyPr/>
                    <a:lstStyle/>
                    <a:p>
                      <a:pPr indent="0" lvl="0" marL="0" marR="0" rtl="0" algn="l">
                        <a:lnSpc>
                          <a:spcPct val="100000"/>
                        </a:lnSpc>
                        <a:spcBef>
                          <a:spcPts val="0"/>
                        </a:spcBef>
                        <a:spcAft>
                          <a:spcPts val="0"/>
                        </a:spcAft>
                        <a:buNone/>
                      </a:pPr>
                      <a:r>
                        <a:rPr lang="en-US" sz="1000"/>
                        <a:t>Enforce referential integrity between different sheets</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sz="1000">
                          <a:solidFill>
                            <a:srgbClr val="7F7F7F"/>
                          </a:solidFill>
                        </a:rPr>
                        <a:t>Limited</a:t>
                      </a:r>
                      <a:endParaRPr sz="14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309" name="Google Shape;309;p58"/>
          <p:cNvSpPr/>
          <p:nvPr/>
        </p:nvSpPr>
        <p:spPr>
          <a:xfrm>
            <a:off x="5532050" y="6280300"/>
            <a:ext cx="1416600" cy="285300"/>
          </a:xfrm>
          <a:prstGeom prst="rect">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8"/>
          <p:cNvSpPr/>
          <p:nvPr/>
        </p:nvSpPr>
        <p:spPr>
          <a:xfrm>
            <a:off x="4842614" y="2308999"/>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8"/>
          <p:cNvSpPr/>
          <p:nvPr/>
        </p:nvSpPr>
        <p:spPr>
          <a:xfrm>
            <a:off x="4838942" y="258852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8"/>
          <p:cNvSpPr/>
          <p:nvPr/>
        </p:nvSpPr>
        <p:spPr>
          <a:xfrm>
            <a:off x="4842614" y="3155455"/>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8"/>
          <p:cNvSpPr/>
          <p:nvPr/>
        </p:nvSpPr>
        <p:spPr>
          <a:xfrm>
            <a:off x="6251477" y="2309005"/>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8"/>
          <p:cNvSpPr/>
          <p:nvPr/>
        </p:nvSpPr>
        <p:spPr>
          <a:xfrm>
            <a:off x="6251477" y="3445818"/>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8"/>
          <p:cNvSpPr/>
          <p:nvPr/>
        </p:nvSpPr>
        <p:spPr>
          <a:xfrm>
            <a:off x="7656964" y="2309005"/>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8"/>
          <p:cNvSpPr/>
          <p:nvPr/>
        </p:nvSpPr>
        <p:spPr>
          <a:xfrm>
            <a:off x="7656964" y="258853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8"/>
          <p:cNvSpPr/>
          <p:nvPr/>
        </p:nvSpPr>
        <p:spPr>
          <a:xfrm>
            <a:off x="7656977" y="315545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8"/>
          <p:cNvSpPr/>
          <p:nvPr/>
        </p:nvSpPr>
        <p:spPr>
          <a:xfrm>
            <a:off x="7656977" y="3458579"/>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8"/>
          <p:cNvSpPr/>
          <p:nvPr/>
        </p:nvSpPr>
        <p:spPr>
          <a:xfrm>
            <a:off x="7656977" y="374295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8"/>
          <p:cNvSpPr/>
          <p:nvPr/>
        </p:nvSpPr>
        <p:spPr>
          <a:xfrm>
            <a:off x="6251477" y="2593208"/>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8"/>
          <p:cNvSpPr/>
          <p:nvPr/>
        </p:nvSpPr>
        <p:spPr>
          <a:xfrm>
            <a:off x="6251477" y="3161614"/>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2" name="Google Shape;322;p58"/>
          <p:cNvGrpSpPr/>
          <p:nvPr/>
        </p:nvGrpSpPr>
        <p:grpSpPr>
          <a:xfrm>
            <a:off x="4841288" y="2880853"/>
            <a:ext cx="185100" cy="164700"/>
            <a:chOff x="-287600" y="2712341"/>
            <a:chExt cx="185100" cy="164700"/>
          </a:xfrm>
        </p:grpSpPr>
        <p:sp>
          <p:nvSpPr>
            <p:cNvPr id="323" name="Google Shape;323;p58"/>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24" name="Google Shape;324;p58"/>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8"/>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58"/>
          <p:cNvGrpSpPr/>
          <p:nvPr/>
        </p:nvGrpSpPr>
        <p:grpSpPr>
          <a:xfrm>
            <a:off x="7655625" y="2880853"/>
            <a:ext cx="185100" cy="164700"/>
            <a:chOff x="-287600" y="2712341"/>
            <a:chExt cx="185100" cy="164700"/>
          </a:xfrm>
        </p:grpSpPr>
        <p:sp>
          <p:nvSpPr>
            <p:cNvPr id="327" name="Google Shape;327;p58"/>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28" name="Google Shape;328;p58"/>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8"/>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9"/>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None/>
            </a:pPr>
            <a:r>
              <a:rPr lang="en-US" sz="700"/>
              <a:t>github.com/datacarpentry/spreadsheet-ecology-lesson/blob/gh-pages/_episodes/02-common-mistakes.md</a:t>
            </a:r>
            <a:endParaRPr sz="700"/>
          </a:p>
        </p:txBody>
      </p:sp>
      <p:sp>
        <p:nvSpPr>
          <p:cNvPr id="335" name="Google Shape;335;p59"/>
          <p:cNvSpPr/>
          <p:nvPr/>
        </p:nvSpPr>
        <p:spPr>
          <a:xfrm>
            <a:off x="250918"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6" name="Google Shape;336;p59"/>
          <p:cNvSpPr txBox="1"/>
          <p:nvPr/>
        </p:nvSpPr>
        <p:spPr>
          <a:xfrm>
            <a:off x="415844" y="1514954"/>
            <a:ext cx="1757100" cy="2338500"/>
          </a:xfrm>
          <a:prstGeom prst="rect">
            <a:avLst/>
          </a:prstGeom>
          <a:noFill/>
          <a:ln>
            <a:noFill/>
          </a:ln>
        </p:spPr>
        <p:txBody>
          <a:bodyPr anchorCtr="0" anchor="t" bIns="91425" lIns="0" spcFirstLastPara="1" rIns="91425" wrap="square" tIns="91425">
            <a:noAutofit/>
          </a:bodyPr>
          <a:lstStyle/>
          <a:p>
            <a:pPr indent="-167640" lvl="0" marL="182880"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Mixing multiple datasets in a single spreadsheet</a:t>
            </a:r>
            <a:endParaRPr sz="1200">
              <a:solidFill>
                <a:schemeClr val="dk1"/>
              </a:solidFill>
            </a:endParaRPr>
          </a:p>
          <a:p>
            <a:pPr indent="-167640" lvl="0" marL="182880"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Using multiple tabs in a workbook</a:t>
            </a:r>
            <a:endParaRPr sz="1200">
              <a:solidFill>
                <a:schemeClr val="dk1"/>
              </a:solidFill>
            </a:endParaRPr>
          </a:p>
          <a:p>
            <a:pPr indent="-167640" lvl="0" marL="182880"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Not filling in zeros</a:t>
            </a:r>
            <a:endParaRPr sz="1200">
              <a:solidFill>
                <a:schemeClr val="dk1"/>
              </a:solidFill>
            </a:endParaRPr>
          </a:p>
          <a:p>
            <a:pPr indent="-167640" lvl="0" marL="182880" marR="0" rtl="0" algn="l">
              <a:lnSpc>
                <a:spcPct val="100000"/>
              </a:lnSpc>
              <a:spcBef>
                <a:spcPts val="1200"/>
              </a:spcBef>
              <a:spcAft>
                <a:spcPts val="0"/>
              </a:spcAft>
              <a:buClr>
                <a:schemeClr val="dk1"/>
              </a:buClr>
              <a:buSzPts val="1200"/>
              <a:buChar char="●"/>
            </a:pPr>
            <a:r>
              <a:rPr lang="en-US" sz="1200">
                <a:solidFill>
                  <a:schemeClr val="dk1"/>
                </a:solidFill>
              </a:rPr>
              <a:t>Using problematic null values (e.g., -999, +/-, Null, NA)</a:t>
            </a:r>
            <a:endParaRPr sz="1200">
              <a:solidFill>
                <a:schemeClr val="dk1"/>
              </a:solidFill>
            </a:endParaRPr>
          </a:p>
        </p:txBody>
      </p:sp>
      <p:sp>
        <p:nvSpPr>
          <p:cNvPr id="337" name="Google Shape;337;p59"/>
          <p:cNvSpPr/>
          <p:nvPr/>
        </p:nvSpPr>
        <p:spPr>
          <a:xfrm>
            <a:off x="2433926"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8" name="Google Shape;338;p59"/>
          <p:cNvSpPr txBox="1"/>
          <p:nvPr/>
        </p:nvSpPr>
        <p:spPr>
          <a:xfrm>
            <a:off x="2598852" y="1514954"/>
            <a:ext cx="1757100" cy="2338500"/>
          </a:xfrm>
          <a:prstGeom prst="rect">
            <a:avLst/>
          </a:prstGeom>
          <a:noFill/>
          <a:ln>
            <a:noFill/>
          </a:ln>
        </p:spPr>
        <p:txBody>
          <a:bodyPr anchorCtr="0" anchor="t" bIns="91425" lIns="0" spcFirstLastPara="1" rIns="91425" wrap="square" tIns="91425">
            <a:noAutofit/>
          </a:bodyPr>
          <a:lstStyle/>
          <a:p>
            <a:pPr indent="-170180" lvl="0" marL="182880" marR="0" rtl="0" algn="l">
              <a:lnSpc>
                <a:spcPct val="100000"/>
              </a:lnSpc>
              <a:spcBef>
                <a:spcPts val="0"/>
              </a:spcBef>
              <a:spcAft>
                <a:spcPts val="0"/>
              </a:spcAft>
              <a:buClr>
                <a:schemeClr val="dk1"/>
              </a:buClr>
              <a:buSzPts val="1200"/>
              <a:buFont typeface="Noto Sans Symbols"/>
              <a:buChar char="●"/>
            </a:pPr>
            <a:r>
              <a:rPr lang="en-US" sz="1200">
                <a:solidFill>
                  <a:schemeClr val="dk1"/>
                </a:solidFill>
              </a:rPr>
              <a:t>Using visual formatting (color-highlights, fonts, borders) to convey information</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Using visual formatting to make the data sheet look pretty</a:t>
            </a:r>
            <a:endParaRPr sz="1200">
              <a:solidFill>
                <a:schemeClr val="dk1"/>
              </a:solidFill>
            </a:endParaRPr>
          </a:p>
        </p:txBody>
      </p:sp>
      <p:sp>
        <p:nvSpPr>
          <p:cNvPr id="339" name="Google Shape;339;p59"/>
          <p:cNvSpPr/>
          <p:nvPr/>
        </p:nvSpPr>
        <p:spPr>
          <a:xfrm>
            <a:off x="4616935"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0" name="Google Shape;340;p59"/>
          <p:cNvSpPr txBox="1"/>
          <p:nvPr/>
        </p:nvSpPr>
        <p:spPr>
          <a:xfrm>
            <a:off x="4781860" y="1514954"/>
            <a:ext cx="1757100" cy="2338500"/>
          </a:xfrm>
          <a:prstGeom prst="rect">
            <a:avLst/>
          </a:prstGeom>
          <a:noFill/>
          <a:ln>
            <a:noFill/>
          </a:ln>
        </p:spPr>
        <p:txBody>
          <a:bodyPr anchorCtr="0" anchor="t" bIns="91425" lIns="0" spcFirstLastPara="1" rIns="91425" wrap="square" tIns="91425">
            <a:noAutofit/>
          </a:bodyPr>
          <a:lstStyle/>
          <a:p>
            <a:pPr indent="-170180" lvl="0" marL="182880" marR="0" rtl="0" algn="l">
              <a:lnSpc>
                <a:spcPct val="100000"/>
              </a:lnSpc>
              <a:spcBef>
                <a:spcPts val="0"/>
              </a:spcBef>
              <a:spcAft>
                <a:spcPts val="0"/>
              </a:spcAft>
              <a:buClr>
                <a:schemeClr val="dk1"/>
              </a:buClr>
              <a:buSzPts val="1200"/>
              <a:buFont typeface="Noto Sans Symbols"/>
              <a:buChar char="●"/>
            </a:pPr>
            <a:r>
              <a:rPr lang="en-US" sz="1200">
                <a:solidFill>
                  <a:schemeClr val="dk1"/>
                </a:solidFill>
              </a:rPr>
              <a:t>Placing comments or units in cells</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Entering more than one piece of information in a cell</a:t>
            </a:r>
            <a:endParaRPr sz="1200">
              <a:solidFill>
                <a:schemeClr val="dk1"/>
              </a:solidFill>
            </a:endParaRPr>
          </a:p>
          <a:p>
            <a:pPr indent="-167640" lvl="0" marL="182880"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Using problematic field names</a:t>
            </a:r>
            <a:endParaRPr sz="1200">
              <a:solidFill>
                <a:schemeClr val="dk1"/>
              </a:solidFill>
            </a:endParaRPr>
          </a:p>
        </p:txBody>
      </p:sp>
      <p:sp>
        <p:nvSpPr>
          <p:cNvPr id="341" name="Google Shape;341;p59"/>
          <p:cNvSpPr/>
          <p:nvPr/>
        </p:nvSpPr>
        <p:spPr>
          <a:xfrm>
            <a:off x="6799935"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p59"/>
          <p:cNvSpPr txBox="1"/>
          <p:nvPr/>
        </p:nvSpPr>
        <p:spPr>
          <a:xfrm>
            <a:off x="6964860" y="1514954"/>
            <a:ext cx="1757100" cy="2338500"/>
          </a:xfrm>
          <a:prstGeom prst="rect">
            <a:avLst/>
          </a:prstGeom>
          <a:noFill/>
          <a:ln>
            <a:noFill/>
          </a:ln>
        </p:spPr>
        <p:txBody>
          <a:bodyPr anchorCtr="0" anchor="t" bIns="91425" lIns="0" spcFirstLastPara="1" rIns="91425" wrap="square" tIns="91425">
            <a:noAutofit/>
          </a:bodyPr>
          <a:lstStyle/>
          <a:p>
            <a:pPr indent="-170180" lvl="0" marL="182880" marR="0" rtl="0" algn="l">
              <a:lnSpc>
                <a:spcPct val="100000"/>
              </a:lnSpc>
              <a:spcBef>
                <a:spcPts val="0"/>
              </a:spcBef>
              <a:spcAft>
                <a:spcPts val="0"/>
              </a:spcAft>
              <a:buClr>
                <a:schemeClr val="dk1"/>
              </a:buClr>
              <a:buSzPts val="1200"/>
              <a:buFont typeface="Noto Sans Symbols"/>
              <a:buChar char="●"/>
            </a:pPr>
            <a:r>
              <a:rPr lang="en-US" sz="1200">
                <a:solidFill>
                  <a:schemeClr val="dk1"/>
                </a:solidFill>
              </a:rPr>
              <a:t>Using special characters in data (e.g., line breaks, em-dashes, quotation marks)</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lang="en-US" sz="1200">
                <a:solidFill>
                  <a:schemeClr val="dk1"/>
                </a:solidFill>
              </a:rPr>
              <a:t>Inclusion of metadata in data table</a:t>
            </a:r>
            <a:endParaRPr b="1" sz="1200"/>
          </a:p>
          <a:p>
            <a:pPr indent="0" lvl="0" marL="0" marR="0" rtl="0" algn="l">
              <a:lnSpc>
                <a:spcPct val="100000"/>
              </a:lnSpc>
              <a:spcBef>
                <a:spcPts val="1200"/>
              </a:spcBef>
              <a:spcAft>
                <a:spcPts val="0"/>
              </a:spcAft>
              <a:buNone/>
            </a:pPr>
            <a:br>
              <a:rPr b="1" lang="en-US" sz="1200"/>
            </a:br>
            <a:r>
              <a:rPr b="1" lang="en-US" sz="1200">
                <a:solidFill>
                  <a:schemeClr val="accent1"/>
                </a:solidFill>
              </a:rPr>
              <a:t>P.S.</a:t>
            </a:r>
            <a:r>
              <a:rPr lang="en-US" sz="1200"/>
              <a:t> DO NOT MERGE CELLS. </a:t>
            </a:r>
            <a:r>
              <a:rPr i="1" lang="en-US" sz="1200"/>
              <a:t>DO NOT</a:t>
            </a:r>
            <a:r>
              <a:rPr lang="en-US" sz="1200"/>
              <a:t>. BAD. SHAME.</a:t>
            </a:r>
            <a:endParaRPr sz="1200"/>
          </a:p>
        </p:txBody>
      </p:sp>
      <p:sp>
        <p:nvSpPr>
          <p:cNvPr id="343" name="Google Shape;343;p5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None/>
            </a:pPr>
            <a:r>
              <a:rPr b="1" lang="en-US" sz="700">
                <a:solidFill>
                  <a:schemeClr val="accent1"/>
                </a:solidFill>
              </a:rPr>
              <a:t>WHAT ARE SPREADSHEET TOOLS?</a:t>
            </a:r>
            <a:endParaRPr b="1" sz="700">
              <a:solidFill>
                <a:schemeClr val="accent1"/>
              </a:solidFill>
            </a:endParaRPr>
          </a:p>
          <a:p>
            <a:pPr indent="0" lvl="0" marL="0" marR="0" rtl="0" algn="r">
              <a:lnSpc>
                <a:spcPct val="90000"/>
              </a:lnSpc>
              <a:spcBef>
                <a:spcPts val="0"/>
              </a:spcBef>
              <a:spcAft>
                <a:spcPts val="0"/>
              </a:spcAft>
              <a:buClr>
                <a:schemeClr val="dk1"/>
              </a:buClr>
              <a:buSzPts val="4400"/>
              <a:buFont typeface="Arial"/>
              <a:buNone/>
            </a:pPr>
            <a:r>
              <a:t/>
            </a:r>
            <a:endParaRPr b="1" sz="700">
              <a:solidFill>
                <a:schemeClr val="accent1"/>
              </a:solidFill>
            </a:endParaRPr>
          </a:p>
        </p:txBody>
      </p:sp>
      <p:sp>
        <p:nvSpPr>
          <p:cNvPr id="344" name="Google Shape;344;p5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Spreadsheet Don’ts</a:t>
            </a:r>
            <a:endParaRPr b="1" i="0" sz="2200" u="none" cap="none" strike="noStrike">
              <a:solidFill>
                <a:schemeClr val="dk2"/>
              </a:solidFill>
              <a:latin typeface="Arial"/>
              <a:ea typeface="Arial"/>
              <a:cs typeface="Arial"/>
              <a:sym typeface="Arial"/>
            </a:endParaRPr>
          </a:p>
        </p:txBody>
      </p:sp>
      <p:sp>
        <p:nvSpPr>
          <p:cNvPr id="345" name="Google Shape;345;p5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should you </a:t>
            </a:r>
            <a:r>
              <a:rPr b="1" lang="en-US">
                <a:solidFill>
                  <a:schemeClr val="accent1"/>
                </a:solidFill>
              </a:rPr>
              <a:t>AVOID</a:t>
            </a:r>
            <a:r>
              <a:rPr lang="en-US">
                <a:solidFill>
                  <a:srgbClr val="7F7F7F"/>
                </a:solidFill>
              </a:rPr>
              <a:t> doing in a spreadsheet?</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Tables vs. Spreadsheets</a:t>
            </a:r>
            <a:endParaRPr b="1" i="0" sz="2200" u="none" cap="none" strike="noStrike">
              <a:solidFill>
                <a:schemeClr val="dk2"/>
              </a:solidFill>
              <a:latin typeface="Arial"/>
              <a:ea typeface="Arial"/>
              <a:cs typeface="Arial"/>
              <a:sym typeface="Arial"/>
            </a:endParaRPr>
          </a:p>
        </p:txBody>
      </p:sp>
      <p:sp>
        <p:nvSpPr>
          <p:cNvPr id="351" name="Google Shape;351;p60"/>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2" name="Google Shape;352;p60"/>
          <p:cNvSpPr txBox="1"/>
          <p:nvPr/>
        </p:nvSpPr>
        <p:spPr>
          <a:xfrm>
            <a:off x="5131700" y="1514950"/>
            <a:ext cx="3402000" cy="2563500"/>
          </a:xfrm>
          <a:prstGeom prst="rect">
            <a:avLst/>
          </a:prstGeom>
          <a:noFill/>
          <a:ln>
            <a:noFill/>
          </a:ln>
        </p:spPr>
        <p:txBody>
          <a:bodyPr anchorCtr="0" anchor="t" bIns="91425" lIns="0" spcFirstLastPara="1" rIns="91425" wrap="square" tIns="91425">
            <a:normAutofit lnSpcReduction="20000"/>
          </a:bodyPr>
          <a:lstStyle/>
          <a:p>
            <a:pPr indent="0" lvl="0" marL="0" marR="0" rtl="0" algn="l">
              <a:lnSpc>
                <a:spcPct val="100000"/>
              </a:lnSpc>
              <a:spcBef>
                <a:spcPts val="0"/>
              </a:spcBef>
              <a:spcAft>
                <a:spcPts val="0"/>
              </a:spcAft>
              <a:buNone/>
            </a:pPr>
            <a:r>
              <a:rPr b="1" lang="en-US">
                <a:solidFill>
                  <a:schemeClr val="dk1"/>
                </a:solidFill>
              </a:rPr>
              <a:t>Spreadsheets: </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  </a:t>
            </a:r>
            <a:r>
              <a:rPr b="1" lang="en-US">
                <a:solidFill>
                  <a:schemeClr val="dk1"/>
                </a:solidFill>
              </a:rPr>
              <a:t>rows &amp; columns  </a:t>
            </a:r>
            <a:endParaRPr b="1">
              <a:solidFill>
                <a:schemeClr val="dk1"/>
              </a:solidFill>
            </a:endParaRPr>
          </a:p>
          <a:p>
            <a:pPr indent="0" lvl="0" marL="457200" marR="0" rtl="0" algn="l">
              <a:lnSpc>
                <a:spcPct val="100000"/>
              </a:lnSpc>
              <a:spcBef>
                <a:spcPts val="1200"/>
              </a:spcBef>
              <a:spcAft>
                <a:spcPts val="0"/>
              </a:spcAft>
              <a:buNone/>
            </a:pPr>
            <a:r>
              <a:rPr lang="en-US">
                <a:solidFill>
                  <a:schemeClr val="dk1"/>
                </a:solidFill>
              </a:rPr>
              <a:t>=  illusion of structure  </a:t>
            </a:r>
            <a:endParaRPr>
              <a:solidFill>
                <a:schemeClr val="dk1"/>
              </a:solidFill>
            </a:endParaRPr>
          </a:p>
          <a:p>
            <a:pPr indent="457200" lvl="0" marL="0" marR="0" rtl="0" algn="l">
              <a:lnSpc>
                <a:spcPct val="100000"/>
              </a:lnSpc>
              <a:spcBef>
                <a:spcPts val="1200"/>
              </a:spcBef>
              <a:spcAft>
                <a:spcPts val="0"/>
              </a:spcAft>
              <a:buNone/>
            </a:pPr>
            <a:r>
              <a:rPr lang="en-US">
                <a:solidFill>
                  <a:schemeClr val="dk1"/>
                </a:solidFill>
              </a:rPr>
              <a:t>=  </a:t>
            </a:r>
            <a:r>
              <a:rPr i="1" lang="en-US">
                <a:solidFill>
                  <a:schemeClr val="dk1"/>
                </a:solidFill>
              </a:rPr>
              <a:t>accident-prone data</a:t>
            </a:r>
            <a:r>
              <a:rPr lang="en-US">
                <a:solidFill>
                  <a:schemeClr val="dk1"/>
                </a:solidFill>
              </a:rPr>
              <a:t>…</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1200"/>
              </a:spcBef>
              <a:spcAft>
                <a:spcPts val="0"/>
              </a:spcAft>
              <a:buNone/>
            </a:pPr>
            <a:r>
              <a:t/>
            </a:r>
            <a:endParaRPr>
              <a:solidFill>
                <a:schemeClr val="dk1"/>
              </a:solidFill>
            </a:endParaRPr>
          </a:p>
          <a:p>
            <a:pPr indent="-317500" lvl="0" marL="457200" marR="0" rtl="0" algn="l">
              <a:lnSpc>
                <a:spcPct val="100000"/>
              </a:lnSpc>
              <a:spcBef>
                <a:spcPts val="1200"/>
              </a:spcBef>
              <a:spcAft>
                <a:spcPts val="0"/>
              </a:spcAft>
              <a:buClr>
                <a:schemeClr val="dk1"/>
              </a:buClr>
              <a:buSzPts val="1400"/>
              <a:buFont typeface="Arial"/>
              <a:buChar char="●"/>
            </a:pPr>
            <a:r>
              <a:rPr lang="en-US">
                <a:solidFill>
                  <a:schemeClr val="dk1"/>
                </a:solidFill>
              </a:rPr>
              <a:t>1 Excel file can hold multiple spreadsheets  =  more </a:t>
            </a:r>
            <a:r>
              <a:rPr i="1" lang="en-US">
                <a:solidFill>
                  <a:schemeClr val="dk1"/>
                </a:solidFill>
              </a:rPr>
              <a:t>illusion...</a:t>
            </a:r>
            <a:endParaRPr b="0" i="1"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None/>
            </a:pPr>
            <a:r>
              <a:t/>
            </a:r>
            <a:endParaRPr b="0" i="0" sz="1400" u="none" cap="none" strike="noStrike">
              <a:solidFill>
                <a:srgbClr val="000000"/>
              </a:solidFill>
              <a:latin typeface="Arial"/>
              <a:ea typeface="Arial"/>
              <a:cs typeface="Arial"/>
              <a:sym typeface="Arial"/>
            </a:endParaRPr>
          </a:p>
        </p:txBody>
      </p:sp>
      <p:sp>
        <p:nvSpPr>
          <p:cNvPr id="353" name="Google Shape;353;p60"/>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60"/>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Tables: </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  </a:t>
            </a:r>
            <a:r>
              <a:rPr b="1" lang="en-US">
                <a:solidFill>
                  <a:schemeClr val="dk1"/>
                </a:solidFill>
              </a:rPr>
              <a:t>records &amp; attributes</a:t>
            </a:r>
            <a:r>
              <a:rPr lang="en-US">
                <a:solidFill>
                  <a:schemeClr val="dk1"/>
                </a:solidFill>
              </a:rPr>
              <a:t>  </a:t>
            </a:r>
            <a:endParaRPr>
              <a:solidFill>
                <a:schemeClr val="dk1"/>
              </a:solidFill>
            </a:endParaRPr>
          </a:p>
          <a:p>
            <a:pPr indent="0" lvl="0" marL="457200" marR="0" rtl="0" algn="l">
              <a:lnSpc>
                <a:spcPct val="100000"/>
              </a:lnSpc>
              <a:spcBef>
                <a:spcPts val="1200"/>
              </a:spcBef>
              <a:spcAft>
                <a:spcPts val="0"/>
              </a:spcAft>
              <a:buNone/>
            </a:pPr>
            <a:r>
              <a:rPr lang="en-US">
                <a:solidFill>
                  <a:schemeClr val="dk1"/>
                </a:solidFill>
              </a:rPr>
              <a:t>=  actual structure  </a:t>
            </a:r>
            <a:endParaRPr>
              <a:solidFill>
                <a:schemeClr val="dk1"/>
              </a:solidFill>
            </a:endParaRPr>
          </a:p>
          <a:p>
            <a:pPr indent="0" lvl="0" marL="457200" marR="0" rtl="0" algn="l">
              <a:lnSpc>
                <a:spcPct val="100000"/>
              </a:lnSpc>
              <a:spcBef>
                <a:spcPts val="1200"/>
              </a:spcBef>
              <a:spcAft>
                <a:spcPts val="0"/>
              </a:spcAft>
              <a:buNone/>
            </a:pPr>
            <a:r>
              <a:rPr lang="en-US">
                <a:solidFill>
                  <a:schemeClr val="dk1"/>
                </a:solidFill>
              </a:rPr>
              <a:t>=  </a:t>
            </a:r>
            <a:r>
              <a:rPr i="1" lang="en-US">
                <a:solidFill>
                  <a:schemeClr val="dk1"/>
                </a:solidFill>
              </a:rPr>
              <a:t>safer data</a:t>
            </a:r>
            <a:r>
              <a:rPr lang="en-US">
                <a:solidFill>
                  <a:schemeClr val="dk1"/>
                </a:solidFill>
              </a:rPr>
              <a:t>…</a:t>
            </a:r>
            <a:endParaRPr b="0" i="0" sz="1400" u="none" cap="none" strike="noStrike">
              <a:solidFill>
                <a:srgbClr val="000000"/>
              </a:solidFill>
              <a:latin typeface="Arial"/>
              <a:ea typeface="Arial"/>
              <a:cs typeface="Arial"/>
              <a:sym typeface="Arial"/>
            </a:endParaRPr>
          </a:p>
        </p:txBody>
      </p:sp>
      <p:sp>
        <p:nvSpPr>
          <p:cNvPr id="355" name="Google Shape;355;p6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WHAT ARE SPREADSHEET TOOLS?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1"/>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Getting Data into Calc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2"/>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Data into Calc</a:t>
            </a:r>
            <a:endParaRPr b="0" i="0" sz="2200" u="none" cap="none" strike="noStrike">
              <a:solidFill>
                <a:schemeClr val="dk2"/>
              </a:solidFill>
              <a:latin typeface="Arial"/>
              <a:ea typeface="Arial"/>
              <a:cs typeface="Arial"/>
              <a:sym typeface="Arial"/>
            </a:endParaRPr>
          </a:p>
        </p:txBody>
      </p:sp>
      <p:sp>
        <p:nvSpPr>
          <p:cNvPr id="367" name="Google Shape;367;p62"/>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748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Open LibreOffice.</a:t>
            </a:r>
            <a:endParaRPr sz="1000">
              <a:solidFill>
                <a:schemeClr val="dk1"/>
              </a:solidFill>
            </a:endParaRPr>
          </a:p>
          <a:p>
            <a:pPr indent="-157480" lvl="0" marL="182880" marR="0" rtl="0" algn="l">
              <a:lnSpc>
                <a:spcPct val="100000"/>
              </a:lnSpc>
              <a:spcBef>
                <a:spcPts val="900"/>
              </a:spcBef>
              <a:spcAft>
                <a:spcPts val="900"/>
              </a:spcAft>
              <a:buClr>
                <a:schemeClr val="dk1"/>
              </a:buClr>
              <a:buSzPts val="1000"/>
              <a:buChar char="●"/>
            </a:pPr>
            <a:r>
              <a:rPr lang="en-US" sz="1000">
                <a:solidFill>
                  <a:schemeClr val="dk1"/>
                </a:solidFill>
              </a:rPr>
              <a:t>From the </a:t>
            </a:r>
            <a:r>
              <a:rPr lang="en-US" sz="1000">
                <a:solidFill>
                  <a:schemeClr val="accent3"/>
                </a:solidFill>
              </a:rPr>
              <a:t>File</a:t>
            </a:r>
            <a:r>
              <a:rPr lang="en-US" sz="1000">
                <a:solidFill>
                  <a:schemeClr val="dk1"/>
                </a:solidFill>
              </a:rPr>
              <a:t> menu, click </a:t>
            </a:r>
            <a:r>
              <a:rPr lang="en-US" sz="1000">
                <a:solidFill>
                  <a:schemeClr val="accent3"/>
                </a:solidFill>
              </a:rPr>
              <a:t>Open…</a:t>
            </a:r>
            <a:r>
              <a:rPr lang="en-US" sz="1000">
                <a:solidFill>
                  <a:schemeClr val="dk1"/>
                </a:solidFill>
              </a:rPr>
              <a:t> to open the data file. If the data is saved in a standard format such as a .csv, LibreOffice will open it in Calc by default.</a:t>
            </a:r>
            <a:endParaRPr b="0" i="0" sz="1000" u="none" cap="none" strike="noStrike">
              <a:solidFill>
                <a:srgbClr val="000000"/>
              </a:solidFill>
              <a:latin typeface="Arial"/>
              <a:ea typeface="Arial"/>
              <a:cs typeface="Arial"/>
              <a:sym typeface="Arial"/>
            </a:endParaRPr>
          </a:p>
        </p:txBody>
      </p:sp>
      <p:pic>
        <p:nvPicPr>
          <p:cNvPr id="368" name="Google Shape;368;p62"/>
          <p:cNvPicPr preferRelativeResize="0"/>
          <p:nvPr/>
        </p:nvPicPr>
        <p:blipFill rotWithShape="1">
          <a:blip r:embed="rId3">
            <a:alphaModFix/>
          </a:blip>
          <a:srcRect b="78983" l="2777" r="77297" t="3576"/>
          <a:stretch/>
        </p:blipFill>
        <p:spPr>
          <a:xfrm>
            <a:off x="3883050" y="852716"/>
            <a:ext cx="2375424" cy="1169451"/>
          </a:xfrm>
          <a:prstGeom prst="rect">
            <a:avLst/>
          </a:prstGeom>
          <a:noFill/>
          <a:ln>
            <a:noFill/>
          </a:ln>
          <a:effectLst>
            <a:outerShdw blurRad="57150" rotWithShape="0" algn="bl" dir="2100000" dist="28575">
              <a:srgbClr val="000000">
                <a:alpha val="50000"/>
              </a:srgbClr>
            </a:outerShdw>
          </a:effectLst>
        </p:spPr>
      </p:pic>
      <p:pic>
        <p:nvPicPr>
          <p:cNvPr id="369" name="Google Shape;369;p62"/>
          <p:cNvPicPr preferRelativeResize="0"/>
          <p:nvPr/>
        </p:nvPicPr>
        <p:blipFill rotWithShape="1">
          <a:blip r:embed="rId4">
            <a:alphaModFix/>
          </a:blip>
          <a:srcRect b="22628" l="15479" r="47733" t="18042"/>
          <a:stretch/>
        </p:blipFill>
        <p:spPr>
          <a:xfrm>
            <a:off x="5590100" y="1315887"/>
            <a:ext cx="2802998" cy="2543100"/>
          </a:xfrm>
          <a:prstGeom prst="rect">
            <a:avLst/>
          </a:prstGeom>
          <a:noFill/>
          <a:ln>
            <a:noFill/>
          </a:ln>
          <a:effectLst>
            <a:outerShdw blurRad="57150" rotWithShape="0" algn="bl" dir="1920000" dist="28575">
              <a:srgbClr val="000000">
                <a:alpha val="50000"/>
              </a:srgbClr>
            </a:outerShdw>
          </a:effectLst>
        </p:spPr>
      </p:pic>
      <p:sp>
        <p:nvSpPr>
          <p:cNvPr id="370" name="Google Shape;370;p6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YOUR DATA</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