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Proxima Nov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31D027-68FE-4A62-8E0A-5C3B7AF00554}">
  <a:tblStyle styleId="{7031D027-68FE-4A62-8E0A-5C3B7AF0055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423B082-4924-4F8D-9508-0FE2EA340791}"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roximaNova-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ProximaNova-italic.fntdata"/><Relationship Id="rId14" Type="http://schemas.openxmlformats.org/officeDocument/2006/relationships/slide" Target="slides/slide8.xml"/><Relationship Id="rId36" Type="http://schemas.openxmlformats.org/officeDocument/2006/relationships/font" Target="fonts/ProximaNova-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ProximaNov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61d071a63_0_23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72" name="Google Shape;172;g1361d071a63_0_2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361d071a63_0_28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1361d071a63_0_28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1361d071a63_0_28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37dff79b41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p:txBody>
      </p:sp>
      <p:sp>
        <p:nvSpPr>
          <p:cNvPr id="357" name="Google Shape;357;g137dff79b41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37dff79b41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369" name="Google Shape;369;g137dff79b41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7dff79b41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82" name="Google Shape;382;g137dff79b41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37e47cb05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p:txBody>
      </p:sp>
      <p:sp>
        <p:nvSpPr>
          <p:cNvPr id="387" name="Google Shape;387;g137e47cb05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37e47cb058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p:txBody>
      </p:sp>
      <p:sp>
        <p:nvSpPr>
          <p:cNvPr id="399" name="Google Shape;399;g137e47cb058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37e47cb058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p:txBody>
      </p:sp>
      <p:sp>
        <p:nvSpPr>
          <p:cNvPr id="410" name="Google Shape;410;g137e47cb058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361d071a63_0_28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1361d071a63_0_28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1361d071a63_0_28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61d071a63_0_28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27" name="Google Shape;427;g1361d071a63_0_28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3e04d1a73b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41" name="Google Shape;441;g13e04d1a73b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61d071a63_0_23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1361d071a63_0_2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f4993fd696_3_1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49" name="Google Shape;449;gf4993fd696_3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3e04d1a73b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p:txBody>
      </p:sp>
      <p:sp>
        <p:nvSpPr>
          <p:cNvPr id="459" name="Google Shape;459;g13e04d1a73b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f4993fd696_0_3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88" name="Google Shape;488;gf4993fd696_0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f4993fd696_3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45" name="Google Shape;545;gf4993fd696_3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f4993fd696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558" name="Google Shape;558;gf4993fd696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f4993fd696_0_2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p:txBody>
      </p:sp>
      <p:sp>
        <p:nvSpPr>
          <p:cNvPr id="576" name="Google Shape;576;gf4993fd696_0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3e04d1a73b_0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605" name="Google Shape;605;g13e04d1a73b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f4993fd696_0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645" name="Google Shape;645;gf4993fd696_0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3a7fc2618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This project was made possible in part by the Institute of Museum and Library Services [include IMLS grant number when space allows]."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You may choose to include this acknowledgment in Spanish:</a:t>
            </a:r>
            <a:endParaRPr/>
          </a:p>
          <a:p>
            <a:pPr indent="0" lvl="0" marL="0" rtl="0" algn="l">
              <a:lnSpc>
                <a:spcPct val="100000"/>
              </a:lnSpc>
              <a:spcBef>
                <a:spcPts val="0"/>
              </a:spcBef>
              <a:spcAft>
                <a:spcPts val="0"/>
              </a:spcAft>
              <a:buSzPts val="1400"/>
              <a:buNone/>
            </a:pPr>
            <a:r>
              <a:rPr lang="en"/>
              <a:t>“Este proyecto ha sido posible en parte por el Instituto de Servicios de Museos y Bibliotecas, [include IMLS grant number when space allows].</a:t>
            </a:r>
            <a:endParaRPr/>
          </a:p>
        </p:txBody>
      </p:sp>
      <p:sp>
        <p:nvSpPr>
          <p:cNvPr id="663" name="Google Shape;663;g13a7fc2618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361d071a63_0_28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361d071a63_0_28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1361d071a63_0_28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7dff79b41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p:txBody>
      </p:sp>
      <p:sp>
        <p:nvSpPr>
          <p:cNvPr id="200" name="Google Shape;200;g137dff79b4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a7fc26189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10" name="Google Shape;210;g13a7fc26189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61d071a63_0_28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p:txBody>
      </p:sp>
      <p:sp>
        <p:nvSpPr>
          <p:cNvPr id="222" name="Google Shape;222;g1361d071a63_0_28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61d071a63_0_27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232" name="Google Shape;232;g1361d071a63_0_27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61d071a63_0_27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45" name="Google Shape;245;g1361d071a63_0_27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361d071a63_0_2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57" name="Google Shape;257;g1361d071a63_0_2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imls.gov" TargetMode="External"/><Relationship Id="rId3" Type="http://schemas.openxmlformats.org/officeDocument/2006/relationships/image" Target="../media/image5.jpg"/><Relationship Id="rId4" Type="http://schemas.openxmlformats.org/officeDocument/2006/relationships/hyperlink" Target="https://www.imls.gov" TargetMode="External"/><Relationship Id="rId5"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hyperlink" Target="https://www.imls.gov" TargetMode="Externa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59" name="Shape 59"/>
        <p:cNvGrpSpPr/>
        <p:nvPr/>
      </p:nvGrpSpPr>
      <p:grpSpPr>
        <a:xfrm>
          <a:off x="0" y="0"/>
          <a:ext cx="0" cy="0"/>
          <a:chOff x="0" y="0"/>
          <a:chExt cx="0" cy="0"/>
        </a:xfrm>
      </p:grpSpPr>
      <p:sp>
        <p:nvSpPr>
          <p:cNvPr id="60" name="Google Shape;60;p14"/>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14"/>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62" name="Shape 62"/>
        <p:cNvGrpSpPr/>
        <p:nvPr/>
      </p:nvGrpSpPr>
      <p:grpSpPr>
        <a:xfrm>
          <a:off x="0" y="0"/>
          <a:ext cx="0" cy="0"/>
          <a:chOff x="0" y="0"/>
          <a:chExt cx="0" cy="0"/>
        </a:xfrm>
      </p:grpSpPr>
      <p:sp>
        <p:nvSpPr>
          <p:cNvPr id="63" name="Google Shape;63;p1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64" name="Shape 64"/>
        <p:cNvGrpSpPr/>
        <p:nvPr/>
      </p:nvGrpSpPr>
      <p:grpSpPr>
        <a:xfrm>
          <a:off x="0" y="0"/>
          <a:ext cx="0" cy="0"/>
          <a:chOff x="0" y="0"/>
          <a:chExt cx="0" cy="0"/>
        </a:xfrm>
      </p:grpSpPr>
      <p:sp>
        <p:nvSpPr>
          <p:cNvPr id="65" name="Google Shape;65;p1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66" name="Google Shape;66;p16"/>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7" name="Google Shape;67;p1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68" name="Shape 68"/>
        <p:cNvGrpSpPr/>
        <p:nvPr/>
      </p:nvGrpSpPr>
      <p:grpSpPr>
        <a:xfrm>
          <a:off x="0" y="0"/>
          <a:ext cx="0" cy="0"/>
          <a:chOff x="0" y="0"/>
          <a:chExt cx="0" cy="0"/>
        </a:xfrm>
      </p:grpSpPr>
      <p:sp>
        <p:nvSpPr>
          <p:cNvPr id="69" name="Google Shape;69;p1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70" name="Google Shape;70;p17"/>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1" name="Google Shape;71;p17"/>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72" name="Shape 72"/>
        <p:cNvGrpSpPr/>
        <p:nvPr/>
      </p:nvGrpSpPr>
      <p:grpSpPr>
        <a:xfrm>
          <a:off x="0" y="0"/>
          <a:ext cx="0" cy="0"/>
          <a:chOff x="0" y="0"/>
          <a:chExt cx="0" cy="0"/>
        </a:xfrm>
      </p:grpSpPr>
      <p:sp>
        <p:nvSpPr>
          <p:cNvPr id="73" name="Google Shape;73;p1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74" name="Google Shape;74;p18"/>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5" name="Google Shape;75;p18"/>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76" name="Shape 76"/>
        <p:cNvGrpSpPr/>
        <p:nvPr/>
      </p:nvGrpSpPr>
      <p:grpSpPr>
        <a:xfrm>
          <a:off x="0" y="0"/>
          <a:ext cx="0" cy="0"/>
          <a:chOff x="0" y="0"/>
          <a:chExt cx="0" cy="0"/>
        </a:xfrm>
      </p:grpSpPr>
      <p:sp>
        <p:nvSpPr>
          <p:cNvPr id="77" name="Google Shape;77;p19"/>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 name="Google Shape;78;p1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79" name="Google Shape;79;p19"/>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80" name="Shape 80"/>
        <p:cNvGrpSpPr/>
        <p:nvPr/>
      </p:nvGrpSpPr>
      <p:grpSpPr>
        <a:xfrm>
          <a:off x="0" y="0"/>
          <a:ext cx="0" cy="0"/>
          <a:chOff x="0" y="0"/>
          <a:chExt cx="0" cy="0"/>
        </a:xfrm>
      </p:grpSpPr>
      <p:sp>
        <p:nvSpPr>
          <p:cNvPr id="81" name="Google Shape;81;p20"/>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 name="Google Shape;82;p2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83" name="Google Shape;83;p20"/>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84" name="Shape 84"/>
        <p:cNvGrpSpPr/>
        <p:nvPr/>
      </p:nvGrpSpPr>
      <p:grpSpPr>
        <a:xfrm>
          <a:off x="0" y="0"/>
          <a:ext cx="0" cy="0"/>
          <a:chOff x="0" y="0"/>
          <a:chExt cx="0" cy="0"/>
        </a:xfrm>
      </p:grpSpPr>
      <p:pic>
        <p:nvPicPr>
          <p:cNvPr id="85" name="Google Shape;85;p21">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86" name="Google Shape;86;p21"/>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 sz="850" u="none" cap="none" strike="noStrike">
                <a:solidFill>
                  <a:schemeClr val="accent1"/>
                </a:solidFill>
                <a:latin typeface="Arial"/>
                <a:ea typeface="Arial"/>
                <a:cs typeface="Arial"/>
                <a:sym typeface="Arial"/>
              </a:rPr>
              <a:t>This project was made possible in part by the</a:t>
            </a:r>
            <a:r>
              <a:rPr b="0" i="0" lang="en" sz="900" u="none" cap="none" strike="noStrike">
                <a:solidFill>
                  <a:schemeClr val="accent1"/>
                </a:solidFill>
                <a:latin typeface="Arial"/>
                <a:ea typeface="Arial"/>
                <a:cs typeface="Arial"/>
                <a:sym typeface="Arial"/>
              </a:rPr>
              <a:t> </a:t>
            </a:r>
            <a:r>
              <a:rPr b="1" i="0" lang="en" sz="850" u="none" cap="none" strike="noStrike">
                <a:solidFill>
                  <a:schemeClr val="accent1"/>
                </a:solidFill>
                <a:latin typeface="Arial"/>
                <a:ea typeface="Arial"/>
                <a:cs typeface="Arial"/>
                <a:sym typeface="Arial"/>
              </a:rPr>
              <a:t>Institute of Museum and Library Services</a:t>
            </a:r>
            <a:r>
              <a:rPr b="0" i="0" lang="en" sz="850" u="none" cap="none" strike="noStrike">
                <a:solidFill>
                  <a:schemeClr val="accent1"/>
                </a:solidFill>
                <a:latin typeface="Arial"/>
                <a:ea typeface="Arial"/>
                <a:cs typeface="Arial"/>
                <a:sym typeface="Arial"/>
              </a:rPr>
              <a:t> Grant ME-249136-OMS-21  |  </a:t>
            </a:r>
            <a:r>
              <a:rPr b="1" i="0" lang="en" sz="850" u="none" cap="none" strike="noStrike">
                <a:solidFill>
                  <a:schemeClr val="hlink"/>
                </a:solidFill>
                <a:uFill>
                  <a:noFill/>
                </a:uFill>
                <a:latin typeface="Arial"/>
                <a:ea typeface="Arial"/>
                <a:cs typeface="Arial"/>
                <a:sym typeface="Arial"/>
                <a:hlinkClick r:id="rId4"/>
              </a:rPr>
              <a:t>IMLS.gov</a:t>
            </a:r>
            <a:r>
              <a:rPr b="0" i="0" lang="en"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87" name="Google Shape;87;p21"/>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2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89" name="Google Shape;89;p21"/>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90" name="Shape 90"/>
        <p:cNvGrpSpPr/>
        <p:nvPr/>
      </p:nvGrpSpPr>
      <p:grpSpPr>
        <a:xfrm>
          <a:off x="0" y="0"/>
          <a:ext cx="0" cy="0"/>
          <a:chOff x="0" y="0"/>
          <a:chExt cx="0" cy="0"/>
        </a:xfrm>
      </p:grpSpPr>
      <p:sp>
        <p:nvSpPr>
          <p:cNvPr id="91" name="Google Shape;91;p2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92" name="Google Shape;92;p22"/>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2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95" name="Google Shape;95;p23"/>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SzPts val="22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96" name="Shape 96"/>
        <p:cNvGrpSpPr/>
        <p:nvPr/>
      </p:nvGrpSpPr>
      <p:grpSpPr>
        <a:xfrm>
          <a:off x="0" y="0"/>
          <a:ext cx="0" cy="0"/>
          <a:chOff x="0" y="0"/>
          <a:chExt cx="0" cy="0"/>
        </a:xfrm>
      </p:grpSpPr>
      <p:sp>
        <p:nvSpPr>
          <p:cNvPr id="97" name="Google Shape;97;p24"/>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8" name="Google Shape;98;p2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99" name="Google Shape;99;p24"/>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lt1"/>
              </a:buClr>
              <a:buSzPts val="4400"/>
              <a:buFont typeface="Arial"/>
              <a:buNone/>
              <a:defRPr sz="44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4"/>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101" name="Google Shape;101;p2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102" name="Shape 102"/>
        <p:cNvGrpSpPr/>
        <p:nvPr/>
      </p:nvGrpSpPr>
      <p:grpSpPr>
        <a:xfrm>
          <a:off x="0" y="0"/>
          <a:ext cx="0" cy="0"/>
          <a:chOff x="0" y="0"/>
          <a:chExt cx="0" cy="0"/>
        </a:xfrm>
      </p:grpSpPr>
      <p:sp>
        <p:nvSpPr>
          <p:cNvPr id="103" name="Google Shape;103;p25"/>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p2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05" name="Google Shape;105;p25"/>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106" name="Google Shape;106;p25"/>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lt1"/>
              </a:buClr>
              <a:buSzPts val="4400"/>
              <a:buFont typeface="Arial"/>
              <a:buNone/>
              <a:defRPr sz="44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5"/>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108" name="Shape 108"/>
        <p:cNvGrpSpPr/>
        <p:nvPr/>
      </p:nvGrpSpPr>
      <p:grpSpPr>
        <a:xfrm>
          <a:off x="0" y="0"/>
          <a:ext cx="0" cy="0"/>
          <a:chOff x="0" y="0"/>
          <a:chExt cx="0" cy="0"/>
        </a:xfrm>
      </p:grpSpPr>
      <p:sp>
        <p:nvSpPr>
          <p:cNvPr id="109" name="Google Shape;109;p2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10" name="Google Shape;110;p26"/>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1" name="Google Shape;111;p2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112" name="Shape 112"/>
        <p:cNvGrpSpPr/>
        <p:nvPr/>
      </p:nvGrpSpPr>
      <p:grpSpPr>
        <a:xfrm>
          <a:off x="0" y="0"/>
          <a:ext cx="0" cy="0"/>
          <a:chOff x="0" y="0"/>
          <a:chExt cx="0" cy="0"/>
        </a:xfrm>
      </p:grpSpPr>
      <p:sp>
        <p:nvSpPr>
          <p:cNvPr id="113" name="Google Shape;113;p2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14" name="Google Shape;114;p27"/>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5" name="Google Shape;115;p27"/>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116" name="Shape 116"/>
        <p:cNvGrpSpPr/>
        <p:nvPr/>
      </p:nvGrpSpPr>
      <p:grpSpPr>
        <a:xfrm>
          <a:off x="0" y="0"/>
          <a:ext cx="0" cy="0"/>
          <a:chOff x="0" y="0"/>
          <a:chExt cx="0" cy="0"/>
        </a:xfrm>
      </p:grpSpPr>
      <p:sp>
        <p:nvSpPr>
          <p:cNvPr id="117" name="Google Shape;117;p28"/>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 name="Google Shape;118;p2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19" name="Google Shape;119;p28"/>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120" name="Shape 120"/>
        <p:cNvGrpSpPr/>
        <p:nvPr/>
      </p:nvGrpSpPr>
      <p:grpSpPr>
        <a:xfrm>
          <a:off x="0" y="0"/>
          <a:ext cx="0" cy="0"/>
          <a:chOff x="0" y="0"/>
          <a:chExt cx="0" cy="0"/>
        </a:xfrm>
      </p:grpSpPr>
      <p:sp>
        <p:nvSpPr>
          <p:cNvPr id="121" name="Google Shape;121;p29"/>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22" name="Google Shape;122;p29"/>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123" name="Google Shape;123;p29"/>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124" name="Shape 124"/>
        <p:cNvGrpSpPr/>
        <p:nvPr/>
      </p:nvGrpSpPr>
      <p:grpSpPr>
        <a:xfrm>
          <a:off x="0" y="0"/>
          <a:ext cx="0" cy="0"/>
          <a:chOff x="0" y="0"/>
          <a:chExt cx="0" cy="0"/>
        </a:xfrm>
      </p:grpSpPr>
      <p:sp>
        <p:nvSpPr>
          <p:cNvPr id="125" name="Google Shape;125;p3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6" name="Google Shape;126;p30"/>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27" name="Google Shape;127;p30"/>
          <p:cNvGrpSpPr/>
          <p:nvPr/>
        </p:nvGrpSpPr>
        <p:grpSpPr>
          <a:xfrm>
            <a:off x="7512825" y="238025"/>
            <a:ext cx="1699800" cy="457200"/>
            <a:chOff x="7512825" y="238025"/>
            <a:chExt cx="1699800" cy="457200"/>
          </a:xfrm>
        </p:grpSpPr>
        <p:sp>
          <p:nvSpPr>
            <p:cNvPr id="128" name="Google Shape;128;p30"/>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129" name="Google Shape;129;p30"/>
            <p:cNvGrpSpPr/>
            <p:nvPr/>
          </p:nvGrpSpPr>
          <p:grpSpPr>
            <a:xfrm>
              <a:off x="7637128" y="291649"/>
              <a:ext cx="349953" cy="349953"/>
              <a:chOff x="2731914" y="373199"/>
              <a:chExt cx="950700" cy="950700"/>
            </a:xfrm>
          </p:grpSpPr>
          <p:sp>
            <p:nvSpPr>
              <p:cNvPr id="130" name="Google Shape;130;p30"/>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1" name="Google Shape;131;p30"/>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132" name="Shape 132"/>
        <p:cNvGrpSpPr/>
        <p:nvPr/>
      </p:nvGrpSpPr>
      <p:grpSpPr>
        <a:xfrm>
          <a:off x="0" y="0"/>
          <a:ext cx="0" cy="0"/>
          <a:chOff x="0" y="0"/>
          <a:chExt cx="0" cy="0"/>
        </a:xfrm>
      </p:grpSpPr>
      <p:sp>
        <p:nvSpPr>
          <p:cNvPr id="133" name="Google Shape;133;p31"/>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4" name="Google Shape;134;p31"/>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1"/>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36" name="Google Shape;136;p31"/>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37" name="Google Shape;137;p31"/>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138" name="Google Shape;138;p31"/>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 sz="850" u="none" cap="none" strike="noStrike">
                <a:solidFill>
                  <a:schemeClr val="accent1"/>
                </a:solidFill>
                <a:latin typeface="Arial"/>
                <a:ea typeface="Arial"/>
                <a:cs typeface="Arial"/>
                <a:sym typeface="Arial"/>
              </a:rPr>
              <a:t>This project was made possible in part by the</a:t>
            </a:r>
            <a:r>
              <a:rPr b="0" i="0" lang="en" sz="900" u="none" cap="none" strike="noStrike">
                <a:solidFill>
                  <a:schemeClr val="accent1"/>
                </a:solidFill>
                <a:latin typeface="Arial"/>
                <a:ea typeface="Arial"/>
                <a:cs typeface="Arial"/>
                <a:sym typeface="Arial"/>
              </a:rPr>
              <a:t> </a:t>
            </a:r>
            <a:r>
              <a:rPr b="1" i="0" lang="en" sz="850" u="none" cap="none" strike="noStrike">
                <a:solidFill>
                  <a:schemeClr val="accent1"/>
                </a:solidFill>
                <a:latin typeface="Arial"/>
                <a:ea typeface="Arial"/>
                <a:cs typeface="Arial"/>
                <a:sym typeface="Arial"/>
              </a:rPr>
              <a:t>Institute of Museum and Library Services</a:t>
            </a:r>
            <a:r>
              <a:rPr b="0" i="0" lang="en" sz="850" u="none" cap="none" strike="noStrike">
                <a:solidFill>
                  <a:schemeClr val="accent1"/>
                </a:solidFill>
                <a:latin typeface="Arial"/>
                <a:ea typeface="Arial"/>
                <a:cs typeface="Arial"/>
                <a:sym typeface="Arial"/>
              </a:rPr>
              <a:t> Grant ME-249136-OMS-21  |   </a:t>
            </a:r>
            <a:r>
              <a:rPr b="1" i="0" lang="en"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139" name="Google Shape;139;p31"/>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140" name="Shape 140"/>
        <p:cNvGrpSpPr/>
        <p:nvPr/>
      </p:nvGrpSpPr>
      <p:grpSpPr>
        <a:xfrm>
          <a:off x="0" y="0"/>
          <a:ext cx="0" cy="0"/>
          <a:chOff x="0" y="0"/>
          <a:chExt cx="0" cy="0"/>
        </a:xfrm>
      </p:grpSpPr>
      <p:sp>
        <p:nvSpPr>
          <p:cNvPr id="141" name="Google Shape;141;p3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2" name="Google Shape;142;p32"/>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3" name="Google Shape;143;p32"/>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144" name="Shape 144"/>
        <p:cNvGrpSpPr/>
        <p:nvPr/>
      </p:nvGrpSpPr>
      <p:grpSpPr>
        <a:xfrm>
          <a:off x="0" y="0"/>
          <a:ext cx="0" cy="0"/>
          <a:chOff x="0" y="0"/>
          <a:chExt cx="0" cy="0"/>
        </a:xfrm>
      </p:grpSpPr>
      <p:sp>
        <p:nvSpPr>
          <p:cNvPr id="145" name="Google Shape;145;p33"/>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6" name="Google Shape;146;p33"/>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7" name="Shape 147"/>
        <p:cNvGrpSpPr/>
        <p:nvPr/>
      </p:nvGrpSpPr>
      <p:grpSpPr>
        <a:xfrm>
          <a:off x="0" y="0"/>
          <a:ext cx="0" cy="0"/>
          <a:chOff x="0" y="0"/>
          <a:chExt cx="0" cy="0"/>
        </a:xfrm>
      </p:grpSpPr>
      <p:sp>
        <p:nvSpPr>
          <p:cNvPr id="148" name="Google Shape;148;p34"/>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49" name="Google Shape;149;p3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0" name="Google Shape;150;p34"/>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SzPts val="22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1" name="Shape 151"/>
        <p:cNvGrpSpPr/>
        <p:nvPr/>
      </p:nvGrpSpPr>
      <p:grpSpPr>
        <a:xfrm>
          <a:off x="0" y="0"/>
          <a:ext cx="0" cy="0"/>
          <a:chOff x="0" y="0"/>
          <a:chExt cx="0" cy="0"/>
        </a:xfrm>
      </p:grpSpPr>
      <p:sp>
        <p:nvSpPr>
          <p:cNvPr id="152" name="Google Shape;152;p35"/>
          <p:cNvSpPr txBox="1"/>
          <p:nvPr>
            <p:ph type="title"/>
          </p:nvPr>
        </p:nvSpPr>
        <p:spPr>
          <a:xfrm>
            <a:off x="623888" y="1282304"/>
            <a:ext cx="7886700" cy="21396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35"/>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154" name="Google Shape;154;p3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5" name="Shape 155"/>
        <p:cNvGrpSpPr/>
        <p:nvPr/>
      </p:nvGrpSpPr>
      <p:grpSpPr>
        <a:xfrm>
          <a:off x="0" y="0"/>
          <a:ext cx="0" cy="0"/>
          <a:chOff x="0" y="0"/>
          <a:chExt cx="0" cy="0"/>
        </a:xfrm>
      </p:grpSpPr>
      <p:sp>
        <p:nvSpPr>
          <p:cNvPr id="156" name="Google Shape;156;p36"/>
          <p:cNvSpPr txBox="1"/>
          <p:nvPr>
            <p:ph type="title"/>
          </p:nvPr>
        </p:nvSpPr>
        <p:spPr>
          <a:xfrm>
            <a:off x="347296" y="297293"/>
            <a:ext cx="7886700" cy="5943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p36"/>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58" name="Google Shape;158;p36"/>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59" name="Google Shape;159;p3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0" name="Shape 160"/>
        <p:cNvGrpSpPr/>
        <p:nvPr/>
      </p:nvGrpSpPr>
      <p:grpSpPr>
        <a:xfrm>
          <a:off x="0" y="0"/>
          <a:ext cx="0" cy="0"/>
          <a:chOff x="0" y="0"/>
          <a:chExt cx="0" cy="0"/>
        </a:xfrm>
      </p:grpSpPr>
      <p:sp>
        <p:nvSpPr>
          <p:cNvPr id="161" name="Google Shape;161;p37"/>
          <p:cNvSpPr txBox="1"/>
          <p:nvPr>
            <p:ph type="title"/>
          </p:nvPr>
        </p:nvSpPr>
        <p:spPr>
          <a:xfrm>
            <a:off x="629841" y="273844"/>
            <a:ext cx="7886700" cy="994200"/>
          </a:xfrm>
          <a:prstGeom prst="rect">
            <a:avLst/>
          </a:prstGeom>
          <a:noFill/>
          <a:ln>
            <a:noFill/>
          </a:ln>
        </p:spPr>
        <p:txBody>
          <a:bodyPr anchorCtr="0" anchor="t" bIns="45700" lIns="0" spcFirstLastPara="1" rIns="0"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p37"/>
          <p:cNvSpPr txBox="1"/>
          <p:nvPr>
            <p:ph idx="1" type="body"/>
          </p:nvPr>
        </p:nvSpPr>
        <p:spPr>
          <a:xfrm>
            <a:off x="629842" y="1878806"/>
            <a:ext cx="3868200" cy="27633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63" name="Google Shape;163;p37"/>
          <p:cNvSpPr txBox="1"/>
          <p:nvPr>
            <p:ph idx="2"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64" name="Google Shape;164;p3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5" name="Shape 165"/>
        <p:cNvGrpSpPr/>
        <p:nvPr/>
      </p:nvGrpSpPr>
      <p:grpSpPr>
        <a:xfrm>
          <a:off x="0" y="0"/>
          <a:ext cx="0" cy="0"/>
          <a:chOff x="0" y="0"/>
          <a:chExt cx="0" cy="0"/>
        </a:xfrm>
      </p:grpSpPr>
      <p:sp>
        <p:nvSpPr>
          <p:cNvPr id="166" name="Google Shape;166;p38"/>
          <p:cNvSpPr txBox="1"/>
          <p:nvPr>
            <p:ph type="title"/>
          </p:nvPr>
        </p:nvSpPr>
        <p:spPr>
          <a:xfrm>
            <a:off x="629841" y="342900"/>
            <a:ext cx="2949300" cy="1200300"/>
          </a:xfrm>
          <a:prstGeom prst="rect">
            <a:avLst/>
          </a:prstGeom>
          <a:noFill/>
          <a:ln>
            <a:noFill/>
          </a:ln>
        </p:spPr>
        <p:txBody>
          <a:bodyPr anchorCtr="0" anchor="b" bIns="45700" lIns="0" spcFirstLastPara="1" rIns="0" wrap="square" tIns="45700">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38"/>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68" name="Google Shape;168;p38"/>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69" name="Google Shape;169;p3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1" Type="http://schemas.openxmlformats.org/officeDocument/2006/relationships/image" Target="../media/image9.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7"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250825" y="297293"/>
            <a:ext cx="7983300" cy="59430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3"/>
          <p:cNvSpPr txBox="1"/>
          <p:nvPr>
            <p:ph idx="12" type="sldNum"/>
          </p:nvPr>
        </p:nvSpPr>
        <p:spPr>
          <a:xfrm>
            <a:off x="262792" y="4876800"/>
            <a:ext cx="457200" cy="18300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58" name="Google Shape;58;p13"/>
          <p:cNvPicPr preferRelativeResize="0"/>
          <p:nvPr/>
        </p:nvPicPr>
        <p:blipFill rotWithShape="1">
          <a:blip r:embed="rId1">
            <a:alphaModFix/>
          </a:blip>
          <a:srcRect b="0" l="0" r="0" t="0"/>
          <a:stretch/>
        </p:blipFill>
        <p:spPr>
          <a:xfrm>
            <a:off x="8528295" y="4511920"/>
            <a:ext cx="364879" cy="3648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docs.google.com/spreadsheets/d/17CkJyWN7I3aF8xH8_d-o-z6kdJX9GpPcQWr5W6UJF3I/edit?usp=sharing" TargetMode="External"/><Relationship Id="rId4" Type="http://schemas.openxmlformats.org/officeDocument/2006/relationships/hyperlink" Target="https://docs.google.com/spreadsheets/d/1BAoCE3qDgbb-n76w3Hm1ic9y0ksYhMh7MXkwtP-q-Ts/edit#gid=74518968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hyperlink" Target="https://docs.google.com/document/d/1rp5sp7o42Lxm2ZuNLUXj5KymOsPu4mKPpEirTt6S7zs/" TargetMode="External"/><Relationship Id="rId4" Type="http://schemas.openxmlformats.org/officeDocument/2006/relationships/hyperlink" Target="https://docs.google.com/document/d/1rp5sp7o42Lxm2ZuNLUXj5KymOsPu4mKPpEirTt6S7z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docs.google.com/forms/d/e/1FAIpQLSc8B_v8rbkwvbX6kPCUhjx15dvpRr5xgjdBe8ZRRPcXvkmWbA/viewform?usp=sf_link" TargetMode="External"/><Relationship Id="rId4" Type="http://schemas.openxmlformats.org/officeDocument/2006/relationships/hyperlink" Target="https://docs.google.com/forms/d/e/1FAIpQLSc8B_v8rbkwvbX6kPCUhjx15dvpRr5xgjdBe8ZRRPcXvkmWbA/viewform?usp=sf_link" TargetMode="External"/><Relationship Id="rId5" Type="http://schemas.openxmlformats.org/officeDocument/2006/relationships/hyperlink" Target="https://docs.google.com/forms/d/e/1FAIpQLSc8B_v8rbkwvbX6kPCUhjx15dvpRr5xgjdBe8ZRRPcXvkmWbA/viewform?usp=sf_link" TargetMode="External"/><Relationship Id="rId6" Type="http://schemas.openxmlformats.org/officeDocument/2006/relationships/hyperlink" Target="https://docs.google.com/forms/d/e/1FAIpQLScN7qeJ-HdaFgOp-ogn1pjkcuT0hqKpBDNR_YfKhU8mYsUaHQ/viewform?usp=sf_link" TargetMode="External"/><Relationship Id="rId7" Type="http://schemas.openxmlformats.org/officeDocument/2006/relationships/hyperlink" Target="https://docs.google.com/forms/d/e/1FAIpQLScN7qeJ-HdaFgOp-ogn1pjkcuT0hqKpBDNR_YfKhU8mYsUaHQ/viewform?usp=sf_link" TargetMode="External"/><Relationship Id="rId8" Type="http://schemas.openxmlformats.org/officeDocument/2006/relationships/hyperlink" Target="https://docs.google.com/forms/d/e/1FAIpQLScN7qeJ-HdaFgOp-ogn1pjkcuT0hqKpBDNR_YfKhU8mYsUaHQ/viewform?usp=sf_li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docs.google.com/forms/d/e/1FAIpQLSe0RBLwnFIvDF7kkj69Ix4zjiqF9qZCjHVCqyD608VsROEnHg/viewform?usp=sf_link" TargetMode="External"/><Relationship Id="rId4" Type="http://schemas.openxmlformats.org/officeDocument/2006/relationships/hyperlink" Target="https://docs.google.com/forms/d/e/1FAIpQLSe0RBLwnFIvDF7kkj69Ix4zjiqF9qZCjHVCqyD608VsROEnHg/viewform?usp=sf_link" TargetMode="External"/><Relationship Id="rId5" Type="http://schemas.openxmlformats.org/officeDocument/2006/relationships/hyperlink" Target="https://docs.google.com/forms/d/e/1FAIpQLSe0RBLwnFIvDF7kkj69Ix4zjiqF9qZCjHVCqyD608VsROEnHg/viewform?usp=sf_lin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docs.google.com/forms/d/e/1FAIpQLSdFdieQ8A6Z2MzHIJyR-S11xB20lNjynLtQd5m1ieYpIxHTTg/viewform?usp=sf_link" TargetMode="External"/><Relationship Id="rId4" Type="http://schemas.openxmlformats.org/officeDocument/2006/relationships/hyperlink" Target="https://docs.google.com/forms/d/e/1FAIpQLSdFdieQ8A6Z2MzHIJyR-S11xB20lNjynLtQd5m1ieYpIxHTTg/viewform?usp=sf_link" TargetMode="External"/><Relationship Id="rId5" Type="http://schemas.openxmlformats.org/officeDocument/2006/relationships/hyperlink" Target="https://docs.google.com/forms/d/e/1FAIpQLSdFdieQ8A6Z2MzHIJyR-S11xB20lNjynLtQd5m1ieYpIxHTTg/viewform?usp=sf_link" TargetMode="External"/><Relationship Id="rId6" Type="http://schemas.openxmlformats.org/officeDocument/2006/relationships/hyperlink" Target="https://docs.google.com/forms/d/e/1FAIpQLSf1X76JLsJM4RmToimSagxePhkMFEF2SS7hOyalpVlLw6yuDg/viewform?usp=sf_link" TargetMode="External"/><Relationship Id="rId7" Type="http://schemas.openxmlformats.org/officeDocument/2006/relationships/hyperlink" Target="https://docs.google.com/forms/d/e/1FAIpQLSf1X76JLsJM4RmToimSagxePhkMFEF2SS7hOyalpVlLw6yuDg/viewform?usp=sf_link" TargetMode="External"/><Relationship Id="rId8" Type="http://schemas.openxmlformats.org/officeDocument/2006/relationships/hyperlink" Target="https://docs.google.com/forms/d/e/1FAIpQLSf1X76JLsJM4RmToimSagxePhkMFEF2SS7hOyalpVlLw6yuDg/viewform?usp=sf_lin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s://docs.google.com/forms/d/e/1FAIpQLSdcvl1hXP4JPLGXyX1_-tsKV_mIt4RqHeuprd0lZL1ymz3xXw/viewform?usp=sf_link" TargetMode="External"/><Relationship Id="rId4" Type="http://schemas.openxmlformats.org/officeDocument/2006/relationships/hyperlink" Target="https://docs.google.com/forms/d/e/1FAIpQLSdcvl1hXP4JPLGXyX1_-tsKV_mIt4RqHeuprd0lZL1ymz3xXw/viewform?usp=sf_link" TargetMode="External"/><Relationship Id="rId9" Type="http://schemas.openxmlformats.org/officeDocument/2006/relationships/hyperlink" Target="https://docs.google.com/forms/d/e/1FAIpQLSepFsIIVieZSSVcUl7xOtmktszAyqUwlK9SbJg5fhgp4BNiLg/viewform?usp=sf_link" TargetMode="External"/><Relationship Id="rId5" Type="http://schemas.openxmlformats.org/officeDocument/2006/relationships/hyperlink" Target="https://docs.google.com/forms/d/e/1FAIpQLSdcvl1hXP4JPLGXyX1_-tsKV_mIt4RqHeuprd0lZL1ymz3xXw/viewform?usp=sf_link" TargetMode="External"/><Relationship Id="rId6" Type="http://schemas.openxmlformats.org/officeDocument/2006/relationships/hyperlink" Target="https://docs.google.com/forms/d/e/1FAIpQLSeVBIZizOVjlFBwXVvdcK2v3z_-VtEtsyTs6vV5dfnSGXPOrA/viewform?usp=sf_link" TargetMode="External"/><Relationship Id="rId7" Type="http://schemas.openxmlformats.org/officeDocument/2006/relationships/hyperlink" Target="https://docs.google.com/forms/d/e/1FAIpQLSeVBIZizOVjlFBwXVvdcK2v3z_-VtEtsyTs6vV5dfnSGXPOrA/viewform?usp=sf_link" TargetMode="External"/><Relationship Id="rId8" Type="http://schemas.openxmlformats.org/officeDocument/2006/relationships/hyperlink" Target="https://docs.google.com/forms/d/e/1FAIpQLSeVBIZizOVjlFBwXVvdcK2v3z_-VtEtsyTs6vV5dfnSGXPOrA/viewform?usp=sf_link" TargetMode="External"/><Relationship Id="rId11" Type="http://schemas.openxmlformats.org/officeDocument/2006/relationships/hyperlink" Target="https://docs.google.com/forms/d/e/1FAIpQLSepFsIIVieZSSVcUl7xOtmktszAyqUwlK9SbJg5fhgp4BNiLg/viewform?usp=sf_link" TargetMode="External"/><Relationship Id="rId10" Type="http://schemas.openxmlformats.org/officeDocument/2006/relationships/hyperlink" Target="https://docs.google.com/forms/d/e/1FAIpQLSepFsIIVieZSSVcUl7xOtmktszAyqUwlK9SbJg5fhgp4BNiLg/viewform?usp=sf_lin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docs.google.com/forms/d/e/1FAIpQLScZEyYgcteMex3tlctSPekm6cUrHlP3gHjkucoX_DLDVcnCZw/viewform?usp=sf_link" TargetMode="External"/><Relationship Id="rId4" Type="http://schemas.openxmlformats.org/officeDocument/2006/relationships/hyperlink" Target="https://docs.google.com/forms/d/e/1FAIpQLScZEyYgcteMex3tlctSPekm6cUrHlP3gHjkucoX_DLDVcnCZw/viewform?usp=sf_link" TargetMode="External"/><Relationship Id="rId5" Type="http://schemas.openxmlformats.org/officeDocument/2006/relationships/hyperlink" Target="https://docs.google.com/forms/d/e/1FAIpQLScZEyYgcteMex3tlctSPekm6cUrHlP3gHjkucoX_DLDVcnCZw/viewform?usp=sf_lin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hyperlink" Target="https://www.fieldmuseum.org/" TargetMode="External"/><Relationship Id="rId9" Type="http://schemas.openxmlformats.org/officeDocument/2006/relationships/hyperlink" Target="https://www.fieldmuseum.org/" TargetMode="External"/><Relationship Id="rId5" Type="http://schemas.openxmlformats.org/officeDocument/2006/relationships/hyperlink" Target="https://www.fieldmuseum.org/" TargetMode="External"/><Relationship Id="rId6" Type="http://schemas.openxmlformats.org/officeDocument/2006/relationships/hyperlink" Target="https://www.fieldmuseum.org/" TargetMode="External"/><Relationship Id="rId7" Type="http://schemas.openxmlformats.org/officeDocument/2006/relationships/hyperlink" Target="https://www.fieldmuseum.org/" TargetMode="External"/><Relationship Id="rId8" Type="http://schemas.openxmlformats.org/officeDocument/2006/relationships/hyperlink" Target="https://www.fieldmuseum.org/" TargetMode="External"/><Relationship Id="rId11" Type="http://schemas.openxmlformats.org/officeDocument/2006/relationships/hyperlink" Target="https://www.fieldmuseum.org/" TargetMode="External"/><Relationship Id="rId10" Type="http://schemas.openxmlformats.org/officeDocument/2006/relationships/hyperlink" Target="https://www.fieldmuseum.org/" TargetMode="External"/><Relationship Id="rId13" Type="http://schemas.openxmlformats.org/officeDocument/2006/relationships/hyperlink" Target="https://www.fieldmuseum.org/" TargetMode="External"/><Relationship Id="rId12" Type="http://schemas.openxmlformats.org/officeDocument/2006/relationships/hyperlink" Target="https://www.fieldmuseum.org/" TargetMode="External"/><Relationship Id="rId14" Type="http://schemas.openxmlformats.org/officeDocument/2006/relationships/hyperlink" Target="https://www.fieldmuseum.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9"/>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rgbClr val="000000"/>
              </a:buClr>
              <a:buSzPts val="3500"/>
              <a:buFont typeface="Arial"/>
              <a:buNone/>
            </a:pPr>
            <a:r>
              <a:rPr b="1" lang="en" sz="3500">
                <a:solidFill>
                  <a:schemeClr val="dk1"/>
                </a:solidFill>
              </a:rPr>
              <a:t>Wrapping Up</a:t>
            </a:r>
            <a:endParaRPr b="1" i="0" sz="3500" u="none" cap="none" strike="noStrike">
              <a:solidFill>
                <a:schemeClr val="dk1"/>
              </a:solidFill>
              <a:latin typeface="Arial"/>
              <a:ea typeface="Arial"/>
              <a:cs typeface="Arial"/>
              <a:sym typeface="Arial"/>
            </a:endParaRPr>
          </a:p>
        </p:txBody>
      </p:sp>
      <p:sp>
        <p:nvSpPr>
          <p:cNvPr id="175" name="Google Shape;175;p39"/>
          <p:cNvSpPr txBox="1"/>
          <p:nvPr/>
        </p:nvSpPr>
        <p:spPr>
          <a:xfrm>
            <a:off x="250825" y="2838350"/>
            <a:ext cx="4321200" cy="1739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lang="en" sz="1600">
                <a:solidFill>
                  <a:srgbClr val="7F7F7F"/>
                </a:solidFill>
              </a:rPr>
              <a:t>You’re almost done!</a:t>
            </a:r>
            <a:endParaRPr b="0" i="0" sz="1600" u="none" cap="none" strike="noStrike">
              <a:solidFill>
                <a:srgbClr val="7F7F7F"/>
              </a:solidFill>
              <a:latin typeface="Arial"/>
              <a:ea typeface="Arial"/>
              <a:cs typeface="Arial"/>
              <a:sym typeface="Arial"/>
            </a:endParaRPr>
          </a:p>
        </p:txBody>
      </p:sp>
      <p:pic>
        <p:nvPicPr>
          <p:cNvPr id="176" name="Google Shape;176;p39"/>
          <p:cNvPicPr preferRelativeResize="0"/>
          <p:nvPr/>
        </p:nvPicPr>
        <p:blipFill rotWithShape="1">
          <a:blip r:embed="rId3">
            <a:alphaModFix/>
          </a:blip>
          <a:srcRect b="1133" l="8902" r="32453" t="1162"/>
          <a:stretch/>
        </p:blipFill>
        <p:spPr>
          <a:xfrm>
            <a:off x="4742825" y="268300"/>
            <a:ext cx="4150349" cy="4608499"/>
          </a:xfrm>
          <a:prstGeom prst="rect">
            <a:avLst/>
          </a:prstGeom>
          <a:noFill/>
          <a:ln>
            <a:noFill/>
          </a:ln>
        </p:spPr>
      </p:pic>
      <p:sp>
        <p:nvSpPr>
          <p:cNvPr id="177" name="Google Shape;177;p39"/>
          <p:cNvSpPr txBox="1"/>
          <p:nvPr/>
        </p:nvSpPr>
        <p:spPr>
          <a:xfrm>
            <a:off x="250825" y="4479925"/>
            <a:ext cx="43212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
              <a:t>Final Exercises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9"/>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Reference: Chapman, A. D. 2005. Principles of Data Quality, version 1.0. Report for GBIF, Copenhagen. ISBN 87-92020-03-8. </a:t>
            </a:r>
            <a:endParaRPr b="0" i="0" sz="1400" u="none" cap="none" strike="noStrike">
              <a:solidFill>
                <a:srgbClr val="000000"/>
              </a:solidFill>
              <a:latin typeface="Arial"/>
              <a:ea typeface="Arial"/>
              <a:cs typeface="Arial"/>
              <a:sym typeface="Arial"/>
            </a:endParaRPr>
          </a:p>
        </p:txBody>
      </p:sp>
      <p:sp>
        <p:nvSpPr>
          <p:cNvPr id="360" name="Google Shape;360;p4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Exercise 1: Migrating </a:t>
            </a:r>
            <a:endParaRPr b="1" i="0" sz="2200" u="none" cap="none" strike="noStrike">
              <a:solidFill>
                <a:schemeClr val="dk2"/>
              </a:solidFill>
              <a:latin typeface="Arial"/>
              <a:ea typeface="Arial"/>
              <a:cs typeface="Arial"/>
              <a:sym typeface="Arial"/>
            </a:endParaRPr>
          </a:p>
        </p:txBody>
      </p:sp>
      <p:sp>
        <p:nvSpPr>
          <p:cNvPr id="361" name="Google Shape;361;p4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Migrate the donor dataset </a:t>
            </a:r>
            <a:r>
              <a:rPr lang="en">
                <a:solidFill>
                  <a:srgbClr val="7F7F7F"/>
                </a:solidFill>
                <a:latin typeface="Consolas"/>
                <a:ea typeface="Consolas"/>
                <a:cs typeface="Consolas"/>
                <a:sym typeface="Consolas"/>
              </a:rPr>
              <a:t>Day3_Dataset1.csv</a:t>
            </a:r>
            <a:r>
              <a:rPr lang="en">
                <a:solidFill>
                  <a:srgbClr val="7F7F7F"/>
                </a:solidFill>
              </a:rPr>
              <a:t> to the recipient Darwin Core (DwC) spreadsheet.</a:t>
            </a:r>
            <a:endParaRPr b="0" i="0" u="none" cap="none" strike="noStrike">
              <a:solidFill>
                <a:srgbClr val="7F7F7F"/>
              </a:solidFill>
              <a:latin typeface="Arial"/>
              <a:ea typeface="Arial"/>
              <a:cs typeface="Arial"/>
              <a:sym typeface="Arial"/>
            </a:endParaRPr>
          </a:p>
        </p:txBody>
      </p:sp>
      <p:sp>
        <p:nvSpPr>
          <p:cNvPr id="362" name="Google Shape;362;p49"/>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3" name="Google Shape;363;p49"/>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
                <a:solidFill>
                  <a:schemeClr val="dk1"/>
                </a:solidFill>
              </a:rPr>
              <a:t>Preparation: </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
                <a:solidFill>
                  <a:schemeClr val="dk1"/>
                </a:solidFill>
              </a:rPr>
              <a:t>Copy the original dataset</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
                <a:solidFill>
                  <a:schemeClr val="dk1"/>
                </a:solidFill>
              </a:rPr>
              <a:t>Copy the recipient spreadsheet</a:t>
            </a:r>
            <a:endParaRPr b="0" i="0" sz="1400" u="none" cap="none" strike="noStrike">
              <a:solidFill>
                <a:srgbClr val="000000"/>
              </a:solidFill>
              <a:latin typeface="Arial"/>
              <a:ea typeface="Arial"/>
              <a:cs typeface="Arial"/>
              <a:sym typeface="Arial"/>
            </a:endParaRPr>
          </a:p>
        </p:txBody>
      </p:sp>
      <p:sp>
        <p:nvSpPr>
          <p:cNvPr id="364" name="Google Shape;364;p49"/>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5" name="Google Shape;365;p49"/>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lang="en">
                <a:solidFill>
                  <a:schemeClr val="dk1"/>
                </a:solidFill>
              </a:rPr>
              <a:t>Day3_Dataset1:</a:t>
            </a:r>
            <a:r>
              <a:rPr lang="en">
                <a:solidFill>
                  <a:schemeClr val="dk1"/>
                </a:solidFill>
              </a:rPr>
              <a:t> </a:t>
            </a:r>
            <a:r>
              <a:rPr lang="en" sz="1100" u="sng">
                <a:solidFill>
                  <a:srgbClr val="1A73E8"/>
                </a:solidFill>
                <a:hlinkClick r:id="rId3">
                  <a:extLst>
                    <a:ext uri="{A12FA001-AC4F-418D-AE19-62706E023703}">
                      <ahyp:hlinkClr val="tx"/>
                    </a:ext>
                  </a:extLst>
                </a:hlinkClick>
              </a:rPr>
              <a:t>https://docs.google.com/spreadsheets/d/17CkJyWN7I3aF8xH8_d-o-z6kdJX9GpPcQWr5W6UJF3I/edit?usp=sharing</a:t>
            </a:r>
            <a:endParaRPr i="0" sz="11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
                <a:solidFill>
                  <a:schemeClr val="dk1"/>
                </a:solidFill>
              </a:rPr>
              <a:t>DarwinCore spreadsheet: </a:t>
            </a:r>
            <a:r>
              <a:rPr lang="en" sz="1100" u="sng">
                <a:solidFill>
                  <a:srgbClr val="1A73E8"/>
                </a:solidFill>
                <a:hlinkClick r:id="rId4">
                  <a:extLst>
                    <a:ext uri="{A12FA001-AC4F-418D-AE19-62706E023703}">
                      <ahyp:hlinkClr val="tx"/>
                    </a:ext>
                  </a:extLst>
                </a:hlinkClick>
              </a:rPr>
              <a:t>https://docs.google.com/spreadsheets/d/1BAoCE3qDgbb-n76w3Hm1ic9y0ksYhMh7MXkwtP-q-Ts/edit#gid=745189688</a:t>
            </a:r>
            <a:endParaRPr b="0" i="0" sz="1400" u="none" cap="none" strike="noStrike">
              <a:solidFill>
                <a:srgbClr val="000000"/>
              </a:solidFill>
              <a:latin typeface="Arial"/>
              <a:ea typeface="Arial"/>
              <a:cs typeface="Arial"/>
              <a:sym typeface="Arial"/>
            </a:endParaRPr>
          </a:p>
        </p:txBody>
      </p:sp>
      <p:sp>
        <p:nvSpPr>
          <p:cNvPr id="366" name="Google Shape;366;p4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FINAL EXERCISES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FINAL EXERCISES</a:t>
            </a:r>
            <a:endParaRPr b="1" i="0" sz="100" u="none" cap="none" strike="noStrike">
              <a:solidFill>
                <a:schemeClr val="accent1"/>
              </a:solidFill>
              <a:latin typeface="Arial"/>
              <a:ea typeface="Arial"/>
              <a:cs typeface="Arial"/>
              <a:sym typeface="Arial"/>
            </a:endParaRPr>
          </a:p>
        </p:txBody>
      </p:sp>
      <p:sp>
        <p:nvSpPr>
          <p:cNvPr id="372" name="Google Shape;372;p50"/>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3" name="Google Shape;373;p50"/>
          <p:cNvSpPr txBox="1"/>
          <p:nvPr/>
        </p:nvSpPr>
        <p:spPr>
          <a:xfrm>
            <a:off x="6429896" y="1514929"/>
            <a:ext cx="22446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b="1" lang="en" sz="1050">
                <a:solidFill>
                  <a:schemeClr val="dk1"/>
                </a:solidFill>
              </a:rPr>
              <a:t>1.3 Execution</a:t>
            </a:r>
            <a:r>
              <a:rPr lang="en" sz="1050">
                <a:solidFill>
                  <a:schemeClr val="dk1"/>
                </a:solidFill>
              </a:rPr>
              <a:t>: Using the tools and methods you’ve been shown, execute your plan from exercise 1.2 for the Specimen identifier's name field.</a:t>
            </a:r>
            <a:endParaRPr b="0" i="0" sz="1050" u="none" cap="none" strike="noStrike">
              <a:solidFill>
                <a:srgbClr val="000000"/>
              </a:solidFill>
              <a:latin typeface="Arial"/>
              <a:ea typeface="Arial"/>
              <a:cs typeface="Arial"/>
              <a:sym typeface="Arial"/>
            </a:endParaRPr>
          </a:p>
          <a:p>
            <a:pPr indent="-158115" lvl="0" marL="182880" marR="0" rtl="0" algn="l">
              <a:lnSpc>
                <a:spcPct val="100000"/>
              </a:lnSpc>
              <a:spcBef>
                <a:spcPts val="1200"/>
              </a:spcBef>
              <a:spcAft>
                <a:spcPts val="0"/>
              </a:spcAft>
              <a:buClr>
                <a:schemeClr val="dk1"/>
              </a:buClr>
              <a:buSzPts val="1050"/>
              <a:buFont typeface="Noto Sans Symbols"/>
              <a:buChar char="●"/>
            </a:pPr>
            <a:r>
              <a:rPr lang="en" sz="1050">
                <a:solidFill>
                  <a:schemeClr val="dk1"/>
                </a:solidFill>
              </a:rPr>
              <a:t>Take the “</a:t>
            </a:r>
            <a:r>
              <a:rPr b="1" lang="en" sz="1050">
                <a:solidFill>
                  <a:schemeClr val="accent1"/>
                </a:solidFill>
                <a:latin typeface="Consolas"/>
                <a:ea typeface="Consolas"/>
                <a:cs typeface="Consolas"/>
                <a:sym typeface="Consolas"/>
              </a:rPr>
              <a:t>Identified by</a:t>
            </a:r>
            <a:r>
              <a:rPr lang="en" sz="1050">
                <a:solidFill>
                  <a:schemeClr val="dk1"/>
                </a:solidFill>
              </a:rPr>
              <a:t>” field, and prepare it according to the plan you devised to get that field into its DwC field/s.</a:t>
            </a:r>
            <a:endParaRPr sz="1050">
              <a:solidFill>
                <a:schemeClr val="dk1"/>
              </a:solidFill>
            </a:endParaRPr>
          </a:p>
          <a:p>
            <a:pPr indent="-158115" lvl="0" marL="182880" marR="0" rtl="0" algn="l">
              <a:lnSpc>
                <a:spcPct val="100000"/>
              </a:lnSpc>
              <a:spcBef>
                <a:spcPts val="1200"/>
              </a:spcBef>
              <a:spcAft>
                <a:spcPts val="0"/>
              </a:spcAft>
              <a:buClr>
                <a:schemeClr val="dk1"/>
              </a:buClr>
              <a:buSzPts val="1050"/>
              <a:buChar char="●"/>
            </a:pPr>
            <a:r>
              <a:rPr lang="en" sz="1050">
                <a:solidFill>
                  <a:schemeClr val="dk1"/>
                </a:solidFill>
              </a:rPr>
              <a:t>Save the results as a properly formatted .csv file renamed as </a:t>
            </a:r>
            <a:r>
              <a:rPr b="1" lang="en" sz="1050">
                <a:solidFill>
                  <a:schemeClr val="accent5"/>
                </a:solidFill>
                <a:latin typeface="Consolas"/>
                <a:ea typeface="Consolas"/>
                <a:cs typeface="Consolas"/>
                <a:sym typeface="Consolas"/>
              </a:rPr>
              <a:t>Day3_ex13_YOURUSERNAME.csv</a:t>
            </a:r>
            <a:endParaRPr b="1" i="0" sz="1050" u="none" cap="none" strike="noStrike">
              <a:solidFill>
                <a:schemeClr val="accent5"/>
              </a:solidFill>
              <a:latin typeface="Consolas"/>
              <a:ea typeface="Consolas"/>
              <a:cs typeface="Consolas"/>
              <a:sym typeface="Consolas"/>
            </a:endParaRPr>
          </a:p>
        </p:txBody>
      </p:sp>
      <p:sp>
        <p:nvSpPr>
          <p:cNvPr id="374" name="Google Shape;374;p50"/>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5" name="Google Shape;375;p50"/>
          <p:cNvSpPr txBox="1"/>
          <p:nvPr/>
        </p:nvSpPr>
        <p:spPr>
          <a:xfrm>
            <a:off x="461521" y="1514929"/>
            <a:ext cx="2244600" cy="2338500"/>
          </a:xfrm>
          <a:prstGeom prst="rect">
            <a:avLst/>
          </a:prstGeom>
          <a:noFill/>
          <a:ln>
            <a:noFill/>
          </a:ln>
        </p:spPr>
        <p:txBody>
          <a:bodyPr anchorCtr="0" anchor="t" bIns="91425" lIns="0" spcFirstLastPara="1" rIns="91425" wrap="square" tIns="91425">
            <a:noAutofit/>
          </a:bodyPr>
          <a:lstStyle/>
          <a:p>
            <a:pPr indent="0" lvl="0" marL="0" marR="0" rtl="0" algn="l">
              <a:lnSpc>
                <a:spcPct val="90000"/>
              </a:lnSpc>
              <a:spcBef>
                <a:spcPts val="0"/>
              </a:spcBef>
              <a:spcAft>
                <a:spcPts val="0"/>
              </a:spcAft>
              <a:buSzPts val="935"/>
              <a:buNone/>
            </a:pPr>
            <a:r>
              <a:rPr b="1" lang="en" sz="1090">
                <a:solidFill>
                  <a:schemeClr val="dk1"/>
                </a:solidFill>
              </a:rPr>
              <a:t>1.1 Mapping</a:t>
            </a:r>
            <a:r>
              <a:rPr lang="en" sz="1090">
                <a:solidFill>
                  <a:schemeClr val="dk1"/>
                </a:solidFill>
              </a:rPr>
              <a:t>: Map as much of the given donor dataset to recipient DwC sheet as you can.</a:t>
            </a:r>
            <a:endParaRPr b="0" i="0" sz="1090" u="none" cap="none" strike="noStrike">
              <a:solidFill>
                <a:srgbClr val="000000"/>
              </a:solidFill>
              <a:latin typeface="Arial"/>
              <a:ea typeface="Arial"/>
              <a:cs typeface="Arial"/>
              <a:sym typeface="Arial"/>
            </a:endParaRPr>
          </a:p>
          <a:p>
            <a:pPr indent="-160655" lvl="0" marL="182880" marR="0" rtl="0" algn="l">
              <a:lnSpc>
                <a:spcPct val="90000"/>
              </a:lnSpc>
              <a:spcBef>
                <a:spcPts val="1200"/>
              </a:spcBef>
              <a:spcAft>
                <a:spcPts val="0"/>
              </a:spcAft>
              <a:buClr>
                <a:schemeClr val="dk1"/>
              </a:buClr>
              <a:buSzPts val="1090"/>
              <a:buFont typeface="Noto Sans Symbols"/>
              <a:buChar char="●"/>
            </a:pPr>
            <a:r>
              <a:rPr lang="en" sz="1090">
                <a:solidFill>
                  <a:schemeClr val="dk1"/>
                </a:solidFill>
              </a:rPr>
              <a:t>Fill in Columns A-E (see next slide) </a:t>
            </a:r>
            <a:endParaRPr sz="1090">
              <a:solidFill>
                <a:schemeClr val="dk1"/>
              </a:solidFill>
            </a:endParaRPr>
          </a:p>
          <a:p>
            <a:pPr indent="-160655" lvl="0" marL="182880" marR="0" rtl="0" algn="l">
              <a:lnSpc>
                <a:spcPct val="90000"/>
              </a:lnSpc>
              <a:spcBef>
                <a:spcPts val="1200"/>
              </a:spcBef>
              <a:spcAft>
                <a:spcPts val="0"/>
              </a:spcAft>
              <a:buClr>
                <a:schemeClr val="dk1"/>
              </a:buClr>
              <a:buSzPts val="1090"/>
              <a:buChar char="●"/>
            </a:pPr>
            <a:r>
              <a:rPr lang="en" sz="1090">
                <a:solidFill>
                  <a:schemeClr val="dk1"/>
                </a:solidFill>
              </a:rPr>
              <a:t>Don’t clean it yet; just map.</a:t>
            </a:r>
            <a:endParaRPr sz="1090">
              <a:solidFill>
                <a:schemeClr val="dk1"/>
              </a:solidFill>
            </a:endParaRPr>
          </a:p>
          <a:p>
            <a:pPr indent="-160655" lvl="0" marL="182880" marR="0" rtl="0" algn="l">
              <a:lnSpc>
                <a:spcPct val="90000"/>
              </a:lnSpc>
              <a:spcBef>
                <a:spcPts val="1200"/>
              </a:spcBef>
              <a:spcAft>
                <a:spcPts val="0"/>
              </a:spcAft>
              <a:buClr>
                <a:schemeClr val="dk1"/>
              </a:buClr>
              <a:buSzPts val="1090"/>
              <a:buChar char="●"/>
            </a:pPr>
            <a:r>
              <a:rPr lang="en" sz="1090">
                <a:solidFill>
                  <a:schemeClr val="dk1"/>
                </a:solidFill>
              </a:rPr>
              <a:t>Think through the “I have this dataset field, but don’t know where it goes in DwC” moments…</a:t>
            </a:r>
            <a:endParaRPr b="0" i="0" sz="1090" u="none" cap="none" strike="noStrike">
              <a:solidFill>
                <a:srgbClr val="000000"/>
              </a:solidFill>
              <a:latin typeface="Arial"/>
              <a:ea typeface="Arial"/>
              <a:cs typeface="Arial"/>
              <a:sym typeface="Arial"/>
            </a:endParaRPr>
          </a:p>
        </p:txBody>
      </p:sp>
      <p:sp>
        <p:nvSpPr>
          <p:cNvPr id="376" name="Google Shape;376;p50"/>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7" name="Google Shape;377;p50"/>
          <p:cNvSpPr txBox="1"/>
          <p:nvPr/>
        </p:nvSpPr>
        <p:spPr>
          <a:xfrm>
            <a:off x="3445708" y="1514929"/>
            <a:ext cx="22446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b="1" lang="en" sz="1050">
                <a:solidFill>
                  <a:schemeClr val="dk1"/>
                </a:solidFill>
              </a:rPr>
              <a:t>1.2 Planning:</a:t>
            </a:r>
            <a:r>
              <a:rPr lang="en" sz="1050">
                <a:solidFill>
                  <a:schemeClr val="dk1"/>
                </a:solidFill>
              </a:rPr>
              <a:t> In your mapping table, indicate the following…</a:t>
            </a:r>
            <a:endParaRPr b="0" i="0" sz="1050" u="none" cap="none" strike="noStrike">
              <a:solidFill>
                <a:srgbClr val="000000"/>
              </a:solidFill>
              <a:latin typeface="Arial"/>
              <a:ea typeface="Arial"/>
              <a:cs typeface="Arial"/>
              <a:sym typeface="Arial"/>
            </a:endParaRPr>
          </a:p>
          <a:p>
            <a:pPr indent="-158115" lvl="0" marL="182880" marR="0" rtl="0" algn="l">
              <a:lnSpc>
                <a:spcPct val="100000"/>
              </a:lnSpc>
              <a:spcBef>
                <a:spcPts val="1200"/>
              </a:spcBef>
              <a:spcAft>
                <a:spcPts val="0"/>
              </a:spcAft>
              <a:buClr>
                <a:schemeClr val="dk1"/>
              </a:buClr>
              <a:buSzPts val="1050"/>
              <a:buFont typeface="Noto Sans Symbols"/>
              <a:buChar char="●"/>
            </a:pPr>
            <a:r>
              <a:rPr lang="en" sz="1050">
                <a:solidFill>
                  <a:schemeClr val="dk1"/>
                </a:solidFill>
              </a:rPr>
              <a:t>Fill in Columns F-G (as necessary) (see next slide) </a:t>
            </a:r>
            <a:endParaRPr sz="1050">
              <a:solidFill>
                <a:schemeClr val="dk1"/>
              </a:solidFill>
            </a:endParaRPr>
          </a:p>
          <a:p>
            <a:pPr indent="-158115" lvl="0" marL="182880" marR="0" rtl="0" algn="l">
              <a:lnSpc>
                <a:spcPct val="100000"/>
              </a:lnSpc>
              <a:spcBef>
                <a:spcPts val="1200"/>
              </a:spcBef>
              <a:spcAft>
                <a:spcPts val="0"/>
              </a:spcAft>
              <a:buClr>
                <a:schemeClr val="dk1"/>
              </a:buClr>
              <a:buSzPts val="1050"/>
              <a:buFont typeface="Noto Sans Symbols"/>
              <a:buChar char="●"/>
            </a:pPr>
            <a:r>
              <a:rPr lang="en" sz="1050">
                <a:solidFill>
                  <a:schemeClr val="dk1"/>
                </a:solidFill>
              </a:rPr>
              <a:t>Field types of the “original” data set, and of the final “DwC” data set.  (text, numeric, etc.)</a:t>
            </a:r>
            <a:endParaRPr sz="1050">
              <a:solidFill>
                <a:schemeClr val="dk1"/>
              </a:solidFill>
            </a:endParaRPr>
          </a:p>
          <a:p>
            <a:pPr indent="-158115" lvl="0" marL="182880" marR="0" rtl="0" algn="l">
              <a:lnSpc>
                <a:spcPct val="100000"/>
              </a:lnSpc>
              <a:spcBef>
                <a:spcPts val="1200"/>
              </a:spcBef>
              <a:spcAft>
                <a:spcPts val="0"/>
              </a:spcAft>
              <a:buClr>
                <a:schemeClr val="dk1"/>
              </a:buClr>
              <a:buSzPts val="1050"/>
              <a:buChar char="●"/>
            </a:pPr>
            <a:r>
              <a:rPr lang="en" sz="1050">
                <a:solidFill>
                  <a:schemeClr val="dk1"/>
                </a:solidFill>
              </a:rPr>
              <a:t>Mapping types between corresponding “original” → “DwC” fields.  (1:1, 1:many, etc.)</a:t>
            </a:r>
            <a:endParaRPr b="0" i="0" sz="1050" u="none" cap="none" strike="noStrike">
              <a:solidFill>
                <a:srgbClr val="000000"/>
              </a:solidFill>
              <a:latin typeface="Arial"/>
              <a:ea typeface="Arial"/>
              <a:cs typeface="Arial"/>
              <a:sym typeface="Arial"/>
            </a:endParaRPr>
          </a:p>
        </p:txBody>
      </p:sp>
      <p:sp>
        <p:nvSpPr>
          <p:cNvPr id="378" name="Google Shape;378;p5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Exercise 1: Migrating</a:t>
            </a:r>
            <a:endParaRPr b="1" i="0" sz="2200" u="none" cap="none" strike="noStrike">
              <a:solidFill>
                <a:schemeClr val="dk2"/>
              </a:solidFill>
              <a:latin typeface="Arial"/>
              <a:ea typeface="Arial"/>
              <a:cs typeface="Arial"/>
              <a:sym typeface="Arial"/>
            </a:endParaRPr>
          </a:p>
        </p:txBody>
      </p:sp>
      <p:sp>
        <p:nvSpPr>
          <p:cNvPr id="379" name="Google Shape;379;p5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Migrate the donor dataset </a:t>
            </a:r>
            <a:r>
              <a:rPr lang="en">
                <a:solidFill>
                  <a:srgbClr val="7F7F7F"/>
                </a:solidFill>
                <a:latin typeface="Consolas"/>
                <a:ea typeface="Consolas"/>
                <a:cs typeface="Consolas"/>
                <a:sym typeface="Consolas"/>
              </a:rPr>
              <a:t>Day3_Dataset1.csv</a:t>
            </a:r>
            <a:r>
              <a:rPr lang="en">
                <a:solidFill>
                  <a:srgbClr val="7F7F7F"/>
                </a:solidFill>
              </a:rPr>
              <a:t> to the recipient Darwin Core (DwC) spreadsheet.</a:t>
            </a:r>
            <a:endParaRPr b="0" i="0" u="none" cap="none" strike="noStrike">
              <a:solidFill>
                <a:srgbClr val="7F7F7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aphicFrame>
        <p:nvGraphicFramePr>
          <p:cNvPr id="384" name="Google Shape;384;p51"/>
          <p:cNvGraphicFramePr/>
          <p:nvPr/>
        </p:nvGraphicFramePr>
        <p:xfrm>
          <a:off x="-12" y="0"/>
          <a:ext cx="3000000" cy="3000000"/>
        </p:xfrm>
        <a:graphic>
          <a:graphicData uri="http://schemas.openxmlformats.org/drawingml/2006/table">
            <a:tbl>
              <a:tblPr>
                <a:noFill/>
                <a:tableStyleId>{9423B082-4924-4F8D-9508-0FE2EA340791}</a:tableStyleId>
              </a:tblPr>
              <a:tblGrid>
                <a:gridCol w="1785350"/>
                <a:gridCol w="887950"/>
                <a:gridCol w="1313050"/>
                <a:gridCol w="869075"/>
                <a:gridCol w="1180775"/>
                <a:gridCol w="2002625"/>
                <a:gridCol w="1105175"/>
              </a:tblGrid>
              <a:tr h="140475">
                <a:tc>
                  <a:txBody>
                    <a:bodyPr/>
                    <a:lstStyle/>
                    <a:p>
                      <a:pPr indent="0" lvl="0" marL="0" rtl="0" algn="l">
                        <a:spcBef>
                          <a:spcPts val="0"/>
                        </a:spcBef>
                        <a:spcAft>
                          <a:spcPts val="0"/>
                        </a:spcAft>
                        <a:buNone/>
                      </a:pPr>
                      <a:r>
                        <a:rPr b="1" lang="en" sz="1100"/>
                        <a:t>A</a:t>
                      </a:r>
                      <a:endParaRPr b="1" sz="1100"/>
                    </a:p>
                  </a:txBody>
                  <a:tcPr marT="63500" marB="63500" marR="63500" marL="63500">
                    <a:solidFill>
                      <a:srgbClr val="446DCD">
                        <a:alpha val="22750"/>
                      </a:srgbClr>
                    </a:solidFill>
                  </a:tcPr>
                </a:tc>
                <a:tc>
                  <a:txBody>
                    <a:bodyPr/>
                    <a:lstStyle/>
                    <a:p>
                      <a:pPr indent="0" lvl="0" marL="0" rtl="0" algn="l">
                        <a:spcBef>
                          <a:spcPts val="0"/>
                        </a:spcBef>
                        <a:spcAft>
                          <a:spcPts val="0"/>
                        </a:spcAft>
                        <a:buNone/>
                      </a:pPr>
                      <a:r>
                        <a:rPr b="1" lang="en" sz="1100"/>
                        <a:t>B</a:t>
                      </a:r>
                      <a:endParaRPr b="1" sz="1100"/>
                    </a:p>
                  </a:txBody>
                  <a:tcPr marT="63500" marB="63500" marR="63500" marL="63500">
                    <a:solidFill>
                      <a:srgbClr val="446DCD">
                        <a:alpha val="22750"/>
                      </a:srgbClr>
                    </a:solidFill>
                  </a:tcPr>
                </a:tc>
                <a:tc>
                  <a:txBody>
                    <a:bodyPr/>
                    <a:lstStyle/>
                    <a:p>
                      <a:pPr indent="0" lvl="0" marL="0" rtl="0" algn="l">
                        <a:spcBef>
                          <a:spcPts val="0"/>
                        </a:spcBef>
                        <a:spcAft>
                          <a:spcPts val="0"/>
                        </a:spcAft>
                        <a:buNone/>
                      </a:pPr>
                      <a:r>
                        <a:rPr b="1" lang="en" sz="1100"/>
                        <a:t>C</a:t>
                      </a:r>
                      <a:endParaRPr b="1" sz="1100"/>
                    </a:p>
                  </a:txBody>
                  <a:tcPr marT="63500" marB="63500" marR="63500" marL="63500">
                    <a:solidFill>
                      <a:srgbClr val="73C5AF">
                        <a:alpha val="22750"/>
                      </a:srgbClr>
                    </a:solidFill>
                  </a:tcPr>
                </a:tc>
                <a:tc>
                  <a:txBody>
                    <a:bodyPr/>
                    <a:lstStyle/>
                    <a:p>
                      <a:pPr indent="0" lvl="0" marL="0" rtl="0" algn="l">
                        <a:spcBef>
                          <a:spcPts val="0"/>
                        </a:spcBef>
                        <a:spcAft>
                          <a:spcPts val="0"/>
                        </a:spcAft>
                        <a:buNone/>
                      </a:pPr>
                      <a:r>
                        <a:rPr b="1" lang="en" sz="1100"/>
                        <a:t>D</a:t>
                      </a:r>
                      <a:endParaRPr b="1" sz="1100"/>
                    </a:p>
                  </a:txBody>
                  <a:tcPr marT="63500" marB="63500" marR="63500" marL="63500">
                    <a:solidFill>
                      <a:srgbClr val="73C5AF">
                        <a:alpha val="22750"/>
                      </a:srgbClr>
                    </a:solidFill>
                  </a:tcPr>
                </a:tc>
                <a:tc>
                  <a:txBody>
                    <a:bodyPr/>
                    <a:lstStyle/>
                    <a:p>
                      <a:pPr indent="0" lvl="0" marL="0" rtl="0" algn="l">
                        <a:spcBef>
                          <a:spcPts val="0"/>
                        </a:spcBef>
                        <a:spcAft>
                          <a:spcPts val="0"/>
                        </a:spcAft>
                        <a:buNone/>
                      </a:pPr>
                      <a:r>
                        <a:rPr b="1" lang="en" sz="1100"/>
                        <a:t>E</a:t>
                      </a:r>
                      <a:endParaRPr b="1" sz="1100"/>
                    </a:p>
                  </a:txBody>
                  <a:tcPr marT="63500" marB="63500" marR="63500" marL="63500">
                    <a:solidFill>
                      <a:srgbClr val="E7ECEA"/>
                    </a:solidFill>
                  </a:tcPr>
                </a:tc>
                <a:tc>
                  <a:txBody>
                    <a:bodyPr/>
                    <a:lstStyle/>
                    <a:p>
                      <a:pPr indent="0" lvl="0" marL="0" rtl="0" algn="l">
                        <a:spcBef>
                          <a:spcPts val="0"/>
                        </a:spcBef>
                        <a:spcAft>
                          <a:spcPts val="0"/>
                        </a:spcAft>
                        <a:buNone/>
                      </a:pPr>
                      <a:r>
                        <a:rPr b="1" lang="en" sz="1100"/>
                        <a:t>F</a:t>
                      </a:r>
                      <a:endParaRPr b="1" sz="1100"/>
                    </a:p>
                  </a:txBody>
                  <a:tcPr marT="63500" marB="63500" marR="63500" marL="63500">
                    <a:solidFill>
                      <a:srgbClr val="E7ECEA"/>
                    </a:solidFill>
                  </a:tcPr>
                </a:tc>
                <a:tc>
                  <a:txBody>
                    <a:bodyPr/>
                    <a:lstStyle/>
                    <a:p>
                      <a:pPr indent="0" lvl="0" marL="0" rtl="0" algn="l">
                        <a:spcBef>
                          <a:spcPts val="0"/>
                        </a:spcBef>
                        <a:spcAft>
                          <a:spcPts val="0"/>
                        </a:spcAft>
                        <a:buNone/>
                      </a:pPr>
                      <a:r>
                        <a:rPr b="1" lang="en" sz="1100"/>
                        <a:t>G</a:t>
                      </a:r>
                      <a:endParaRPr b="1" sz="1100"/>
                    </a:p>
                  </a:txBody>
                  <a:tcPr marT="63500" marB="63500" marR="63500" marL="63500">
                    <a:solidFill>
                      <a:srgbClr val="E7ECEA"/>
                    </a:solidFill>
                  </a:tcPr>
                </a:tc>
              </a:tr>
              <a:tr h="439475">
                <a:tc>
                  <a:txBody>
                    <a:bodyPr/>
                    <a:lstStyle/>
                    <a:p>
                      <a:pPr indent="0" lvl="0" marL="0" rtl="0" algn="l">
                        <a:spcBef>
                          <a:spcPts val="0"/>
                        </a:spcBef>
                        <a:spcAft>
                          <a:spcPts val="0"/>
                        </a:spcAft>
                        <a:buNone/>
                      </a:pPr>
                      <a:r>
                        <a:rPr b="1" lang="en" sz="1100"/>
                        <a:t>Original field name</a:t>
                      </a:r>
                      <a:endParaRPr b="1" sz="1100"/>
                    </a:p>
                  </a:txBody>
                  <a:tcPr marT="63500" marB="63500" marR="63500" marL="63500">
                    <a:solidFill>
                      <a:srgbClr val="446DCD">
                        <a:alpha val="22750"/>
                      </a:srgbClr>
                    </a:solidFill>
                  </a:tcPr>
                </a:tc>
                <a:tc>
                  <a:txBody>
                    <a:bodyPr/>
                    <a:lstStyle/>
                    <a:p>
                      <a:pPr indent="0" lvl="0" marL="0" rtl="0" algn="l">
                        <a:spcBef>
                          <a:spcPts val="0"/>
                        </a:spcBef>
                        <a:spcAft>
                          <a:spcPts val="0"/>
                        </a:spcAft>
                        <a:buNone/>
                      </a:pPr>
                      <a:r>
                        <a:rPr b="1" lang="en" sz="1100"/>
                        <a:t>Orig. </a:t>
                      </a:r>
                      <a:endParaRPr b="1" sz="1100"/>
                    </a:p>
                    <a:p>
                      <a:pPr indent="0" lvl="0" marL="0" rtl="0" algn="l">
                        <a:spcBef>
                          <a:spcPts val="0"/>
                        </a:spcBef>
                        <a:spcAft>
                          <a:spcPts val="0"/>
                        </a:spcAft>
                        <a:buNone/>
                      </a:pPr>
                      <a:r>
                        <a:rPr b="1" lang="en" sz="1100"/>
                        <a:t>data type</a:t>
                      </a:r>
                      <a:endParaRPr b="1" sz="1100"/>
                    </a:p>
                  </a:txBody>
                  <a:tcPr marT="63500" marB="63500" marR="63500" marL="63500">
                    <a:solidFill>
                      <a:srgbClr val="446DCD">
                        <a:alpha val="22750"/>
                      </a:srgbClr>
                    </a:solidFill>
                  </a:tcPr>
                </a:tc>
                <a:tc>
                  <a:txBody>
                    <a:bodyPr/>
                    <a:lstStyle/>
                    <a:p>
                      <a:pPr indent="0" lvl="0" marL="0" rtl="0" algn="l">
                        <a:spcBef>
                          <a:spcPts val="0"/>
                        </a:spcBef>
                        <a:spcAft>
                          <a:spcPts val="0"/>
                        </a:spcAft>
                        <a:buNone/>
                      </a:pPr>
                      <a:r>
                        <a:rPr b="1" lang="en" sz="1100"/>
                        <a:t>DwC field Name</a:t>
                      </a:r>
                      <a:endParaRPr b="1" sz="1100"/>
                    </a:p>
                  </a:txBody>
                  <a:tcPr marT="63500" marB="63500" marR="63500" marL="63500">
                    <a:solidFill>
                      <a:srgbClr val="73C5AF">
                        <a:alpha val="22750"/>
                      </a:srgbClr>
                    </a:solidFill>
                  </a:tcPr>
                </a:tc>
                <a:tc>
                  <a:txBody>
                    <a:bodyPr/>
                    <a:lstStyle/>
                    <a:p>
                      <a:pPr indent="0" lvl="0" marL="0" rtl="0" algn="l">
                        <a:spcBef>
                          <a:spcPts val="0"/>
                        </a:spcBef>
                        <a:spcAft>
                          <a:spcPts val="0"/>
                        </a:spcAft>
                        <a:buNone/>
                      </a:pPr>
                      <a:r>
                        <a:rPr b="1" lang="en" sz="1100"/>
                        <a:t>DwC </a:t>
                      </a:r>
                      <a:endParaRPr b="1" sz="1100"/>
                    </a:p>
                    <a:p>
                      <a:pPr indent="0" lvl="0" marL="0" rtl="0" algn="l">
                        <a:spcBef>
                          <a:spcPts val="0"/>
                        </a:spcBef>
                        <a:spcAft>
                          <a:spcPts val="0"/>
                        </a:spcAft>
                        <a:buNone/>
                      </a:pPr>
                      <a:r>
                        <a:rPr b="1" lang="en" sz="1100"/>
                        <a:t>field type</a:t>
                      </a:r>
                      <a:endParaRPr b="1" sz="1100"/>
                    </a:p>
                  </a:txBody>
                  <a:tcPr marT="63500" marB="63500" marR="63500" marL="63500">
                    <a:solidFill>
                      <a:srgbClr val="73C5AF">
                        <a:alpha val="22750"/>
                      </a:srgbClr>
                    </a:solidFill>
                  </a:tcPr>
                </a:tc>
                <a:tc>
                  <a:txBody>
                    <a:bodyPr/>
                    <a:lstStyle/>
                    <a:p>
                      <a:pPr indent="0" lvl="0" marL="0" rtl="0" algn="l">
                        <a:spcBef>
                          <a:spcPts val="0"/>
                        </a:spcBef>
                        <a:spcAft>
                          <a:spcPts val="0"/>
                        </a:spcAft>
                        <a:buNone/>
                      </a:pPr>
                      <a:r>
                        <a:rPr b="1" lang="en" sz="1100"/>
                        <a:t>Relationship</a:t>
                      </a:r>
                      <a:endParaRPr b="1" sz="1100"/>
                    </a:p>
                    <a:p>
                      <a:pPr indent="0" lvl="0" marL="0" rtl="0" algn="l">
                        <a:spcBef>
                          <a:spcPts val="0"/>
                        </a:spcBef>
                        <a:spcAft>
                          <a:spcPts val="0"/>
                        </a:spcAft>
                        <a:buNone/>
                      </a:pPr>
                      <a:r>
                        <a:rPr i="1" lang="en" sz="1100"/>
                        <a:t>(e.g., 1:1,etc.)</a:t>
                      </a:r>
                      <a:endParaRPr b="1" sz="1100"/>
                    </a:p>
                  </a:txBody>
                  <a:tcPr marT="63500" marB="63500" marR="63500" marL="63500">
                    <a:solidFill>
                      <a:srgbClr val="E7ECEA"/>
                    </a:solidFill>
                  </a:tcPr>
                </a:tc>
                <a:tc>
                  <a:txBody>
                    <a:bodyPr/>
                    <a:lstStyle/>
                    <a:p>
                      <a:pPr indent="0" lvl="0" marL="0" rtl="0" algn="l">
                        <a:spcBef>
                          <a:spcPts val="0"/>
                        </a:spcBef>
                        <a:spcAft>
                          <a:spcPts val="0"/>
                        </a:spcAft>
                        <a:buNone/>
                      </a:pPr>
                      <a:r>
                        <a:rPr b="1" lang="en" sz="1100"/>
                        <a:t>Mapping plan/Steps</a:t>
                      </a:r>
                      <a:endParaRPr i="1" sz="1100"/>
                    </a:p>
                  </a:txBody>
                  <a:tcPr marT="63500" marB="63500" marR="63500" marL="63500">
                    <a:solidFill>
                      <a:srgbClr val="E7ECEA"/>
                    </a:solidFill>
                  </a:tcPr>
                </a:tc>
                <a:tc>
                  <a:txBody>
                    <a:bodyPr/>
                    <a:lstStyle/>
                    <a:p>
                      <a:pPr indent="0" lvl="0" marL="0" rtl="0" algn="l">
                        <a:spcBef>
                          <a:spcPts val="0"/>
                        </a:spcBef>
                        <a:spcAft>
                          <a:spcPts val="0"/>
                        </a:spcAft>
                        <a:buNone/>
                      </a:pPr>
                      <a:r>
                        <a:rPr b="1" lang="en" sz="1100"/>
                        <a:t>Questions?</a:t>
                      </a:r>
                      <a:endParaRPr b="1" sz="1100"/>
                    </a:p>
                    <a:p>
                      <a:pPr indent="0" lvl="0" marL="0" rtl="0" algn="l">
                        <a:spcBef>
                          <a:spcPts val="0"/>
                        </a:spcBef>
                        <a:spcAft>
                          <a:spcPts val="0"/>
                        </a:spcAft>
                        <a:buNone/>
                      </a:pPr>
                      <a:r>
                        <a:rPr i="1" lang="en" sz="1100"/>
                        <a:t>(e.g., ask the data owner)</a:t>
                      </a:r>
                      <a:endParaRPr i="1" sz="1100"/>
                    </a:p>
                  </a:txBody>
                  <a:tcPr marT="63500" marB="63500" marR="63500" marL="63500">
                    <a:solidFill>
                      <a:srgbClr val="E7ECEA"/>
                    </a:solidFill>
                  </a:tcPr>
                </a:tc>
              </a:tr>
              <a:tr h="222025">
                <a:tc>
                  <a:txBody>
                    <a:bodyPr/>
                    <a:lstStyle/>
                    <a:p>
                      <a:pPr indent="0" lvl="0" marL="0" rtl="0" algn="l">
                        <a:spcBef>
                          <a:spcPts val="0"/>
                        </a:spcBef>
                        <a:spcAft>
                          <a:spcPts val="0"/>
                        </a:spcAft>
                        <a:buNone/>
                      </a:pPr>
                      <a:r>
                        <a:rPr lang="en" sz="1050"/>
                        <a:t>ADP number</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Cat Numb</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count in lot</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Specimen identifier's name</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Kingdom</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Genus</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Species</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Subspecies</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State</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City</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Collectors name</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Images</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Latitude</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r h="222025">
                <a:tc>
                  <a:txBody>
                    <a:bodyPr/>
                    <a:lstStyle/>
                    <a:p>
                      <a:pPr indent="0" lvl="0" marL="0" rtl="0" algn="l">
                        <a:spcBef>
                          <a:spcPts val="0"/>
                        </a:spcBef>
                        <a:spcAft>
                          <a:spcPts val="0"/>
                        </a:spcAft>
                        <a:buNone/>
                      </a:pPr>
                      <a:r>
                        <a:rPr lang="en" sz="1050"/>
                        <a:t>Longitude</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c>
                  <a:txBody>
                    <a:bodyPr/>
                    <a:lstStyle/>
                    <a:p>
                      <a:pPr indent="0" lvl="0" marL="0" rtl="0" algn="l">
                        <a:spcBef>
                          <a:spcPts val="0"/>
                        </a:spcBef>
                        <a:spcAft>
                          <a:spcPts val="0"/>
                        </a:spcAft>
                        <a:buNone/>
                      </a:pPr>
                      <a:r>
                        <a:t/>
                      </a:r>
                      <a:endParaRPr sz="1050"/>
                    </a:p>
                  </a:txBody>
                  <a:tcPr marT="63500" marB="63500" marR="63500" marL="6350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2"/>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lang="en" sz="700"/>
              <a:t>Find hints on the next two slides.</a:t>
            </a:r>
            <a:endParaRPr b="0" i="0" sz="1400" u="none" cap="none" strike="noStrike">
              <a:solidFill>
                <a:srgbClr val="000000"/>
              </a:solidFill>
              <a:latin typeface="Arial"/>
              <a:ea typeface="Arial"/>
              <a:cs typeface="Arial"/>
              <a:sym typeface="Arial"/>
            </a:endParaRPr>
          </a:p>
        </p:txBody>
      </p:sp>
      <p:sp>
        <p:nvSpPr>
          <p:cNvPr id="390" name="Google Shape;390;p5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Exercise 2: Restructuring Data</a:t>
            </a:r>
            <a:endParaRPr b="1" i="0" sz="2200" u="none" cap="none" strike="noStrike">
              <a:solidFill>
                <a:schemeClr val="dk2"/>
              </a:solidFill>
              <a:latin typeface="Arial"/>
              <a:ea typeface="Arial"/>
              <a:cs typeface="Arial"/>
              <a:sym typeface="Arial"/>
            </a:endParaRPr>
          </a:p>
        </p:txBody>
      </p:sp>
      <p:sp>
        <p:nvSpPr>
          <p:cNvPr id="391" name="Google Shape;391;p5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Gather and Spread</a:t>
            </a:r>
            <a:endParaRPr b="0" i="0" sz="1050" u="none" cap="none" strike="noStrike">
              <a:solidFill>
                <a:srgbClr val="7F7F7F"/>
              </a:solidFill>
              <a:latin typeface="Arial"/>
              <a:ea typeface="Arial"/>
              <a:cs typeface="Arial"/>
              <a:sym typeface="Arial"/>
            </a:endParaRPr>
          </a:p>
        </p:txBody>
      </p:sp>
      <p:sp>
        <p:nvSpPr>
          <p:cNvPr id="392" name="Google Shape;392;p52"/>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3" name="Google Shape;393;p52"/>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 sz="1200">
                <a:solidFill>
                  <a:schemeClr val="dk1"/>
                </a:solidFill>
              </a:rPr>
              <a:t>2.2</a:t>
            </a:r>
            <a:r>
              <a:rPr b="1" lang="en" sz="1200">
                <a:solidFill>
                  <a:schemeClr val="dk1"/>
                </a:solidFill>
              </a:rPr>
              <a:t> Reshaping [R/spread]</a:t>
            </a:r>
            <a:endParaRPr b="1" i="0" sz="1200" u="none" cap="none" strike="noStrike">
              <a:solidFill>
                <a:srgbClr val="000000"/>
              </a:solidFill>
            </a:endParaRPr>
          </a:p>
          <a:p>
            <a:pPr indent="-167640" lvl="0" marL="182880" marR="0" rtl="0" algn="l">
              <a:lnSpc>
                <a:spcPct val="100000"/>
              </a:lnSpc>
              <a:spcBef>
                <a:spcPts val="1200"/>
              </a:spcBef>
              <a:spcAft>
                <a:spcPts val="0"/>
              </a:spcAft>
              <a:buClr>
                <a:schemeClr val="dk1"/>
              </a:buClr>
              <a:buSzPts val="1200"/>
              <a:buFont typeface="Noto Sans Symbols"/>
              <a:buChar char="●"/>
            </a:pPr>
            <a:r>
              <a:rPr lang="en" sz="1200">
                <a:solidFill>
                  <a:schemeClr val="dk1"/>
                </a:solidFill>
              </a:rPr>
              <a:t>Spread the “</a:t>
            </a:r>
            <a:r>
              <a:rPr lang="en" sz="1200">
                <a:solidFill>
                  <a:schemeClr val="dk1"/>
                </a:solidFill>
                <a:latin typeface="Consolas"/>
                <a:ea typeface="Consolas"/>
                <a:cs typeface="Consolas"/>
                <a:sym typeface="Consolas"/>
              </a:rPr>
              <a:t>Day3_Dataset2.csv</a:t>
            </a:r>
            <a:r>
              <a:rPr lang="en" sz="1200">
                <a:solidFill>
                  <a:schemeClr val="dk1"/>
                </a:solidFill>
              </a:rPr>
              <a:t>” (into a dataframe with four columns — one for </a:t>
            </a:r>
            <a:r>
              <a:rPr lang="en" sz="1200">
                <a:solidFill>
                  <a:schemeClr val="accent1"/>
                </a:solidFill>
                <a:latin typeface="Consolas"/>
                <a:ea typeface="Consolas"/>
                <a:cs typeface="Consolas"/>
                <a:sym typeface="Consolas"/>
              </a:rPr>
              <a:t>Cat Numb</a:t>
            </a:r>
            <a:r>
              <a:rPr lang="en" sz="1200">
                <a:solidFill>
                  <a:schemeClr val="dk1"/>
                </a:solidFill>
              </a:rPr>
              <a:t> and three for up to three References per </a:t>
            </a:r>
            <a:r>
              <a:rPr lang="en" sz="1200">
                <a:solidFill>
                  <a:schemeClr val="accent1"/>
                </a:solidFill>
                <a:latin typeface="Consolas"/>
                <a:ea typeface="Consolas"/>
                <a:cs typeface="Consolas"/>
                <a:sym typeface="Consolas"/>
              </a:rPr>
              <a:t>Cat Numb</a:t>
            </a:r>
            <a:r>
              <a:rPr lang="en" sz="1200">
                <a:solidFill>
                  <a:schemeClr val="dk1"/>
                </a:solidFill>
              </a:rPr>
              <a:t>)</a:t>
            </a:r>
            <a:endParaRPr sz="1200"/>
          </a:p>
          <a:p>
            <a:pPr indent="-167640" lvl="0" marL="182880" marR="0" rtl="0" algn="l">
              <a:lnSpc>
                <a:spcPct val="100000"/>
              </a:lnSpc>
              <a:spcBef>
                <a:spcPts val="1200"/>
              </a:spcBef>
              <a:spcAft>
                <a:spcPts val="0"/>
              </a:spcAft>
              <a:buSzPts val="1200"/>
              <a:buChar char="●"/>
            </a:pPr>
            <a:r>
              <a:rPr lang="en" sz="1200"/>
              <a:t>Export the results as a properly formatted .csv file renamed as </a:t>
            </a:r>
            <a:r>
              <a:rPr lang="en" sz="1200">
                <a:solidFill>
                  <a:schemeClr val="accent5"/>
                </a:solidFill>
                <a:latin typeface="Consolas"/>
                <a:ea typeface="Consolas"/>
                <a:cs typeface="Consolas"/>
                <a:sym typeface="Consolas"/>
              </a:rPr>
              <a:t>Day3_ex22_YOURUSERNAME.csv</a:t>
            </a:r>
            <a:endParaRPr sz="1200">
              <a:solidFill>
                <a:schemeClr val="accent5"/>
              </a:solidFill>
              <a:latin typeface="Consolas"/>
              <a:ea typeface="Consolas"/>
              <a:cs typeface="Consolas"/>
              <a:sym typeface="Consolas"/>
            </a:endParaRPr>
          </a:p>
        </p:txBody>
      </p:sp>
      <p:sp>
        <p:nvSpPr>
          <p:cNvPr id="394" name="Google Shape;394;p52"/>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5" name="Google Shape;395;p52"/>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b="1" lang="en" sz="1200">
                <a:solidFill>
                  <a:schemeClr val="dk1"/>
                </a:solidFill>
              </a:rPr>
              <a:t>2.1</a:t>
            </a:r>
            <a:r>
              <a:rPr b="1" lang="en" sz="1200">
                <a:solidFill>
                  <a:schemeClr val="dk1"/>
                </a:solidFill>
              </a:rPr>
              <a:t> Reshaping [R/gather]</a:t>
            </a:r>
            <a:endParaRPr b="1" i="0" sz="1200" u="none" cap="none" strike="noStrike">
              <a:solidFill>
                <a:srgbClr val="000000"/>
              </a:solidFill>
            </a:endParaRPr>
          </a:p>
          <a:p>
            <a:pPr indent="-167640" lvl="0" marL="182880" marR="0" rtl="0" algn="l">
              <a:lnSpc>
                <a:spcPct val="100000"/>
              </a:lnSpc>
              <a:spcBef>
                <a:spcPts val="1200"/>
              </a:spcBef>
              <a:spcAft>
                <a:spcPts val="0"/>
              </a:spcAft>
              <a:buClr>
                <a:schemeClr val="dk1"/>
              </a:buClr>
              <a:buSzPts val="1200"/>
              <a:buFont typeface="Noto Sans Symbols"/>
              <a:buChar char="●"/>
            </a:pPr>
            <a:r>
              <a:rPr lang="en" sz="1200">
                <a:solidFill>
                  <a:schemeClr val="dk1"/>
                </a:solidFill>
              </a:rPr>
              <a:t>Gather the “</a:t>
            </a:r>
            <a:r>
              <a:rPr lang="en" sz="1200">
                <a:solidFill>
                  <a:schemeClr val="dk1"/>
                </a:solidFill>
                <a:latin typeface="Consolas"/>
                <a:ea typeface="Consolas"/>
                <a:cs typeface="Consolas"/>
                <a:sym typeface="Consolas"/>
              </a:rPr>
              <a:t>Day3_Dataset1.csv</a:t>
            </a:r>
            <a:r>
              <a:rPr lang="en" sz="1200">
                <a:solidFill>
                  <a:schemeClr val="dk1"/>
                </a:solidFill>
              </a:rPr>
              <a:t>” dataset into two columns — one for </a:t>
            </a:r>
            <a:r>
              <a:rPr lang="en" sz="1200">
                <a:solidFill>
                  <a:schemeClr val="accent1"/>
                </a:solidFill>
                <a:latin typeface="Consolas"/>
                <a:ea typeface="Consolas"/>
                <a:cs typeface="Consolas"/>
                <a:sym typeface="Consolas"/>
              </a:rPr>
              <a:t>Cat Numb</a:t>
            </a:r>
            <a:r>
              <a:rPr lang="en" sz="1200">
                <a:solidFill>
                  <a:schemeClr val="dk1"/>
                </a:solidFill>
              </a:rPr>
              <a:t> and one for </a:t>
            </a:r>
            <a:r>
              <a:rPr lang="en" sz="1200">
                <a:solidFill>
                  <a:schemeClr val="accent1"/>
                </a:solidFill>
                <a:latin typeface="Consolas"/>
                <a:ea typeface="Consolas"/>
                <a:cs typeface="Consolas"/>
                <a:sym typeface="Consolas"/>
              </a:rPr>
              <a:t>Identifications</a:t>
            </a:r>
            <a:r>
              <a:rPr lang="en" sz="1200">
                <a:solidFill>
                  <a:schemeClr val="dk1"/>
                </a:solidFill>
              </a:rPr>
              <a:t> (both current and former)</a:t>
            </a:r>
            <a:endParaRPr sz="1200">
              <a:solidFill>
                <a:schemeClr val="dk1"/>
              </a:solidFill>
            </a:endParaRPr>
          </a:p>
          <a:p>
            <a:pPr indent="-167640" lvl="0" marL="182880" marR="0" rtl="0" algn="l">
              <a:lnSpc>
                <a:spcPct val="100000"/>
              </a:lnSpc>
              <a:spcBef>
                <a:spcPts val="1200"/>
              </a:spcBef>
              <a:spcAft>
                <a:spcPts val="0"/>
              </a:spcAft>
              <a:buClr>
                <a:schemeClr val="dk1"/>
              </a:buClr>
              <a:buSzPts val="1200"/>
              <a:buChar char="●"/>
            </a:pPr>
            <a:r>
              <a:rPr lang="en" sz="1200">
                <a:solidFill>
                  <a:schemeClr val="dk1"/>
                </a:solidFill>
              </a:rPr>
              <a:t>Export the results as a properly formatted .csv file renamed as </a:t>
            </a:r>
            <a:r>
              <a:rPr lang="en" sz="1200">
                <a:solidFill>
                  <a:schemeClr val="accent5"/>
                </a:solidFill>
                <a:latin typeface="Consolas"/>
                <a:ea typeface="Consolas"/>
                <a:cs typeface="Consolas"/>
                <a:sym typeface="Consolas"/>
              </a:rPr>
              <a:t>Day3_ex21_YOURUSERNAME.csv</a:t>
            </a:r>
            <a:endParaRPr i="0" sz="1200" u="none" cap="none" strike="noStrike">
              <a:solidFill>
                <a:schemeClr val="accent5"/>
              </a:solidFill>
              <a:latin typeface="Consolas"/>
              <a:ea typeface="Consolas"/>
              <a:cs typeface="Consolas"/>
              <a:sym typeface="Consolas"/>
            </a:endParaRPr>
          </a:p>
        </p:txBody>
      </p:sp>
      <p:sp>
        <p:nvSpPr>
          <p:cNvPr id="396" name="Google Shape;396;p5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FINAL EXERCISES</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Exercise 2: Restructuring Data</a:t>
            </a:r>
            <a:endParaRPr b="1" i="0" sz="2200" u="none" cap="none" strike="noStrike">
              <a:solidFill>
                <a:schemeClr val="dk2"/>
              </a:solidFill>
              <a:latin typeface="Arial"/>
              <a:ea typeface="Arial"/>
              <a:cs typeface="Arial"/>
              <a:sym typeface="Arial"/>
            </a:endParaRPr>
          </a:p>
        </p:txBody>
      </p:sp>
      <p:sp>
        <p:nvSpPr>
          <p:cNvPr id="402" name="Google Shape;402;p5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Hints: 2.1 Reshaping [R/gather]</a:t>
            </a:r>
            <a:endParaRPr b="0" i="0" sz="1050" u="none" cap="none" strike="noStrike">
              <a:solidFill>
                <a:srgbClr val="7F7F7F"/>
              </a:solidFill>
              <a:latin typeface="Arial"/>
              <a:ea typeface="Arial"/>
              <a:cs typeface="Arial"/>
              <a:sym typeface="Arial"/>
            </a:endParaRPr>
          </a:p>
        </p:txBody>
      </p:sp>
      <p:sp>
        <p:nvSpPr>
          <p:cNvPr id="403" name="Google Shape;403;p53"/>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4" name="Google Shape;404;p53"/>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5" name="Google Shape;405;p53"/>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70180" lvl="0" marL="182880" marR="0" rtl="0" algn="l">
              <a:lnSpc>
                <a:spcPct val="100000"/>
              </a:lnSpc>
              <a:spcBef>
                <a:spcPts val="0"/>
              </a:spcBef>
              <a:spcAft>
                <a:spcPts val="0"/>
              </a:spcAft>
              <a:buClr>
                <a:schemeClr val="dk1"/>
              </a:buClr>
              <a:buSzPts val="1200"/>
              <a:buFont typeface="Noto Sans Symbols"/>
              <a:buChar char="●"/>
            </a:pPr>
            <a:r>
              <a:rPr lang="en" sz="1200">
                <a:solidFill>
                  <a:schemeClr val="dk1"/>
                </a:solidFill>
              </a:rPr>
              <a:t>Subset the fields you need.</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lang="en" sz="1200">
                <a:solidFill>
                  <a:schemeClr val="dk1"/>
                </a:solidFill>
              </a:rPr>
              <a:t>Make a new single column for </a:t>
            </a:r>
            <a:r>
              <a:rPr b="1" lang="en" sz="1200">
                <a:solidFill>
                  <a:schemeClr val="accent1"/>
                </a:solidFill>
                <a:latin typeface="Consolas"/>
                <a:ea typeface="Consolas"/>
                <a:cs typeface="Consolas"/>
                <a:sym typeface="Consolas"/>
              </a:rPr>
              <a:t>currentID</a:t>
            </a:r>
            <a:r>
              <a:rPr lang="en" sz="1200">
                <a:solidFill>
                  <a:schemeClr val="dk1"/>
                </a:solidFill>
              </a:rPr>
              <a:t> that concatenates the </a:t>
            </a:r>
            <a:r>
              <a:rPr b="1" lang="en" sz="1200">
                <a:solidFill>
                  <a:schemeClr val="accent1"/>
                </a:solidFill>
                <a:latin typeface="Consolas"/>
                <a:ea typeface="Consolas"/>
                <a:cs typeface="Consolas"/>
                <a:sym typeface="Consolas"/>
              </a:rPr>
              <a:t>Genus</a:t>
            </a:r>
            <a:r>
              <a:rPr lang="en" sz="1200">
                <a:solidFill>
                  <a:schemeClr val="dk1"/>
                </a:solidFill>
              </a:rPr>
              <a:t> and </a:t>
            </a:r>
            <a:r>
              <a:rPr b="1" lang="en" sz="1200">
                <a:solidFill>
                  <a:schemeClr val="accent1"/>
                </a:solidFill>
                <a:latin typeface="Consolas"/>
                <a:ea typeface="Consolas"/>
                <a:cs typeface="Consolas"/>
                <a:sym typeface="Consolas"/>
              </a:rPr>
              <a:t>Species</a:t>
            </a:r>
            <a:r>
              <a:rPr lang="en" sz="1200">
                <a:solidFill>
                  <a:schemeClr val="dk1"/>
                </a:solidFill>
              </a:rPr>
              <a:t> fields</a:t>
            </a:r>
            <a:endParaRPr b="0" i="0" sz="1200" u="none" cap="none" strike="noStrike">
              <a:solidFill>
                <a:srgbClr val="000000"/>
              </a:solidFill>
              <a:latin typeface="Arial"/>
              <a:ea typeface="Arial"/>
              <a:cs typeface="Arial"/>
              <a:sym typeface="Arial"/>
            </a:endParaRPr>
          </a:p>
          <a:p>
            <a:pPr indent="-222501" lvl="1" marL="448056" marR="0" rtl="0" algn="l">
              <a:lnSpc>
                <a:spcPct val="100000"/>
              </a:lnSpc>
              <a:spcBef>
                <a:spcPts val="1200"/>
              </a:spcBef>
              <a:spcAft>
                <a:spcPts val="0"/>
              </a:spcAft>
              <a:buClr>
                <a:schemeClr val="dk1"/>
              </a:buClr>
              <a:buSzPts val="1200"/>
              <a:buFont typeface="Noto Sans Symbols"/>
              <a:buChar char="–"/>
            </a:pPr>
            <a:r>
              <a:rPr lang="en" sz="1200">
                <a:solidFill>
                  <a:schemeClr val="dk1"/>
                </a:solidFill>
              </a:rPr>
              <a:t>With R, use the paste() function. If you want, include “Subspecies.”</a:t>
            </a:r>
            <a:endParaRPr sz="1200">
              <a:solidFill>
                <a:schemeClr val="dk1"/>
              </a:solidFill>
            </a:endParaRPr>
          </a:p>
          <a:p>
            <a:pPr indent="-222501" lvl="1" marL="448056" marR="0" rtl="0" algn="l">
              <a:lnSpc>
                <a:spcPct val="100000"/>
              </a:lnSpc>
              <a:spcBef>
                <a:spcPts val="1200"/>
              </a:spcBef>
              <a:spcAft>
                <a:spcPts val="0"/>
              </a:spcAft>
              <a:buClr>
                <a:schemeClr val="dk1"/>
              </a:buClr>
              <a:buSzPts val="1200"/>
              <a:buChar char="–"/>
            </a:pPr>
            <a:r>
              <a:rPr lang="en" sz="1200">
                <a:solidFill>
                  <a:schemeClr val="dk1"/>
                </a:solidFill>
              </a:rPr>
              <a:t>And/or try something with more logic if you want to show “Kingdom” for unidentified specimens, e.g., set </a:t>
            </a:r>
            <a:r>
              <a:rPr b="1" lang="en" sz="1200">
                <a:solidFill>
                  <a:schemeClr val="accent5"/>
                </a:solidFill>
                <a:latin typeface="Consolas"/>
                <a:ea typeface="Consolas"/>
                <a:cs typeface="Consolas"/>
                <a:sym typeface="Consolas"/>
              </a:rPr>
              <a:t>currentID = Kingdom</a:t>
            </a:r>
            <a:r>
              <a:rPr lang="en" sz="1200">
                <a:solidFill>
                  <a:schemeClr val="dk1"/>
                </a:solidFill>
              </a:rPr>
              <a:t> for rows where </a:t>
            </a:r>
            <a:r>
              <a:rPr b="1" lang="en" sz="1200">
                <a:solidFill>
                  <a:schemeClr val="accent5"/>
                </a:solidFill>
                <a:latin typeface="Consolas"/>
                <a:ea typeface="Consolas"/>
                <a:cs typeface="Consolas"/>
                <a:sym typeface="Consolas"/>
              </a:rPr>
              <a:t>Genus == “Unidentified”</a:t>
            </a:r>
            <a:r>
              <a:rPr lang="en" sz="1200">
                <a:solidFill>
                  <a:schemeClr val="dk1"/>
                </a:solidFill>
              </a:rPr>
              <a:t>.</a:t>
            </a:r>
            <a:endParaRPr sz="1200">
              <a:solidFill>
                <a:schemeClr val="dk1"/>
              </a:solidFill>
            </a:endParaRPr>
          </a:p>
        </p:txBody>
      </p:sp>
      <p:sp>
        <p:nvSpPr>
          <p:cNvPr id="406" name="Google Shape;406;p5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FINAL EXERCISES</a:t>
            </a:r>
            <a:endParaRPr b="1" i="0" sz="100" u="none" cap="none" strike="noStrike">
              <a:solidFill>
                <a:schemeClr val="accent1"/>
              </a:solidFill>
              <a:latin typeface="Arial"/>
              <a:ea typeface="Arial"/>
              <a:cs typeface="Arial"/>
              <a:sym typeface="Arial"/>
            </a:endParaRPr>
          </a:p>
        </p:txBody>
      </p:sp>
      <p:sp>
        <p:nvSpPr>
          <p:cNvPr id="407" name="Google Shape;407;p53"/>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70180" lvl="0" marL="182880" marR="0" rtl="0" algn="l">
              <a:lnSpc>
                <a:spcPct val="100000"/>
              </a:lnSpc>
              <a:spcBef>
                <a:spcPts val="0"/>
              </a:spcBef>
              <a:spcAft>
                <a:spcPts val="0"/>
              </a:spcAft>
              <a:buClr>
                <a:schemeClr val="dk1"/>
              </a:buClr>
              <a:buSzPts val="1200"/>
              <a:buFont typeface="Noto Sans Symbols"/>
              <a:buChar char="●"/>
            </a:pPr>
            <a:r>
              <a:rPr lang="en" sz="1200">
                <a:solidFill>
                  <a:schemeClr val="dk1"/>
                </a:solidFill>
              </a:rPr>
              <a:t>Gather the identification fields (</a:t>
            </a:r>
            <a:r>
              <a:rPr b="1" lang="en" sz="1200">
                <a:solidFill>
                  <a:schemeClr val="accent1"/>
                </a:solidFill>
                <a:latin typeface="Consolas"/>
                <a:ea typeface="Consolas"/>
                <a:cs typeface="Consolas"/>
                <a:sym typeface="Consolas"/>
              </a:rPr>
              <a:t>currentID</a:t>
            </a:r>
            <a:r>
              <a:rPr lang="en" sz="1200">
                <a:solidFill>
                  <a:schemeClr val="dk1"/>
                </a:solidFill>
              </a:rPr>
              <a:t> and </a:t>
            </a:r>
            <a:r>
              <a:rPr b="1" lang="en" sz="1200">
                <a:solidFill>
                  <a:schemeClr val="accent1"/>
                </a:solidFill>
                <a:latin typeface="Consolas"/>
                <a:ea typeface="Consolas"/>
                <a:cs typeface="Consolas"/>
                <a:sym typeface="Consolas"/>
              </a:rPr>
              <a:t>Former.identification</a:t>
            </a:r>
            <a:r>
              <a:rPr lang="en" sz="1200">
                <a:solidFill>
                  <a:schemeClr val="dk1"/>
                </a:solidFill>
              </a:rPr>
              <a:t>).</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lang="en" sz="1200">
                <a:solidFill>
                  <a:schemeClr val="dk1"/>
                </a:solidFill>
              </a:rPr>
              <a:t>Drop any unnecessary columns.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Exercise 2: Restructuring Data</a:t>
            </a:r>
            <a:endParaRPr b="1" i="0" sz="2200" u="none" cap="none" strike="noStrike">
              <a:solidFill>
                <a:schemeClr val="dk2"/>
              </a:solidFill>
              <a:latin typeface="Arial"/>
              <a:ea typeface="Arial"/>
              <a:cs typeface="Arial"/>
              <a:sym typeface="Arial"/>
            </a:endParaRPr>
          </a:p>
        </p:txBody>
      </p:sp>
      <p:sp>
        <p:nvSpPr>
          <p:cNvPr id="413" name="Google Shape;413;p5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Hints: 2.2 Reshaping [R/spread]</a:t>
            </a:r>
            <a:endParaRPr b="0" i="0" sz="1050" u="none" cap="none" strike="noStrike">
              <a:solidFill>
                <a:srgbClr val="7F7F7F"/>
              </a:solidFill>
              <a:latin typeface="Arial"/>
              <a:ea typeface="Arial"/>
              <a:cs typeface="Arial"/>
              <a:sym typeface="Arial"/>
            </a:endParaRPr>
          </a:p>
        </p:txBody>
      </p:sp>
      <p:sp>
        <p:nvSpPr>
          <p:cNvPr id="414" name="Google Shape;414;p54"/>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5" name="Google Shape;415;p54"/>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6" name="Google Shape;416;p54"/>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70180" lvl="0" marL="182880" marR="0" rtl="0" algn="l">
              <a:lnSpc>
                <a:spcPct val="100000"/>
              </a:lnSpc>
              <a:spcBef>
                <a:spcPts val="0"/>
              </a:spcBef>
              <a:spcAft>
                <a:spcPts val="0"/>
              </a:spcAft>
              <a:buClr>
                <a:schemeClr val="dk1"/>
              </a:buClr>
              <a:buSzPts val="1200"/>
              <a:buFont typeface="Noto Sans Symbols"/>
              <a:buChar char="●"/>
            </a:pPr>
            <a:r>
              <a:rPr lang="en" sz="1200">
                <a:solidFill>
                  <a:schemeClr val="dk1"/>
                </a:solidFill>
              </a:rPr>
              <a:t>Drop any unnecessary columns.</a:t>
            </a:r>
            <a:endParaRPr b="0" i="0" sz="1200" u="none" cap="none" strike="noStrike">
              <a:solidFill>
                <a:srgbClr val="000000"/>
              </a:solidFill>
              <a:latin typeface="Arial"/>
              <a:ea typeface="Arial"/>
              <a:cs typeface="Arial"/>
              <a:sym typeface="Arial"/>
            </a:endParaRPr>
          </a:p>
          <a:p>
            <a:pPr indent="-167640" lvl="0" marL="182880" marR="0" rtl="0" algn="l">
              <a:lnSpc>
                <a:spcPct val="100000"/>
              </a:lnSpc>
              <a:spcBef>
                <a:spcPts val="1200"/>
              </a:spcBef>
              <a:spcAft>
                <a:spcPts val="0"/>
              </a:spcAft>
              <a:buClr>
                <a:schemeClr val="dk1"/>
              </a:buClr>
              <a:buSzPts val="1200"/>
              <a:buFont typeface="Noto Sans Symbols"/>
              <a:buChar char="●"/>
            </a:pPr>
            <a:r>
              <a:rPr lang="en" sz="1200">
                <a:solidFill>
                  <a:schemeClr val="dk1"/>
                </a:solidFill>
              </a:rPr>
              <a:t>Order the data by </a:t>
            </a:r>
            <a:r>
              <a:rPr b="1" lang="en" sz="1200">
                <a:solidFill>
                  <a:schemeClr val="accent1"/>
                </a:solidFill>
                <a:latin typeface="Consolas"/>
                <a:ea typeface="Consolas"/>
                <a:cs typeface="Consolas"/>
                <a:sym typeface="Consolas"/>
              </a:rPr>
              <a:t>Cat Numb</a:t>
            </a:r>
            <a:r>
              <a:rPr lang="en" sz="1200">
                <a:solidFill>
                  <a:schemeClr val="dk1"/>
                </a:solidFill>
              </a:rPr>
              <a:t>.</a:t>
            </a:r>
            <a:endParaRPr b="0" i="0" sz="1200" u="none" cap="none" strike="noStrike">
              <a:solidFill>
                <a:srgbClr val="000000"/>
              </a:solidFill>
              <a:latin typeface="Arial"/>
              <a:ea typeface="Arial"/>
              <a:cs typeface="Arial"/>
              <a:sym typeface="Arial"/>
            </a:endParaRPr>
          </a:p>
        </p:txBody>
      </p:sp>
      <p:sp>
        <p:nvSpPr>
          <p:cNvPr id="417" name="Google Shape;417;p5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FINAL EXERCISES</a:t>
            </a:r>
            <a:endParaRPr b="1" i="0" sz="100" u="none" cap="none" strike="noStrike">
              <a:solidFill>
                <a:schemeClr val="accent1"/>
              </a:solidFill>
              <a:latin typeface="Arial"/>
              <a:ea typeface="Arial"/>
              <a:cs typeface="Arial"/>
              <a:sym typeface="Arial"/>
            </a:endParaRPr>
          </a:p>
        </p:txBody>
      </p:sp>
      <p:sp>
        <p:nvSpPr>
          <p:cNvPr id="418" name="Google Shape;418;p54"/>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167640" lvl="0" marL="182880" marR="0" rtl="0" algn="l">
              <a:lnSpc>
                <a:spcPct val="100000"/>
              </a:lnSpc>
              <a:spcBef>
                <a:spcPts val="1200"/>
              </a:spcBef>
              <a:spcAft>
                <a:spcPts val="0"/>
              </a:spcAft>
              <a:buClr>
                <a:schemeClr val="dk1"/>
              </a:buClr>
              <a:buSzPts val="1200"/>
              <a:buFont typeface="Noto Sans Symbols"/>
              <a:buChar char="●"/>
            </a:pPr>
            <a:r>
              <a:rPr lang="en" sz="1200">
                <a:solidFill>
                  <a:schemeClr val="dk1"/>
                </a:solidFill>
              </a:rPr>
              <a:t>Make a new key column.</a:t>
            </a:r>
            <a:endParaRPr b="0" i="0" sz="1200" u="none" cap="none" strike="noStrike">
              <a:solidFill>
                <a:srgbClr val="000000"/>
              </a:solidFill>
              <a:latin typeface="Arial"/>
              <a:ea typeface="Arial"/>
              <a:cs typeface="Arial"/>
              <a:sym typeface="Arial"/>
            </a:endParaRPr>
          </a:p>
          <a:p>
            <a:pPr indent="-222501" lvl="1" marL="448056" marR="0" rtl="0" algn="l">
              <a:lnSpc>
                <a:spcPct val="100000"/>
              </a:lnSpc>
              <a:spcBef>
                <a:spcPts val="1200"/>
              </a:spcBef>
              <a:spcAft>
                <a:spcPts val="0"/>
              </a:spcAft>
              <a:buClr>
                <a:schemeClr val="dk1"/>
              </a:buClr>
              <a:buSzPts val="1200"/>
              <a:buFont typeface="Noto Sans Symbols"/>
              <a:buChar char="–"/>
            </a:pPr>
            <a:r>
              <a:rPr b="1" lang="en" sz="1200">
                <a:solidFill>
                  <a:schemeClr val="accent1"/>
                </a:solidFill>
              </a:rPr>
              <a:t>Extra hint:</a:t>
            </a:r>
            <a:r>
              <a:rPr lang="en" sz="1200">
                <a:solidFill>
                  <a:schemeClr val="dk1"/>
                </a:solidFill>
              </a:rPr>
              <a:t> </a:t>
            </a:r>
            <a:r>
              <a:rPr b="1" lang="en" sz="1200">
                <a:solidFill>
                  <a:schemeClr val="accent5"/>
                </a:solidFill>
                <a:latin typeface="Consolas"/>
                <a:ea typeface="Consolas"/>
                <a:cs typeface="Consolas"/>
                <a:sym typeface="Consolas"/>
              </a:rPr>
              <a:t>sequence()</a:t>
            </a:r>
            <a:r>
              <a:rPr lang="en" sz="1200">
                <a:solidFill>
                  <a:schemeClr val="dk1"/>
                </a:solidFill>
              </a:rPr>
              <a:t> &amp; </a:t>
            </a:r>
            <a:r>
              <a:rPr b="1" lang="en" sz="1200">
                <a:solidFill>
                  <a:schemeClr val="accent5"/>
                </a:solidFill>
                <a:latin typeface="Consolas"/>
                <a:ea typeface="Consolas"/>
                <a:cs typeface="Consolas"/>
                <a:sym typeface="Consolas"/>
              </a:rPr>
              <a:t>rle()</a:t>
            </a:r>
            <a:r>
              <a:rPr lang="en" sz="1200">
                <a:solidFill>
                  <a:schemeClr val="dk1"/>
                </a:solidFill>
              </a:rPr>
              <a:t> may be useful for this</a:t>
            </a:r>
            <a:endParaRPr b="0" i="0" sz="1200" u="none" cap="none" strike="noStrike">
              <a:solidFill>
                <a:srgbClr val="000000"/>
              </a:solidFill>
              <a:latin typeface="Arial"/>
              <a:ea typeface="Arial"/>
              <a:cs typeface="Arial"/>
              <a:sym typeface="Arial"/>
            </a:endParaRPr>
          </a:p>
          <a:p>
            <a:pPr indent="-170180" lvl="0" marL="182880" rtl="0" algn="l">
              <a:spcBef>
                <a:spcPts val="1200"/>
              </a:spcBef>
              <a:spcAft>
                <a:spcPts val="0"/>
              </a:spcAft>
              <a:buClr>
                <a:schemeClr val="dk1"/>
              </a:buClr>
              <a:buSzPts val="1200"/>
              <a:buFont typeface="Noto Sans Symbols"/>
              <a:buChar char="●"/>
            </a:pPr>
            <a:r>
              <a:rPr lang="en" sz="1200">
                <a:solidFill>
                  <a:schemeClr val="dk1"/>
                </a:solidFill>
              </a:rPr>
              <a:t>Spread the dataframe.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5"/>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
              <a:t>Wrap-up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8" name="Shape 428"/>
        <p:cNvGrpSpPr/>
        <p:nvPr/>
      </p:nvGrpSpPr>
      <p:grpSpPr>
        <a:xfrm>
          <a:off x="0" y="0"/>
          <a:ext cx="0" cy="0"/>
          <a:chOff x="0" y="0"/>
          <a:chExt cx="0" cy="0"/>
        </a:xfrm>
      </p:grpSpPr>
      <p:sp>
        <p:nvSpPr>
          <p:cNvPr id="429" name="Google Shape;429;p56"/>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sp>
        <p:nvSpPr>
          <p:cNvPr id="430" name="Google Shape;430;p56"/>
          <p:cNvSpPr txBox="1"/>
          <p:nvPr/>
        </p:nvSpPr>
        <p:spPr>
          <a:xfrm>
            <a:off x="4657557" y="3192330"/>
            <a:ext cx="2685000" cy="492600"/>
          </a:xfrm>
          <a:prstGeom prst="rect">
            <a:avLst/>
          </a:prstGeom>
          <a:noFill/>
          <a:ln>
            <a:noFill/>
          </a:ln>
        </p:spPr>
        <p:txBody>
          <a:bodyPr anchorCtr="0" anchor="ctr" bIns="91425" lIns="0" spcFirstLastPara="1" rIns="0"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 sz="1000" u="sng">
                <a:solidFill>
                  <a:schemeClr val="accent1"/>
                </a:solidFill>
                <a:hlinkClick r:id="rId3">
                  <a:extLst>
                    <a:ext uri="{A12FA001-AC4F-418D-AE19-62706E023703}">
                      <ahyp:hlinkClr val="tx"/>
                    </a:ext>
                  </a:extLst>
                </a:hlinkClick>
              </a:rPr>
              <a:t>https://docs.google.com/document/d/1rp5sp7o42Lxm2ZuNLUXj5KymOsPu4mKPpEirTt6S7zs/</a:t>
            </a:r>
            <a:endParaRPr b="0" i="0" sz="1000" u="none" cap="none" strike="noStrike">
              <a:solidFill>
                <a:schemeClr val="accent1"/>
              </a:solidFill>
              <a:latin typeface="Arial"/>
              <a:ea typeface="Arial"/>
              <a:cs typeface="Arial"/>
              <a:sym typeface="Arial"/>
            </a:endParaRPr>
          </a:p>
        </p:txBody>
      </p:sp>
      <p:grpSp>
        <p:nvGrpSpPr>
          <p:cNvPr id="431" name="Google Shape;431;p56"/>
          <p:cNvGrpSpPr/>
          <p:nvPr/>
        </p:nvGrpSpPr>
        <p:grpSpPr>
          <a:xfrm>
            <a:off x="5636434" y="2096242"/>
            <a:ext cx="727229" cy="950999"/>
            <a:chOff x="5636434" y="2096242"/>
            <a:chExt cx="727229" cy="950999"/>
          </a:xfrm>
        </p:grpSpPr>
        <p:sp>
          <p:nvSpPr>
            <p:cNvPr id="432" name="Google Shape;432;p56"/>
            <p:cNvSpPr/>
            <p:nvPr/>
          </p:nvSpPr>
          <p:spPr>
            <a:xfrm>
              <a:off x="5636434" y="2096242"/>
              <a:ext cx="727229" cy="950999"/>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6"/>
            <p:cNvSpPr/>
            <p:nvPr/>
          </p:nvSpPr>
          <p:spPr>
            <a:xfrm>
              <a:off x="5813680" y="2435885"/>
              <a:ext cx="372734" cy="58224"/>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56"/>
            <p:cNvSpPr/>
            <p:nvPr/>
          </p:nvSpPr>
          <p:spPr>
            <a:xfrm>
              <a:off x="5813680" y="2607050"/>
              <a:ext cx="372734" cy="58224"/>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6"/>
            <p:cNvSpPr/>
            <p:nvPr/>
          </p:nvSpPr>
          <p:spPr>
            <a:xfrm>
              <a:off x="5813680" y="2778214"/>
              <a:ext cx="372734" cy="58224"/>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6" name="Google Shape;436;p56"/>
          <p:cNvSpPr txBox="1"/>
          <p:nvPr/>
        </p:nvSpPr>
        <p:spPr>
          <a:xfrm>
            <a:off x="250826" y="82742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None/>
            </a:pPr>
            <a:r>
              <a:rPr b="1" lang="en" sz="2200">
                <a:solidFill>
                  <a:schemeClr val="dk2"/>
                </a:solidFill>
              </a:rPr>
              <a:t>Comments, Thoughts…</a:t>
            </a:r>
            <a:endParaRPr b="1" sz="2200">
              <a:solidFill>
                <a:schemeClr val="dk2"/>
              </a:solidFill>
            </a:endParaRPr>
          </a:p>
        </p:txBody>
      </p:sp>
      <p:sp>
        <p:nvSpPr>
          <p:cNvPr id="437" name="Google Shape;437;p56"/>
          <p:cNvSpPr txBox="1"/>
          <p:nvPr/>
        </p:nvSpPr>
        <p:spPr>
          <a:xfrm>
            <a:off x="250825" y="2895600"/>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Complete the </a:t>
            </a:r>
            <a:br>
              <a:rPr lang="en">
                <a:solidFill>
                  <a:srgbClr val="7F7F7F"/>
                </a:solidFill>
              </a:rPr>
            </a:br>
            <a:r>
              <a:rPr lang="en">
                <a:solidFill>
                  <a:srgbClr val="7F7F7F"/>
                </a:solidFill>
              </a:rPr>
              <a:t>feedback form:</a:t>
            </a:r>
            <a:endParaRPr b="0" i="0" sz="1050" u="none" cap="none" strike="noStrike">
              <a:solidFill>
                <a:srgbClr val="7F7F7F"/>
              </a:solidFill>
              <a:latin typeface="Arial"/>
              <a:ea typeface="Arial"/>
              <a:cs typeface="Arial"/>
              <a:sym typeface="Arial"/>
            </a:endParaRPr>
          </a:p>
        </p:txBody>
      </p:sp>
      <p:sp>
        <p:nvSpPr>
          <p:cNvPr id="438" name="Google Shape;438;p56">
            <a:hlinkClick r:id="rId4"/>
          </p:cNvPr>
          <p:cNvSpPr/>
          <p:nvPr/>
        </p:nvSpPr>
        <p:spPr>
          <a:xfrm>
            <a:off x="5524550" y="2096250"/>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7"/>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sp>
        <p:nvSpPr>
          <p:cNvPr id="444" name="Google Shape;444;p57"/>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154940" lvl="0" marL="182880" marR="0" rtl="0" algn="l">
              <a:lnSpc>
                <a:spcPct val="100000"/>
              </a:lnSpc>
              <a:spcBef>
                <a:spcPts val="0"/>
              </a:spcBef>
              <a:spcAft>
                <a:spcPts val="0"/>
              </a:spcAft>
              <a:buClr>
                <a:srgbClr val="0F0F14"/>
              </a:buClr>
              <a:buSzPts val="1000"/>
              <a:buFont typeface="Noto Sans Symbols"/>
              <a:buChar char="●"/>
            </a:pPr>
            <a:r>
              <a:rPr lang="en" sz="1000">
                <a:solidFill>
                  <a:srgbClr val="0F0F14"/>
                </a:solidFill>
              </a:rPr>
              <a:t>There are two post-training assessments:</a:t>
            </a:r>
            <a:endParaRPr b="0" i="0" sz="1000" u="none" cap="none" strike="noStrike">
              <a:solidFill>
                <a:srgbClr val="000000"/>
              </a:solidFill>
              <a:latin typeface="Arial"/>
              <a:ea typeface="Arial"/>
              <a:cs typeface="Arial"/>
              <a:sym typeface="Arial"/>
            </a:endParaRPr>
          </a:p>
          <a:p>
            <a:pPr indent="-209803" lvl="1" marL="448056" marR="0" rtl="0" algn="l">
              <a:lnSpc>
                <a:spcPct val="100000"/>
              </a:lnSpc>
              <a:spcBef>
                <a:spcPts val="900"/>
              </a:spcBef>
              <a:spcAft>
                <a:spcPts val="0"/>
              </a:spcAft>
              <a:buClr>
                <a:srgbClr val="0F0F14"/>
              </a:buClr>
              <a:buSzPts val="1000"/>
              <a:buFont typeface="Noto Sans Symbols"/>
              <a:buChar char="–"/>
            </a:pPr>
            <a:r>
              <a:rPr lang="en" sz="1000">
                <a:solidFill>
                  <a:srgbClr val="0F0F14"/>
                </a:solidFill>
              </a:rPr>
              <a:t>Fundamentals of Data Cleaning</a:t>
            </a:r>
            <a:endParaRPr sz="1000">
              <a:solidFill>
                <a:srgbClr val="0F0F14"/>
              </a:solidFill>
            </a:endParaRPr>
          </a:p>
          <a:p>
            <a:pPr indent="-209803" lvl="1" marL="448056" marR="0" rtl="0" algn="l">
              <a:lnSpc>
                <a:spcPct val="100000"/>
              </a:lnSpc>
              <a:spcBef>
                <a:spcPts val="300"/>
              </a:spcBef>
              <a:spcAft>
                <a:spcPts val="0"/>
              </a:spcAft>
              <a:buClr>
                <a:srgbClr val="0F0F14"/>
              </a:buClr>
              <a:buSzPts val="1000"/>
              <a:buChar char="–"/>
            </a:pPr>
            <a:r>
              <a:rPr lang="en" sz="1000">
                <a:solidFill>
                  <a:srgbClr val="0F0F14"/>
                </a:solidFill>
              </a:rPr>
              <a:t>Tools for Data Cleaning</a:t>
            </a:r>
            <a:endParaRPr sz="1000">
              <a:solidFill>
                <a:srgbClr val="0F0F14"/>
              </a:solidFill>
            </a:endParaRPr>
          </a:p>
          <a:p>
            <a:pPr indent="-154940" lvl="0" marL="182880" rtl="0" algn="l">
              <a:spcBef>
                <a:spcPts val="300"/>
              </a:spcBef>
              <a:spcAft>
                <a:spcPts val="0"/>
              </a:spcAft>
              <a:buClr>
                <a:schemeClr val="dk1"/>
              </a:buClr>
              <a:buSzPts val="1000"/>
              <a:buFont typeface="Noto Sans Symbols"/>
              <a:buChar char="●"/>
            </a:pPr>
            <a:r>
              <a:rPr lang="en" sz="1000">
                <a:solidFill>
                  <a:schemeClr val="dk1"/>
                </a:solidFill>
              </a:rPr>
              <a:t>The assessments are identical to the pre-training assessments.</a:t>
            </a:r>
            <a:endParaRPr sz="1000"/>
          </a:p>
          <a:p>
            <a:pPr indent="-209803" lvl="1" marL="448056" rtl="0" algn="l">
              <a:spcBef>
                <a:spcPts val="900"/>
              </a:spcBef>
              <a:spcAft>
                <a:spcPts val="300"/>
              </a:spcAft>
              <a:buClr>
                <a:schemeClr val="dk1"/>
              </a:buClr>
              <a:buSzPts val="1000"/>
              <a:buFont typeface="Noto Sans Symbols"/>
              <a:buChar char="–"/>
            </a:pPr>
            <a:r>
              <a:rPr lang="en" sz="1000">
                <a:solidFill>
                  <a:schemeClr val="dk1"/>
                </a:solidFill>
              </a:rPr>
              <a:t>Compare your scores to measure your progress.</a:t>
            </a:r>
            <a:endParaRPr sz="1000">
              <a:solidFill>
                <a:schemeClr val="dk1"/>
              </a:solidFill>
            </a:endParaRPr>
          </a:p>
        </p:txBody>
      </p:sp>
      <p:sp>
        <p:nvSpPr>
          <p:cNvPr id="445" name="Google Shape;445;p57"/>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Post-Training</a:t>
            </a:r>
            <a:endParaRPr b="1" sz="2200">
              <a:solidFill>
                <a:srgbClr val="0F0F14"/>
              </a:solidFill>
            </a:endParaRPr>
          </a:p>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Assessments</a:t>
            </a:r>
            <a:endParaRPr b="1" sz="2200">
              <a:solidFill>
                <a:srgbClr val="0F0F14"/>
              </a:solidFill>
            </a:endParaRPr>
          </a:p>
        </p:txBody>
      </p:sp>
      <p:pic>
        <p:nvPicPr>
          <p:cNvPr id="446" name="Google Shape;446;p57"/>
          <p:cNvPicPr preferRelativeResize="0"/>
          <p:nvPr/>
        </p:nvPicPr>
        <p:blipFill>
          <a:blip r:embed="rId3">
            <a:alphaModFix/>
          </a:blip>
          <a:stretch>
            <a:fillRect/>
          </a:stretch>
        </p:blipFill>
        <p:spPr>
          <a:xfrm>
            <a:off x="5473225" y="1657350"/>
            <a:ext cx="1329707" cy="182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0"/>
          <p:cNvSpPr txBox="1"/>
          <p:nvPr/>
        </p:nvSpPr>
        <p:spPr>
          <a:xfrm>
            <a:off x="250826" y="268288"/>
            <a:ext cx="2160600" cy="1582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sp>
        <p:nvSpPr>
          <p:cNvPr id="183" name="Google Shape;183;p40"/>
          <p:cNvSpPr txBox="1"/>
          <p:nvPr/>
        </p:nvSpPr>
        <p:spPr>
          <a:xfrm>
            <a:off x="1331786" y="1322220"/>
            <a:ext cx="6479934"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 sz="1600">
                <a:solidFill>
                  <a:schemeClr val="dk1"/>
                </a:solidFill>
              </a:rPr>
              <a:t>Recap</a:t>
            </a:r>
            <a:endParaRPr b="0" i="0" sz="1100" u="none" cap="none" strike="noStrike">
              <a:solidFill>
                <a:srgbClr val="000000"/>
              </a:solidFill>
              <a:latin typeface="Arial"/>
              <a:ea typeface="Arial"/>
              <a:cs typeface="Arial"/>
              <a:sym typeface="Arial"/>
            </a:endParaRPr>
          </a:p>
        </p:txBody>
      </p:sp>
      <p:sp>
        <p:nvSpPr>
          <p:cNvPr id="184" name="Google Shape;184;p40"/>
          <p:cNvSpPr txBox="1"/>
          <p:nvPr/>
        </p:nvSpPr>
        <p:spPr>
          <a:xfrm>
            <a:off x="7710545" y="1322220"/>
            <a:ext cx="1182098"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185" name="Google Shape;185;p40"/>
          <p:cNvSpPr txBox="1"/>
          <p:nvPr/>
        </p:nvSpPr>
        <p:spPr>
          <a:xfrm>
            <a:off x="1331786" y="1851026"/>
            <a:ext cx="6479934"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 sz="1600">
                <a:solidFill>
                  <a:schemeClr val="dk1"/>
                </a:solidFill>
              </a:rPr>
              <a:t>Exercises</a:t>
            </a:r>
            <a:endParaRPr b="0" i="0" sz="1100" u="none" cap="none" strike="noStrike">
              <a:solidFill>
                <a:srgbClr val="000000"/>
              </a:solidFill>
              <a:latin typeface="Arial"/>
              <a:ea typeface="Arial"/>
              <a:cs typeface="Arial"/>
              <a:sym typeface="Arial"/>
            </a:endParaRPr>
          </a:p>
        </p:txBody>
      </p:sp>
      <p:sp>
        <p:nvSpPr>
          <p:cNvPr id="186" name="Google Shape;186;p40"/>
          <p:cNvSpPr txBox="1"/>
          <p:nvPr/>
        </p:nvSpPr>
        <p:spPr>
          <a:xfrm>
            <a:off x="7710545" y="1851026"/>
            <a:ext cx="1182098"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187" name="Google Shape;187;p40"/>
          <p:cNvSpPr txBox="1"/>
          <p:nvPr/>
        </p:nvSpPr>
        <p:spPr>
          <a:xfrm>
            <a:off x="1331786" y="2362754"/>
            <a:ext cx="6479934"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 sz="1600">
                <a:solidFill>
                  <a:schemeClr val="dk1"/>
                </a:solidFill>
              </a:rPr>
              <a:t>Wrap Up</a:t>
            </a:r>
            <a:endParaRPr b="0" i="0" sz="1100" u="none" cap="none" strike="noStrike">
              <a:solidFill>
                <a:srgbClr val="000000"/>
              </a:solidFill>
              <a:latin typeface="Arial"/>
              <a:ea typeface="Arial"/>
              <a:cs typeface="Arial"/>
              <a:sym typeface="Arial"/>
            </a:endParaRPr>
          </a:p>
        </p:txBody>
      </p:sp>
      <p:sp>
        <p:nvSpPr>
          <p:cNvPr id="188" name="Google Shape;188;p40"/>
          <p:cNvSpPr txBox="1"/>
          <p:nvPr/>
        </p:nvSpPr>
        <p:spPr>
          <a:xfrm>
            <a:off x="7710545" y="2355851"/>
            <a:ext cx="1182098"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cxnSp>
        <p:nvCxnSpPr>
          <p:cNvPr id="189" name="Google Shape;189;p40"/>
          <p:cNvCxnSpPr/>
          <p:nvPr/>
        </p:nvCxnSpPr>
        <p:spPr>
          <a:xfrm rot="10800000">
            <a:off x="1331834" y="1322219"/>
            <a:ext cx="7560635" cy="0"/>
          </a:xfrm>
          <a:prstGeom prst="straightConnector1">
            <a:avLst/>
          </a:prstGeom>
          <a:noFill/>
          <a:ln cap="flat" cmpd="sng" w="9525">
            <a:solidFill>
              <a:srgbClr val="A5A5A5"/>
            </a:solidFill>
            <a:prstDash val="solid"/>
            <a:round/>
            <a:headEnd len="sm" w="sm" type="none"/>
            <a:tailEnd len="sm" w="sm" type="none"/>
          </a:ln>
        </p:spPr>
      </p:cxnSp>
      <p:cxnSp>
        <p:nvCxnSpPr>
          <p:cNvPr id="190" name="Google Shape;190;p40"/>
          <p:cNvCxnSpPr/>
          <p:nvPr/>
        </p:nvCxnSpPr>
        <p:spPr>
          <a:xfrm rot="10800000">
            <a:off x="1331834" y="1851637"/>
            <a:ext cx="7560635" cy="0"/>
          </a:xfrm>
          <a:prstGeom prst="straightConnector1">
            <a:avLst/>
          </a:prstGeom>
          <a:noFill/>
          <a:ln cap="flat" cmpd="sng" w="9525">
            <a:solidFill>
              <a:srgbClr val="A5A5A5"/>
            </a:solidFill>
            <a:prstDash val="solid"/>
            <a:round/>
            <a:headEnd len="sm" w="sm" type="none"/>
            <a:tailEnd len="sm" w="sm" type="none"/>
          </a:ln>
        </p:spPr>
      </p:cxnSp>
      <p:cxnSp>
        <p:nvCxnSpPr>
          <p:cNvPr id="191" name="Google Shape;191;p40"/>
          <p:cNvCxnSpPr/>
          <p:nvPr/>
        </p:nvCxnSpPr>
        <p:spPr>
          <a:xfrm rot="10800000">
            <a:off x="1331834" y="2355850"/>
            <a:ext cx="7560635" cy="0"/>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8"/>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154940" lvl="0" marL="182880" rtl="0" algn="l">
              <a:spcBef>
                <a:spcPts val="0"/>
              </a:spcBef>
              <a:spcAft>
                <a:spcPts val="0"/>
              </a:spcAft>
              <a:buClr>
                <a:schemeClr val="dk1"/>
              </a:buClr>
              <a:buSzPts val="1000"/>
              <a:buFont typeface="Noto Sans Symbols"/>
              <a:buChar char="●"/>
            </a:pPr>
            <a:r>
              <a:rPr lang="en" sz="1000">
                <a:solidFill>
                  <a:schemeClr val="dk1"/>
                </a:solidFill>
              </a:rPr>
              <a:t>Questions in the first assessment are divided into the following two categories:</a:t>
            </a:r>
            <a:endParaRPr sz="1000"/>
          </a:p>
          <a:p>
            <a:pPr indent="-209803" lvl="1" marL="448056" rtl="0" algn="l">
              <a:spcBef>
                <a:spcPts val="900"/>
              </a:spcBef>
              <a:spcAft>
                <a:spcPts val="0"/>
              </a:spcAft>
              <a:buClr>
                <a:schemeClr val="dk1"/>
              </a:buClr>
              <a:buSzPts val="1000"/>
              <a:buFont typeface="Noto Sans Symbols"/>
              <a:buChar char="–"/>
            </a:pPr>
            <a:r>
              <a:rPr lang="en" sz="1000">
                <a:solidFill>
                  <a:schemeClr val="dk1"/>
                </a:solidFill>
              </a:rPr>
              <a:t>Vocabulary</a:t>
            </a:r>
            <a:endParaRPr sz="1000">
              <a:solidFill>
                <a:schemeClr val="dk1"/>
              </a:solidFill>
            </a:endParaRPr>
          </a:p>
          <a:p>
            <a:pPr indent="-209803" lvl="1" marL="448056" rtl="0" algn="l">
              <a:spcBef>
                <a:spcPts val="300"/>
              </a:spcBef>
              <a:spcAft>
                <a:spcPts val="0"/>
              </a:spcAft>
              <a:buClr>
                <a:schemeClr val="dk1"/>
              </a:buClr>
              <a:buSzPts val="1000"/>
              <a:buChar char="–"/>
            </a:pPr>
            <a:r>
              <a:rPr lang="en" sz="1000">
                <a:solidFill>
                  <a:schemeClr val="dk1"/>
                </a:solidFill>
              </a:rPr>
              <a:t>Application of Vocabulary</a:t>
            </a:r>
            <a:endParaRPr sz="1000">
              <a:solidFill>
                <a:schemeClr val="dk1"/>
              </a:solidFill>
            </a:endParaRPr>
          </a:p>
          <a:p>
            <a:pPr indent="-154940" lvl="0" marL="182880" rtl="0" algn="l">
              <a:spcBef>
                <a:spcPts val="300"/>
              </a:spcBef>
              <a:spcAft>
                <a:spcPts val="0"/>
              </a:spcAft>
              <a:buClr>
                <a:schemeClr val="dk1"/>
              </a:buClr>
              <a:buSzPts val="1000"/>
              <a:buFont typeface="Noto Sans Symbols"/>
              <a:buChar char="●"/>
            </a:pPr>
            <a:r>
              <a:rPr lang="en" sz="1000">
                <a:solidFill>
                  <a:schemeClr val="dk1"/>
                </a:solidFill>
              </a:rPr>
              <a:t>Questions in the second assessment are divided into the following two categories:</a:t>
            </a:r>
            <a:endParaRPr sz="1000"/>
          </a:p>
          <a:p>
            <a:pPr indent="-209803" lvl="1" marL="448056" rtl="0" algn="l">
              <a:spcBef>
                <a:spcPts val="900"/>
              </a:spcBef>
              <a:spcAft>
                <a:spcPts val="0"/>
              </a:spcAft>
              <a:buClr>
                <a:schemeClr val="dk1"/>
              </a:buClr>
              <a:buSzPts val="1000"/>
              <a:buFont typeface="Noto Sans Symbols"/>
              <a:buChar char="–"/>
            </a:pPr>
            <a:r>
              <a:rPr lang="en" sz="1000">
                <a:solidFill>
                  <a:schemeClr val="dk1"/>
                </a:solidFill>
              </a:rPr>
              <a:t>Steps</a:t>
            </a:r>
            <a:endParaRPr sz="1000">
              <a:solidFill>
                <a:schemeClr val="dk1"/>
              </a:solidFill>
            </a:endParaRPr>
          </a:p>
          <a:p>
            <a:pPr indent="-209803" lvl="1" marL="448056" rtl="0" algn="l">
              <a:spcBef>
                <a:spcPts val="300"/>
              </a:spcBef>
              <a:spcAft>
                <a:spcPts val="300"/>
              </a:spcAft>
              <a:buClr>
                <a:schemeClr val="dk1"/>
              </a:buClr>
              <a:buSzPts val="1000"/>
              <a:buChar char="–"/>
            </a:pPr>
            <a:r>
              <a:rPr lang="en" sz="1000">
                <a:solidFill>
                  <a:schemeClr val="dk1"/>
                </a:solidFill>
              </a:rPr>
              <a:t>Planning</a:t>
            </a:r>
            <a:endParaRPr sz="1000">
              <a:solidFill>
                <a:schemeClr val="dk1"/>
              </a:solidFill>
            </a:endParaRPr>
          </a:p>
        </p:txBody>
      </p:sp>
      <p:sp>
        <p:nvSpPr>
          <p:cNvPr id="452" name="Google Shape;452;p58"/>
          <p:cNvSpPr txBox="1"/>
          <p:nvPr/>
        </p:nvSpPr>
        <p:spPr>
          <a:xfrm>
            <a:off x="2412200" y="2895600"/>
            <a:ext cx="2160600" cy="2061600"/>
          </a:xfrm>
          <a:prstGeom prst="rect">
            <a:avLst/>
          </a:prstGeom>
          <a:noFill/>
          <a:ln>
            <a:noFill/>
          </a:ln>
        </p:spPr>
        <p:txBody>
          <a:bodyPr anchorCtr="0" anchor="t" bIns="91425" lIns="0" spcFirstLastPara="1" rIns="91425" wrap="square" tIns="91425">
            <a:noAutofit/>
          </a:bodyPr>
          <a:lstStyle/>
          <a:p>
            <a:pPr indent="-154940" lvl="0" marL="182880" rtl="0" algn="l">
              <a:spcBef>
                <a:spcPts val="0"/>
              </a:spcBef>
              <a:spcAft>
                <a:spcPts val="900"/>
              </a:spcAft>
              <a:buClr>
                <a:schemeClr val="dk1"/>
              </a:buClr>
              <a:buSzPts val="1000"/>
              <a:buChar char="●"/>
            </a:pPr>
            <a:r>
              <a:rPr lang="en" sz="1000">
                <a:solidFill>
                  <a:schemeClr val="dk1"/>
                </a:solidFill>
              </a:rPr>
              <a:t>Use the chart at right to obtain a proficiency level for each category:</a:t>
            </a:r>
            <a:endParaRPr sz="1000">
              <a:solidFill>
                <a:schemeClr val="dk1"/>
              </a:solidFill>
            </a:endParaRPr>
          </a:p>
        </p:txBody>
      </p:sp>
      <p:sp>
        <p:nvSpPr>
          <p:cNvPr id="453" name="Google Shape;453;p5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sp>
        <p:nvSpPr>
          <p:cNvPr id="454" name="Google Shape;454;p58"/>
          <p:cNvSpPr txBox="1"/>
          <p:nvPr/>
        </p:nvSpPr>
        <p:spPr>
          <a:xfrm>
            <a:off x="250825" y="1851026"/>
            <a:ext cx="2160600" cy="524100"/>
          </a:xfrm>
          <a:prstGeom prst="rect">
            <a:avLst/>
          </a:prstGeom>
          <a:noFill/>
          <a:ln>
            <a:noFill/>
          </a:ln>
        </p:spPr>
        <p:txBody>
          <a:bodyPr anchorCtr="0" anchor="t" bIns="91425" lIns="0" spcFirstLastPara="1" rIns="91425" wrap="square" tIns="91425">
            <a:normAutofit fontScale="92500" lnSpcReduction="20000"/>
          </a:bodyPr>
          <a:lstStyle/>
          <a:p>
            <a:pPr indent="0" lvl="0" marL="0" marR="0" rtl="0" algn="l">
              <a:lnSpc>
                <a:spcPct val="100000"/>
              </a:lnSpc>
              <a:spcBef>
                <a:spcPts val="0"/>
              </a:spcBef>
              <a:spcAft>
                <a:spcPts val="0"/>
              </a:spcAft>
              <a:buClr>
                <a:srgbClr val="0F0F14"/>
              </a:buClr>
              <a:buSzPct val="190476"/>
              <a:buFont typeface="Arial"/>
              <a:buNone/>
            </a:pPr>
            <a:r>
              <a:rPr lang="en">
                <a:solidFill>
                  <a:srgbClr val="7F7F7F"/>
                </a:solidFill>
              </a:rPr>
              <a:t>Fundamentals of </a:t>
            </a:r>
            <a:br>
              <a:rPr lang="en">
                <a:solidFill>
                  <a:srgbClr val="7F7F7F"/>
                </a:solidFill>
              </a:rPr>
            </a:br>
            <a:r>
              <a:rPr lang="en">
                <a:solidFill>
                  <a:srgbClr val="7F7F7F"/>
                </a:solidFill>
              </a:rPr>
              <a:t>Data Cleaning</a:t>
            </a:r>
            <a:endParaRPr b="0" i="0" sz="1050" u="none" cap="none" strike="noStrike">
              <a:solidFill>
                <a:srgbClr val="7F7F7F"/>
              </a:solidFill>
              <a:latin typeface="Arial"/>
              <a:ea typeface="Arial"/>
              <a:cs typeface="Arial"/>
              <a:sym typeface="Arial"/>
            </a:endParaRPr>
          </a:p>
        </p:txBody>
      </p:sp>
      <p:sp>
        <p:nvSpPr>
          <p:cNvPr id="455" name="Google Shape;455;p58"/>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Post-Training</a:t>
            </a:r>
            <a:endParaRPr b="1" sz="2200">
              <a:solidFill>
                <a:srgbClr val="0F0F14"/>
              </a:solidFill>
            </a:endParaRPr>
          </a:p>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Assessments</a:t>
            </a:r>
            <a:endParaRPr b="1" sz="2200">
              <a:solidFill>
                <a:srgbClr val="0F0F14"/>
              </a:solidFill>
            </a:endParaRPr>
          </a:p>
        </p:txBody>
      </p:sp>
      <p:graphicFrame>
        <p:nvGraphicFramePr>
          <p:cNvPr id="456" name="Google Shape;456;p58"/>
          <p:cNvGraphicFramePr/>
          <p:nvPr/>
        </p:nvGraphicFramePr>
        <p:xfrm>
          <a:off x="5507775" y="1733625"/>
          <a:ext cx="3000000" cy="3000000"/>
        </p:xfrm>
        <a:graphic>
          <a:graphicData uri="http://schemas.openxmlformats.org/drawingml/2006/table">
            <a:tbl>
              <a:tblPr>
                <a:noFill/>
                <a:tableStyleId>{7031D027-68FE-4A62-8E0A-5C3B7AF00554}</a:tableStyleId>
              </a:tblPr>
              <a:tblGrid>
                <a:gridCol w="1257300"/>
                <a:gridCol w="1257300"/>
              </a:tblGrid>
              <a:tr h="160000">
                <a:tc>
                  <a:txBody>
                    <a:bodyPr/>
                    <a:lstStyle/>
                    <a:p>
                      <a:pPr indent="0" lvl="0" marL="0" rtl="0" algn="l">
                        <a:spcBef>
                          <a:spcPts val="0"/>
                        </a:spcBef>
                        <a:spcAft>
                          <a:spcPts val="0"/>
                        </a:spcAft>
                        <a:buNone/>
                      </a:pPr>
                      <a:r>
                        <a:rPr b="1" lang="en" sz="1000"/>
                        <a:t>Proficiency Level </a:t>
                      </a:r>
                      <a:endParaRPr b="1"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b="1" lang="en" sz="1000"/>
                        <a:t>Correct Answers</a:t>
                      </a:r>
                      <a:endParaRPr b="1"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160000">
                <a:tc>
                  <a:txBody>
                    <a:bodyPr/>
                    <a:lstStyle/>
                    <a:p>
                      <a:pPr indent="0" lvl="0" marL="0" rtl="0" algn="l">
                        <a:spcBef>
                          <a:spcPts val="0"/>
                        </a:spcBef>
                        <a:spcAft>
                          <a:spcPts val="0"/>
                        </a:spcAft>
                        <a:buNone/>
                      </a:pPr>
                      <a:r>
                        <a:rPr lang="en" sz="1000"/>
                        <a:t>1</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 sz="1000"/>
                        <a:t>0-2</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60000">
                <a:tc>
                  <a:txBody>
                    <a:bodyPr/>
                    <a:lstStyle/>
                    <a:p>
                      <a:pPr indent="0" lvl="0" marL="0" rtl="0" algn="l">
                        <a:spcBef>
                          <a:spcPts val="0"/>
                        </a:spcBef>
                        <a:spcAft>
                          <a:spcPts val="0"/>
                        </a:spcAft>
                        <a:buNone/>
                      </a:pPr>
                      <a:r>
                        <a:rPr lang="en" sz="1000"/>
                        <a:t>2</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 sz="1000"/>
                        <a:t>3-4</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60000">
                <a:tc>
                  <a:txBody>
                    <a:bodyPr/>
                    <a:lstStyle/>
                    <a:p>
                      <a:pPr indent="0" lvl="0" marL="0" rtl="0" algn="l">
                        <a:spcBef>
                          <a:spcPts val="0"/>
                        </a:spcBef>
                        <a:spcAft>
                          <a:spcPts val="0"/>
                        </a:spcAft>
                        <a:buNone/>
                      </a:pPr>
                      <a:r>
                        <a:rPr lang="en" sz="1000"/>
                        <a:t>3</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 sz="1000"/>
                        <a:t>5-6</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60000">
                <a:tc>
                  <a:txBody>
                    <a:bodyPr/>
                    <a:lstStyle/>
                    <a:p>
                      <a:pPr indent="0" lvl="0" marL="0" rtl="0" algn="l">
                        <a:spcBef>
                          <a:spcPts val="0"/>
                        </a:spcBef>
                        <a:spcAft>
                          <a:spcPts val="0"/>
                        </a:spcAft>
                        <a:buNone/>
                      </a:pPr>
                      <a:r>
                        <a:rPr lang="en" sz="1000"/>
                        <a:t>4</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 sz="1000"/>
                        <a:t>7-8</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nvSpPr>
        <p:spPr>
          <a:xfrm>
            <a:off x="1746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 sz="2200">
                <a:solidFill>
                  <a:schemeClr val="dk2"/>
                </a:solidFill>
              </a:rPr>
              <a:t>Fundamentals of Data Cleaning</a:t>
            </a:r>
            <a:endParaRPr b="1" sz="2200">
              <a:solidFill>
                <a:schemeClr val="dk2"/>
              </a:solidFill>
            </a:endParaRPr>
          </a:p>
        </p:txBody>
      </p:sp>
      <p:sp>
        <p:nvSpPr>
          <p:cNvPr id="462" name="Google Shape;462;p5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None/>
            </a:pPr>
            <a:r>
              <a:rPr lang="en">
                <a:solidFill>
                  <a:srgbClr val="7F7F7F"/>
                </a:solidFill>
              </a:rPr>
              <a:t>Terminology and Implementation</a:t>
            </a:r>
            <a:endParaRPr>
              <a:solidFill>
                <a:srgbClr val="7F7F7F"/>
              </a:solidFill>
            </a:endParaRPr>
          </a:p>
        </p:txBody>
      </p:sp>
      <p:sp>
        <p:nvSpPr>
          <p:cNvPr id="463" name="Google Shape;463;p5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a:t>
            </a:r>
            <a:r>
              <a:rPr b="1" lang="en" sz="700">
                <a:solidFill>
                  <a:schemeClr val="accent1"/>
                </a:solidFill>
              </a:rPr>
              <a:t>-</a:t>
            </a:r>
            <a:r>
              <a:rPr b="1" lang="en" sz="700">
                <a:solidFill>
                  <a:schemeClr val="accent1"/>
                </a:solidFill>
              </a:rPr>
              <a:t>UP</a:t>
            </a:r>
            <a:endParaRPr b="1" i="0" sz="100" u="none" cap="none" strike="noStrike">
              <a:solidFill>
                <a:schemeClr val="accent1"/>
              </a:solidFill>
              <a:latin typeface="Arial"/>
              <a:ea typeface="Arial"/>
              <a:cs typeface="Arial"/>
              <a:sym typeface="Arial"/>
            </a:endParaRPr>
          </a:p>
        </p:txBody>
      </p:sp>
      <p:sp>
        <p:nvSpPr>
          <p:cNvPr id="464" name="Google Shape;464;p59">
            <a:hlinkClick r:id="rId3"/>
          </p:cNvPr>
          <p:cNvSpPr txBox="1"/>
          <p:nvPr/>
        </p:nvSpPr>
        <p:spPr>
          <a:xfrm>
            <a:off x="1288825" y="3460779"/>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Terminology</a:t>
            </a:r>
            <a:endParaRPr b="1" i="0" sz="1300" u="none" cap="none" strike="noStrike">
              <a:solidFill>
                <a:srgbClr val="000000"/>
              </a:solidFill>
            </a:endParaRPr>
          </a:p>
        </p:txBody>
      </p:sp>
      <p:sp>
        <p:nvSpPr>
          <p:cNvPr id="465" name="Google Shape;465;p59"/>
          <p:cNvSpPr txBox="1"/>
          <p:nvPr/>
        </p:nvSpPr>
        <p:spPr>
          <a:xfrm>
            <a:off x="1288825" y="3860995"/>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4"/>
              </a:rPr>
              <a:t>Take the Assessment</a:t>
            </a:r>
            <a:endParaRPr b="0" i="0" sz="1000" u="none" cap="none" strike="noStrike">
              <a:solidFill>
                <a:srgbClr val="0F0F14"/>
              </a:solidFill>
              <a:latin typeface="Arial"/>
              <a:ea typeface="Arial"/>
              <a:cs typeface="Arial"/>
              <a:sym typeface="Arial"/>
            </a:endParaRPr>
          </a:p>
        </p:txBody>
      </p:sp>
      <p:grpSp>
        <p:nvGrpSpPr>
          <p:cNvPr id="466" name="Google Shape;466;p59"/>
          <p:cNvGrpSpPr/>
          <p:nvPr/>
        </p:nvGrpSpPr>
        <p:grpSpPr>
          <a:xfrm>
            <a:off x="1913559" y="2433579"/>
            <a:ext cx="726877" cy="950952"/>
            <a:chOff x="5636434" y="2096242"/>
            <a:chExt cx="726877" cy="950952"/>
          </a:xfrm>
        </p:grpSpPr>
        <p:sp>
          <p:nvSpPr>
            <p:cNvPr id="467" name="Google Shape;467;p59"/>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9"/>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59"/>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9"/>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1" name="Google Shape;471;p59">
            <a:hlinkClick r:id="rId5"/>
          </p:cNvPr>
          <p:cNvSpPr/>
          <p:nvPr/>
        </p:nvSpPr>
        <p:spPr>
          <a:xfrm>
            <a:off x="1801675" y="2433563"/>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 name="Google Shape;472;p59"/>
          <p:cNvGrpSpPr/>
          <p:nvPr/>
        </p:nvGrpSpPr>
        <p:grpSpPr>
          <a:xfrm>
            <a:off x="2058913" y="1539901"/>
            <a:ext cx="436518" cy="436500"/>
            <a:chOff x="1025913" y="1706038"/>
            <a:chExt cx="436518" cy="436500"/>
          </a:xfrm>
        </p:grpSpPr>
        <p:sp>
          <p:nvSpPr>
            <p:cNvPr id="473" name="Google Shape;473;p59"/>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474" name="Google Shape;474;p59"/>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1"/>
                  </a:solidFill>
                  <a:latin typeface="Arial"/>
                  <a:ea typeface="Arial"/>
                  <a:cs typeface="Arial"/>
                  <a:sym typeface="Arial"/>
                </a:rPr>
                <a:t>1</a:t>
              </a:r>
              <a:endParaRPr b="1" i="0" sz="1200" u="none" cap="none" strike="noStrike">
                <a:solidFill>
                  <a:schemeClr val="accent1"/>
                </a:solidFill>
                <a:latin typeface="Arial"/>
                <a:ea typeface="Arial"/>
                <a:cs typeface="Arial"/>
                <a:sym typeface="Arial"/>
              </a:endParaRPr>
            </a:p>
          </p:txBody>
        </p:sp>
      </p:grpSp>
      <p:sp>
        <p:nvSpPr>
          <p:cNvPr id="475" name="Google Shape;475;p59">
            <a:hlinkClick r:id="rId6"/>
          </p:cNvPr>
          <p:cNvSpPr txBox="1"/>
          <p:nvPr/>
        </p:nvSpPr>
        <p:spPr>
          <a:xfrm>
            <a:off x="5850375" y="3460779"/>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Implementation</a:t>
            </a:r>
            <a:endParaRPr b="1" i="0" sz="1300" u="none" cap="none" strike="noStrike">
              <a:solidFill>
                <a:srgbClr val="000000"/>
              </a:solidFill>
            </a:endParaRPr>
          </a:p>
        </p:txBody>
      </p:sp>
      <p:sp>
        <p:nvSpPr>
          <p:cNvPr id="476" name="Google Shape;476;p59"/>
          <p:cNvSpPr txBox="1"/>
          <p:nvPr/>
        </p:nvSpPr>
        <p:spPr>
          <a:xfrm>
            <a:off x="5850375" y="3860995"/>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7"/>
              </a:rPr>
              <a:t>Take the Assessment</a:t>
            </a:r>
            <a:endParaRPr b="0" i="0" sz="1000" u="none" cap="none" strike="noStrike">
              <a:solidFill>
                <a:srgbClr val="0F0F14"/>
              </a:solidFill>
              <a:latin typeface="Arial"/>
              <a:ea typeface="Arial"/>
              <a:cs typeface="Arial"/>
              <a:sym typeface="Arial"/>
            </a:endParaRPr>
          </a:p>
        </p:txBody>
      </p:sp>
      <p:grpSp>
        <p:nvGrpSpPr>
          <p:cNvPr id="477" name="Google Shape;477;p59"/>
          <p:cNvGrpSpPr/>
          <p:nvPr/>
        </p:nvGrpSpPr>
        <p:grpSpPr>
          <a:xfrm>
            <a:off x="6475109" y="2433579"/>
            <a:ext cx="726877" cy="950952"/>
            <a:chOff x="5636434" y="2096242"/>
            <a:chExt cx="726877" cy="950952"/>
          </a:xfrm>
        </p:grpSpPr>
        <p:sp>
          <p:nvSpPr>
            <p:cNvPr id="478" name="Google Shape;478;p59"/>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9"/>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59"/>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59"/>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2" name="Google Shape;482;p59">
            <a:hlinkClick r:id="rId8"/>
          </p:cNvPr>
          <p:cNvSpPr/>
          <p:nvPr/>
        </p:nvSpPr>
        <p:spPr>
          <a:xfrm>
            <a:off x="6363225" y="2433563"/>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3" name="Google Shape;483;p59"/>
          <p:cNvGrpSpPr/>
          <p:nvPr/>
        </p:nvGrpSpPr>
        <p:grpSpPr>
          <a:xfrm>
            <a:off x="6620463" y="1539901"/>
            <a:ext cx="436518" cy="436500"/>
            <a:chOff x="1025913" y="1706038"/>
            <a:chExt cx="436518" cy="436500"/>
          </a:xfrm>
        </p:grpSpPr>
        <p:sp>
          <p:nvSpPr>
            <p:cNvPr id="484" name="Google Shape;484;p59"/>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485" name="Google Shape;485;p59"/>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rPr>
                <a:t>2</a:t>
              </a:r>
              <a:endParaRPr b="1" i="0" sz="1200" u="none" cap="none" strike="noStrike">
                <a:solidFill>
                  <a:schemeClr val="accen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0"/>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154940" lvl="0" marL="182880" marR="0" rtl="0" algn="l">
              <a:lnSpc>
                <a:spcPct val="100000"/>
              </a:lnSpc>
              <a:spcBef>
                <a:spcPts val="0"/>
              </a:spcBef>
              <a:spcAft>
                <a:spcPts val="0"/>
              </a:spcAft>
              <a:buClr>
                <a:schemeClr val="dk1"/>
              </a:buClr>
              <a:buSzPts val="1000"/>
              <a:buChar char="●"/>
            </a:pPr>
            <a:r>
              <a:rPr lang="en" sz="1000">
                <a:solidFill>
                  <a:schemeClr val="dk1"/>
                </a:solidFill>
              </a:rPr>
              <a:t>Questions in the first six assessments are divided into five categories:</a:t>
            </a:r>
            <a:endParaRPr i="0" sz="1000" u="none" cap="none" strike="noStrike">
              <a:solidFill>
                <a:schemeClr val="dk1"/>
              </a:solidFill>
            </a:endParaRPr>
          </a:p>
          <a:p>
            <a:pPr indent="-209801" lvl="1" marL="448056" marR="0" rtl="0" algn="l">
              <a:lnSpc>
                <a:spcPct val="100000"/>
              </a:lnSpc>
              <a:spcBef>
                <a:spcPts val="900"/>
              </a:spcBef>
              <a:spcAft>
                <a:spcPts val="0"/>
              </a:spcAft>
              <a:buClr>
                <a:schemeClr val="dk1"/>
              </a:buClr>
              <a:buSzPts val="1000"/>
              <a:buFont typeface="Noto Sans Symbols"/>
              <a:buChar char="–"/>
            </a:pPr>
            <a:r>
              <a:rPr lang="en" sz="1000">
                <a:solidFill>
                  <a:schemeClr val="dk1"/>
                </a:solidFill>
              </a:rPr>
              <a:t>Identifying the Appropriate Tool</a:t>
            </a:r>
            <a:endParaRPr sz="1000">
              <a:solidFill>
                <a:schemeClr val="dk1"/>
              </a:solidFill>
            </a:endParaRPr>
          </a:p>
          <a:p>
            <a:pPr indent="-209801" lvl="1" marL="448056" marR="0" rtl="0" algn="l">
              <a:lnSpc>
                <a:spcPct val="100000"/>
              </a:lnSpc>
              <a:spcBef>
                <a:spcPts val="300"/>
              </a:spcBef>
              <a:spcAft>
                <a:spcPts val="0"/>
              </a:spcAft>
              <a:buClr>
                <a:schemeClr val="dk1"/>
              </a:buClr>
              <a:buSzPts val="1000"/>
              <a:buFont typeface="Noto Sans Symbols"/>
              <a:buChar char="–"/>
            </a:pPr>
            <a:r>
              <a:rPr lang="en" sz="1000">
                <a:solidFill>
                  <a:schemeClr val="dk1"/>
                </a:solidFill>
              </a:rPr>
              <a:t>Viewing Data</a:t>
            </a:r>
            <a:endParaRPr sz="1000">
              <a:solidFill>
                <a:schemeClr val="dk1"/>
              </a:solidFill>
            </a:endParaRPr>
          </a:p>
          <a:p>
            <a:pPr indent="-209801" lvl="1" marL="448056" marR="0" rtl="0" algn="l">
              <a:lnSpc>
                <a:spcPct val="100000"/>
              </a:lnSpc>
              <a:spcBef>
                <a:spcPts val="300"/>
              </a:spcBef>
              <a:spcAft>
                <a:spcPts val="0"/>
              </a:spcAft>
              <a:buClr>
                <a:schemeClr val="dk1"/>
              </a:buClr>
              <a:buSzPts val="1000"/>
              <a:buFont typeface="Noto Sans Symbols"/>
              <a:buChar char="–"/>
            </a:pPr>
            <a:r>
              <a:rPr lang="en" sz="1000">
                <a:solidFill>
                  <a:schemeClr val="dk1"/>
                </a:solidFill>
              </a:rPr>
              <a:t>Cleaning and Standardizing Typos</a:t>
            </a:r>
            <a:endParaRPr sz="1000">
              <a:solidFill>
                <a:schemeClr val="dk1"/>
              </a:solidFill>
            </a:endParaRPr>
          </a:p>
          <a:p>
            <a:pPr indent="-209801" lvl="1" marL="448056" marR="0" rtl="0" algn="l">
              <a:lnSpc>
                <a:spcPct val="100000"/>
              </a:lnSpc>
              <a:spcBef>
                <a:spcPts val="300"/>
              </a:spcBef>
              <a:spcAft>
                <a:spcPts val="0"/>
              </a:spcAft>
              <a:buClr>
                <a:schemeClr val="dk1"/>
              </a:buClr>
              <a:buSzPts val="1000"/>
              <a:buFont typeface="Noto Sans Symbols"/>
              <a:buChar char="–"/>
            </a:pPr>
            <a:r>
              <a:rPr lang="en" sz="1000">
                <a:solidFill>
                  <a:schemeClr val="dk1"/>
                </a:solidFill>
              </a:rPr>
              <a:t>Splitting and Concatenating Columns</a:t>
            </a:r>
            <a:endParaRPr sz="1000">
              <a:solidFill>
                <a:schemeClr val="dk1"/>
              </a:solidFill>
            </a:endParaRPr>
          </a:p>
          <a:p>
            <a:pPr indent="-209801" lvl="1" marL="448056" marR="0" rtl="0" algn="l">
              <a:lnSpc>
                <a:spcPct val="100000"/>
              </a:lnSpc>
              <a:spcBef>
                <a:spcPts val="300"/>
              </a:spcBef>
              <a:spcAft>
                <a:spcPts val="300"/>
              </a:spcAft>
              <a:buClr>
                <a:schemeClr val="dk1"/>
              </a:buClr>
              <a:buSzPts val="1000"/>
              <a:buFont typeface="Noto Sans Symbols"/>
              <a:buChar char="–"/>
            </a:pPr>
            <a:r>
              <a:rPr lang="en" sz="1000">
                <a:solidFill>
                  <a:schemeClr val="dk1"/>
                </a:solidFill>
              </a:rPr>
              <a:t>Importing and Exporting</a:t>
            </a:r>
            <a:endParaRPr sz="1000">
              <a:solidFill>
                <a:schemeClr val="dk1"/>
              </a:solidFill>
            </a:endParaRPr>
          </a:p>
        </p:txBody>
      </p:sp>
      <p:sp>
        <p:nvSpPr>
          <p:cNvPr id="491" name="Google Shape;491;p60"/>
          <p:cNvSpPr txBox="1"/>
          <p:nvPr/>
        </p:nvSpPr>
        <p:spPr>
          <a:xfrm>
            <a:off x="2412200" y="2895600"/>
            <a:ext cx="2160600" cy="2061600"/>
          </a:xfrm>
          <a:prstGeom prst="rect">
            <a:avLst/>
          </a:prstGeom>
          <a:noFill/>
          <a:ln>
            <a:noFill/>
          </a:ln>
        </p:spPr>
        <p:txBody>
          <a:bodyPr anchorCtr="0" anchor="t" bIns="91425" lIns="0" spcFirstLastPara="1" rIns="91425" wrap="square" tIns="91425">
            <a:noAutofit/>
          </a:bodyPr>
          <a:lstStyle/>
          <a:p>
            <a:pPr indent="-154940" lvl="0" marL="182880" rtl="0" algn="l">
              <a:spcBef>
                <a:spcPts val="0"/>
              </a:spcBef>
              <a:spcAft>
                <a:spcPts val="0"/>
              </a:spcAft>
              <a:buClr>
                <a:schemeClr val="dk1"/>
              </a:buClr>
              <a:buSzPts val="1000"/>
              <a:buChar char="●"/>
            </a:pPr>
            <a:r>
              <a:rPr lang="en" sz="1000">
                <a:solidFill>
                  <a:schemeClr val="dk1"/>
                </a:solidFill>
              </a:rPr>
              <a:t>The seventh assessment </a:t>
            </a:r>
            <a:r>
              <a:rPr lang="en" sz="1000">
                <a:solidFill>
                  <a:schemeClr val="dk1"/>
                </a:solidFill>
              </a:rPr>
              <a:t>(R) functions as its own sixth category.</a:t>
            </a:r>
            <a:endParaRPr sz="1000">
              <a:solidFill>
                <a:schemeClr val="dk1"/>
              </a:solidFill>
            </a:endParaRPr>
          </a:p>
          <a:p>
            <a:pPr indent="-154940" lvl="0" marL="182880" rtl="0" algn="l">
              <a:spcBef>
                <a:spcPts val="900"/>
              </a:spcBef>
              <a:spcAft>
                <a:spcPts val="0"/>
              </a:spcAft>
              <a:buClr>
                <a:schemeClr val="dk1"/>
              </a:buClr>
              <a:buSzPts val="1000"/>
              <a:buChar char="●"/>
            </a:pPr>
            <a:r>
              <a:rPr lang="en" sz="1000">
                <a:solidFill>
                  <a:schemeClr val="dk1"/>
                </a:solidFill>
              </a:rPr>
              <a:t>Sum the number of points earned in each category across all seven assessments to obtain an overall score.</a:t>
            </a:r>
            <a:endParaRPr sz="1000">
              <a:solidFill>
                <a:schemeClr val="dk1"/>
              </a:solidFill>
            </a:endParaRPr>
          </a:p>
          <a:p>
            <a:pPr indent="-209803" lvl="1" marL="448056" rtl="0" algn="l">
              <a:spcBef>
                <a:spcPts val="900"/>
              </a:spcBef>
              <a:spcAft>
                <a:spcPts val="900"/>
              </a:spcAft>
              <a:buClr>
                <a:schemeClr val="dk1"/>
              </a:buClr>
              <a:buSzPts val="1000"/>
              <a:buFont typeface="Noto Sans Symbols"/>
              <a:buChar char="–"/>
            </a:pPr>
            <a:r>
              <a:rPr lang="en" sz="1000">
                <a:solidFill>
                  <a:schemeClr val="dk1"/>
                </a:solidFill>
              </a:rPr>
              <a:t>See the example at right and on the next slide:</a:t>
            </a:r>
            <a:endParaRPr sz="1000">
              <a:solidFill>
                <a:schemeClr val="dk1"/>
              </a:solidFill>
            </a:endParaRPr>
          </a:p>
        </p:txBody>
      </p:sp>
      <p:sp>
        <p:nvSpPr>
          <p:cNvPr id="492" name="Google Shape;492;p60"/>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rgbClr val="0F0F14"/>
              </a:buClr>
              <a:buSzPts val="2000"/>
              <a:buFont typeface="Arial"/>
              <a:buNone/>
            </a:pPr>
            <a:r>
              <a:rPr lang="en">
                <a:solidFill>
                  <a:srgbClr val="7F7F7F"/>
                </a:solidFill>
              </a:rPr>
              <a:t>Tools for Data Cleaning</a:t>
            </a:r>
            <a:endParaRPr b="0" i="0" sz="1050" u="none" cap="none" strike="noStrike">
              <a:solidFill>
                <a:srgbClr val="7F7F7F"/>
              </a:solidFill>
              <a:latin typeface="Arial"/>
              <a:ea typeface="Arial"/>
              <a:cs typeface="Arial"/>
              <a:sym typeface="Arial"/>
            </a:endParaRPr>
          </a:p>
        </p:txBody>
      </p:sp>
      <p:sp>
        <p:nvSpPr>
          <p:cNvPr id="493" name="Google Shape;493;p60"/>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Post-Training</a:t>
            </a:r>
            <a:endParaRPr b="1" sz="2200">
              <a:solidFill>
                <a:srgbClr val="0F0F14"/>
              </a:solidFill>
            </a:endParaRPr>
          </a:p>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Assessments</a:t>
            </a:r>
            <a:endParaRPr b="1" sz="2200">
              <a:solidFill>
                <a:srgbClr val="0F0F14"/>
              </a:solidFill>
            </a:endParaRPr>
          </a:p>
        </p:txBody>
      </p:sp>
      <p:graphicFrame>
        <p:nvGraphicFramePr>
          <p:cNvPr id="494" name="Google Shape;494;p60"/>
          <p:cNvGraphicFramePr/>
          <p:nvPr/>
        </p:nvGraphicFramePr>
        <p:xfrm>
          <a:off x="5233825" y="486703"/>
          <a:ext cx="3000000" cy="3000000"/>
        </p:xfrm>
        <a:graphic>
          <a:graphicData uri="http://schemas.openxmlformats.org/drawingml/2006/table">
            <a:tbl>
              <a:tblPr>
                <a:noFill/>
                <a:tableStyleId>{7031D027-68FE-4A62-8E0A-5C3B7AF00554}</a:tableStyleId>
              </a:tblPr>
              <a:tblGrid>
                <a:gridCol w="382850"/>
                <a:gridCol w="382850"/>
                <a:gridCol w="382850"/>
                <a:gridCol w="382850"/>
                <a:gridCol w="382850"/>
                <a:gridCol w="382850"/>
              </a:tblGrid>
              <a:tr h="87925">
                <a:tc gridSpan="6">
                  <a:txBody>
                    <a:bodyPr/>
                    <a:lstStyle/>
                    <a:p>
                      <a:pPr indent="0" lvl="0" marL="0" rtl="0" algn="l">
                        <a:spcBef>
                          <a:spcPts val="0"/>
                        </a:spcBef>
                        <a:spcAft>
                          <a:spcPts val="0"/>
                        </a:spcAft>
                        <a:buNone/>
                      </a:pPr>
                      <a:r>
                        <a:rPr b="1" lang="en" sz="600"/>
                        <a:t>OpenRefine</a:t>
                      </a:r>
                      <a:endParaRPr b="1" sz="6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hMerge="1"/>
                <a:tc hMerge="1"/>
                <a:tc hMerge="1"/>
                <a:tc hMerge="1"/>
                <a:tc hMerge="1"/>
              </a:tr>
              <a:tr h="87925">
                <a:tc gridSpan="6">
                  <a:txBody>
                    <a:bodyPr/>
                    <a:lstStyle/>
                    <a:p>
                      <a:pPr indent="0" lvl="0" marL="0" rtl="0" algn="l">
                        <a:spcBef>
                          <a:spcPts val="0"/>
                        </a:spcBef>
                        <a:spcAft>
                          <a:spcPts val="0"/>
                        </a:spcAft>
                        <a:buNone/>
                      </a:pPr>
                      <a:r>
                        <a:t/>
                      </a:r>
                      <a:endParaRPr sz="6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hMerge="1"/>
                <a:tc hMerge="1"/>
                <a:tc hMerge="1"/>
                <a:tc hMerge="1"/>
                <a:tc hMerge="1"/>
              </a:tr>
            </a:tbl>
          </a:graphicData>
        </a:graphic>
      </p:graphicFrame>
      <p:sp>
        <p:nvSpPr>
          <p:cNvPr id="495" name="Google Shape;495;p60"/>
          <p:cNvSpPr/>
          <p:nvPr/>
        </p:nvSpPr>
        <p:spPr>
          <a:xfrm>
            <a:off x="5356675" y="8295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1</a:t>
            </a:r>
            <a:endParaRPr b="1" sz="600">
              <a:solidFill>
                <a:schemeClr val="lt1"/>
              </a:solidFill>
            </a:endParaRPr>
          </a:p>
        </p:txBody>
      </p:sp>
      <p:sp>
        <p:nvSpPr>
          <p:cNvPr id="496" name="Google Shape;496;p60"/>
          <p:cNvSpPr/>
          <p:nvPr/>
        </p:nvSpPr>
        <p:spPr>
          <a:xfrm>
            <a:off x="5739525" y="829553"/>
            <a:ext cx="137100" cy="1371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2</a:t>
            </a:r>
            <a:endParaRPr b="1" sz="600">
              <a:solidFill>
                <a:schemeClr val="lt1"/>
              </a:solidFill>
            </a:endParaRPr>
          </a:p>
        </p:txBody>
      </p:sp>
      <p:sp>
        <p:nvSpPr>
          <p:cNvPr id="497" name="Google Shape;497;p60"/>
          <p:cNvSpPr/>
          <p:nvPr/>
        </p:nvSpPr>
        <p:spPr>
          <a:xfrm>
            <a:off x="6122375" y="829553"/>
            <a:ext cx="137100" cy="1371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3</a:t>
            </a:r>
            <a:endParaRPr b="1" sz="600">
              <a:solidFill>
                <a:schemeClr val="lt1"/>
              </a:solidFill>
            </a:endParaRPr>
          </a:p>
        </p:txBody>
      </p:sp>
      <p:sp>
        <p:nvSpPr>
          <p:cNvPr id="498" name="Google Shape;498;p60"/>
          <p:cNvSpPr/>
          <p:nvPr/>
        </p:nvSpPr>
        <p:spPr>
          <a:xfrm>
            <a:off x="6505225" y="8295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4</a:t>
            </a:r>
            <a:endParaRPr b="1" sz="600">
              <a:solidFill>
                <a:schemeClr val="lt1"/>
              </a:solidFill>
            </a:endParaRPr>
          </a:p>
        </p:txBody>
      </p:sp>
      <p:sp>
        <p:nvSpPr>
          <p:cNvPr id="499" name="Google Shape;499;p60"/>
          <p:cNvSpPr/>
          <p:nvPr/>
        </p:nvSpPr>
        <p:spPr>
          <a:xfrm>
            <a:off x="6888075" y="8295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5</a:t>
            </a:r>
            <a:endParaRPr b="1" sz="600">
              <a:solidFill>
                <a:schemeClr val="lt1"/>
              </a:solidFill>
            </a:endParaRPr>
          </a:p>
        </p:txBody>
      </p:sp>
      <p:sp>
        <p:nvSpPr>
          <p:cNvPr id="500" name="Google Shape;500;p60"/>
          <p:cNvSpPr/>
          <p:nvPr/>
        </p:nvSpPr>
        <p:spPr>
          <a:xfrm>
            <a:off x="7270925" y="8295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6</a:t>
            </a:r>
            <a:endParaRPr b="1" sz="600">
              <a:solidFill>
                <a:schemeClr val="lt1"/>
              </a:solidFill>
            </a:endParaRPr>
          </a:p>
        </p:txBody>
      </p:sp>
      <p:graphicFrame>
        <p:nvGraphicFramePr>
          <p:cNvPr id="501" name="Google Shape;501;p60"/>
          <p:cNvGraphicFramePr/>
          <p:nvPr/>
        </p:nvGraphicFramePr>
        <p:xfrm>
          <a:off x="5233825" y="1187666"/>
          <a:ext cx="3000000" cy="3000000"/>
        </p:xfrm>
        <a:graphic>
          <a:graphicData uri="http://schemas.openxmlformats.org/drawingml/2006/table">
            <a:tbl>
              <a:tblPr>
                <a:noFill/>
                <a:tableStyleId>{7031D027-68FE-4A62-8E0A-5C3B7AF00554}</a:tableStyleId>
              </a:tblPr>
              <a:tblGrid>
                <a:gridCol w="382850"/>
                <a:gridCol w="382850"/>
                <a:gridCol w="382850"/>
                <a:gridCol w="382850"/>
                <a:gridCol w="382850"/>
                <a:gridCol w="382850"/>
                <a:gridCol w="382850"/>
                <a:gridCol w="382850"/>
              </a:tblGrid>
              <a:tr h="171425">
                <a:tc gridSpan="8">
                  <a:txBody>
                    <a:bodyPr/>
                    <a:lstStyle/>
                    <a:p>
                      <a:pPr indent="0" lvl="0" marL="0" rtl="0" algn="l">
                        <a:spcBef>
                          <a:spcPts val="0"/>
                        </a:spcBef>
                        <a:spcAft>
                          <a:spcPts val="0"/>
                        </a:spcAft>
                        <a:buNone/>
                      </a:pPr>
                      <a:r>
                        <a:rPr b="1" lang="en" sz="600"/>
                        <a:t>Microsoft Access</a:t>
                      </a:r>
                      <a:endParaRPr b="1" sz="6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hMerge="1"/>
                <a:tc hMerge="1"/>
                <a:tc hMerge="1"/>
                <a:tc hMerge="1"/>
                <a:tc hMerge="1"/>
                <a:tc hMerge="1"/>
                <a:tc hMerge="1"/>
              </a:tr>
              <a:tr h="171425">
                <a:tc gridSpan="8">
                  <a:txBody>
                    <a:bodyPr/>
                    <a:lstStyle/>
                    <a:p>
                      <a:pPr indent="0" lvl="0" marL="0" rtl="0" algn="l">
                        <a:spcBef>
                          <a:spcPts val="0"/>
                        </a:spcBef>
                        <a:spcAft>
                          <a:spcPts val="0"/>
                        </a:spcAft>
                        <a:buNone/>
                      </a:pPr>
                      <a:r>
                        <a:t/>
                      </a:r>
                      <a:endParaRPr sz="6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hMerge="1"/>
                <a:tc hMerge="1"/>
                <a:tc hMerge="1"/>
                <a:tc hMerge="1"/>
                <a:tc hMerge="1"/>
                <a:tc hMerge="1"/>
                <a:tc hMerge="1"/>
              </a:tr>
            </a:tbl>
          </a:graphicData>
        </a:graphic>
      </p:graphicFrame>
      <p:sp>
        <p:nvSpPr>
          <p:cNvPr id="502" name="Google Shape;502;p60"/>
          <p:cNvSpPr/>
          <p:nvPr/>
        </p:nvSpPr>
        <p:spPr>
          <a:xfrm>
            <a:off x="5356675" y="153051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1</a:t>
            </a:r>
            <a:endParaRPr b="1" sz="600">
              <a:solidFill>
                <a:schemeClr val="lt1"/>
              </a:solidFill>
            </a:endParaRPr>
          </a:p>
        </p:txBody>
      </p:sp>
      <p:sp>
        <p:nvSpPr>
          <p:cNvPr id="503" name="Google Shape;503;p60"/>
          <p:cNvSpPr/>
          <p:nvPr/>
        </p:nvSpPr>
        <p:spPr>
          <a:xfrm>
            <a:off x="5739525" y="1530516"/>
            <a:ext cx="137100" cy="1371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2</a:t>
            </a:r>
            <a:endParaRPr b="1" sz="600">
              <a:solidFill>
                <a:schemeClr val="lt1"/>
              </a:solidFill>
            </a:endParaRPr>
          </a:p>
        </p:txBody>
      </p:sp>
      <p:sp>
        <p:nvSpPr>
          <p:cNvPr id="504" name="Google Shape;504;p60"/>
          <p:cNvSpPr/>
          <p:nvPr/>
        </p:nvSpPr>
        <p:spPr>
          <a:xfrm>
            <a:off x="6122375" y="1530516"/>
            <a:ext cx="137100" cy="1371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3</a:t>
            </a:r>
            <a:endParaRPr b="1" sz="600">
              <a:solidFill>
                <a:schemeClr val="lt1"/>
              </a:solidFill>
            </a:endParaRPr>
          </a:p>
        </p:txBody>
      </p:sp>
      <p:sp>
        <p:nvSpPr>
          <p:cNvPr id="505" name="Google Shape;505;p60"/>
          <p:cNvSpPr/>
          <p:nvPr/>
        </p:nvSpPr>
        <p:spPr>
          <a:xfrm>
            <a:off x="6505225" y="153051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4</a:t>
            </a:r>
            <a:endParaRPr b="1" sz="600">
              <a:solidFill>
                <a:schemeClr val="lt1"/>
              </a:solidFill>
            </a:endParaRPr>
          </a:p>
        </p:txBody>
      </p:sp>
      <p:sp>
        <p:nvSpPr>
          <p:cNvPr id="506" name="Google Shape;506;p60"/>
          <p:cNvSpPr/>
          <p:nvPr/>
        </p:nvSpPr>
        <p:spPr>
          <a:xfrm>
            <a:off x="6888075" y="153051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5</a:t>
            </a:r>
            <a:endParaRPr b="1" sz="600">
              <a:solidFill>
                <a:schemeClr val="lt1"/>
              </a:solidFill>
            </a:endParaRPr>
          </a:p>
        </p:txBody>
      </p:sp>
      <p:sp>
        <p:nvSpPr>
          <p:cNvPr id="507" name="Google Shape;507;p60"/>
          <p:cNvSpPr/>
          <p:nvPr/>
        </p:nvSpPr>
        <p:spPr>
          <a:xfrm>
            <a:off x="7270925" y="153051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6</a:t>
            </a:r>
            <a:endParaRPr b="1" sz="600">
              <a:solidFill>
                <a:schemeClr val="lt1"/>
              </a:solidFill>
            </a:endParaRPr>
          </a:p>
        </p:txBody>
      </p:sp>
      <p:sp>
        <p:nvSpPr>
          <p:cNvPr id="508" name="Google Shape;508;p60"/>
          <p:cNvSpPr/>
          <p:nvPr/>
        </p:nvSpPr>
        <p:spPr>
          <a:xfrm>
            <a:off x="7653775" y="153051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7</a:t>
            </a:r>
            <a:endParaRPr b="1" sz="600">
              <a:solidFill>
                <a:schemeClr val="lt1"/>
              </a:solidFill>
            </a:endParaRPr>
          </a:p>
        </p:txBody>
      </p:sp>
      <p:sp>
        <p:nvSpPr>
          <p:cNvPr id="509" name="Google Shape;509;p60"/>
          <p:cNvSpPr/>
          <p:nvPr/>
        </p:nvSpPr>
        <p:spPr>
          <a:xfrm>
            <a:off x="8036625" y="153051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8</a:t>
            </a:r>
            <a:endParaRPr b="1" sz="600">
              <a:solidFill>
                <a:schemeClr val="lt1"/>
              </a:solidFill>
            </a:endParaRPr>
          </a:p>
        </p:txBody>
      </p:sp>
      <p:graphicFrame>
        <p:nvGraphicFramePr>
          <p:cNvPr id="510" name="Google Shape;510;p60"/>
          <p:cNvGraphicFramePr/>
          <p:nvPr/>
        </p:nvGraphicFramePr>
        <p:xfrm>
          <a:off x="5233825" y="1888653"/>
          <a:ext cx="3000000" cy="3000000"/>
        </p:xfrm>
        <a:graphic>
          <a:graphicData uri="http://schemas.openxmlformats.org/drawingml/2006/table">
            <a:tbl>
              <a:tblPr>
                <a:noFill/>
                <a:tableStyleId>{7031D027-68FE-4A62-8E0A-5C3B7AF00554}</a:tableStyleId>
              </a:tblPr>
              <a:tblGrid>
                <a:gridCol w="382850"/>
                <a:gridCol w="382850"/>
                <a:gridCol w="382850"/>
                <a:gridCol w="382850"/>
                <a:gridCol w="382850"/>
                <a:gridCol w="382850"/>
              </a:tblGrid>
              <a:tr h="87925">
                <a:tc gridSpan="6">
                  <a:txBody>
                    <a:bodyPr/>
                    <a:lstStyle/>
                    <a:p>
                      <a:pPr indent="0" lvl="0" marL="0" rtl="0" algn="l">
                        <a:spcBef>
                          <a:spcPts val="0"/>
                        </a:spcBef>
                        <a:spcAft>
                          <a:spcPts val="0"/>
                        </a:spcAft>
                        <a:buNone/>
                      </a:pPr>
                      <a:r>
                        <a:rPr b="1" lang="en" sz="600"/>
                        <a:t>LibreOffice Base</a:t>
                      </a:r>
                      <a:endParaRPr b="1" sz="6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hMerge="1"/>
                <a:tc hMerge="1"/>
                <a:tc hMerge="1"/>
                <a:tc hMerge="1"/>
                <a:tc hMerge="1"/>
              </a:tr>
              <a:tr h="87925">
                <a:tc gridSpan="6">
                  <a:txBody>
                    <a:bodyPr/>
                    <a:lstStyle/>
                    <a:p>
                      <a:pPr indent="0" lvl="0" marL="0" rtl="0" algn="l">
                        <a:spcBef>
                          <a:spcPts val="0"/>
                        </a:spcBef>
                        <a:spcAft>
                          <a:spcPts val="0"/>
                        </a:spcAft>
                        <a:buNone/>
                      </a:pPr>
                      <a:r>
                        <a:t/>
                      </a:r>
                      <a:endParaRPr sz="6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hMerge="1"/>
                <a:tc hMerge="1"/>
                <a:tc hMerge="1"/>
                <a:tc hMerge="1"/>
                <a:tc hMerge="1"/>
              </a:tr>
            </a:tbl>
          </a:graphicData>
        </a:graphic>
      </p:graphicFrame>
      <p:sp>
        <p:nvSpPr>
          <p:cNvPr id="511" name="Google Shape;511;p60"/>
          <p:cNvSpPr/>
          <p:nvPr/>
        </p:nvSpPr>
        <p:spPr>
          <a:xfrm>
            <a:off x="5356675" y="223150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1</a:t>
            </a:r>
            <a:endParaRPr b="1" sz="600">
              <a:solidFill>
                <a:schemeClr val="lt1"/>
              </a:solidFill>
            </a:endParaRPr>
          </a:p>
        </p:txBody>
      </p:sp>
      <p:sp>
        <p:nvSpPr>
          <p:cNvPr id="512" name="Google Shape;512;p60"/>
          <p:cNvSpPr/>
          <p:nvPr/>
        </p:nvSpPr>
        <p:spPr>
          <a:xfrm>
            <a:off x="5739525" y="223150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2</a:t>
            </a:r>
            <a:endParaRPr b="1" sz="600">
              <a:solidFill>
                <a:schemeClr val="lt1"/>
              </a:solidFill>
            </a:endParaRPr>
          </a:p>
        </p:txBody>
      </p:sp>
      <p:sp>
        <p:nvSpPr>
          <p:cNvPr id="513" name="Google Shape;513;p60"/>
          <p:cNvSpPr/>
          <p:nvPr/>
        </p:nvSpPr>
        <p:spPr>
          <a:xfrm>
            <a:off x="6122375" y="2231503"/>
            <a:ext cx="137100" cy="1371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3</a:t>
            </a:r>
            <a:endParaRPr b="1" sz="600">
              <a:solidFill>
                <a:schemeClr val="lt1"/>
              </a:solidFill>
            </a:endParaRPr>
          </a:p>
        </p:txBody>
      </p:sp>
      <p:sp>
        <p:nvSpPr>
          <p:cNvPr id="514" name="Google Shape;514;p60"/>
          <p:cNvSpPr/>
          <p:nvPr/>
        </p:nvSpPr>
        <p:spPr>
          <a:xfrm>
            <a:off x="6505225" y="223150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4</a:t>
            </a:r>
            <a:endParaRPr b="1" sz="600">
              <a:solidFill>
                <a:schemeClr val="lt1"/>
              </a:solidFill>
            </a:endParaRPr>
          </a:p>
        </p:txBody>
      </p:sp>
      <p:sp>
        <p:nvSpPr>
          <p:cNvPr id="515" name="Google Shape;515;p60"/>
          <p:cNvSpPr/>
          <p:nvPr/>
        </p:nvSpPr>
        <p:spPr>
          <a:xfrm>
            <a:off x="6888075" y="223150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5</a:t>
            </a:r>
            <a:endParaRPr b="1" sz="600">
              <a:solidFill>
                <a:schemeClr val="lt1"/>
              </a:solidFill>
            </a:endParaRPr>
          </a:p>
        </p:txBody>
      </p:sp>
      <p:sp>
        <p:nvSpPr>
          <p:cNvPr id="516" name="Google Shape;516;p60"/>
          <p:cNvSpPr/>
          <p:nvPr/>
        </p:nvSpPr>
        <p:spPr>
          <a:xfrm>
            <a:off x="7270925" y="223150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6</a:t>
            </a:r>
            <a:endParaRPr b="1" sz="600">
              <a:solidFill>
                <a:schemeClr val="lt1"/>
              </a:solidFill>
            </a:endParaRPr>
          </a:p>
        </p:txBody>
      </p:sp>
      <p:graphicFrame>
        <p:nvGraphicFramePr>
          <p:cNvPr id="517" name="Google Shape;517;p60"/>
          <p:cNvGraphicFramePr/>
          <p:nvPr/>
        </p:nvGraphicFramePr>
        <p:xfrm>
          <a:off x="5233825" y="2589616"/>
          <a:ext cx="3000000" cy="3000000"/>
        </p:xfrm>
        <a:graphic>
          <a:graphicData uri="http://schemas.openxmlformats.org/drawingml/2006/table">
            <a:tbl>
              <a:tblPr>
                <a:noFill/>
                <a:tableStyleId>{7031D027-68FE-4A62-8E0A-5C3B7AF00554}</a:tableStyleId>
              </a:tblPr>
              <a:tblGrid>
                <a:gridCol w="382850"/>
                <a:gridCol w="382850"/>
                <a:gridCol w="382850"/>
                <a:gridCol w="382850"/>
                <a:gridCol w="382850"/>
                <a:gridCol w="382850"/>
                <a:gridCol w="382850"/>
                <a:gridCol w="382850"/>
              </a:tblGrid>
              <a:tr h="171425">
                <a:tc gridSpan="8">
                  <a:txBody>
                    <a:bodyPr/>
                    <a:lstStyle/>
                    <a:p>
                      <a:pPr indent="0" lvl="0" marL="0" rtl="0" algn="l">
                        <a:spcBef>
                          <a:spcPts val="0"/>
                        </a:spcBef>
                        <a:spcAft>
                          <a:spcPts val="0"/>
                        </a:spcAft>
                        <a:buNone/>
                      </a:pPr>
                      <a:r>
                        <a:rPr b="1" lang="en" sz="600"/>
                        <a:t>Microsoft Excel</a:t>
                      </a:r>
                      <a:endParaRPr b="1" sz="6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hMerge="1"/>
                <a:tc hMerge="1"/>
                <a:tc hMerge="1"/>
                <a:tc hMerge="1"/>
                <a:tc hMerge="1"/>
                <a:tc hMerge="1"/>
                <a:tc hMerge="1"/>
              </a:tr>
              <a:tr h="171425">
                <a:tc gridSpan="8">
                  <a:txBody>
                    <a:bodyPr/>
                    <a:lstStyle/>
                    <a:p>
                      <a:pPr indent="0" lvl="0" marL="0" rtl="0" algn="l">
                        <a:spcBef>
                          <a:spcPts val="0"/>
                        </a:spcBef>
                        <a:spcAft>
                          <a:spcPts val="0"/>
                        </a:spcAft>
                        <a:buNone/>
                      </a:pPr>
                      <a:r>
                        <a:t/>
                      </a:r>
                      <a:endParaRPr sz="6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hMerge="1"/>
                <a:tc hMerge="1"/>
                <a:tc hMerge="1"/>
                <a:tc hMerge="1"/>
                <a:tc hMerge="1"/>
                <a:tc hMerge="1"/>
                <a:tc hMerge="1"/>
              </a:tr>
            </a:tbl>
          </a:graphicData>
        </a:graphic>
      </p:graphicFrame>
      <p:sp>
        <p:nvSpPr>
          <p:cNvPr id="518" name="Google Shape;518;p60"/>
          <p:cNvSpPr/>
          <p:nvPr/>
        </p:nvSpPr>
        <p:spPr>
          <a:xfrm>
            <a:off x="5356675" y="293246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1</a:t>
            </a:r>
            <a:endParaRPr b="1" sz="600">
              <a:solidFill>
                <a:schemeClr val="lt1"/>
              </a:solidFill>
            </a:endParaRPr>
          </a:p>
        </p:txBody>
      </p:sp>
      <p:sp>
        <p:nvSpPr>
          <p:cNvPr id="519" name="Google Shape;519;p60"/>
          <p:cNvSpPr/>
          <p:nvPr/>
        </p:nvSpPr>
        <p:spPr>
          <a:xfrm>
            <a:off x="5739525" y="293246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2</a:t>
            </a:r>
            <a:endParaRPr b="1" sz="600">
              <a:solidFill>
                <a:schemeClr val="lt1"/>
              </a:solidFill>
            </a:endParaRPr>
          </a:p>
        </p:txBody>
      </p:sp>
      <p:sp>
        <p:nvSpPr>
          <p:cNvPr id="520" name="Google Shape;520;p60"/>
          <p:cNvSpPr/>
          <p:nvPr/>
        </p:nvSpPr>
        <p:spPr>
          <a:xfrm>
            <a:off x="6122375" y="2932466"/>
            <a:ext cx="137100" cy="1371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3</a:t>
            </a:r>
            <a:endParaRPr b="1" sz="600">
              <a:solidFill>
                <a:schemeClr val="lt1"/>
              </a:solidFill>
            </a:endParaRPr>
          </a:p>
        </p:txBody>
      </p:sp>
      <p:sp>
        <p:nvSpPr>
          <p:cNvPr id="521" name="Google Shape;521;p60"/>
          <p:cNvSpPr/>
          <p:nvPr/>
        </p:nvSpPr>
        <p:spPr>
          <a:xfrm>
            <a:off x="6505225" y="293246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4</a:t>
            </a:r>
            <a:endParaRPr b="1" sz="600">
              <a:solidFill>
                <a:schemeClr val="lt1"/>
              </a:solidFill>
            </a:endParaRPr>
          </a:p>
        </p:txBody>
      </p:sp>
      <p:sp>
        <p:nvSpPr>
          <p:cNvPr id="522" name="Google Shape;522;p60"/>
          <p:cNvSpPr/>
          <p:nvPr/>
        </p:nvSpPr>
        <p:spPr>
          <a:xfrm>
            <a:off x="6888075" y="293246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5</a:t>
            </a:r>
            <a:endParaRPr b="1" sz="600">
              <a:solidFill>
                <a:schemeClr val="lt1"/>
              </a:solidFill>
            </a:endParaRPr>
          </a:p>
        </p:txBody>
      </p:sp>
      <p:sp>
        <p:nvSpPr>
          <p:cNvPr id="523" name="Google Shape;523;p60"/>
          <p:cNvSpPr/>
          <p:nvPr/>
        </p:nvSpPr>
        <p:spPr>
          <a:xfrm>
            <a:off x="7270925" y="293246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6</a:t>
            </a:r>
            <a:endParaRPr b="1" sz="600">
              <a:solidFill>
                <a:schemeClr val="lt1"/>
              </a:solidFill>
            </a:endParaRPr>
          </a:p>
        </p:txBody>
      </p:sp>
      <p:sp>
        <p:nvSpPr>
          <p:cNvPr id="524" name="Google Shape;524;p60"/>
          <p:cNvSpPr/>
          <p:nvPr/>
        </p:nvSpPr>
        <p:spPr>
          <a:xfrm>
            <a:off x="7653775" y="293246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7</a:t>
            </a:r>
            <a:endParaRPr b="1" sz="600">
              <a:solidFill>
                <a:schemeClr val="lt1"/>
              </a:solidFill>
            </a:endParaRPr>
          </a:p>
        </p:txBody>
      </p:sp>
      <p:sp>
        <p:nvSpPr>
          <p:cNvPr id="525" name="Google Shape;525;p60"/>
          <p:cNvSpPr/>
          <p:nvPr/>
        </p:nvSpPr>
        <p:spPr>
          <a:xfrm>
            <a:off x="8036625" y="2932466"/>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8</a:t>
            </a:r>
            <a:endParaRPr b="1" sz="600">
              <a:solidFill>
                <a:schemeClr val="lt1"/>
              </a:solidFill>
            </a:endParaRPr>
          </a:p>
        </p:txBody>
      </p:sp>
      <p:graphicFrame>
        <p:nvGraphicFramePr>
          <p:cNvPr id="526" name="Google Shape;526;p60"/>
          <p:cNvGraphicFramePr/>
          <p:nvPr/>
        </p:nvGraphicFramePr>
        <p:xfrm>
          <a:off x="5233825" y="3290603"/>
          <a:ext cx="3000000" cy="3000000"/>
        </p:xfrm>
        <a:graphic>
          <a:graphicData uri="http://schemas.openxmlformats.org/drawingml/2006/table">
            <a:tbl>
              <a:tblPr>
                <a:noFill/>
                <a:tableStyleId>{7031D027-68FE-4A62-8E0A-5C3B7AF00554}</a:tableStyleId>
              </a:tblPr>
              <a:tblGrid>
                <a:gridCol w="382850"/>
                <a:gridCol w="382850"/>
                <a:gridCol w="382850"/>
                <a:gridCol w="382850"/>
                <a:gridCol w="382850"/>
                <a:gridCol w="382850"/>
              </a:tblGrid>
              <a:tr h="87925">
                <a:tc gridSpan="6">
                  <a:txBody>
                    <a:bodyPr/>
                    <a:lstStyle/>
                    <a:p>
                      <a:pPr indent="0" lvl="0" marL="0" rtl="0" algn="l">
                        <a:spcBef>
                          <a:spcPts val="0"/>
                        </a:spcBef>
                        <a:spcAft>
                          <a:spcPts val="0"/>
                        </a:spcAft>
                        <a:buNone/>
                      </a:pPr>
                      <a:r>
                        <a:rPr b="1" lang="en" sz="600"/>
                        <a:t>Google Sheets</a:t>
                      </a:r>
                      <a:endParaRPr b="1" sz="6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hMerge="1"/>
                <a:tc hMerge="1"/>
                <a:tc hMerge="1"/>
                <a:tc hMerge="1"/>
                <a:tc hMerge="1"/>
              </a:tr>
              <a:tr h="87925">
                <a:tc gridSpan="6">
                  <a:txBody>
                    <a:bodyPr/>
                    <a:lstStyle/>
                    <a:p>
                      <a:pPr indent="0" lvl="0" marL="0" rtl="0" algn="l">
                        <a:spcBef>
                          <a:spcPts val="0"/>
                        </a:spcBef>
                        <a:spcAft>
                          <a:spcPts val="0"/>
                        </a:spcAft>
                        <a:buNone/>
                      </a:pPr>
                      <a:r>
                        <a:t/>
                      </a:r>
                      <a:endParaRPr sz="6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hMerge="1"/>
                <a:tc hMerge="1"/>
                <a:tc hMerge="1"/>
                <a:tc hMerge="1"/>
                <a:tc hMerge="1"/>
              </a:tr>
            </a:tbl>
          </a:graphicData>
        </a:graphic>
      </p:graphicFrame>
      <p:sp>
        <p:nvSpPr>
          <p:cNvPr id="527" name="Google Shape;527;p60"/>
          <p:cNvSpPr/>
          <p:nvPr/>
        </p:nvSpPr>
        <p:spPr>
          <a:xfrm>
            <a:off x="5356675" y="36334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1</a:t>
            </a:r>
            <a:endParaRPr b="1" sz="600">
              <a:solidFill>
                <a:schemeClr val="lt1"/>
              </a:solidFill>
            </a:endParaRPr>
          </a:p>
        </p:txBody>
      </p:sp>
      <p:sp>
        <p:nvSpPr>
          <p:cNvPr id="528" name="Google Shape;528;p60"/>
          <p:cNvSpPr/>
          <p:nvPr/>
        </p:nvSpPr>
        <p:spPr>
          <a:xfrm>
            <a:off x="5739525" y="3633453"/>
            <a:ext cx="137100" cy="1371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2</a:t>
            </a:r>
            <a:endParaRPr b="1" sz="600">
              <a:solidFill>
                <a:schemeClr val="lt1"/>
              </a:solidFill>
            </a:endParaRPr>
          </a:p>
        </p:txBody>
      </p:sp>
      <p:sp>
        <p:nvSpPr>
          <p:cNvPr id="529" name="Google Shape;529;p60"/>
          <p:cNvSpPr/>
          <p:nvPr/>
        </p:nvSpPr>
        <p:spPr>
          <a:xfrm>
            <a:off x="6122375" y="36334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3</a:t>
            </a:r>
            <a:endParaRPr b="1" sz="600">
              <a:solidFill>
                <a:schemeClr val="lt1"/>
              </a:solidFill>
            </a:endParaRPr>
          </a:p>
        </p:txBody>
      </p:sp>
      <p:sp>
        <p:nvSpPr>
          <p:cNvPr id="530" name="Google Shape;530;p60"/>
          <p:cNvSpPr/>
          <p:nvPr/>
        </p:nvSpPr>
        <p:spPr>
          <a:xfrm>
            <a:off x="6505225" y="36334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4</a:t>
            </a:r>
            <a:endParaRPr b="1" sz="600">
              <a:solidFill>
                <a:schemeClr val="lt1"/>
              </a:solidFill>
            </a:endParaRPr>
          </a:p>
        </p:txBody>
      </p:sp>
      <p:sp>
        <p:nvSpPr>
          <p:cNvPr id="531" name="Google Shape;531;p60"/>
          <p:cNvSpPr/>
          <p:nvPr/>
        </p:nvSpPr>
        <p:spPr>
          <a:xfrm>
            <a:off x="6888075" y="36334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5</a:t>
            </a:r>
            <a:endParaRPr b="1" sz="600">
              <a:solidFill>
                <a:schemeClr val="lt1"/>
              </a:solidFill>
            </a:endParaRPr>
          </a:p>
        </p:txBody>
      </p:sp>
      <p:sp>
        <p:nvSpPr>
          <p:cNvPr id="532" name="Google Shape;532;p60"/>
          <p:cNvSpPr/>
          <p:nvPr/>
        </p:nvSpPr>
        <p:spPr>
          <a:xfrm>
            <a:off x="7270925" y="3633453"/>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6</a:t>
            </a:r>
            <a:endParaRPr b="1" sz="600">
              <a:solidFill>
                <a:schemeClr val="lt1"/>
              </a:solidFill>
            </a:endParaRPr>
          </a:p>
        </p:txBody>
      </p:sp>
      <p:graphicFrame>
        <p:nvGraphicFramePr>
          <p:cNvPr id="533" name="Google Shape;533;p60"/>
          <p:cNvGraphicFramePr/>
          <p:nvPr/>
        </p:nvGraphicFramePr>
        <p:xfrm>
          <a:off x="5233825" y="3991578"/>
          <a:ext cx="3000000" cy="3000000"/>
        </p:xfrm>
        <a:graphic>
          <a:graphicData uri="http://schemas.openxmlformats.org/drawingml/2006/table">
            <a:tbl>
              <a:tblPr>
                <a:noFill/>
                <a:tableStyleId>{7031D027-68FE-4A62-8E0A-5C3B7AF00554}</a:tableStyleId>
              </a:tblPr>
              <a:tblGrid>
                <a:gridCol w="382850"/>
                <a:gridCol w="382850"/>
                <a:gridCol w="382850"/>
                <a:gridCol w="382850"/>
                <a:gridCol w="382850"/>
                <a:gridCol w="382850"/>
              </a:tblGrid>
              <a:tr h="87925">
                <a:tc gridSpan="6">
                  <a:txBody>
                    <a:bodyPr/>
                    <a:lstStyle/>
                    <a:p>
                      <a:pPr indent="0" lvl="0" marL="0" rtl="0" algn="l">
                        <a:spcBef>
                          <a:spcPts val="0"/>
                        </a:spcBef>
                        <a:spcAft>
                          <a:spcPts val="0"/>
                        </a:spcAft>
                        <a:buNone/>
                      </a:pPr>
                      <a:r>
                        <a:rPr b="1" lang="en" sz="600"/>
                        <a:t>LibreOffice Calc</a:t>
                      </a:r>
                      <a:endParaRPr b="1" sz="6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hMerge="1"/>
                <a:tc hMerge="1"/>
                <a:tc hMerge="1"/>
                <a:tc hMerge="1"/>
                <a:tc hMerge="1"/>
              </a:tr>
              <a:tr h="87925">
                <a:tc gridSpan="6">
                  <a:txBody>
                    <a:bodyPr/>
                    <a:lstStyle/>
                    <a:p>
                      <a:pPr indent="0" lvl="0" marL="0" rtl="0" algn="l">
                        <a:spcBef>
                          <a:spcPts val="0"/>
                        </a:spcBef>
                        <a:spcAft>
                          <a:spcPts val="0"/>
                        </a:spcAft>
                        <a:buNone/>
                      </a:pPr>
                      <a:r>
                        <a:t/>
                      </a:r>
                      <a:endParaRPr sz="6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hMerge="1"/>
                <a:tc hMerge="1"/>
                <a:tc hMerge="1"/>
                <a:tc hMerge="1"/>
                <a:tc hMerge="1"/>
              </a:tr>
            </a:tbl>
          </a:graphicData>
        </a:graphic>
      </p:graphicFrame>
      <p:sp>
        <p:nvSpPr>
          <p:cNvPr id="534" name="Google Shape;534;p60"/>
          <p:cNvSpPr/>
          <p:nvPr/>
        </p:nvSpPr>
        <p:spPr>
          <a:xfrm>
            <a:off x="5356675" y="4334428"/>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1</a:t>
            </a:r>
            <a:endParaRPr b="1" sz="600">
              <a:solidFill>
                <a:schemeClr val="lt1"/>
              </a:solidFill>
            </a:endParaRPr>
          </a:p>
        </p:txBody>
      </p:sp>
      <p:sp>
        <p:nvSpPr>
          <p:cNvPr id="535" name="Google Shape;535;p60"/>
          <p:cNvSpPr/>
          <p:nvPr/>
        </p:nvSpPr>
        <p:spPr>
          <a:xfrm>
            <a:off x="5739525" y="4334428"/>
            <a:ext cx="137100" cy="1371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2</a:t>
            </a:r>
            <a:endParaRPr b="1" sz="600">
              <a:solidFill>
                <a:schemeClr val="lt1"/>
              </a:solidFill>
            </a:endParaRPr>
          </a:p>
        </p:txBody>
      </p:sp>
      <p:sp>
        <p:nvSpPr>
          <p:cNvPr id="536" name="Google Shape;536;p60"/>
          <p:cNvSpPr/>
          <p:nvPr/>
        </p:nvSpPr>
        <p:spPr>
          <a:xfrm>
            <a:off x="6122375" y="4334428"/>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3</a:t>
            </a:r>
            <a:endParaRPr b="1" sz="600">
              <a:solidFill>
                <a:schemeClr val="lt1"/>
              </a:solidFill>
            </a:endParaRPr>
          </a:p>
        </p:txBody>
      </p:sp>
      <p:sp>
        <p:nvSpPr>
          <p:cNvPr id="537" name="Google Shape;537;p60"/>
          <p:cNvSpPr/>
          <p:nvPr/>
        </p:nvSpPr>
        <p:spPr>
          <a:xfrm>
            <a:off x="6505225" y="4334428"/>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4</a:t>
            </a:r>
            <a:endParaRPr b="1" sz="600">
              <a:solidFill>
                <a:schemeClr val="lt1"/>
              </a:solidFill>
            </a:endParaRPr>
          </a:p>
        </p:txBody>
      </p:sp>
      <p:sp>
        <p:nvSpPr>
          <p:cNvPr id="538" name="Google Shape;538;p60"/>
          <p:cNvSpPr/>
          <p:nvPr/>
        </p:nvSpPr>
        <p:spPr>
          <a:xfrm>
            <a:off x="6888075" y="4334428"/>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5</a:t>
            </a:r>
            <a:endParaRPr b="1" sz="600">
              <a:solidFill>
                <a:schemeClr val="lt1"/>
              </a:solidFill>
            </a:endParaRPr>
          </a:p>
        </p:txBody>
      </p:sp>
      <p:sp>
        <p:nvSpPr>
          <p:cNvPr id="539" name="Google Shape;539;p60"/>
          <p:cNvSpPr/>
          <p:nvPr/>
        </p:nvSpPr>
        <p:spPr>
          <a:xfrm>
            <a:off x="7270925" y="4334428"/>
            <a:ext cx="137100" cy="137100"/>
          </a:xfrm>
          <a:prstGeom prst="ellipse">
            <a:avLst/>
          </a:prstGeom>
          <a:solidFill>
            <a:srgbClr val="ACBDBD"/>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 sz="600">
                <a:solidFill>
                  <a:schemeClr val="lt1"/>
                </a:solidFill>
              </a:rPr>
              <a:t>6</a:t>
            </a:r>
            <a:endParaRPr b="1" sz="600">
              <a:solidFill>
                <a:schemeClr val="lt1"/>
              </a:solidFill>
            </a:endParaRPr>
          </a:p>
        </p:txBody>
      </p:sp>
      <p:cxnSp>
        <p:nvCxnSpPr>
          <p:cNvPr id="540" name="Google Shape;540;p60"/>
          <p:cNvCxnSpPr/>
          <p:nvPr/>
        </p:nvCxnSpPr>
        <p:spPr>
          <a:xfrm>
            <a:off x="5233725" y="4692553"/>
            <a:ext cx="3062700" cy="0"/>
          </a:xfrm>
          <a:prstGeom prst="straightConnector1">
            <a:avLst/>
          </a:prstGeom>
          <a:noFill/>
          <a:ln cap="flat" cmpd="sng" w="9525">
            <a:solidFill>
              <a:schemeClr val="accent1"/>
            </a:solidFill>
            <a:prstDash val="solid"/>
            <a:round/>
            <a:headEnd len="med" w="med" type="none"/>
            <a:tailEnd len="med" w="med" type="none"/>
          </a:ln>
        </p:spPr>
      </p:cxnSp>
      <p:sp>
        <p:nvSpPr>
          <p:cNvPr id="541" name="Google Shape;541;p60"/>
          <p:cNvSpPr txBox="1"/>
          <p:nvPr/>
        </p:nvSpPr>
        <p:spPr>
          <a:xfrm>
            <a:off x="5233725" y="4768750"/>
            <a:ext cx="3062700" cy="1539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1000">
                <a:solidFill>
                  <a:schemeClr val="accent1"/>
                </a:solidFill>
              </a:rPr>
              <a:t>7</a:t>
            </a:r>
            <a:r>
              <a:rPr lang="en" sz="1000">
                <a:solidFill>
                  <a:schemeClr val="accent1"/>
                </a:solidFill>
              </a:rPr>
              <a:t> Viewing Data questions answered correctly</a:t>
            </a:r>
            <a:endParaRPr sz="1000">
              <a:solidFill>
                <a:schemeClr val="accent1"/>
              </a:solidFill>
            </a:endParaRPr>
          </a:p>
        </p:txBody>
      </p:sp>
      <p:sp>
        <p:nvSpPr>
          <p:cNvPr id="542" name="Google Shape;542;p6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1"/>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154940" lvl="0" marL="182880" marR="0" rtl="0" algn="l">
              <a:lnSpc>
                <a:spcPct val="100000"/>
              </a:lnSpc>
              <a:spcBef>
                <a:spcPts val="0"/>
              </a:spcBef>
              <a:spcAft>
                <a:spcPts val="0"/>
              </a:spcAft>
              <a:buClr>
                <a:schemeClr val="dk1"/>
              </a:buClr>
              <a:buSzPts val="1000"/>
              <a:buChar char="●"/>
            </a:pPr>
            <a:r>
              <a:rPr lang="en" sz="1000">
                <a:solidFill>
                  <a:schemeClr val="dk1"/>
                </a:solidFill>
              </a:rPr>
              <a:t>Questions in the first six assessments are divided into five categories:</a:t>
            </a:r>
            <a:endParaRPr i="0" sz="1000" u="none" cap="none" strike="noStrike">
              <a:solidFill>
                <a:schemeClr val="dk1"/>
              </a:solidFill>
            </a:endParaRPr>
          </a:p>
          <a:p>
            <a:pPr indent="-209801" lvl="1" marL="448056" marR="0" rtl="0" algn="l">
              <a:lnSpc>
                <a:spcPct val="100000"/>
              </a:lnSpc>
              <a:spcBef>
                <a:spcPts val="900"/>
              </a:spcBef>
              <a:spcAft>
                <a:spcPts val="0"/>
              </a:spcAft>
              <a:buClr>
                <a:schemeClr val="dk1"/>
              </a:buClr>
              <a:buSzPts val="1000"/>
              <a:buFont typeface="Noto Sans Symbols"/>
              <a:buChar char="–"/>
            </a:pPr>
            <a:r>
              <a:rPr lang="en" sz="1000">
                <a:solidFill>
                  <a:schemeClr val="dk1"/>
                </a:solidFill>
              </a:rPr>
              <a:t>Identifying the Appropriate Tool</a:t>
            </a:r>
            <a:endParaRPr sz="1000">
              <a:solidFill>
                <a:schemeClr val="dk1"/>
              </a:solidFill>
            </a:endParaRPr>
          </a:p>
          <a:p>
            <a:pPr indent="-209801" lvl="1" marL="448056" marR="0" rtl="0" algn="l">
              <a:lnSpc>
                <a:spcPct val="100000"/>
              </a:lnSpc>
              <a:spcBef>
                <a:spcPts val="300"/>
              </a:spcBef>
              <a:spcAft>
                <a:spcPts val="0"/>
              </a:spcAft>
              <a:buClr>
                <a:schemeClr val="dk1"/>
              </a:buClr>
              <a:buSzPts val="1000"/>
              <a:buFont typeface="Noto Sans Symbols"/>
              <a:buChar char="–"/>
            </a:pPr>
            <a:r>
              <a:rPr lang="en" sz="1000">
                <a:solidFill>
                  <a:schemeClr val="dk1"/>
                </a:solidFill>
              </a:rPr>
              <a:t>Viewing Data</a:t>
            </a:r>
            <a:endParaRPr sz="1000">
              <a:solidFill>
                <a:schemeClr val="dk1"/>
              </a:solidFill>
            </a:endParaRPr>
          </a:p>
          <a:p>
            <a:pPr indent="-209801" lvl="1" marL="448056" marR="0" rtl="0" algn="l">
              <a:lnSpc>
                <a:spcPct val="100000"/>
              </a:lnSpc>
              <a:spcBef>
                <a:spcPts val="300"/>
              </a:spcBef>
              <a:spcAft>
                <a:spcPts val="0"/>
              </a:spcAft>
              <a:buClr>
                <a:schemeClr val="dk1"/>
              </a:buClr>
              <a:buSzPts val="1000"/>
              <a:buFont typeface="Noto Sans Symbols"/>
              <a:buChar char="–"/>
            </a:pPr>
            <a:r>
              <a:rPr lang="en" sz="1000">
                <a:solidFill>
                  <a:schemeClr val="dk1"/>
                </a:solidFill>
              </a:rPr>
              <a:t>Cleaning and Standardizing Typos</a:t>
            </a:r>
            <a:endParaRPr sz="1000">
              <a:solidFill>
                <a:schemeClr val="dk1"/>
              </a:solidFill>
            </a:endParaRPr>
          </a:p>
          <a:p>
            <a:pPr indent="-209801" lvl="1" marL="448056" marR="0" rtl="0" algn="l">
              <a:lnSpc>
                <a:spcPct val="100000"/>
              </a:lnSpc>
              <a:spcBef>
                <a:spcPts val="300"/>
              </a:spcBef>
              <a:spcAft>
                <a:spcPts val="0"/>
              </a:spcAft>
              <a:buClr>
                <a:schemeClr val="dk1"/>
              </a:buClr>
              <a:buSzPts val="1000"/>
              <a:buFont typeface="Noto Sans Symbols"/>
              <a:buChar char="–"/>
            </a:pPr>
            <a:r>
              <a:rPr lang="en" sz="1000">
                <a:solidFill>
                  <a:schemeClr val="dk1"/>
                </a:solidFill>
              </a:rPr>
              <a:t>Splitting and Concatenating Columns</a:t>
            </a:r>
            <a:endParaRPr sz="1000">
              <a:solidFill>
                <a:schemeClr val="dk1"/>
              </a:solidFill>
            </a:endParaRPr>
          </a:p>
          <a:p>
            <a:pPr indent="-209801" lvl="1" marL="448056" marR="0" rtl="0" algn="l">
              <a:lnSpc>
                <a:spcPct val="100000"/>
              </a:lnSpc>
              <a:spcBef>
                <a:spcPts val="300"/>
              </a:spcBef>
              <a:spcAft>
                <a:spcPts val="300"/>
              </a:spcAft>
              <a:buClr>
                <a:schemeClr val="dk1"/>
              </a:buClr>
              <a:buSzPts val="1000"/>
              <a:buFont typeface="Noto Sans Symbols"/>
              <a:buChar char="–"/>
            </a:pPr>
            <a:r>
              <a:rPr lang="en" sz="1000">
                <a:solidFill>
                  <a:schemeClr val="dk1"/>
                </a:solidFill>
              </a:rPr>
              <a:t>Importing and Exporting</a:t>
            </a:r>
            <a:endParaRPr sz="1000">
              <a:solidFill>
                <a:schemeClr val="dk1"/>
              </a:solidFill>
            </a:endParaRPr>
          </a:p>
        </p:txBody>
      </p:sp>
      <p:sp>
        <p:nvSpPr>
          <p:cNvPr id="548" name="Google Shape;548;p61"/>
          <p:cNvSpPr txBox="1"/>
          <p:nvPr/>
        </p:nvSpPr>
        <p:spPr>
          <a:xfrm>
            <a:off x="2412200" y="2895600"/>
            <a:ext cx="2160600" cy="2061600"/>
          </a:xfrm>
          <a:prstGeom prst="rect">
            <a:avLst/>
          </a:prstGeom>
          <a:noFill/>
          <a:ln>
            <a:noFill/>
          </a:ln>
        </p:spPr>
        <p:txBody>
          <a:bodyPr anchorCtr="0" anchor="t" bIns="91425" lIns="0" spcFirstLastPara="1" rIns="91425" wrap="square" tIns="91425">
            <a:noAutofit/>
          </a:bodyPr>
          <a:lstStyle/>
          <a:p>
            <a:pPr indent="-154940" lvl="0" marL="182880" rtl="0" algn="l">
              <a:spcBef>
                <a:spcPts val="0"/>
              </a:spcBef>
              <a:spcAft>
                <a:spcPts val="0"/>
              </a:spcAft>
              <a:buClr>
                <a:schemeClr val="dk1"/>
              </a:buClr>
              <a:buSzPts val="1000"/>
              <a:buChar char="●"/>
            </a:pPr>
            <a:r>
              <a:rPr lang="en" sz="1000">
                <a:solidFill>
                  <a:schemeClr val="dk1"/>
                </a:solidFill>
              </a:rPr>
              <a:t>The seventh assessment (R) functions as its own sixth category.</a:t>
            </a:r>
            <a:endParaRPr sz="1000">
              <a:solidFill>
                <a:schemeClr val="dk1"/>
              </a:solidFill>
            </a:endParaRPr>
          </a:p>
          <a:p>
            <a:pPr indent="-154940" lvl="0" marL="182880" rtl="0" algn="l">
              <a:spcBef>
                <a:spcPts val="900"/>
              </a:spcBef>
              <a:spcAft>
                <a:spcPts val="0"/>
              </a:spcAft>
              <a:buClr>
                <a:schemeClr val="dk1"/>
              </a:buClr>
              <a:buSzPts val="1000"/>
              <a:buChar char="●"/>
            </a:pPr>
            <a:r>
              <a:rPr lang="en" sz="1000">
                <a:solidFill>
                  <a:schemeClr val="dk1"/>
                </a:solidFill>
              </a:rPr>
              <a:t>Sum the number of points earned in each category across all seven assessments to obtain an overall score</a:t>
            </a:r>
            <a:r>
              <a:rPr lang="en" sz="1000">
                <a:solidFill>
                  <a:schemeClr val="dk1"/>
                </a:solidFill>
              </a:rPr>
              <a:t>.</a:t>
            </a:r>
            <a:endParaRPr sz="1000">
              <a:solidFill>
                <a:schemeClr val="dk1"/>
              </a:solidFill>
            </a:endParaRPr>
          </a:p>
          <a:p>
            <a:pPr indent="-209803" lvl="1" marL="448056" rtl="0" algn="l">
              <a:spcBef>
                <a:spcPts val="900"/>
              </a:spcBef>
              <a:spcAft>
                <a:spcPts val="900"/>
              </a:spcAft>
              <a:buClr>
                <a:schemeClr val="dk1"/>
              </a:buClr>
              <a:buSzPts val="1000"/>
              <a:buFont typeface="Noto Sans Symbols"/>
              <a:buChar char="–"/>
            </a:pPr>
            <a:r>
              <a:rPr lang="en" sz="1000">
                <a:solidFill>
                  <a:schemeClr val="dk1"/>
                </a:solidFill>
              </a:rPr>
              <a:t>See the example at right:</a:t>
            </a:r>
            <a:endParaRPr sz="1000">
              <a:solidFill>
                <a:schemeClr val="dk1"/>
              </a:solidFill>
            </a:endParaRPr>
          </a:p>
        </p:txBody>
      </p:sp>
      <p:sp>
        <p:nvSpPr>
          <p:cNvPr id="549" name="Google Shape;549;p61"/>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rgbClr val="0F0F14"/>
              </a:buClr>
              <a:buSzPts val="2000"/>
              <a:buFont typeface="Arial"/>
              <a:buNone/>
            </a:pPr>
            <a:r>
              <a:rPr lang="en">
                <a:solidFill>
                  <a:srgbClr val="7F7F7F"/>
                </a:solidFill>
              </a:rPr>
              <a:t>Tools for Data Cleaning</a:t>
            </a:r>
            <a:endParaRPr b="0" i="0" sz="1050" u="none" cap="none" strike="noStrike">
              <a:solidFill>
                <a:srgbClr val="7F7F7F"/>
              </a:solidFill>
              <a:latin typeface="Arial"/>
              <a:ea typeface="Arial"/>
              <a:cs typeface="Arial"/>
              <a:sym typeface="Arial"/>
            </a:endParaRPr>
          </a:p>
        </p:txBody>
      </p:sp>
      <p:sp>
        <p:nvSpPr>
          <p:cNvPr id="550" name="Google Shape;550;p61"/>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Post-Training</a:t>
            </a:r>
            <a:endParaRPr b="1" sz="2200">
              <a:solidFill>
                <a:srgbClr val="0F0F14"/>
              </a:solidFill>
            </a:endParaRPr>
          </a:p>
          <a:p>
            <a:pPr indent="0" lvl="0" marL="0" marR="0" rtl="0" algn="l">
              <a:lnSpc>
                <a:spcPct val="90000"/>
              </a:lnSpc>
              <a:spcBef>
                <a:spcPts val="0"/>
              </a:spcBef>
              <a:spcAft>
                <a:spcPts val="0"/>
              </a:spcAft>
              <a:buClr>
                <a:srgbClr val="0F0F14"/>
              </a:buClr>
              <a:buSzPts val="4400"/>
              <a:buFont typeface="Arial"/>
              <a:buNone/>
            </a:pPr>
            <a:r>
              <a:rPr b="1" lang="en" sz="2200">
                <a:solidFill>
                  <a:srgbClr val="0F0F14"/>
                </a:solidFill>
              </a:rPr>
              <a:t>Assessments</a:t>
            </a:r>
            <a:endParaRPr b="1" sz="2200">
              <a:solidFill>
                <a:srgbClr val="0F0F14"/>
              </a:solidFill>
            </a:endParaRPr>
          </a:p>
        </p:txBody>
      </p:sp>
      <p:sp>
        <p:nvSpPr>
          <p:cNvPr id="551" name="Google Shape;551;p6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graphicFrame>
        <p:nvGraphicFramePr>
          <p:cNvPr id="552" name="Google Shape;552;p61"/>
          <p:cNvGraphicFramePr/>
          <p:nvPr/>
        </p:nvGraphicFramePr>
        <p:xfrm>
          <a:off x="5507775" y="1756575"/>
          <a:ext cx="3000000" cy="3000000"/>
        </p:xfrm>
        <a:graphic>
          <a:graphicData uri="http://schemas.openxmlformats.org/drawingml/2006/table">
            <a:tbl>
              <a:tblPr>
                <a:noFill/>
                <a:tableStyleId>{7031D027-68FE-4A62-8E0A-5C3B7AF00554}</a:tableStyleId>
              </a:tblPr>
              <a:tblGrid>
                <a:gridCol w="1257300"/>
                <a:gridCol w="1257300"/>
              </a:tblGrid>
              <a:tr h="160000">
                <a:tc>
                  <a:txBody>
                    <a:bodyPr/>
                    <a:lstStyle/>
                    <a:p>
                      <a:pPr indent="0" lvl="0" marL="0" rtl="0" algn="l">
                        <a:spcBef>
                          <a:spcPts val="0"/>
                        </a:spcBef>
                        <a:spcAft>
                          <a:spcPts val="0"/>
                        </a:spcAft>
                        <a:buNone/>
                      </a:pPr>
                      <a:r>
                        <a:rPr b="1" lang="en" sz="1000"/>
                        <a:t>Proficiency Level </a:t>
                      </a:r>
                      <a:endParaRPr b="1"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rPr b="1" lang="en" sz="1000"/>
                        <a:t>Correct Answers</a:t>
                      </a:r>
                      <a:endParaRPr b="1"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160000">
                <a:tc>
                  <a:txBody>
                    <a:bodyPr/>
                    <a:lstStyle/>
                    <a:p>
                      <a:pPr indent="0" lvl="0" marL="0" rtl="0" algn="l">
                        <a:spcBef>
                          <a:spcPts val="0"/>
                        </a:spcBef>
                        <a:spcAft>
                          <a:spcPts val="0"/>
                        </a:spcAft>
                        <a:buNone/>
                      </a:pPr>
                      <a:r>
                        <a:rPr lang="en" sz="1000"/>
                        <a:t>1</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 sz="1000"/>
                        <a:t>0-2</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60000">
                <a:tc>
                  <a:txBody>
                    <a:bodyPr/>
                    <a:lstStyle/>
                    <a:p>
                      <a:pPr indent="0" lvl="0" marL="0" rtl="0" algn="l">
                        <a:spcBef>
                          <a:spcPts val="0"/>
                        </a:spcBef>
                        <a:spcAft>
                          <a:spcPts val="0"/>
                        </a:spcAft>
                        <a:buNone/>
                      </a:pPr>
                      <a:r>
                        <a:rPr lang="en" sz="1000"/>
                        <a:t>2</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 sz="1000"/>
                        <a:t>3-4</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60000">
                <a:tc>
                  <a:txBody>
                    <a:bodyPr/>
                    <a:lstStyle/>
                    <a:p>
                      <a:pPr indent="0" lvl="0" marL="0" rtl="0" algn="l">
                        <a:spcBef>
                          <a:spcPts val="0"/>
                        </a:spcBef>
                        <a:spcAft>
                          <a:spcPts val="0"/>
                        </a:spcAft>
                        <a:buNone/>
                      </a:pPr>
                      <a:r>
                        <a:rPr lang="en" sz="1000"/>
                        <a:t>3</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 sz="1000"/>
                        <a:t>5-6</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160000">
                <a:tc>
                  <a:txBody>
                    <a:bodyPr/>
                    <a:lstStyle/>
                    <a:p>
                      <a:pPr indent="0" lvl="0" marL="0" rtl="0" algn="l">
                        <a:spcBef>
                          <a:spcPts val="0"/>
                        </a:spcBef>
                        <a:spcAft>
                          <a:spcPts val="0"/>
                        </a:spcAft>
                        <a:buNone/>
                      </a:pPr>
                      <a:r>
                        <a:rPr lang="en" sz="1000"/>
                        <a:t>4</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 sz="1000"/>
                        <a:t>7-8</a:t>
                      </a:r>
                      <a:endParaRPr sz="10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553" name="Google Shape;553;p61"/>
          <p:cNvSpPr txBox="1"/>
          <p:nvPr/>
        </p:nvSpPr>
        <p:spPr>
          <a:xfrm>
            <a:off x="5233725" y="3610700"/>
            <a:ext cx="3062700" cy="1539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lang="en" sz="1000">
                <a:solidFill>
                  <a:schemeClr val="accent1"/>
                </a:solidFill>
              </a:rPr>
              <a:t>Viewing Data proficiency level: </a:t>
            </a:r>
            <a:r>
              <a:rPr b="1" lang="en" sz="1000">
                <a:solidFill>
                  <a:schemeClr val="accent1"/>
                </a:solidFill>
              </a:rPr>
              <a:t>4</a:t>
            </a:r>
            <a:endParaRPr b="1" sz="1000">
              <a:solidFill>
                <a:schemeClr val="accent1"/>
              </a:solidFill>
            </a:endParaRPr>
          </a:p>
        </p:txBody>
      </p:sp>
      <p:cxnSp>
        <p:nvCxnSpPr>
          <p:cNvPr id="554" name="Google Shape;554;p61"/>
          <p:cNvCxnSpPr/>
          <p:nvPr/>
        </p:nvCxnSpPr>
        <p:spPr>
          <a:xfrm>
            <a:off x="5233725" y="1604178"/>
            <a:ext cx="3062700" cy="0"/>
          </a:xfrm>
          <a:prstGeom prst="straightConnector1">
            <a:avLst/>
          </a:prstGeom>
          <a:noFill/>
          <a:ln cap="flat" cmpd="sng" w="9525">
            <a:solidFill>
              <a:schemeClr val="accent1"/>
            </a:solidFill>
            <a:prstDash val="solid"/>
            <a:round/>
            <a:headEnd len="med" w="med" type="none"/>
            <a:tailEnd len="med" w="med" type="none"/>
          </a:ln>
        </p:spPr>
      </p:cxnSp>
      <p:sp>
        <p:nvSpPr>
          <p:cNvPr id="555" name="Google Shape;555;p61"/>
          <p:cNvSpPr txBox="1"/>
          <p:nvPr/>
        </p:nvSpPr>
        <p:spPr>
          <a:xfrm>
            <a:off x="5233725" y="1378900"/>
            <a:ext cx="3062700" cy="153900"/>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None/>
            </a:pPr>
            <a:r>
              <a:rPr b="1" lang="en" sz="1000">
                <a:solidFill>
                  <a:schemeClr val="accent1"/>
                </a:solidFill>
              </a:rPr>
              <a:t>7</a:t>
            </a:r>
            <a:r>
              <a:rPr lang="en" sz="1000">
                <a:solidFill>
                  <a:schemeClr val="accent1"/>
                </a:solidFill>
              </a:rPr>
              <a:t> Viewing Data questions answered correctly</a:t>
            </a:r>
            <a:endParaRPr sz="100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 sz="2200">
                <a:solidFill>
                  <a:schemeClr val="dk2"/>
                </a:solidFill>
              </a:rPr>
              <a:t>Tools for Data Cleaning</a:t>
            </a:r>
            <a:endParaRPr b="1" sz="2200">
              <a:solidFill>
                <a:schemeClr val="dk2"/>
              </a:solidFill>
            </a:endParaRPr>
          </a:p>
        </p:txBody>
      </p:sp>
      <p:sp>
        <p:nvSpPr>
          <p:cNvPr id="561" name="Google Shape;561;p6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OpenRefine</a:t>
            </a:r>
            <a:endParaRPr b="0" i="0" sz="1050" u="none" cap="none" strike="noStrike">
              <a:solidFill>
                <a:srgbClr val="7F7F7F"/>
              </a:solidFill>
              <a:latin typeface="Arial"/>
              <a:ea typeface="Arial"/>
              <a:cs typeface="Arial"/>
              <a:sym typeface="Arial"/>
            </a:endParaRPr>
          </a:p>
        </p:txBody>
      </p:sp>
      <p:sp>
        <p:nvSpPr>
          <p:cNvPr id="562" name="Google Shape;562;p62">
            <a:hlinkClick r:id="rId3"/>
          </p:cNvPr>
          <p:cNvSpPr txBox="1"/>
          <p:nvPr/>
        </p:nvSpPr>
        <p:spPr>
          <a:xfrm>
            <a:off x="3583650" y="3346454"/>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OpenRefine</a:t>
            </a:r>
            <a:endParaRPr b="1" i="0" sz="1300" u="none" cap="none" strike="noStrike">
              <a:solidFill>
                <a:srgbClr val="000000"/>
              </a:solidFill>
            </a:endParaRPr>
          </a:p>
        </p:txBody>
      </p:sp>
      <p:sp>
        <p:nvSpPr>
          <p:cNvPr id="563" name="Google Shape;563;p62"/>
          <p:cNvSpPr txBox="1"/>
          <p:nvPr/>
        </p:nvSpPr>
        <p:spPr>
          <a:xfrm>
            <a:off x="3583650" y="3746670"/>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4"/>
              </a:rPr>
              <a:t>Take the Assessment</a:t>
            </a:r>
            <a:endParaRPr b="0" i="0" sz="1000" u="none" cap="none" strike="noStrike">
              <a:solidFill>
                <a:srgbClr val="0F0F14"/>
              </a:solidFill>
              <a:latin typeface="Arial"/>
              <a:ea typeface="Arial"/>
              <a:cs typeface="Arial"/>
              <a:sym typeface="Arial"/>
            </a:endParaRPr>
          </a:p>
        </p:txBody>
      </p:sp>
      <p:grpSp>
        <p:nvGrpSpPr>
          <p:cNvPr id="564" name="Google Shape;564;p62"/>
          <p:cNvGrpSpPr/>
          <p:nvPr/>
        </p:nvGrpSpPr>
        <p:grpSpPr>
          <a:xfrm>
            <a:off x="4208384" y="2319254"/>
            <a:ext cx="726877" cy="950952"/>
            <a:chOff x="5636434" y="2096242"/>
            <a:chExt cx="726877" cy="950952"/>
          </a:xfrm>
        </p:grpSpPr>
        <p:sp>
          <p:nvSpPr>
            <p:cNvPr id="565" name="Google Shape;565;p62"/>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62"/>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62"/>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62"/>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9" name="Google Shape;569;p62">
            <a:hlinkClick r:id="rId5"/>
          </p:cNvPr>
          <p:cNvSpPr/>
          <p:nvPr/>
        </p:nvSpPr>
        <p:spPr>
          <a:xfrm>
            <a:off x="4096500" y="2319238"/>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0" name="Google Shape;570;p62"/>
          <p:cNvGrpSpPr/>
          <p:nvPr/>
        </p:nvGrpSpPr>
        <p:grpSpPr>
          <a:xfrm>
            <a:off x="4353738" y="1425576"/>
            <a:ext cx="436518" cy="436500"/>
            <a:chOff x="1025913" y="1706038"/>
            <a:chExt cx="436518" cy="436500"/>
          </a:xfrm>
        </p:grpSpPr>
        <p:sp>
          <p:nvSpPr>
            <p:cNvPr id="571" name="Google Shape;571;p62"/>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572" name="Google Shape;572;p62"/>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rPr>
                <a:t>1</a:t>
              </a:r>
              <a:endParaRPr b="1" i="0" sz="1200" u="none" cap="none" strike="noStrike">
                <a:solidFill>
                  <a:schemeClr val="accent1"/>
                </a:solidFill>
                <a:latin typeface="Arial"/>
                <a:ea typeface="Arial"/>
                <a:cs typeface="Arial"/>
                <a:sym typeface="Arial"/>
              </a:endParaRPr>
            </a:p>
          </p:txBody>
        </p:sp>
      </p:grpSp>
      <p:sp>
        <p:nvSpPr>
          <p:cNvPr id="573" name="Google Shape;573;p6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6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sp>
        <p:nvSpPr>
          <p:cNvPr id="579" name="Google Shape;579;p63">
            <a:hlinkClick r:id="rId3"/>
          </p:cNvPr>
          <p:cNvSpPr txBox="1"/>
          <p:nvPr/>
        </p:nvSpPr>
        <p:spPr>
          <a:xfrm>
            <a:off x="1288825" y="3460779"/>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Microsoft Access</a:t>
            </a:r>
            <a:endParaRPr b="1" i="0" sz="1300" u="none" cap="none" strike="noStrike">
              <a:solidFill>
                <a:srgbClr val="000000"/>
              </a:solidFill>
            </a:endParaRPr>
          </a:p>
        </p:txBody>
      </p:sp>
      <p:sp>
        <p:nvSpPr>
          <p:cNvPr id="580" name="Google Shape;580;p63"/>
          <p:cNvSpPr txBox="1"/>
          <p:nvPr/>
        </p:nvSpPr>
        <p:spPr>
          <a:xfrm>
            <a:off x="1288825" y="3860995"/>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4"/>
              </a:rPr>
              <a:t>Take the Assessment</a:t>
            </a:r>
            <a:endParaRPr b="0" i="0" sz="1000" u="none" cap="none" strike="noStrike">
              <a:solidFill>
                <a:srgbClr val="0F0F14"/>
              </a:solidFill>
              <a:latin typeface="Arial"/>
              <a:ea typeface="Arial"/>
              <a:cs typeface="Arial"/>
              <a:sym typeface="Arial"/>
            </a:endParaRPr>
          </a:p>
        </p:txBody>
      </p:sp>
      <p:grpSp>
        <p:nvGrpSpPr>
          <p:cNvPr id="581" name="Google Shape;581;p63"/>
          <p:cNvGrpSpPr/>
          <p:nvPr/>
        </p:nvGrpSpPr>
        <p:grpSpPr>
          <a:xfrm>
            <a:off x="1913559" y="2433579"/>
            <a:ext cx="726877" cy="950952"/>
            <a:chOff x="5636434" y="2096242"/>
            <a:chExt cx="726877" cy="950952"/>
          </a:xfrm>
        </p:grpSpPr>
        <p:sp>
          <p:nvSpPr>
            <p:cNvPr id="582" name="Google Shape;582;p63"/>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63"/>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63"/>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63"/>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6" name="Google Shape;586;p63">
            <a:hlinkClick r:id="rId5"/>
          </p:cNvPr>
          <p:cNvSpPr/>
          <p:nvPr/>
        </p:nvSpPr>
        <p:spPr>
          <a:xfrm>
            <a:off x="1801675" y="2433563"/>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7" name="Google Shape;587;p63"/>
          <p:cNvGrpSpPr/>
          <p:nvPr/>
        </p:nvGrpSpPr>
        <p:grpSpPr>
          <a:xfrm>
            <a:off x="2058913" y="1539901"/>
            <a:ext cx="436518" cy="436500"/>
            <a:chOff x="1025913" y="1706038"/>
            <a:chExt cx="436518" cy="436500"/>
          </a:xfrm>
        </p:grpSpPr>
        <p:sp>
          <p:nvSpPr>
            <p:cNvPr id="588" name="Google Shape;588;p63"/>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589" name="Google Shape;589;p63"/>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rPr>
                <a:t>2</a:t>
              </a:r>
              <a:endParaRPr b="1" i="0" sz="1200" u="none" cap="none" strike="noStrike">
                <a:solidFill>
                  <a:schemeClr val="accent1"/>
                </a:solidFill>
                <a:latin typeface="Arial"/>
                <a:ea typeface="Arial"/>
                <a:cs typeface="Arial"/>
                <a:sym typeface="Arial"/>
              </a:endParaRPr>
            </a:p>
          </p:txBody>
        </p:sp>
      </p:grpSp>
      <p:sp>
        <p:nvSpPr>
          <p:cNvPr id="590" name="Google Shape;590;p63">
            <a:hlinkClick r:id="rId6"/>
          </p:cNvPr>
          <p:cNvSpPr txBox="1"/>
          <p:nvPr/>
        </p:nvSpPr>
        <p:spPr>
          <a:xfrm>
            <a:off x="5850375" y="3460779"/>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LibreOffice Base</a:t>
            </a:r>
            <a:endParaRPr b="1" i="0" sz="1300" u="none" cap="none" strike="noStrike">
              <a:solidFill>
                <a:srgbClr val="000000"/>
              </a:solidFill>
            </a:endParaRPr>
          </a:p>
        </p:txBody>
      </p:sp>
      <p:sp>
        <p:nvSpPr>
          <p:cNvPr id="591" name="Google Shape;591;p63"/>
          <p:cNvSpPr txBox="1"/>
          <p:nvPr/>
        </p:nvSpPr>
        <p:spPr>
          <a:xfrm>
            <a:off x="5850375" y="3860995"/>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7"/>
              </a:rPr>
              <a:t>Take the Assessment</a:t>
            </a:r>
            <a:endParaRPr b="0" i="0" sz="1000" u="none" cap="none" strike="noStrike">
              <a:solidFill>
                <a:srgbClr val="0F0F14"/>
              </a:solidFill>
              <a:latin typeface="Arial"/>
              <a:ea typeface="Arial"/>
              <a:cs typeface="Arial"/>
              <a:sym typeface="Arial"/>
            </a:endParaRPr>
          </a:p>
        </p:txBody>
      </p:sp>
      <p:grpSp>
        <p:nvGrpSpPr>
          <p:cNvPr id="592" name="Google Shape;592;p63"/>
          <p:cNvGrpSpPr/>
          <p:nvPr/>
        </p:nvGrpSpPr>
        <p:grpSpPr>
          <a:xfrm>
            <a:off x="6475109" y="2433579"/>
            <a:ext cx="726877" cy="950952"/>
            <a:chOff x="5636434" y="2096242"/>
            <a:chExt cx="726877" cy="950952"/>
          </a:xfrm>
        </p:grpSpPr>
        <p:sp>
          <p:nvSpPr>
            <p:cNvPr id="593" name="Google Shape;593;p63"/>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63"/>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63"/>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63"/>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7" name="Google Shape;597;p63">
            <a:hlinkClick r:id="rId8"/>
          </p:cNvPr>
          <p:cNvSpPr/>
          <p:nvPr/>
        </p:nvSpPr>
        <p:spPr>
          <a:xfrm>
            <a:off x="6363225" y="2433563"/>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8" name="Google Shape;598;p63"/>
          <p:cNvGrpSpPr/>
          <p:nvPr/>
        </p:nvGrpSpPr>
        <p:grpSpPr>
          <a:xfrm>
            <a:off x="6620463" y="1539901"/>
            <a:ext cx="436518" cy="436500"/>
            <a:chOff x="1025913" y="1706038"/>
            <a:chExt cx="436518" cy="436500"/>
          </a:xfrm>
        </p:grpSpPr>
        <p:sp>
          <p:nvSpPr>
            <p:cNvPr id="599" name="Google Shape;599;p63"/>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600" name="Google Shape;600;p63"/>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rPr>
                <a:t>3</a:t>
              </a:r>
              <a:endParaRPr b="1" i="0" sz="1200" u="none" cap="none" strike="noStrike">
                <a:solidFill>
                  <a:schemeClr val="accent1"/>
                </a:solidFill>
                <a:latin typeface="Arial"/>
                <a:ea typeface="Arial"/>
                <a:cs typeface="Arial"/>
                <a:sym typeface="Arial"/>
              </a:endParaRPr>
            </a:p>
          </p:txBody>
        </p:sp>
      </p:grpSp>
      <p:sp>
        <p:nvSpPr>
          <p:cNvPr id="601" name="Google Shape;601;p6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 sz="2200">
                <a:solidFill>
                  <a:schemeClr val="dk2"/>
                </a:solidFill>
              </a:rPr>
              <a:t>Tools for Data Cleaning</a:t>
            </a:r>
            <a:endParaRPr b="1" sz="2200">
              <a:solidFill>
                <a:schemeClr val="dk2"/>
              </a:solidFill>
            </a:endParaRPr>
          </a:p>
        </p:txBody>
      </p:sp>
      <p:sp>
        <p:nvSpPr>
          <p:cNvPr id="602" name="Google Shape;602;p6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Database Tools</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6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 sz="2200">
                <a:solidFill>
                  <a:schemeClr val="dk2"/>
                </a:solidFill>
              </a:rPr>
              <a:t>Tools for Data Cleaning</a:t>
            </a:r>
            <a:endParaRPr b="1" sz="2200">
              <a:solidFill>
                <a:schemeClr val="dk2"/>
              </a:solidFill>
            </a:endParaRPr>
          </a:p>
        </p:txBody>
      </p:sp>
      <p:sp>
        <p:nvSpPr>
          <p:cNvPr id="608" name="Google Shape;608;p6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Spreadsheet Tools</a:t>
            </a:r>
            <a:endParaRPr b="0" i="0" sz="1050" u="none" cap="none" strike="noStrike">
              <a:solidFill>
                <a:srgbClr val="7F7F7F"/>
              </a:solidFill>
              <a:latin typeface="Arial"/>
              <a:ea typeface="Arial"/>
              <a:cs typeface="Arial"/>
              <a:sym typeface="Arial"/>
            </a:endParaRPr>
          </a:p>
        </p:txBody>
      </p:sp>
      <p:sp>
        <p:nvSpPr>
          <p:cNvPr id="609" name="Google Shape;609;p64">
            <a:hlinkClick r:id="rId3"/>
          </p:cNvPr>
          <p:cNvSpPr txBox="1"/>
          <p:nvPr/>
        </p:nvSpPr>
        <p:spPr>
          <a:xfrm>
            <a:off x="599425" y="3346454"/>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Microsoft Excel</a:t>
            </a:r>
            <a:endParaRPr b="1" i="0" sz="1300" u="none" cap="none" strike="noStrike">
              <a:solidFill>
                <a:srgbClr val="000000"/>
              </a:solidFill>
            </a:endParaRPr>
          </a:p>
        </p:txBody>
      </p:sp>
      <p:sp>
        <p:nvSpPr>
          <p:cNvPr id="610" name="Google Shape;610;p64"/>
          <p:cNvSpPr txBox="1"/>
          <p:nvPr/>
        </p:nvSpPr>
        <p:spPr>
          <a:xfrm>
            <a:off x="599425" y="3746670"/>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4"/>
              </a:rPr>
              <a:t>Take the Assessment</a:t>
            </a:r>
            <a:endParaRPr b="0" i="0" sz="1000" u="none" cap="none" strike="noStrike">
              <a:solidFill>
                <a:srgbClr val="0F0F14"/>
              </a:solidFill>
              <a:latin typeface="Arial"/>
              <a:ea typeface="Arial"/>
              <a:cs typeface="Arial"/>
              <a:sym typeface="Arial"/>
            </a:endParaRPr>
          </a:p>
        </p:txBody>
      </p:sp>
      <p:grpSp>
        <p:nvGrpSpPr>
          <p:cNvPr id="611" name="Google Shape;611;p64"/>
          <p:cNvGrpSpPr/>
          <p:nvPr/>
        </p:nvGrpSpPr>
        <p:grpSpPr>
          <a:xfrm>
            <a:off x="1224159" y="2319254"/>
            <a:ext cx="726877" cy="950952"/>
            <a:chOff x="5636434" y="2096242"/>
            <a:chExt cx="726877" cy="950952"/>
          </a:xfrm>
        </p:grpSpPr>
        <p:sp>
          <p:nvSpPr>
            <p:cNvPr id="612" name="Google Shape;612;p64"/>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64"/>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64"/>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64"/>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6" name="Google Shape;616;p64">
            <a:hlinkClick r:id="rId5"/>
          </p:cNvPr>
          <p:cNvSpPr/>
          <p:nvPr/>
        </p:nvSpPr>
        <p:spPr>
          <a:xfrm>
            <a:off x="1112275" y="2319238"/>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 name="Google Shape;617;p64"/>
          <p:cNvGrpSpPr/>
          <p:nvPr/>
        </p:nvGrpSpPr>
        <p:grpSpPr>
          <a:xfrm>
            <a:off x="1369513" y="1425576"/>
            <a:ext cx="436518" cy="436500"/>
            <a:chOff x="1025913" y="1706038"/>
            <a:chExt cx="436518" cy="436500"/>
          </a:xfrm>
        </p:grpSpPr>
        <p:sp>
          <p:nvSpPr>
            <p:cNvPr id="618" name="Google Shape;618;p64"/>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619" name="Google Shape;619;p64"/>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rPr>
                <a:t>4</a:t>
              </a:r>
              <a:endParaRPr b="1" i="0" sz="1200" u="none" cap="none" strike="noStrike">
                <a:solidFill>
                  <a:schemeClr val="accent1"/>
                </a:solidFill>
                <a:latin typeface="Arial"/>
                <a:ea typeface="Arial"/>
                <a:cs typeface="Arial"/>
                <a:sym typeface="Arial"/>
              </a:endParaRPr>
            </a:p>
          </p:txBody>
        </p:sp>
      </p:grpSp>
      <p:sp>
        <p:nvSpPr>
          <p:cNvPr id="620" name="Google Shape;620;p64">
            <a:hlinkClick r:id="rId6"/>
          </p:cNvPr>
          <p:cNvSpPr txBox="1"/>
          <p:nvPr/>
        </p:nvSpPr>
        <p:spPr>
          <a:xfrm>
            <a:off x="3583650" y="3346454"/>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Google Sheets</a:t>
            </a:r>
            <a:endParaRPr b="1" i="0" sz="1300" u="none" cap="none" strike="noStrike">
              <a:solidFill>
                <a:srgbClr val="000000"/>
              </a:solidFill>
            </a:endParaRPr>
          </a:p>
        </p:txBody>
      </p:sp>
      <p:sp>
        <p:nvSpPr>
          <p:cNvPr id="621" name="Google Shape;621;p64"/>
          <p:cNvSpPr txBox="1"/>
          <p:nvPr/>
        </p:nvSpPr>
        <p:spPr>
          <a:xfrm>
            <a:off x="3583650" y="3746670"/>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7"/>
              </a:rPr>
              <a:t>Take the Assessment</a:t>
            </a:r>
            <a:endParaRPr b="0" i="0" sz="1000" u="none" cap="none" strike="noStrike">
              <a:solidFill>
                <a:srgbClr val="0F0F14"/>
              </a:solidFill>
              <a:latin typeface="Arial"/>
              <a:ea typeface="Arial"/>
              <a:cs typeface="Arial"/>
              <a:sym typeface="Arial"/>
            </a:endParaRPr>
          </a:p>
        </p:txBody>
      </p:sp>
      <p:grpSp>
        <p:nvGrpSpPr>
          <p:cNvPr id="622" name="Google Shape;622;p64"/>
          <p:cNvGrpSpPr/>
          <p:nvPr/>
        </p:nvGrpSpPr>
        <p:grpSpPr>
          <a:xfrm>
            <a:off x="4208384" y="2319254"/>
            <a:ext cx="726877" cy="950952"/>
            <a:chOff x="5636434" y="2096242"/>
            <a:chExt cx="726877" cy="950952"/>
          </a:xfrm>
        </p:grpSpPr>
        <p:sp>
          <p:nvSpPr>
            <p:cNvPr id="623" name="Google Shape;623;p64"/>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64"/>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64"/>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64"/>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7" name="Google Shape;627;p64">
            <a:hlinkClick r:id="rId8"/>
          </p:cNvPr>
          <p:cNvSpPr/>
          <p:nvPr/>
        </p:nvSpPr>
        <p:spPr>
          <a:xfrm>
            <a:off x="4096500" y="2319238"/>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8" name="Google Shape;628;p64"/>
          <p:cNvGrpSpPr/>
          <p:nvPr/>
        </p:nvGrpSpPr>
        <p:grpSpPr>
          <a:xfrm>
            <a:off x="4353738" y="1425576"/>
            <a:ext cx="436518" cy="436500"/>
            <a:chOff x="1025913" y="1706038"/>
            <a:chExt cx="436518" cy="436500"/>
          </a:xfrm>
        </p:grpSpPr>
        <p:sp>
          <p:nvSpPr>
            <p:cNvPr id="629" name="Google Shape;629;p64"/>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630" name="Google Shape;630;p64"/>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rPr>
                <a:t>5</a:t>
              </a:r>
              <a:endParaRPr b="1" i="0" sz="1200" u="none" cap="none" strike="noStrike">
                <a:solidFill>
                  <a:schemeClr val="accent1"/>
                </a:solidFill>
                <a:latin typeface="Arial"/>
                <a:ea typeface="Arial"/>
                <a:cs typeface="Arial"/>
                <a:sym typeface="Arial"/>
              </a:endParaRPr>
            </a:p>
          </p:txBody>
        </p:sp>
      </p:grpSp>
      <p:sp>
        <p:nvSpPr>
          <p:cNvPr id="631" name="Google Shape;631;p64">
            <a:hlinkClick r:id="rId9"/>
          </p:cNvPr>
          <p:cNvSpPr txBox="1"/>
          <p:nvPr/>
        </p:nvSpPr>
        <p:spPr>
          <a:xfrm>
            <a:off x="6567875" y="3346454"/>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LibreOffice Calc</a:t>
            </a:r>
            <a:endParaRPr b="1" i="0" sz="1300" u="none" cap="none" strike="noStrike">
              <a:solidFill>
                <a:srgbClr val="000000"/>
              </a:solidFill>
            </a:endParaRPr>
          </a:p>
        </p:txBody>
      </p:sp>
      <p:sp>
        <p:nvSpPr>
          <p:cNvPr id="632" name="Google Shape;632;p64"/>
          <p:cNvSpPr txBox="1"/>
          <p:nvPr/>
        </p:nvSpPr>
        <p:spPr>
          <a:xfrm>
            <a:off x="6567875" y="3746670"/>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10"/>
              </a:rPr>
              <a:t>Take the Assessment</a:t>
            </a:r>
            <a:endParaRPr b="0" i="0" sz="1000" u="none" cap="none" strike="noStrike">
              <a:solidFill>
                <a:srgbClr val="0F0F14"/>
              </a:solidFill>
              <a:latin typeface="Arial"/>
              <a:ea typeface="Arial"/>
              <a:cs typeface="Arial"/>
              <a:sym typeface="Arial"/>
            </a:endParaRPr>
          </a:p>
        </p:txBody>
      </p:sp>
      <p:grpSp>
        <p:nvGrpSpPr>
          <p:cNvPr id="633" name="Google Shape;633;p64"/>
          <p:cNvGrpSpPr/>
          <p:nvPr/>
        </p:nvGrpSpPr>
        <p:grpSpPr>
          <a:xfrm>
            <a:off x="7192609" y="2319254"/>
            <a:ext cx="726877" cy="950952"/>
            <a:chOff x="5636434" y="2096242"/>
            <a:chExt cx="726877" cy="950952"/>
          </a:xfrm>
        </p:grpSpPr>
        <p:sp>
          <p:nvSpPr>
            <p:cNvPr id="634" name="Google Shape;634;p64"/>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4"/>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64"/>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64"/>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8" name="Google Shape;638;p64">
            <a:hlinkClick r:id="rId11"/>
          </p:cNvPr>
          <p:cNvSpPr/>
          <p:nvPr/>
        </p:nvSpPr>
        <p:spPr>
          <a:xfrm>
            <a:off x="7080725" y="2319238"/>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9" name="Google Shape;639;p64"/>
          <p:cNvGrpSpPr/>
          <p:nvPr/>
        </p:nvGrpSpPr>
        <p:grpSpPr>
          <a:xfrm>
            <a:off x="7337963" y="1425576"/>
            <a:ext cx="436518" cy="436500"/>
            <a:chOff x="1025913" y="1706038"/>
            <a:chExt cx="436518" cy="436500"/>
          </a:xfrm>
        </p:grpSpPr>
        <p:sp>
          <p:nvSpPr>
            <p:cNvPr id="640" name="Google Shape;640;p64"/>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641" name="Google Shape;641;p64"/>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rPr>
                <a:t>6</a:t>
              </a:r>
              <a:endParaRPr b="1" i="0" sz="1200" u="none" cap="none" strike="noStrike">
                <a:solidFill>
                  <a:schemeClr val="accent1"/>
                </a:solidFill>
                <a:latin typeface="Arial"/>
                <a:ea typeface="Arial"/>
                <a:cs typeface="Arial"/>
                <a:sym typeface="Arial"/>
              </a:endParaRPr>
            </a:p>
          </p:txBody>
        </p:sp>
      </p:grpSp>
      <p:sp>
        <p:nvSpPr>
          <p:cNvPr id="642" name="Google Shape;642;p6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 sz="2200">
                <a:solidFill>
                  <a:schemeClr val="dk2"/>
                </a:solidFill>
              </a:rPr>
              <a:t>Tools for Data Cleaning</a:t>
            </a:r>
            <a:endParaRPr b="1" sz="2200">
              <a:solidFill>
                <a:schemeClr val="dk2"/>
              </a:solidFill>
            </a:endParaRPr>
          </a:p>
        </p:txBody>
      </p:sp>
      <p:sp>
        <p:nvSpPr>
          <p:cNvPr id="648" name="Google Shape;648;p6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
                <a:solidFill>
                  <a:srgbClr val="7F7F7F"/>
                </a:solidFill>
              </a:rPr>
              <a:t>R (programming language)</a:t>
            </a:r>
            <a:endParaRPr b="0" i="0" sz="1050" u="none" cap="none" strike="noStrike">
              <a:solidFill>
                <a:srgbClr val="7F7F7F"/>
              </a:solidFill>
              <a:latin typeface="Arial"/>
              <a:ea typeface="Arial"/>
              <a:cs typeface="Arial"/>
              <a:sym typeface="Arial"/>
            </a:endParaRPr>
          </a:p>
        </p:txBody>
      </p:sp>
      <p:sp>
        <p:nvSpPr>
          <p:cNvPr id="649" name="Google Shape;649;p65">
            <a:hlinkClick r:id="rId3"/>
          </p:cNvPr>
          <p:cNvSpPr txBox="1"/>
          <p:nvPr/>
        </p:nvSpPr>
        <p:spPr>
          <a:xfrm>
            <a:off x="3583650" y="3346454"/>
            <a:ext cx="1976700" cy="400200"/>
          </a:xfrm>
          <a:prstGeom prst="rect">
            <a:avLst/>
          </a:prstGeom>
          <a:noFill/>
          <a:ln>
            <a:noFill/>
          </a:ln>
        </p:spPr>
        <p:txBody>
          <a:bodyPr anchorCtr="0" anchor="ctr" bIns="91425" lIns="0" spcFirstLastPara="1" rIns="91425" wrap="square" tIns="91425">
            <a:noAutofit/>
          </a:bodyPr>
          <a:lstStyle/>
          <a:p>
            <a:pPr indent="0" lvl="0" marL="0" marR="0" rtl="0" algn="ctr">
              <a:lnSpc>
                <a:spcPct val="100000"/>
              </a:lnSpc>
              <a:spcBef>
                <a:spcPts val="0"/>
              </a:spcBef>
              <a:spcAft>
                <a:spcPts val="1200"/>
              </a:spcAft>
              <a:buClr>
                <a:srgbClr val="000000"/>
              </a:buClr>
              <a:buSzPts val="1400"/>
              <a:buFont typeface="Arial"/>
              <a:buNone/>
            </a:pPr>
            <a:r>
              <a:rPr b="1" lang="en" sz="1300">
                <a:solidFill>
                  <a:srgbClr val="0F0F14"/>
                </a:solidFill>
              </a:rPr>
              <a:t>R</a:t>
            </a:r>
            <a:endParaRPr b="1" i="0" sz="1300" u="none" cap="none" strike="noStrike">
              <a:solidFill>
                <a:srgbClr val="000000"/>
              </a:solidFill>
            </a:endParaRPr>
          </a:p>
        </p:txBody>
      </p:sp>
      <p:sp>
        <p:nvSpPr>
          <p:cNvPr id="650" name="Google Shape;650;p65"/>
          <p:cNvSpPr txBox="1"/>
          <p:nvPr/>
        </p:nvSpPr>
        <p:spPr>
          <a:xfrm>
            <a:off x="3583650" y="3746670"/>
            <a:ext cx="1976700" cy="338700"/>
          </a:xfrm>
          <a:prstGeom prst="rect">
            <a:avLst/>
          </a:prstGeom>
          <a:noFill/>
          <a:ln>
            <a:noFill/>
          </a:ln>
        </p:spPr>
        <p:txBody>
          <a:bodyPr anchorCtr="0" anchor="t" bIns="91425" lIns="0" spcFirstLastPara="1" rIns="91425" wrap="square" tIns="91425">
            <a:spAutoFit/>
          </a:bodyPr>
          <a:lstStyle/>
          <a:p>
            <a:pPr indent="0" lvl="0" marL="0" marR="0" rtl="0" algn="ctr">
              <a:lnSpc>
                <a:spcPct val="100000"/>
              </a:lnSpc>
              <a:spcBef>
                <a:spcPts val="0"/>
              </a:spcBef>
              <a:spcAft>
                <a:spcPts val="1200"/>
              </a:spcAft>
              <a:buClr>
                <a:srgbClr val="000000"/>
              </a:buClr>
              <a:buSzPts val="1000"/>
              <a:buFont typeface="Arial"/>
              <a:buNone/>
            </a:pPr>
            <a:r>
              <a:rPr lang="en" sz="1000" u="sng">
                <a:solidFill>
                  <a:schemeClr val="hlink"/>
                </a:solidFill>
                <a:hlinkClick r:id="rId4"/>
              </a:rPr>
              <a:t>Take the Assessment</a:t>
            </a:r>
            <a:endParaRPr b="0" i="0" sz="1000" u="none" cap="none" strike="noStrike">
              <a:solidFill>
                <a:srgbClr val="0F0F14"/>
              </a:solidFill>
              <a:latin typeface="Arial"/>
              <a:ea typeface="Arial"/>
              <a:cs typeface="Arial"/>
              <a:sym typeface="Arial"/>
            </a:endParaRPr>
          </a:p>
        </p:txBody>
      </p:sp>
      <p:grpSp>
        <p:nvGrpSpPr>
          <p:cNvPr id="651" name="Google Shape;651;p65"/>
          <p:cNvGrpSpPr/>
          <p:nvPr/>
        </p:nvGrpSpPr>
        <p:grpSpPr>
          <a:xfrm>
            <a:off x="4208384" y="2319254"/>
            <a:ext cx="726877" cy="950952"/>
            <a:chOff x="5636434" y="2096242"/>
            <a:chExt cx="726877" cy="950952"/>
          </a:xfrm>
        </p:grpSpPr>
        <p:sp>
          <p:nvSpPr>
            <p:cNvPr id="652" name="Google Shape;652;p65"/>
            <p:cNvSpPr/>
            <p:nvPr/>
          </p:nvSpPr>
          <p:spPr>
            <a:xfrm>
              <a:off x="5636434" y="2096242"/>
              <a:ext cx="726877" cy="950952"/>
            </a:xfrm>
            <a:custGeom>
              <a:rect b="b" l="l" r="r" t="t"/>
              <a:pathLst>
                <a:path extrusionOk="0" h="466725" w="352425">
                  <a:moveTo>
                    <a:pt x="352158" y="106851"/>
                  </a:moveTo>
                  <a:lnTo>
                    <a:pt x="352158" y="106728"/>
                  </a:lnTo>
                  <a:cubicBezTo>
                    <a:pt x="351901" y="105509"/>
                    <a:pt x="351481" y="104330"/>
                    <a:pt x="350911" y="103222"/>
                  </a:cubicBezTo>
                  <a:cubicBezTo>
                    <a:pt x="350787" y="102965"/>
                    <a:pt x="350653" y="102727"/>
                    <a:pt x="350510" y="102479"/>
                  </a:cubicBezTo>
                  <a:cubicBezTo>
                    <a:pt x="349892" y="101368"/>
                    <a:pt x="349133" y="100340"/>
                    <a:pt x="348253" y="99422"/>
                  </a:cubicBezTo>
                  <a:lnTo>
                    <a:pt x="253003" y="4172"/>
                  </a:lnTo>
                  <a:cubicBezTo>
                    <a:pt x="252090" y="3290"/>
                    <a:pt x="251065" y="2531"/>
                    <a:pt x="249955" y="1915"/>
                  </a:cubicBezTo>
                  <a:cubicBezTo>
                    <a:pt x="249707" y="1772"/>
                    <a:pt x="249460" y="1638"/>
                    <a:pt x="249203" y="1514"/>
                  </a:cubicBezTo>
                  <a:cubicBezTo>
                    <a:pt x="248110" y="952"/>
                    <a:pt x="246947" y="539"/>
                    <a:pt x="245745" y="286"/>
                  </a:cubicBezTo>
                  <a:lnTo>
                    <a:pt x="245583" y="286"/>
                  </a:lnTo>
                  <a:cubicBezTo>
                    <a:pt x="244696" y="105"/>
                    <a:pt x="243793" y="10"/>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8" y="108636"/>
                    <a:pt x="352329" y="107737"/>
                    <a:pt x="352158" y="106851"/>
                  </a:cubicBezTo>
                  <a:close/>
                  <a:moveTo>
                    <a:pt x="257175" y="48749"/>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65"/>
            <p:cNvSpPr/>
            <p:nvPr/>
          </p:nvSpPr>
          <p:spPr>
            <a:xfrm>
              <a:off x="5813680" y="2435885"/>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65"/>
            <p:cNvSpPr/>
            <p:nvPr/>
          </p:nvSpPr>
          <p:spPr>
            <a:xfrm>
              <a:off x="5813680" y="2607050"/>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65"/>
            <p:cNvSpPr/>
            <p:nvPr/>
          </p:nvSpPr>
          <p:spPr>
            <a:xfrm>
              <a:off x="5813680" y="2778214"/>
              <a:ext cx="372554" cy="58222"/>
            </a:xfrm>
            <a:custGeom>
              <a:rect b="b" l="l" r="r" t="t"/>
              <a:pathLst>
                <a:path extrusionOk="0" h="28575" w="180632">
                  <a:moveTo>
                    <a:pt x="166345" y="0"/>
                  </a:moveTo>
                  <a:lnTo>
                    <a:pt x="14288" y="0"/>
                  </a:lnTo>
                  <a:cubicBezTo>
                    <a:pt x="6397" y="0"/>
                    <a:pt x="0" y="6397"/>
                    <a:pt x="0" y="14287"/>
                  </a:cubicBezTo>
                  <a:cubicBezTo>
                    <a:pt x="0" y="22178"/>
                    <a:pt x="6397" y="28575"/>
                    <a:pt x="14288" y="28575"/>
                  </a:cubicBezTo>
                  <a:lnTo>
                    <a:pt x="166345" y="28575"/>
                  </a:lnTo>
                  <a:cubicBezTo>
                    <a:pt x="174235" y="28575"/>
                    <a:pt x="180632" y="22178"/>
                    <a:pt x="180632" y="14288"/>
                  </a:cubicBezTo>
                  <a:cubicBezTo>
                    <a:pt x="180632" y="6397"/>
                    <a:pt x="174235" y="0"/>
                    <a:pt x="16634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6" name="Google Shape;656;p65">
            <a:hlinkClick r:id="rId5"/>
          </p:cNvPr>
          <p:cNvSpPr/>
          <p:nvPr/>
        </p:nvSpPr>
        <p:spPr>
          <a:xfrm>
            <a:off x="4096500" y="2319238"/>
            <a:ext cx="951000" cy="95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7" name="Google Shape;657;p65"/>
          <p:cNvGrpSpPr/>
          <p:nvPr/>
        </p:nvGrpSpPr>
        <p:grpSpPr>
          <a:xfrm>
            <a:off x="4353738" y="1425576"/>
            <a:ext cx="436518" cy="436500"/>
            <a:chOff x="1025913" y="1706038"/>
            <a:chExt cx="436518" cy="436500"/>
          </a:xfrm>
        </p:grpSpPr>
        <p:sp>
          <p:nvSpPr>
            <p:cNvPr id="658" name="Google Shape;658;p65"/>
            <p:cNvSpPr/>
            <p:nvPr/>
          </p:nvSpPr>
          <p:spPr>
            <a:xfrm>
              <a:off x="1025931" y="1706038"/>
              <a:ext cx="436500" cy="436500"/>
            </a:xfrm>
            <a:prstGeom prst="ellipse">
              <a:avLst/>
            </a:pr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highlight>
                  <a:schemeClr val="accent1"/>
                </a:highlight>
                <a:latin typeface="Calibri"/>
                <a:ea typeface="Calibri"/>
                <a:cs typeface="Calibri"/>
                <a:sym typeface="Calibri"/>
              </a:endParaRPr>
            </a:p>
          </p:txBody>
        </p:sp>
        <p:sp>
          <p:nvSpPr>
            <p:cNvPr id="659" name="Google Shape;659;p65"/>
            <p:cNvSpPr txBox="1"/>
            <p:nvPr/>
          </p:nvSpPr>
          <p:spPr>
            <a:xfrm>
              <a:off x="1025913" y="1785775"/>
              <a:ext cx="436500" cy="27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accent1"/>
                  </a:solidFill>
                </a:rPr>
                <a:t>7</a:t>
              </a:r>
              <a:endParaRPr b="1" i="0" sz="1200" u="none" cap="none" strike="noStrike">
                <a:solidFill>
                  <a:schemeClr val="accent1"/>
                </a:solidFill>
                <a:latin typeface="Arial"/>
                <a:ea typeface="Arial"/>
                <a:cs typeface="Arial"/>
                <a:sym typeface="Arial"/>
              </a:endParaRPr>
            </a:p>
          </p:txBody>
        </p:sp>
      </p:grpSp>
      <p:sp>
        <p:nvSpPr>
          <p:cNvPr id="660" name="Google Shape;660;p6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WRAP-UP</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6"/>
          <p:cNvSpPr/>
          <p:nvPr/>
        </p:nvSpPr>
        <p:spPr>
          <a:xfrm>
            <a:off x="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6" name="Google Shape;666;p66"/>
          <p:cNvSpPr txBox="1"/>
          <p:nvPr/>
        </p:nvSpPr>
        <p:spPr>
          <a:xfrm>
            <a:off x="125413" y="1779587"/>
            <a:ext cx="4321200" cy="1584300"/>
          </a:xfrm>
          <a:prstGeom prst="rect">
            <a:avLst/>
          </a:prstGeom>
          <a:noFill/>
          <a:ln>
            <a:noFill/>
          </a:ln>
        </p:spPr>
        <p:txBody>
          <a:bodyPr anchorCtr="0" anchor="ctr" bIns="0" lIns="0" spcFirstLastPara="1" rIns="91425" wrap="square" tIns="91425">
            <a:normAutofit/>
          </a:bodyPr>
          <a:lstStyle/>
          <a:p>
            <a:pPr indent="0" lvl="0" marL="0" marR="0" rtl="0" algn="ctr">
              <a:lnSpc>
                <a:spcPct val="90000"/>
              </a:lnSpc>
              <a:spcBef>
                <a:spcPts val="0"/>
              </a:spcBef>
              <a:spcAft>
                <a:spcPts val="0"/>
              </a:spcAft>
              <a:buClr>
                <a:schemeClr val="dk1"/>
              </a:buClr>
              <a:buSzPts val="4400"/>
              <a:buFont typeface="Arial"/>
              <a:buNone/>
            </a:pPr>
            <a:r>
              <a:rPr b="1" i="0" lang="en" sz="4400" u="none" cap="none" strike="noStrike">
                <a:solidFill>
                  <a:schemeClr val="accent1"/>
                </a:solidFill>
                <a:latin typeface="Arial"/>
                <a:ea typeface="Arial"/>
                <a:cs typeface="Arial"/>
                <a:sym typeface="Arial"/>
              </a:rPr>
              <a:t>Thank you!</a:t>
            </a:r>
            <a:endParaRPr b="0" i="0" sz="1400" u="none" cap="none" strike="noStrike">
              <a:solidFill>
                <a:schemeClr val="accent1"/>
              </a:solidFill>
              <a:latin typeface="Arial"/>
              <a:ea typeface="Arial"/>
              <a:cs typeface="Arial"/>
              <a:sym typeface="Arial"/>
            </a:endParaRPr>
          </a:p>
        </p:txBody>
      </p:sp>
      <p:pic>
        <p:nvPicPr>
          <p:cNvPr id="667" name="Google Shape;667;p66"/>
          <p:cNvPicPr preferRelativeResize="0"/>
          <p:nvPr/>
        </p:nvPicPr>
        <p:blipFill rotWithShape="1">
          <a:blip r:embed="rId3">
            <a:alphaModFix/>
          </a:blip>
          <a:srcRect b="0" l="0" r="0" t="0"/>
          <a:stretch/>
        </p:blipFill>
        <p:spPr>
          <a:xfrm>
            <a:off x="250825" y="268308"/>
            <a:ext cx="602326" cy="602326"/>
          </a:xfrm>
          <a:prstGeom prst="rect">
            <a:avLst/>
          </a:prstGeom>
          <a:noFill/>
          <a:ln>
            <a:noFill/>
          </a:ln>
        </p:spPr>
      </p:pic>
      <p:sp>
        <p:nvSpPr>
          <p:cNvPr id="668" name="Google Shape;668;p66"/>
          <p:cNvSpPr txBox="1"/>
          <p:nvPr/>
        </p:nvSpPr>
        <p:spPr>
          <a:xfrm>
            <a:off x="5486394" y="268297"/>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 sz="1200">
                <a:solidFill>
                  <a:srgbClr val="37816E"/>
                </a:solidFill>
              </a:rPr>
              <a:t>Sharon Grant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 sz="1200">
                <a:solidFill>
                  <a:srgbClr val="0F0F14"/>
                </a:solidFill>
              </a:rPr>
              <a:t>sgrant</a:t>
            </a:r>
            <a:r>
              <a:rPr b="0" i="0" lang="en" sz="1200" u="none" cap="none" strike="noStrike">
                <a:solidFill>
                  <a:srgbClr val="0F0F14"/>
                </a:solidFill>
                <a:latin typeface="Arial"/>
                <a:ea typeface="Arial"/>
                <a:cs typeface="Arial"/>
                <a:sym typeface="Arial"/>
              </a:rPr>
              <a:t>@</a:t>
            </a:r>
            <a:r>
              <a:rPr lang="en" sz="1200">
                <a:solidFill>
                  <a:srgbClr val="0F0F14"/>
                </a:solidFill>
              </a:rPr>
              <a:t>fieldmuseum</a:t>
            </a:r>
            <a:r>
              <a:rPr b="0" i="0" lang="en" sz="1200" u="none" cap="none" strike="noStrike">
                <a:solidFill>
                  <a:srgbClr val="0F0F14"/>
                </a:solidFill>
                <a:latin typeface="Arial"/>
                <a:ea typeface="Arial"/>
                <a:cs typeface="Arial"/>
                <a:sym typeface="Arial"/>
              </a:rPr>
              <a:t>.</a:t>
            </a:r>
            <a:r>
              <a:rPr lang="en" sz="1200">
                <a:solidFill>
                  <a:srgbClr val="0F0F14"/>
                </a:solidFill>
              </a:rPr>
              <a:t>org</a:t>
            </a:r>
            <a:br>
              <a:rPr b="0" i="0" lang="en" sz="1200" u="none" cap="none" strike="noStrike">
                <a:solidFill>
                  <a:srgbClr val="0F0F14"/>
                </a:solidFill>
                <a:latin typeface="Arial"/>
                <a:ea typeface="Arial"/>
                <a:cs typeface="Arial"/>
                <a:sym typeface="Arial"/>
              </a:rPr>
            </a:br>
            <a:r>
              <a:rPr b="0" i="0" lang="en" sz="1200" u="sng" cap="none" strike="noStrike">
                <a:solidFill>
                  <a:srgbClr val="446DCD"/>
                </a:solidFill>
                <a:latin typeface="Arial"/>
                <a:ea typeface="Arial"/>
                <a:cs typeface="Arial"/>
                <a:sym typeface="Arial"/>
                <a:hlinkClick r:id="rId4">
                  <a:extLst>
                    <a:ext uri="{A12FA001-AC4F-418D-AE19-62706E023703}">
                      <ahyp:hlinkClr val="tx"/>
                    </a:ext>
                  </a:extLst>
                </a:hlinkClick>
              </a:rPr>
              <a:t>https://www.</a:t>
            </a:r>
            <a:r>
              <a:rPr lang="en" sz="1200" u="sng">
                <a:solidFill>
                  <a:srgbClr val="446DCD"/>
                </a:solidFill>
                <a:hlinkClick r:id="rId5">
                  <a:extLst>
                    <a:ext uri="{A12FA001-AC4F-418D-AE19-62706E023703}">
                      <ahyp:hlinkClr val="tx"/>
                    </a:ext>
                  </a:extLst>
                </a:hlinkClick>
              </a:rPr>
              <a:t>fieldmuseum</a:t>
            </a:r>
            <a:r>
              <a:rPr b="0" i="0" lang="en" sz="1200" u="sng" cap="none" strike="noStrike">
                <a:solidFill>
                  <a:srgbClr val="446DCD"/>
                </a:solidFill>
                <a:latin typeface="Arial"/>
                <a:ea typeface="Arial"/>
                <a:cs typeface="Arial"/>
                <a:sym typeface="Arial"/>
                <a:hlinkClick r:id="rId6">
                  <a:extLst>
                    <a:ext uri="{A12FA001-AC4F-418D-AE19-62706E023703}">
                      <ahyp:hlinkClr val="tx"/>
                    </a:ext>
                  </a:extLst>
                </a:hlinkClick>
              </a:rPr>
              <a:t>.</a:t>
            </a:r>
            <a:r>
              <a:rPr lang="en" sz="1200" u="sng">
                <a:solidFill>
                  <a:srgbClr val="446DCD"/>
                </a:solidFill>
                <a:hlinkClick r:id="rId7">
                  <a:extLst>
                    <a:ext uri="{A12FA001-AC4F-418D-AE19-62706E023703}">
                      <ahyp:hlinkClr val="tx"/>
                    </a:ext>
                  </a:extLst>
                </a:hlinkClick>
              </a:rPr>
              <a:t>org/</a:t>
            </a:r>
            <a:r>
              <a:rPr lang="en"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669" name="Google Shape;669;p66"/>
          <p:cNvSpPr txBox="1"/>
          <p:nvPr/>
        </p:nvSpPr>
        <p:spPr>
          <a:xfrm>
            <a:off x="5486394" y="1099216"/>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 sz="1200">
                <a:solidFill>
                  <a:srgbClr val="37816E"/>
                </a:solidFill>
              </a:rPr>
              <a:t>Janeen Jones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 sz="1200">
                <a:solidFill>
                  <a:srgbClr val="0F0F14"/>
                </a:solidFill>
              </a:rPr>
              <a:t>jjones</a:t>
            </a:r>
            <a:r>
              <a:rPr b="0" i="0" lang="en" sz="1200" u="none" cap="none" strike="noStrike">
                <a:solidFill>
                  <a:srgbClr val="0F0F14"/>
                </a:solidFill>
                <a:latin typeface="Arial"/>
                <a:ea typeface="Arial"/>
                <a:cs typeface="Arial"/>
                <a:sym typeface="Arial"/>
              </a:rPr>
              <a:t>@</a:t>
            </a:r>
            <a:r>
              <a:rPr lang="en" sz="1200">
                <a:solidFill>
                  <a:srgbClr val="0F0F14"/>
                </a:solidFill>
              </a:rPr>
              <a:t>fieldmuseum</a:t>
            </a:r>
            <a:r>
              <a:rPr b="0" i="0" lang="en" sz="1200" u="none" cap="none" strike="noStrike">
                <a:solidFill>
                  <a:srgbClr val="0F0F14"/>
                </a:solidFill>
                <a:latin typeface="Arial"/>
                <a:ea typeface="Arial"/>
                <a:cs typeface="Arial"/>
                <a:sym typeface="Arial"/>
              </a:rPr>
              <a:t>.</a:t>
            </a:r>
            <a:r>
              <a:rPr lang="en" sz="1200">
                <a:solidFill>
                  <a:srgbClr val="0F0F14"/>
                </a:solidFill>
              </a:rPr>
              <a:t>org</a:t>
            </a:r>
            <a:br>
              <a:rPr b="0" i="0" lang="en" sz="1200" u="none" cap="none" strike="noStrike">
                <a:solidFill>
                  <a:srgbClr val="0F0F14"/>
                </a:solidFill>
                <a:latin typeface="Arial"/>
                <a:ea typeface="Arial"/>
                <a:cs typeface="Arial"/>
                <a:sym typeface="Arial"/>
              </a:rPr>
            </a:br>
            <a:r>
              <a:rPr b="0" i="0" lang="en" sz="1200" u="sng" cap="none" strike="noStrike">
                <a:solidFill>
                  <a:srgbClr val="446DCD"/>
                </a:solidFill>
                <a:latin typeface="Arial"/>
                <a:ea typeface="Arial"/>
                <a:cs typeface="Arial"/>
                <a:sym typeface="Arial"/>
                <a:hlinkClick r:id="rId8">
                  <a:extLst>
                    <a:ext uri="{A12FA001-AC4F-418D-AE19-62706E023703}">
                      <ahyp:hlinkClr val="tx"/>
                    </a:ext>
                  </a:extLst>
                </a:hlinkClick>
              </a:rPr>
              <a:t>https://www.</a:t>
            </a:r>
            <a:r>
              <a:rPr lang="en" sz="1200" u="sng">
                <a:solidFill>
                  <a:srgbClr val="446DCD"/>
                </a:solidFill>
                <a:hlinkClick r:id="rId9">
                  <a:extLst>
                    <a:ext uri="{A12FA001-AC4F-418D-AE19-62706E023703}">
                      <ahyp:hlinkClr val="tx"/>
                    </a:ext>
                  </a:extLst>
                </a:hlinkClick>
              </a:rPr>
              <a:t>fieldmuseum</a:t>
            </a:r>
            <a:r>
              <a:rPr b="0" i="0" lang="en" sz="1200" u="sng" cap="none" strike="noStrike">
                <a:solidFill>
                  <a:srgbClr val="446DCD"/>
                </a:solidFill>
                <a:latin typeface="Arial"/>
                <a:ea typeface="Arial"/>
                <a:cs typeface="Arial"/>
                <a:sym typeface="Arial"/>
                <a:hlinkClick r:id="rId10">
                  <a:extLst>
                    <a:ext uri="{A12FA001-AC4F-418D-AE19-62706E023703}">
                      <ahyp:hlinkClr val="tx"/>
                    </a:ext>
                  </a:extLst>
                </a:hlinkClick>
              </a:rPr>
              <a:t>.</a:t>
            </a:r>
            <a:r>
              <a:rPr lang="en" sz="1200" u="sng">
                <a:solidFill>
                  <a:srgbClr val="446DCD"/>
                </a:solidFill>
                <a:hlinkClick r:id="rId11">
                  <a:extLst>
                    <a:ext uri="{A12FA001-AC4F-418D-AE19-62706E023703}">
                      <ahyp:hlinkClr val="tx"/>
                    </a:ext>
                  </a:extLst>
                </a:hlinkClick>
              </a:rPr>
              <a:t>org/</a:t>
            </a:r>
            <a:r>
              <a:rPr lang="en"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670" name="Google Shape;670;p66"/>
          <p:cNvSpPr txBox="1"/>
          <p:nvPr/>
        </p:nvSpPr>
        <p:spPr>
          <a:xfrm>
            <a:off x="5486400" y="1855785"/>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 sz="1200">
                <a:solidFill>
                  <a:srgbClr val="37816E"/>
                </a:solidFill>
              </a:rPr>
              <a:t>Kate Webbink</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 sz="1200">
                <a:solidFill>
                  <a:srgbClr val="0F0F14"/>
                </a:solidFill>
              </a:rPr>
              <a:t>kwebbink</a:t>
            </a:r>
            <a:r>
              <a:rPr b="0" i="0" lang="en" sz="1200" u="none" cap="none" strike="noStrike">
                <a:solidFill>
                  <a:srgbClr val="0F0F14"/>
                </a:solidFill>
                <a:latin typeface="Arial"/>
                <a:ea typeface="Arial"/>
                <a:cs typeface="Arial"/>
                <a:sym typeface="Arial"/>
              </a:rPr>
              <a:t>@</a:t>
            </a:r>
            <a:r>
              <a:rPr lang="en" sz="1200">
                <a:solidFill>
                  <a:srgbClr val="0F0F14"/>
                </a:solidFill>
              </a:rPr>
              <a:t>fieldmusuem</a:t>
            </a:r>
            <a:r>
              <a:rPr b="0" i="0" lang="en" sz="1200" u="none" cap="none" strike="noStrike">
                <a:solidFill>
                  <a:srgbClr val="0F0F14"/>
                </a:solidFill>
                <a:latin typeface="Arial"/>
                <a:ea typeface="Arial"/>
                <a:cs typeface="Arial"/>
                <a:sym typeface="Arial"/>
              </a:rPr>
              <a:t>.</a:t>
            </a:r>
            <a:r>
              <a:rPr lang="en" sz="1200">
                <a:solidFill>
                  <a:srgbClr val="0F0F14"/>
                </a:solidFill>
              </a:rPr>
              <a:t>org</a:t>
            </a:r>
            <a:br>
              <a:rPr b="0" i="0" lang="en" sz="1200" u="none" cap="none" strike="noStrike">
                <a:solidFill>
                  <a:srgbClr val="0F0F14"/>
                </a:solidFill>
                <a:latin typeface="Arial"/>
                <a:ea typeface="Arial"/>
                <a:cs typeface="Arial"/>
                <a:sym typeface="Arial"/>
              </a:rPr>
            </a:br>
            <a:r>
              <a:rPr lang="en" sz="1200" u="sng">
                <a:solidFill>
                  <a:srgbClr val="446DCD"/>
                </a:solidFill>
                <a:hlinkClick r:id="rId12">
                  <a:extLst>
                    <a:ext uri="{A12FA001-AC4F-418D-AE19-62706E023703}">
                      <ahyp:hlinkClr val="tx"/>
                    </a:ext>
                  </a:extLst>
                </a:hlinkClick>
              </a:rPr>
              <a:t>https://www.fieldmuseum.org/</a:t>
            </a:r>
            <a:r>
              <a:rPr lang="en"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671" name="Google Shape;671;p66"/>
          <p:cNvSpPr txBox="1"/>
          <p:nvPr/>
        </p:nvSpPr>
        <p:spPr>
          <a:xfrm>
            <a:off x="5486400" y="2596810"/>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 sz="1200">
                <a:solidFill>
                  <a:srgbClr val="37816E"/>
                </a:solidFill>
              </a:rPr>
              <a:t>Abigail McArthur-Self</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 sz="1200">
                <a:solidFill>
                  <a:srgbClr val="0F0F14"/>
                </a:solidFill>
              </a:rPr>
              <a:t>amcarthur-self</a:t>
            </a:r>
            <a:r>
              <a:rPr b="0" i="0" lang="en" sz="1200" u="none" cap="none" strike="noStrike">
                <a:solidFill>
                  <a:srgbClr val="0F0F14"/>
                </a:solidFill>
                <a:latin typeface="Arial"/>
                <a:ea typeface="Arial"/>
                <a:cs typeface="Arial"/>
                <a:sym typeface="Arial"/>
              </a:rPr>
              <a:t>@</a:t>
            </a:r>
            <a:r>
              <a:rPr lang="en" sz="1200">
                <a:solidFill>
                  <a:srgbClr val="0F0F14"/>
                </a:solidFill>
              </a:rPr>
              <a:t>fieldmusuem</a:t>
            </a:r>
            <a:r>
              <a:rPr b="0" i="0" lang="en" sz="1200" u="none" cap="none" strike="noStrike">
                <a:solidFill>
                  <a:srgbClr val="0F0F14"/>
                </a:solidFill>
                <a:latin typeface="Arial"/>
                <a:ea typeface="Arial"/>
                <a:cs typeface="Arial"/>
                <a:sym typeface="Arial"/>
              </a:rPr>
              <a:t>.</a:t>
            </a:r>
            <a:r>
              <a:rPr lang="en" sz="1200">
                <a:solidFill>
                  <a:srgbClr val="0F0F14"/>
                </a:solidFill>
              </a:rPr>
              <a:t>org</a:t>
            </a:r>
            <a:br>
              <a:rPr b="0" i="0" lang="en" sz="1200" u="none" cap="none" strike="noStrike">
                <a:solidFill>
                  <a:srgbClr val="0F0F14"/>
                </a:solidFill>
                <a:latin typeface="Arial"/>
                <a:ea typeface="Arial"/>
                <a:cs typeface="Arial"/>
                <a:sym typeface="Arial"/>
              </a:rPr>
            </a:br>
            <a:r>
              <a:rPr lang="en" sz="1200" u="sng">
                <a:solidFill>
                  <a:srgbClr val="446DCD"/>
                </a:solidFill>
                <a:hlinkClick r:id="rId13">
                  <a:extLst>
                    <a:ext uri="{A12FA001-AC4F-418D-AE19-62706E023703}">
                      <ahyp:hlinkClr val="tx"/>
                    </a:ext>
                  </a:extLst>
                </a:hlinkClick>
              </a:rPr>
              <a:t>https://www.fieldmuseum.org/</a:t>
            </a:r>
            <a:r>
              <a:rPr lang="en"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672" name="Google Shape;672;p66"/>
          <p:cNvSpPr txBox="1"/>
          <p:nvPr/>
        </p:nvSpPr>
        <p:spPr>
          <a:xfrm>
            <a:off x="5486400" y="3435010"/>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 sz="1200">
                <a:solidFill>
                  <a:srgbClr val="37816E"/>
                </a:solidFill>
              </a:rPr>
              <a:t>Alexis Ramirez</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 sz="1200">
                <a:solidFill>
                  <a:srgbClr val="0F0F14"/>
                </a:solidFill>
              </a:rPr>
              <a:t>aramirez</a:t>
            </a:r>
            <a:r>
              <a:rPr b="0" i="0" lang="en" sz="1200" u="none" cap="none" strike="noStrike">
                <a:solidFill>
                  <a:srgbClr val="0F0F14"/>
                </a:solidFill>
                <a:latin typeface="Arial"/>
                <a:ea typeface="Arial"/>
                <a:cs typeface="Arial"/>
                <a:sym typeface="Arial"/>
              </a:rPr>
              <a:t>@</a:t>
            </a:r>
            <a:r>
              <a:rPr lang="en" sz="1200">
                <a:solidFill>
                  <a:srgbClr val="0F0F14"/>
                </a:solidFill>
              </a:rPr>
              <a:t>fieldmusuem</a:t>
            </a:r>
            <a:r>
              <a:rPr b="0" i="0" lang="en" sz="1200" u="none" cap="none" strike="noStrike">
                <a:solidFill>
                  <a:srgbClr val="0F0F14"/>
                </a:solidFill>
                <a:latin typeface="Arial"/>
                <a:ea typeface="Arial"/>
                <a:cs typeface="Arial"/>
                <a:sym typeface="Arial"/>
              </a:rPr>
              <a:t>.</a:t>
            </a:r>
            <a:r>
              <a:rPr lang="en" sz="1200">
                <a:solidFill>
                  <a:srgbClr val="0F0F14"/>
                </a:solidFill>
              </a:rPr>
              <a:t>org</a:t>
            </a:r>
            <a:br>
              <a:rPr b="0" i="0" lang="en" sz="1200" u="none" cap="none" strike="noStrike">
                <a:solidFill>
                  <a:srgbClr val="0F0F14"/>
                </a:solidFill>
                <a:latin typeface="Arial"/>
                <a:ea typeface="Arial"/>
                <a:cs typeface="Arial"/>
                <a:sym typeface="Arial"/>
              </a:rPr>
            </a:br>
            <a:r>
              <a:rPr lang="en" sz="1200" u="sng">
                <a:solidFill>
                  <a:srgbClr val="446DCD"/>
                </a:solidFill>
                <a:hlinkClick r:id="rId14">
                  <a:extLst>
                    <a:ext uri="{A12FA001-AC4F-418D-AE19-62706E023703}">
                      <ahyp:hlinkClr val="tx"/>
                    </a:ext>
                  </a:extLst>
                </a:hlinkClick>
              </a:rPr>
              <a:t>https://www.fieldmuseum.org/</a:t>
            </a:r>
            <a:r>
              <a:rPr lang="en" sz="1200">
                <a:solidFill>
                  <a:srgbClr val="0F0F14"/>
                </a:solidFill>
              </a:rPr>
              <a:t> </a:t>
            </a:r>
            <a:endParaRPr b="0" i="0" sz="1200" u="none" cap="none" strike="noStrike">
              <a:solidFill>
                <a:srgbClr val="0F0F14"/>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1"/>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
              <a:t>Recap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Data Relationships</a:t>
            </a:r>
            <a:endParaRPr b="1" i="0" sz="2200" u="none" cap="none" strike="noStrike">
              <a:solidFill>
                <a:schemeClr val="dk2"/>
              </a:solidFill>
              <a:latin typeface="Arial"/>
              <a:ea typeface="Arial"/>
              <a:cs typeface="Arial"/>
              <a:sym typeface="Arial"/>
            </a:endParaRPr>
          </a:p>
        </p:txBody>
      </p:sp>
      <p:sp>
        <p:nvSpPr>
          <p:cNvPr id="203" name="Google Shape;203;p42"/>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4" name="Google Shape;204;p42"/>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lang="en">
                <a:solidFill>
                  <a:schemeClr val="dk1"/>
                </a:solidFill>
              </a:rPr>
              <a:t>Some fields might not exist yet zero-to-one (0:1)</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
                <a:solidFill>
                  <a:schemeClr val="dk1"/>
                </a:solidFill>
              </a:rPr>
              <a:t>Some fields might not have a place to go  one-to-zero (1:0</a:t>
            </a:r>
            <a:r>
              <a:rPr lang="en">
                <a:solidFill>
                  <a:schemeClr val="dk1"/>
                </a:solidFill>
              </a:rPr>
              <a:t>)</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
                <a:solidFill>
                  <a:schemeClr val="dk1"/>
                </a:solidFill>
              </a:rPr>
              <a:t>Some fields will map many-to-many </a:t>
            </a:r>
            <a:br>
              <a:rPr lang="en">
                <a:solidFill>
                  <a:schemeClr val="dk1"/>
                </a:solidFill>
              </a:rPr>
            </a:br>
            <a:r>
              <a:rPr lang="en">
                <a:solidFill>
                  <a:schemeClr val="dk1"/>
                </a:solidFill>
              </a:rPr>
              <a:t>(∞ : ∞)</a:t>
            </a:r>
            <a:endParaRPr b="0" i="0" sz="1400" u="none" cap="none" strike="noStrike">
              <a:solidFill>
                <a:srgbClr val="000000"/>
              </a:solidFill>
              <a:latin typeface="Arial"/>
              <a:ea typeface="Arial"/>
              <a:cs typeface="Arial"/>
              <a:sym typeface="Arial"/>
            </a:endParaRPr>
          </a:p>
        </p:txBody>
      </p:sp>
      <p:sp>
        <p:nvSpPr>
          <p:cNvPr id="205" name="Google Shape;205;p42"/>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6" name="Google Shape;206;p42"/>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82880" lvl="0" marL="182880" marR="0" rtl="0" algn="l">
              <a:lnSpc>
                <a:spcPct val="100000"/>
              </a:lnSpc>
              <a:spcBef>
                <a:spcPts val="1000"/>
              </a:spcBef>
              <a:spcAft>
                <a:spcPts val="0"/>
              </a:spcAft>
              <a:buClr>
                <a:schemeClr val="dk1"/>
              </a:buClr>
              <a:buSzPts val="1400"/>
              <a:buFont typeface="Noto Sans Symbols"/>
              <a:buChar char="●"/>
            </a:pPr>
            <a:r>
              <a:rPr lang="en">
                <a:solidFill>
                  <a:schemeClr val="dk1"/>
                </a:solidFill>
              </a:rPr>
              <a:t>Some fields will map one-to-one (1:1)</a:t>
            </a:r>
            <a:endParaRPr>
              <a:solidFill>
                <a:schemeClr val="dk1"/>
              </a:solidFill>
            </a:endParaRPr>
          </a:p>
          <a:p>
            <a:pPr indent="-182880" lvl="0" marL="182880" marR="0" rtl="0" algn="l">
              <a:lnSpc>
                <a:spcPct val="100000"/>
              </a:lnSpc>
              <a:spcBef>
                <a:spcPts val="1000"/>
              </a:spcBef>
              <a:spcAft>
                <a:spcPts val="0"/>
              </a:spcAft>
              <a:buClr>
                <a:schemeClr val="dk1"/>
              </a:buClr>
              <a:buSzPts val="1400"/>
              <a:buFont typeface="Noto Sans Symbols"/>
              <a:buChar char="●"/>
            </a:pPr>
            <a:r>
              <a:rPr lang="en">
                <a:solidFill>
                  <a:schemeClr val="dk1"/>
                </a:solidFill>
              </a:rPr>
              <a:t>Some fields will map many-to-one (∞:1)</a:t>
            </a:r>
            <a:endParaRPr>
              <a:solidFill>
                <a:schemeClr val="dk1"/>
              </a:solidFill>
            </a:endParaRPr>
          </a:p>
          <a:p>
            <a:pPr indent="-182880" lvl="0" marL="182880" marR="0" rtl="0" algn="l">
              <a:lnSpc>
                <a:spcPct val="100000"/>
              </a:lnSpc>
              <a:spcBef>
                <a:spcPts val="1000"/>
              </a:spcBef>
              <a:spcAft>
                <a:spcPts val="0"/>
              </a:spcAft>
              <a:buClr>
                <a:schemeClr val="dk1"/>
              </a:buClr>
              <a:buSzPts val="1400"/>
              <a:buFont typeface="Noto Sans Symbols"/>
              <a:buChar char="●"/>
            </a:pPr>
            <a:r>
              <a:rPr lang="en">
                <a:solidFill>
                  <a:schemeClr val="dk1"/>
                </a:solidFill>
              </a:rPr>
              <a:t>Some fields will map one-to-many (1:∞)</a:t>
            </a:r>
            <a:endParaRPr b="0" i="0" u="none" cap="none" strike="noStrike">
              <a:solidFill>
                <a:srgbClr val="000000"/>
              </a:solidFill>
              <a:latin typeface="Arial"/>
              <a:ea typeface="Arial"/>
              <a:cs typeface="Arial"/>
              <a:sym typeface="Arial"/>
            </a:endParaRPr>
          </a:p>
        </p:txBody>
      </p:sp>
      <p:sp>
        <p:nvSpPr>
          <p:cNvPr id="207" name="Google Shape;207;p4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RECAP</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RECAP</a:t>
            </a:r>
            <a:endParaRPr b="1" i="0" sz="100" u="none" cap="none" strike="noStrike">
              <a:solidFill>
                <a:schemeClr val="accent1"/>
              </a:solidFill>
              <a:latin typeface="Arial"/>
              <a:ea typeface="Arial"/>
              <a:cs typeface="Arial"/>
              <a:sym typeface="Arial"/>
            </a:endParaRPr>
          </a:p>
        </p:txBody>
      </p:sp>
      <p:sp>
        <p:nvSpPr>
          <p:cNvPr id="213" name="Google Shape;213;p43"/>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4" name="Google Shape;214;p43"/>
          <p:cNvSpPr txBox="1"/>
          <p:nvPr/>
        </p:nvSpPr>
        <p:spPr>
          <a:xfrm>
            <a:off x="6429896" y="1514929"/>
            <a:ext cx="2244600" cy="2338500"/>
          </a:xfrm>
          <a:prstGeom prst="rect">
            <a:avLst/>
          </a:prstGeom>
          <a:noFill/>
          <a:ln>
            <a:noFill/>
          </a:ln>
        </p:spPr>
        <p:txBody>
          <a:bodyPr anchorCtr="0" anchor="t" bIns="91425" lIns="0" spcFirstLastPara="1" rIns="91425" wrap="square" tIns="91425">
            <a:noAutofit/>
          </a:bodyPr>
          <a:lstStyle/>
          <a:p>
            <a:pPr indent="-180340" lvl="0" marL="182880" rtl="0" algn="l">
              <a:spcBef>
                <a:spcPts val="1200"/>
              </a:spcBef>
              <a:spcAft>
                <a:spcPts val="0"/>
              </a:spcAft>
              <a:buClr>
                <a:schemeClr val="dk1"/>
              </a:buClr>
              <a:buSzPts val="1400"/>
              <a:buFont typeface="Noto Sans Symbols"/>
              <a:buChar char="●"/>
            </a:pPr>
            <a:r>
              <a:rPr b="1" lang="en">
                <a:solidFill>
                  <a:schemeClr val="accent1"/>
                </a:solidFill>
              </a:rPr>
              <a:t>Binary</a:t>
            </a:r>
            <a:r>
              <a:rPr lang="en">
                <a:solidFill>
                  <a:schemeClr val="dk1"/>
                </a:solidFill>
              </a:rPr>
              <a:t> (boolean)</a:t>
            </a:r>
            <a:r>
              <a:rPr lang="en">
                <a:solidFill>
                  <a:schemeClr val="dk1"/>
                </a:solidFill>
              </a:rPr>
              <a:t>:</a:t>
            </a:r>
            <a:endParaRPr/>
          </a:p>
          <a:p>
            <a:pPr indent="-235201" lvl="1" marL="448056" rtl="0" algn="l">
              <a:spcBef>
                <a:spcPts val="1200"/>
              </a:spcBef>
              <a:spcAft>
                <a:spcPts val="0"/>
              </a:spcAft>
              <a:buClr>
                <a:schemeClr val="dk1"/>
              </a:buClr>
              <a:buSzPts val="1400"/>
              <a:buFont typeface="Noto Sans Symbols"/>
              <a:buChar char="–"/>
            </a:pPr>
            <a:r>
              <a:rPr lang="en">
                <a:solidFill>
                  <a:schemeClr val="dk1"/>
                </a:solidFill>
              </a:rPr>
              <a:t>1/0, 0/1: Yes/No, Y/N, True/False</a:t>
            </a:r>
            <a:endParaRPr>
              <a:solidFill>
                <a:schemeClr val="dk1"/>
              </a:solidFill>
            </a:endParaRPr>
          </a:p>
          <a:p>
            <a:pPr indent="-182880" lvl="0" marL="182880" rtl="0" algn="l">
              <a:spcBef>
                <a:spcPts val="1200"/>
              </a:spcBef>
              <a:spcAft>
                <a:spcPts val="0"/>
              </a:spcAft>
              <a:buClr>
                <a:schemeClr val="dk1"/>
              </a:buClr>
              <a:buSzPts val="1400"/>
              <a:buFont typeface="Noto Sans Symbols"/>
              <a:buChar char="●"/>
            </a:pPr>
            <a:r>
              <a:rPr b="1" lang="en">
                <a:solidFill>
                  <a:schemeClr val="accent1"/>
                </a:solidFill>
              </a:rPr>
              <a:t>Structured Text</a:t>
            </a:r>
            <a:r>
              <a:rPr lang="en">
                <a:solidFill>
                  <a:schemeClr val="dk1"/>
                </a:solidFill>
              </a:rPr>
              <a:t> (factor)</a:t>
            </a:r>
            <a:endParaRPr>
              <a:solidFill>
                <a:schemeClr val="dk1"/>
              </a:solidFill>
            </a:endParaRPr>
          </a:p>
        </p:txBody>
      </p:sp>
      <p:sp>
        <p:nvSpPr>
          <p:cNvPr id="215" name="Google Shape;215;p43"/>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 name="Google Shape;216;p43"/>
          <p:cNvSpPr txBox="1"/>
          <p:nvPr/>
        </p:nvSpPr>
        <p:spPr>
          <a:xfrm>
            <a:off x="461521" y="1514929"/>
            <a:ext cx="2244600" cy="2338500"/>
          </a:xfrm>
          <a:prstGeom prst="rect">
            <a:avLst/>
          </a:prstGeom>
          <a:noFill/>
          <a:ln>
            <a:noFill/>
          </a:ln>
        </p:spPr>
        <p:txBody>
          <a:bodyPr anchorCtr="0" anchor="t" bIns="91425" lIns="0" spcFirstLastPara="1" rIns="91425" wrap="square" tIns="91425">
            <a:no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b="1" lang="en">
                <a:solidFill>
                  <a:schemeClr val="accent1"/>
                </a:solidFill>
              </a:rPr>
              <a:t>Numbers</a:t>
            </a:r>
            <a:r>
              <a:rPr lang="en">
                <a:solidFill>
                  <a:schemeClr val="dk1"/>
                </a:solidFill>
              </a:rPr>
              <a:t> (numeric) — Two types:</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
                <a:solidFill>
                  <a:schemeClr val="dk1"/>
                </a:solidFill>
              </a:rPr>
              <a:t>integer, long integer</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
                <a:solidFill>
                  <a:schemeClr val="dk1"/>
                </a:solidFill>
              </a:rPr>
              <a:t>float, double</a:t>
            </a:r>
            <a:endParaRPr b="0" i="0" sz="1400" u="none" cap="none" strike="noStrike">
              <a:solidFill>
                <a:schemeClr val="dk1"/>
              </a:solidFill>
              <a:latin typeface="Arial"/>
              <a:ea typeface="Arial"/>
              <a:cs typeface="Arial"/>
              <a:sym typeface="Arial"/>
            </a:endParaRPr>
          </a:p>
          <a:p>
            <a:pPr indent="-182880" lvl="0" marL="182880" rtl="0" algn="l">
              <a:spcBef>
                <a:spcPts val="1200"/>
              </a:spcBef>
              <a:spcAft>
                <a:spcPts val="0"/>
              </a:spcAft>
              <a:buClr>
                <a:schemeClr val="dk1"/>
              </a:buClr>
              <a:buSzPts val="1400"/>
              <a:buFont typeface="Noto Sans Symbols"/>
              <a:buChar char="●"/>
            </a:pPr>
            <a:r>
              <a:rPr b="1" lang="en">
                <a:solidFill>
                  <a:schemeClr val="accent1"/>
                </a:solidFill>
              </a:rPr>
              <a:t>Text</a:t>
            </a:r>
            <a:r>
              <a:rPr lang="en">
                <a:solidFill>
                  <a:schemeClr val="dk1"/>
                </a:solidFill>
              </a:rPr>
              <a:t> (alphanumeric):</a:t>
            </a:r>
            <a:endParaRPr>
              <a:solidFill>
                <a:schemeClr val="dk1"/>
              </a:solidFill>
            </a:endParaRPr>
          </a:p>
          <a:p>
            <a:pPr indent="-235201" lvl="1" marL="448056" marR="0" rtl="0" algn="l">
              <a:lnSpc>
                <a:spcPct val="100000"/>
              </a:lnSpc>
              <a:spcBef>
                <a:spcPts val="1200"/>
              </a:spcBef>
              <a:spcAft>
                <a:spcPts val="0"/>
              </a:spcAft>
              <a:buClr>
                <a:schemeClr val="dk1"/>
              </a:buClr>
              <a:buSzPts val="1400"/>
              <a:buFont typeface="Noto Sans Symbols"/>
              <a:buChar char="–"/>
            </a:pPr>
            <a:r>
              <a:rPr lang="en">
                <a:solidFill>
                  <a:schemeClr val="dk1"/>
                </a:solidFill>
              </a:rPr>
              <a:t>character, string</a:t>
            </a:r>
            <a:endParaRPr>
              <a:solidFill>
                <a:schemeClr val="dk1"/>
              </a:solidFill>
            </a:endParaRPr>
          </a:p>
          <a:p>
            <a:pPr indent="0" lvl="0" marL="0" marR="0" rtl="0" algn="l">
              <a:lnSpc>
                <a:spcPct val="100000"/>
              </a:lnSpc>
              <a:spcBef>
                <a:spcPts val="1200"/>
              </a:spcBef>
              <a:spcAft>
                <a:spcPts val="1200"/>
              </a:spcAft>
              <a:buNone/>
            </a:pPr>
            <a:r>
              <a:t/>
            </a:r>
            <a:endParaRPr>
              <a:solidFill>
                <a:schemeClr val="dk1"/>
              </a:solidFill>
            </a:endParaRPr>
          </a:p>
        </p:txBody>
      </p:sp>
      <p:sp>
        <p:nvSpPr>
          <p:cNvPr id="217" name="Google Shape;217;p43"/>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43"/>
          <p:cNvSpPr txBox="1"/>
          <p:nvPr/>
        </p:nvSpPr>
        <p:spPr>
          <a:xfrm>
            <a:off x="3445708" y="1514929"/>
            <a:ext cx="2244600" cy="2338500"/>
          </a:xfrm>
          <a:prstGeom prst="rect">
            <a:avLst/>
          </a:prstGeom>
          <a:noFill/>
          <a:ln>
            <a:noFill/>
          </a:ln>
        </p:spPr>
        <p:txBody>
          <a:bodyPr anchorCtr="0" anchor="t" bIns="91425" lIns="0" spcFirstLastPara="1" rIns="91425" wrap="square" tIns="91425">
            <a:noAutofit/>
          </a:bodyPr>
          <a:lstStyle/>
          <a:p>
            <a:pPr indent="-180340" lvl="0" marL="182880" rtl="0" algn="l">
              <a:spcBef>
                <a:spcPts val="1200"/>
              </a:spcBef>
              <a:spcAft>
                <a:spcPts val="0"/>
              </a:spcAft>
              <a:buClr>
                <a:schemeClr val="dk1"/>
              </a:buClr>
              <a:buSzPts val="1400"/>
              <a:buFont typeface="Noto Sans Symbols"/>
              <a:buChar char="●"/>
            </a:pPr>
            <a:r>
              <a:rPr b="1" lang="en">
                <a:solidFill>
                  <a:schemeClr val="accent1"/>
                </a:solidFill>
              </a:rPr>
              <a:t>System Value</a:t>
            </a:r>
            <a:r>
              <a:rPr lang="en">
                <a:solidFill>
                  <a:schemeClr val="dk1"/>
                </a:solidFill>
              </a:rPr>
              <a:t> (date)</a:t>
            </a:r>
            <a:r>
              <a:rPr lang="en">
                <a:solidFill>
                  <a:schemeClr val="dk1"/>
                </a:solidFill>
              </a:rPr>
              <a:t>:</a:t>
            </a:r>
            <a:endParaRPr/>
          </a:p>
          <a:p>
            <a:pPr indent="-235201" lvl="1" marL="448056" rtl="0" algn="l">
              <a:spcBef>
                <a:spcPts val="1200"/>
              </a:spcBef>
              <a:spcAft>
                <a:spcPts val="0"/>
              </a:spcAft>
              <a:buClr>
                <a:schemeClr val="dk1"/>
              </a:buClr>
              <a:buSzPts val="1400"/>
              <a:buFont typeface="Noto Sans Symbols"/>
              <a:buChar char="–"/>
            </a:pPr>
            <a:r>
              <a:rPr lang="en">
                <a:solidFill>
                  <a:schemeClr val="dk1"/>
                </a:solidFill>
              </a:rPr>
              <a:t>date/time, date, time</a:t>
            </a:r>
            <a:endParaRPr>
              <a:solidFill>
                <a:schemeClr val="dk1"/>
              </a:solidFill>
            </a:endParaRPr>
          </a:p>
          <a:p>
            <a:pPr indent="-182880" lvl="0" marL="182880" rtl="0" algn="l">
              <a:spcBef>
                <a:spcPts val="1200"/>
              </a:spcBef>
              <a:spcAft>
                <a:spcPts val="0"/>
              </a:spcAft>
              <a:buClr>
                <a:schemeClr val="dk1"/>
              </a:buClr>
              <a:buSzPts val="1400"/>
              <a:buFont typeface="Noto Sans Symbols"/>
              <a:buChar char="●"/>
            </a:pPr>
            <a:r>
              <a:rPr b="1" lang="en">
                <a:solidFill>
                  <a:schemeClr val="accent1"/>
                </a:solidFill>
              </a:rPr>
              <a:t>Unstructured Text</a:t>
            </a:r>
            <a:r>
              <a:rPr lang="en">
                <a:solidFill>
                  <a:schemeClr val="dk1"/>
                </a:solidFill>
              </a:rPr>
              <a:t> (memo):</a:t>
            </a:r>
            <a:endParaRPr>
              <a:solidFill>
                <a:schemeClr val="dk1"/>
              </a:solidFill>
            </a:endParaRPr>
          </a:p>
          <a:p>
            <a:pPr indent="-235201" lvl="1" marL="448056" rtl="0" algn="l">
              <a:spcBef>
                <a:spcPts val="1200"/>
              </a:spcBef>
              <a:spcAft>
                <a:spcPts val="0"/>
              </a:spcAft>
              <a:buClr>
                <a:schemeClr val="dk1"/>
              </a:buClr>
              <a:buSzPts val="1400"/>
              <a:buFont typeface="Noto Sans Symbols"/>
              <a:buChar char="–"/>
            </a:pPr>
            <a:r>
              <a:rPr lang="en">
                <a:solidFill>
                  <a:schemeClr val="dk1"/>
                </a:solidFill>
              </a:rPr>
              <a:t>long text, longchar, blob</a:t>
            </a:r>
            <a:endParaRPr>
              <a:solidFill>
                <a:schemeClr val="dk1"/>
              </a:solidFill>
            </a:endParaRPr>
          </a:p>
        </p:txBody>
      </p:sp>
      <p:sp>
        <p:nvSpPr>
          <p:cNvPr id="219" name="Google Shape;219;p4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None/>
            </a:pPr>
            <a:r>
              <a:rPr b="1" lang="en" sz="2200">
                <a:solidFill>
                  <a:schemeClr val="dk2"/>
                </a:solidFill>
              </a:rPr>
              <a:t>Field/Data Types</a:t>
            </a:r>
            <a:endParaRPr b="1" sz="22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Overall Steps</a:t>
            </a:r>
            <a:endParaRPr b="1" i="0" sz="2200" u="none" cap="none" strike="noStrike">
              <a:solidFill>
                <a:schemeClr val="dk2"/>
              </a:solidFill>
              <a:latin typeface="Arial"/>
              <a:ea typeface="Arial"/>
              <a:cs typeface="Arial"/>
              <a:sym typeface="Arial"/>
            </a:endParaRPr>
          </a:p>
        </p:txBody>
      </p:sp>
      <p:sp>
        <p:nvSpPr>
          <p:cNvPr id="225" name="Google Shape;225;p44"/>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6" name="Google Shape;226;p44"/>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180340" lvl="0" marL="182880" marR="0" rtl="0" algn="l">
              <a:lnSpc>
                <a:spcPct val="100000"/>
              </a:lnSpc>
              <a:spcBef>
                <a:spcPts val="1200"/>
              </a:spcBef>
              <a:spcAft>
                <a:spcPts val="0"/>
              </a:spcAft>
              <a:buClr>
                <a:schemeClr val="dk1"/>
              </a:buClr>
              <a:buSzPts val="1400"/>
              <a:buAutoNum type="arabicPeriod" startAt="4"/>
            </a:pPr>
            <a:r>
              <a:rPr lang="en">
                <a:solidFill>
                  <a:schemeClr val="dk1"/>
                </a:solidFill>
              </a:rPr>
              <a:t>Plan how to execute the mapping</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
                <a:solidFill>
                  <a:schemeClr val="dk1"/>
                </a:solidFill>
              </a:rPr>
              <a:t>Details when/how to clean </a:t>
            </a:r>
            <a:r>
              <a:rPr b="1" lang="en">
                <a:solidFill>
                  <a:schemeClr val="accent1"/>
                </a:solidFill>
              </a:rPr>
              <a:t>donor</a:t>
            </a:r>
            <a:r>
              <a:rPr lang="en">
                <a:solidFill>
                  <a:schemeClr val="dk1"/>
                </a:solidFill>
              </a:rPr>
              <a:t> fields</a:t>
            </a:r>
            <a:endParaRPr>
              <a:solidFill>
                <a:schemeClr val="dk1"/>
              </a:solidFill>
            </a:endParaRPr>
          </a:p>
          <a:p>
            <a:pPr indent="-317500" lvl="1" marL="914400" marR="0" rtl="0" algn="l">
              <a:lnSpc>
                <a:spcPct val="100000"/>
              </a:lnSpc>
              <a:spcBef>
                <a:spcPts val="1200"/>
              </a:spcBef>
              <a:spcAft>
                <a:spcPts val="0"/>
              </a:spcAft>
              <a:buClr>
                <a:schemeClr val="dk1"/>
              </a:buClr>
              <a:buSzPts val="1400"/>
              <a:buChar char="–"/>
            </a:pPr>
            <a:r>
              <a:rPr lang="en">
                <a:solidFill>
                  <a:schemeClr val="dk1"/>
                </a:solidFill>
              </a:rPr>
              <a:t>Wash/Rinse/Repeat…</a:t>
            </a:r>
            <a:endParaRPr>
              <a:solidFill>
                <a:schemeClr val="dk1"/>
              </a:solidFill>
            </a:endParaRPr>
          </a:p>
          <a:p>
            <a:pPr indent="-317500" lvl="2" marL="1371600" marR="0" rtl="0" algn="l">
              <a:lnSpc>
                <a:spcPct val="100000"/>
              </a:lnSpc>
              <a:spcBef>
                <a:spcPts val="1200"/>
              </a:spcBef>
              <a:spcAft>
                <a:spcPts val="0"/>
              </a:spcAft>
              <a:buClr>
                <a:schemeClr val="dk1"/>
              </a:buClr>
              <a:buSzPts val="1400"/>
              <a:buChar char="■"/>
            </a:pPr>
            <a:r>
              <a:rPr lang="en"/>
              <a:t>…until each field meets the </a:t>
            </a:r>
            <a:r>
              <a:rPr b="1" lang="en">
                <a:solidFill>
                  <a:schemeClr val="accent5"/>
                </a:solidFill>
              </a:rPr>
              <a:t>Recipient</a:t>
            </a:r>
            <a:r>
              <a:rPr lang="en"/>
              <a:t> standards.</a:t>
            </a:r>
            <a:endParaRPr/>
          </a:p>
          <a:p>
            <a:pPr indent="-180340" lvl="0" marL="182880" rtl="0" algn="l">
              <a:spcBef>
                <a:spcPts val="1200"/>
              </a:spcBef>
              <a:spcAft>
                <a:spcPts val="0"/>
              </a:spcAft>
              <a:buClr>
                <a:schemeClr val="dk1"/>
              </a:buClr>
              <a:buSzPts val="1400"/>
              <a:buAutoNum type="arabicPeriod" startAt="4"/>
            </a:pPr>
            <a:r>
              <a:rPr lang="en">
                <a:solidFill>
                  <a:schemeClr val="dk1"/>
                </a:solidFill>
              </a:rPr>
              <a:t>Import the data to the </a:t>
            </a:r>
            <a:r>
              <a:rPr b="1" lang="en">
                <a:solidFill>
                  <a:schemeClr val="accent5"/>
                </a:solidFill>
              </a:rPr>
              <a:t>Recipient</a:t>
            </a:r>
            <a:r>
              <a:rPr lang="en">
                <a:solidFill>
                  <a:schemeClr val="dk1"/>
                </a:solidFill>
              </a:rPr>
              <a:t>.</a:t>
            </a:r>
            <a:endParaRPr>
              <a:solidFill>
                <a:schemeClr val="dk1"/>
              </a:solidFill>
            </a:endParaRPr>
          </a:p>
        </p:txBody>
      </p:sp>
      <p:sp>
        <p:nvSpPr>
          <p:cNvPr id="227" name="Google Shape;227;p44"/>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 name="Google Shape;228;p44"/>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182880" lvl="0" marL="182880" marR="0" rtl="0" algn="l">
              <a:lnSpc>
                <a:spcPct val="100000"/>
              </a:lnSpc>
              <a:spcBef>
                <a:spcPts val="0"/>
              </a:spcBef>
              <a:spcAft>
                <a:spcPts val="0"/>
              </a:spcAft>
              <a:buClr>
                <a:schemeClr val="dk1"/>
              </a:buClr>
              <a:buSzPts val="1400"/>
              <a:buAutoNum type="arabicPeriod"/>
            </a:pPr>
            <a:r>
              <a:rPr lang="en">
                <a:solidFill>
                  <a:schemeClr val="dk1"/>
                </a:solidFill>
              </a:rPr>
              <a:t>Understand/Assess </a:t>
            </a:r>
            <a:r>
              <a:rPr b="1" lang="en">
                <a:solidFill>
                  <a:schemeClr val="accent1"/>
                </a:solidFill>
              </a:rPr>
              <a:t>Donor</a:t>
            </a:r>
            <a:r>
              <a:rPr lang="en">
                <a:solidFill>
                  <a:schemeClr val="dk1"/>
                </a:solidFill>
              </a:rPr>
              <a:t> (</a:t>
            </a:r>
            <a:r>
              <a:rPr lang="en">
                <a:solidFill>
                  <a:schemeClr val="dk1"/>
                </a:solidFill>
              </a:rPr>
              <a:t>W</a:t>
            </a:r>
            <a:r>
              <a:rPr lang="en">
                <a:solidFill>
                  <a:schemeClr val="dk1"/>
                </a:solidFill>
              </a:rPr>
              <a:t>hat do you have?)</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AutoNum type="arabicPeriod"/>
            </a:pPr>
            <a:r>
              <a:rPr lang="en">
                <a:solidFill>
                  <a:schemeClr val="dk1"/>
                </a:solidFill>
              </a:rPr>
              <a:t>Understand/Assess </a:t>
            </a:r>
            <a:r>
              <a:rPr b="1" lang="en">
                <a:solidFill>
                  <a:schemeClr val="accent5"/>
                </a:solidFill>
              </a:rPr>
              <a:t>Recipient</a:t>
            </a:r>
            <a:r>
              <a:rPr lang="en">
                <a:solidFill>
                  <a:schemeClr val="dk1"/>
                </a:solidFill>
              </a:rPr>
              <a:t> (What will you have?)</a:t>
            </a:r>
            <a:endParaRPr>
              <a:solidFill>
                <a:schemeClr val="dk1"/>
              </a:solidFill>
            </a:endParaRPr>
          </a:p>
          <a:p>
            <a:pPr indent="-180340" lvl="0" marL="182880" marR="0" rtl="0" algn="l">
              <a:lnSpc>
                <a:spcPct val="100000"/>
              </a:lnSpc>
              <a:spcBef>
                <a:spcPts val="1200"/>
              </a:spcBef>
              <a:spcAft>
                <a:spcPts val="0"/>
              </a:spcAft>
              <a:buClr>
                <a:schemeClr val="dk1"/>
              </a:buClr>
              <a:buSzPts val="1400"/>
              <a:buAutoNum type="arabicPeriod"/>
            </a:pPr>
            <a:r>
              <a:rPr lang="en">
                <a:solidFill>
                  <a:schemeClr val="dk1"/>
                </a:solidFill>
              </a:rPr>
              <a:t>Map </a:t>
            </a:r>
            <a:r>
              <a:rPr b="1" lang="en">
                <a:solidFill>
                  <a:schemeClr val="accent1"/>
                </a:solidFill>
              </a:rPr>
              <a:t>Donor</a:t>
            </a:r>
            <a:r>
              <a:rPr lang="en">
                <a:solidFill>
                  <a:schemeClr val="dk1"/>
                </a:solidFill>
              </a:rPr>
              <a:t> to </a:t>
            </a:r>
            <a:r>
              <a:rPr b="1" lang="en">
                <a:solidFill>
                  <a:schemeClr val="accent5"/>
                </a:solidFill>
              </a:rPr>
              <a:t>Recipient</a:t>
            </a:r>
            <a:r>
              <a:rPr lang="en">
                <a:solidFill>
                  <a:schemeClr val="dk1"/>
                </a:solidFill>
              </a:rPr>
              <a:t> (How will what go where?)</a:t>
            </a:r>
            <a:endParaRPr b="0" i="0" sz="1400" u="none" cap="none" strike="noStrike">
              <a:solidFill>
                <a:srgbClr val="000000"/>
              </a:solidFill>
              <a:latin typeface="Arial"/>
              <a:ea typeface="Arial"/>
              <a:cs typeface="Arial"/>
              <a:sym typeface="Arial"/>
            </a:endParaRPr>
          </a:p>
        </p:txBody>
      </p:sp>
      <p:sp>
        <p:nvSpPr>
          <p:cNvPr id="229" name="Google Shape;229;p4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RECAP</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RECAP</a:t>
            </a:r>
            <a:endParaRPr b="1" i="0" sz="100" u="none" cap="none" strike="noStrike">
              <a:solidFill>
                <a:schemeClr val="accent1"/>
              </a:solidFill>
              <a:latin typeface="Arial"/>
              <a:ea typeface="Arial"/>
              <a:cs typeface="Arial"/>
              <a:sym typeface="Arial"/>
            </a:endParaRPr>
          </a:p>
        </p:txBody>
      </p:sp>
      <p:sp>
        <p:nvSpPr>
          <p:cNvPr id="235" name="Google Shape;235;p45"/>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6" name="Google Shape;236;p45"/>
          <p:cNvSpPr txBox="1"/>
          <p:nvPr/>
        </p:nvSpPr>
        <p:spPr>
          <a:xfrm>
            <a:off x="6429896" y="1514929"/>
            <a:ext cx="2244600" cy="2338500"/>
          </a:xfrm>
          <a:prstGeom prst="rect">
            <a:avLst/>
          </a:prstGeom>
          <a:noFill/>
          <a:ln>
            <a:noFill/>
          </a:ln>
        </p:spPr>
        <p:txBody>
          <a:bodyPr anchorCtr="0" anchor="t" bIns="91425" lIns="0" spcFirstLastPara="1" rIns="91425" wrap="square" tIns="91425">
            <a:noAutofit/>
          </a:bodyPr>
          <a:lstStyle/>
          <a:p>
            <a:pPr indent="-161290" lvl="0" marL="182880" marR="0" rtl="0" algn="l">
              <a:lnSpc>
                <a:spcPct val="100000"/>
              </a:lnSpc>
              <a:spcBef>
                <a:spcPts val="1200"/>
              </a:spcBef>
              <a:spcAft>
                <a:spcPts val="0"/>
              </a:spcAft>
              <a:buClr>
                <a:schemeClr val="dk1"/>
              </a:buClr>
              <a:buSzPts val="1100"/>
              <a:buAutoNum type="arabicPeriod" startAt="3"/>
            </a:pPr>
            <a:r>
              <a:rPr lang="en" sz="1100">
                <a:solidFill>
                  <a:schemeClr val="dk1"/>
                </a:solidFill>
              </a:rPr>
              <a:t>Standards</a:t>
            </a:r>
            <a:endParaRPr b="0" i="0" sz="1100" u="none" cap="none" strike="noStrike">
              <a:solidFill>
                <a:srgbClr val="000000"/>
              </a:solidFill>
              <a:latin typeface="Arial"/>
              <a:ea typeface="Arial"/>
              <a:cs typeface="Arial"/>
              <a:sym typeface="Arial"/>
            </a:endParaRPr>
          </a:p>
          <a:p>
            <a:pPr indent="-216151" lvl="1" marL="448056" marR="0" rtl="0" algn="l">
              <a:lnSpc>
                <a:spcPct val="100000"/>
              </a:lnSpc>
              <a:spcBef>
                <a:spcPts val="1200"/>
              </a:spcBef>
              <a:spcAft>
                <a:spcPts val="0"/>
              </a:spcAft>
              <a:buClr>
                <a:schemeClr val="dk1"/>
              </a:buClr>
              <a:buSzPts val="1100"/>
              <a:buFont typeface="Noto Sans Symbols"/>
              <a:buChar char="–"/>
            </a:pPr>
            <a:r>
              <a:rPr lang="en" sz="1100">
                <a:solidFill>
                  <a:schemeClr val="dk1"/>
                </a:solidFill>
              </a:rPr>
              <a:t>Should the data have restrictions?</a:t>
            </a:r>
            <a:endParaRPr sz="1100">
              <a:solidFill>
                <a:schemeClr val="dk1"/>
              </a:solidFill>
            </a:endParaRPr>
          </a:p>
          <a:p>
            <a:pPr indent="-292100" lvl="1" marL="914400" marR="0" rtl="0" algn="l">
              <a:lnSpc>
                <a:spcPct val="100000"/>
              </a:lnSpc>
              <a:spcBef>
                <a:spcPts val="1200"/>
              </a:spcBef>
              <a:spcAft>
                <a:spcPts val="0"/>
              </a:spcAft>
              <a:buClr>
                <a:schemeClr val="dk1"/>
              </a:buClr>
              <a:buSzPts val="1000"/>
              <a:buChar char="–"/>
            </a:pPr>
            <a:r>
              <a:rPr lang="en" sz="1000">
                <a:solidFill>
                  <a:schemeClr val="dk1"/>
                </a:solidFill>
              </a:rPr>
              <a:t>Check controlled vocabs, authority files…</a:t>
            </a:r>
            <a:endParaRPr b="0" i="0" sz="1000" u="none" cap="none" strike="noStrike">
              <a:solidFill>
                <a:srgbClr val="000000"/>
              </a:solidFill>
              <a:latin typeface="Arial"/>
              <a:ea typeface="Arial"/>
              <a:cs typeface="Arial"/>
              <a:sym typeface="Arial"/>
            </a:endParaRPr>
          </a:p>
        </p:txBody>
      </p:sp>
      <p:sp>
        <p:nvSpPr>
          <p:cNvPr id="237" name="Google Shape;237;p45"/>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8" name="Google Shape;238;p45"/>
          <p:cNvSpPr txBox="1"/>
          <p:nvPr/>
        </p:nvSpPr>
        <p:spPr>
          <a:xfrm>
            <a:off x="461521" y="1514929"/>
            <a:ext cx="2244600" cy="2338500"/>
          </a:xfrm>
          <a:prstGeom prst="rect">
            <a:avLst/>
          </a:prstGeom>
          <a:noFill/>
          <a:ln>
            <a:noFill/>
          </a:ln>
        </p:spPr>
        <p:txBody>
          <a:bodyPr anchorCtr="0" anchor="t" bIns="91425" lIns="0" spcFirstLastPara="1" rIns="91425" wrap="square" tIns="91425">
            <a:noAutofit/>
          </a:bodyPr>
          <a:lstStyle/>
          <a:p>
            <a:pPr indent="-161290" lvl="0" marL="182880" marR="0" rtl="0" algn="l">
              <a:lnSpc>
                <a:spcPct val="100000"/>
              </a:lnSpc>
              <a:spcBef>
                <a:spcPts val="1200"/>
              </a:spcBef>
              <a:spcAft>
                <a:spcPts val="0"/>
              </a:spcAft>
              <a:buClr>
                <a:schemeClr val="dk1"/>
              </a:buClr>
              <a:buSzPts val="1100"/>
              <a:buAutoNum type="arabicPeriod"/>
            </a:pPr>
            <a:r>
              <a:rPr lang="en" sz="1100">
                <a:solidFill>
                  <a:schemeClr val="dk1"/>
                </a:solidFill>
              </a:rPr>
              <a:t>Understand the structure data:</a:t>
            </a:r>
            <a:endParaRPr b="0" i="0" sz="1100" u="none" cap="none" strike="noStrike">
              <a:solidFill>
                <a:srgbClr val="000000"/>
              </a:solidFill>
              <a:latin typeface="Arial"/>
              <a:ea typeface="Arial"/>
              <a:cs typeface="Arial"/>
              <a:sym typeface="Arial"/>
            </a:endParaRPr>
          </a:p>
          <a:p>
            <a:pPr indent="-216151" lvl="1" marL="448056" marR="0" rtl="0" algn="l">
              <a:lnSpc>
                <a:spcPct val="100000"/>
              </a:lnSpc>
              <a:spcBef>
                <a:spcPts val="1200"/>
              </a:spcBef>
              <a:spcAft>
                <a:spcPts val="0"/>
              </a:spcAft>
              <a:buClr>
                <a:schemeClr val="dk1"/>
              </a:buClr>
              <a:buSzPts val="1100"/>
              <a:buFont typeface="Noto Sans Symbols"/>
              <a:buChar char="–"/>
            </a:pPr>
            <a:r>
              <a:rPr lang="en" sz="1100">
                <a:solidFill>
                  <a:schemeClr val="dk1"/>
                </a:solidFill>
              </a:rPr>
              <a:t>Is it a grid? A structured table? Is integrity enforced?</a:t>
            </a:r>
            <a:endParaRPr sz="1100">
              <a:solidFill>
                <a:schemeClr val="dk1"/>
              </a:solidFill>
            </a:endParaRPr>
          </a:p>
          <a:p>
            <a:pPr indent="-292100" lvl="1" marL="914400" marR="0" rtl="0" algn="l">
              <a:lnSpc>
                <a:spcPct val="100000"/>
              </a:lnSpc>
              <a:spcBef>
                <a:spcPts val="1200"/>
              </a:spcBef>
              <a:spcAft>
                <a:spcPts val="0"/>
              </a:spcAft>
              <a:buClr>
                <a:schemeClr val="dk1"/>
              </a:buClr>
              <a:buSzPts val="1000"/>
              <a:buChar char="–"/>
            </a:pPr>
            <a:r>
              <a:rPr lang="en" sz="1000">
                <a:solidFill>
                  <a:schemeClr val="dk1"/>
                </a:solidFill>
              </a:rPr>
              <a:t>What kind(s) of record(s) does a row represent?</a:t>
            </a:r>
            <a:endParaRPr sz="1000">
              <a:solidFill>
                <a:schemeClr val="dk1"/>
              </a:solidFill>
            </a:endParaRPr>
          </a:p>
          <a:p>
            <a:pPr indent="-292100" lvl="1" marL="914400" marR="0" rtl="0" algn="l">
              <a:lnSpc>
                <a:spcPct val="100000"/>
              </a:lnSpc>
              <a:spcBef>
                <a:spcPts val="1200"/>
              </a:spcBef>
              <a:spcAft>
                <a:spcPts val="0"/>
              </a:spcAft>
              <a:buClr>
                <a:schemeClr val="dk1"/>
              </a:buClr>
              <a:buSzPts val="1000"/>
              <a:buChar char="–"/>
            </a:pPr>
            <a:r>
              <a:rPr lang="en" sz="1000">
                <a:solidFill>
                  <a:schemeClr val="dk1"/>
                </a:solidFill>
              </a:rPr>
              <a:t>Do the columns have a consistent field format? (What data-types are in each column?)</a:t>
            </a:r>
            <a:endParaRPr sz="1000">
              <a:solidFill>
                <a:schemeClr val="dk1"/>
              </a:solidFill>
            </a:endParaRPr>
          </a:p>
        </p:txBody>
      </p:sp>
      <p:sp>
        <p:nvSpPr>
          <p:cNvPr id="239" name="Google Shape;239;p45"/>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 name="Google Shape;240;p45"/>
          <p:cNvSpPr txBox="1"/>
          <p:nvPr/>
        </p:nvSpPr>
        <p:spPr>
          <a:xfrm>
            <a:off x="3445708" y="1514929"/>
            <a:ext cx="2244600" cy="2338500"/>
          </a:xfrm>
          <a:prstGeom prst="rect">
            <a:avLst/>
          </a:prstGeom>
          <a:noFill/>
          <a:ln>
            <a:noFill/>
          </a:ln>
        </p:spPr>
        <p:txBody>
          <a:bodyPr anchorCtr="0" anchor="t" bIns="91425" lIns="0" spcFirstLastPara="1" rIns="91425" wrap="square" tIns="91425">
            <a:noAutofit/>
          </a:bodyPr>
          <a:lstStyle/>
          <a:p>
            <a:pPr indent="-161290" lvl="0" marL="182880" marR="0" rtl="0" algn="l">
              <a:lnSpc>
                <a:spcPct val="100000"/>
              </a:lnSpc>
              <a:spcBef>
                <a:spcPts val="1200"/>
              </a:spcBef>
              <a:spcAft>
                <a:spcPts val="0"/>
              </a:spcAft>
              <a:buClr>
                <a:schemeClr val="dk1"/>
              </a:buClr>
              <a:buSzPts val="1100"/>
              <a:buAutoNum type="arabicPeriod" startAt="2"/>
            </a:pPr>
            <a:r>
              <a:rPr lang="en" sz="1100">
                <a:solidFill>
                  <a:schemeClr val="dk1"/>
                </a:solidFill>
              </a:rPr>
              <a:t>Understand the data:</a:t>
            </a:r>
            <a:endParaRPr b="0" i="0" sz="1100" u="none" cap="none" strike="noStrike">
              <a:solidFill>
                <a:srgbClr val="000000"/>
              </a:solidFill>
              <a:latin typeface="Arial"/>
              <a:ea typeface="Arial"/>
              <a:cs typeface="Arial"/>
              <a:sym typeface="Arial"/>
            </a:endParaRPr>
          </a:p>
          <a:p>
            <a:pPr indent="-216151" lvl="1" marL="448056" marR="0" rtl="0" algn="l">
              <a:lnSpc>
                <a:spcPct val="100000"/>
              </a:lnSpc>
              <a:spcBef>
                <a:spcPts val="1200"/>
              </a:spcBef>
              <a:spcAft>
                <a:spcPts val="0"/>
              </a:spcAft>
              <a:buClr>
                <a:schemeClr val="dk1"/>
              </a:buClr>
              <a:buSzPts val="1100"/>
              <a:buFont typeface="Noto Sans Symbols"/>
              <a:buChar char="–"/>
            </a:pPr>
            <a:r>
              <a:rPr lang="en" sz="1100">
                <a:solidFill>
                  <a:schemeClr val="dk1"/>
                </a:solidFill>
              </a:rPr>
              <a:t>What do the values themselves look like? How dirty is it?</a:t>
            </a:r>
            <a:endParaRPr sz="1100">
              <a:solidFill>
                <a:schemeClr val="dk1"/>
              </a:solidFill>
            </a:endParaRPr>
          </a:p>
          <a:p>
            <a:pPr indent="-292100" lvl="1" marL="914400" marR="0" rtl="0" algn="l">
              <a:lnSpc>
                <a:spcPct val="100000"/>
              </a:lnSpc>
              <a:spcBef>
                <a:spcPts val="1200"/>
              </a:spcBef>
              <a:spcAft>
                <a:spcPts val="0"/>
              </a:spcAft>
              <a:buClr>
                <a:schemeClr val="dk1"/>
              </a:buClr>
              <a:buSzPts val="1000"/>
              <a:buChar char="–"/>
            </a:pPr>
            <a:r>
              <a:rPr lang="en" sz="1000">
                <a:solidFill>
                  <a:schemeClr val="dk1"/>
                </a:solidFill>
              </a:rPr>
              <a:t>Does the data in the field actually mean what you think it does?</a:t>
            </a:r>
            <a:endParaRPr b="0" i="0" sz="1000" u="none" cap="none" strike="noStrike">
              <a:solidFill>
                <a:srgbClr val="000000"/>
              </a:solidFill>
              <a:latin typeface="Arial"/>
              <a:ea typeface="Arial"/>
              <a:cs typeface="Arial"/>
              <a:sym typeface="Arial"/>
            </a:endParaRPr>
          </a:p>
        </p:txBody>
      </p:sp>
      <p:sp>
        <p:nvSpPr>
          <p:cNvPr id="241" name="Google Shape;241;p4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Steps for Planning</a:t>
            </a:r>
            <a:endParaRPr b="1" i="0" sz="2200" u="none" cap="none" strike="noStrike">
              <a:solidFill>
                <a:schemeClr val="dk2"/>
              </a:solidFill>
              <a:latin typeface="Arial"/>
              <a:ea typeface="Arial"/>
              <a:cs typeface="Arial"/>
              <a:sym typeface="Arial"/>
            </a:endParaRPr>
          </a:p>
        </p:txBody>
      </p:sp>
      <p:sp>
        <p:nvSpPr>
          <p:cNvPr id="242" name="Google Shape;242;p4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None/>
            </a:pPr>
            <a:r>
              <a:rPr lang="en">
                <a:solidFill>
                  <a:srgbClr val="7F7F7F"/>
                </a:solidFill>
              </a:rPr>
              <a:t>What do you need to do:</a:t>
            </a:r>
            <a:endParaRPr>
              <a:solidFill>
                <a:srgbClr val="7F7F7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6"/>
          <p:cNvPicPr preferRelativeResize="0"/>
          <p:nvPr/>
        </p:nvPicPr>
        <p:blipFill>
          <a:blip r:embed="rId3">
            <a:alphaModFix/>
          </a:blip>
          <a:stretch>
            <a:fillRect/>
          </a:stretch>
        </p:blipFill>
        <p:spPr>
          <a:xfrm>
            <a:off x="5153575" y="1362550"/>
            <a:ext cx="1001267" cy="1371597"/>
          </a:xfrm>
          <a:prstGeom prst="rect">
            <a:avLst/>
          </a:prstGeom>
          <a:noFill/>
          <a:ln>
            <a:noFill/>
          </a:ln>
        </p:spPr>
      </p:pic>
      <p:pic>
        <p:nvPicPr>
          <p:cNvPr id="248" name="Google Shape;248;p46"/>
          <p:cNvPicPr preferRelativeResize="0"/>
          <p:nvPr/>
        </p:nvPicPr>
        <p:blipFill>
          <a:blip r:embed="rId4">
            <a:alphaModFix/>
          </a:blip>
          <a:stretch>
            <a:fillRect/>
          </a:stretch>
        </p:blipFill>
        <p:spPr>
          <a:xfrm>
            <a:off x="5932629" y="2165975"/>
            <a:ext cx="1371600" cy="1021841"/>
          </a:xfrm>
          <a:prstGeom prst="rect">
            <a:avLst/>
          </a:prstGeom>
          <a:noFill/>
          <a:ln>
            <a:noFill/>
          </a:ln>
        </p:spPr>
      </p:pic>
      <p:pic>
        <p:nvPicPr>
          <p:cNvPr id="249" name="Google Shape;249;p46"/>
          <p:cNvPicPr preferRelativeResize="0"/>
          <p:nvPr/>
        </p:nvPicPr>
        <p:blipFill>
          <a:blip r:embed="rId5">
            <a:alphaModFix/>
          </a:blip>
          <a:stretch>
            <a:fillRect/>
          </a:stretch>
        </p:blipFill>
        <p:spPr>
          <a:xfrm>
            <a:off x="5390908" y="2946875"/>
            <a:ext cx="1371599" cy="1337310"/>
          </a:xfrm>
          <a:prstGeom prst="rect">
            <a:avLst/>
          </a:prstGeom>
          <a:noFill/>
          <a:ln>
            <a:noFill/>
          </a:ln>
        </p:spPr>
      </p:pic>
      <p:pic>
        <p:nvPicPr>
          <p:cNvPr id="250" name="Google Shape;250;p46"/>
          <p:cNvPicPr preferRelativeResize="0"/>
          <p:nvPr/>
        </p:nvPicPr>
        <p:blipFill rotWithShape="1">
          <a:blip r:embed="rId6">
            <a:alphaModFix/>
          </a:blip>
          <a:srcRect b="0" l="0" r="64496" t="0"/>
          <a:stretch/>
        </p:blipFill>
        <p:spPr>
          <a:xfrm>
            <a:off x="7232900" y="2579088"/>
            <a:ext cx="1371602" cy="1357883"/>
          </a:xfrm>
          <a:prstGeom prst="rect">
            <a:avLst/>
          </a:prstGeom>
          <a:noFill/>
          <a:ln>
            <a:noFill/>
          </a:ln>
        </p:spPr>
      </p:pic>
      <p:pic>
        <p:nvPicPr>
          <p:cNvPr id="251" name="Google Shape;251;p46"/>
          <p:cNvPicPr preferRelativeResize="0"/>
          <p:nvPr/>
        </p:nvPicPr>
        <p:blipFill>
          <a:blip r:embed="rId7">
            <a:alphaModFix/>
          </a:blip>
          <a:stretch>
            <a:fillRect/>
          </a:stretch>
        </p:blipFill>
        <p:spPr>
          <a:xfrm>
            <a:off x="6865691" y="859325"/>
            <a:ext cx="1371601" cy="1275589"/>
          </a:xfrm>
          <a:prstGeom prst="rect">
            <a:avLst/>
          </a:prstGeom>
          <a:noFill/>
          <a:ln>
            <a:noFill/>
          </a:ln>
        </p:spPr>
      </p:pic>
      <p:sp>
        <p:nvSpPr>
          <p:cNvPr id="252" name="Google Shape;252;p46"/>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2"/>
                </a:solidFill>
              </a:rPr>
              <a:t>Recap</a:t>
            </a:r>
            <a:endParaRPr b="0" i="0" sz="2200" u="none" cap="none" strike="noStrike">
              <a:solidFill>
                <a:schemeClr val="dk2"/>
              </a:solidFill>
              <a:latin typeface="Arial"/>
              <a:ea typeface="Arial"/>
              <a:cs typeface="Arial"/>
              <a:sym typeface="Arial"/>
            </a:endParaRPr>
          </a:p>
        </p:txBody>
      </p:sp>
      <p:sp>
        <p:nvSpPr>
          <p:cNvPr id="253" name="Google Shape;253;p46"/>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1200"/>
              </a:spcBef>
              <a:spcAft>
                <a:spcPts val="0"/>
              </a:spcAft>
              <a:buNone/>
            </a:pPr>
            <a:r>
              <a:rPr lang="en" sz="1000">
                <a:solidFill>
                  <a:schemeClr val="dk1"/>
                </a:solidFill>
              </a:rPr>
              <a:t>What you need to do is:</a:t>
            </a:r>
            <a:endParaRPr b="0" i="0" sz="1000" u="none" cap="none" strike="noStrike">
              <a:solidFill>
                <a:srgbClr val="000000"/>
              </a:solidFill>
              <a:latin typeface="Arial"/>
              <a:ea typeface="Arial"/>
              <a:cs typeface="Arial"/>
              <a:sym typeface="Arial"/>
            </a:endParaRPr>
          </a:p>
          <a:p>
            <a:pPr indent="-292100" lvl="0" marL="457200" marR="0" rtl="0" algn="l">
              <a:lnSpc>
                <a:spcPct val="100000"/>
              </a:lnSpc>
              <a:spcBef>
                <a:spcPts val="1200"/>
              </a:spcBef>
              <a:spcAft>
                <a:spcPts val="0"/>
              </a:spcAft>
              <a:buClr>
                <a:schemeClr val="dk1"/>
              </a:buClr>
              <a:buSzPts val="1000"/>
              <a:buAutoNum type="arabicPeriod"/>
            </a:pPr>
            <a:r>
              <a:rPr lang="en" sz="1000">
                <a:solidFill>
                  <a:schemeClr val="dk1"/>
                </a:solidFill>
              </a:rPr>
              <a:t>Understand the underlying structure of your data</a:t>
            </a:r>
            <a:endParaRPr b="0" i="0" sz="1000" u="none" cap="none" strike="noStrike">
              <a:solidFill>
                <a:srgbClr val="000000"/>
              </a:solidFill>
              <a:latin typeface="Arial"/>
              <a:ea typeface="Arial"/>
              <a:cs typeface="Arial"/>
              <a:sym typeface="Arial"/>
            </a:endParaRPr>
          </a:p>
          <a:p>
            <a:pPr indent="-292100" lvl="0" marL="457200" marR="0" rtl="0" algn="l">
              <a:lnSpc>
                <a:spcPct val="100000"/>
              </a:lnSpc>
              <a:spcBef>
                <a:spcPts val="1200"/>
              </a:spcBef>
              <a:spcAft>
                <a:spcPts val="0"/>
              </a:spcAft>
              <a:buClr>
                <a:schemeClr val="dk1"/>
              </a:buClr>
              <a:buSzPts val="1000"/>
              <a:buAutoNum type="arabicPeriod"/>
            </a:pPr>
            <a:r>
              <a:rPr lang="en" sz="1000">
                <a:solidFill>
                  <a:schemeClr val="dk1"/>
                </a:solidFill>
              </a:rPr>
              <a:t>Understand your data</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1200"/>
              </a:spcBef>
              <a:spcAft>
                <a:spcPts val="0"/>
              </a:spcAft>
              <a:buClr>
                <a:schemeClr val="dk1"/>
              </a:buClr>
              <a:buSzPts val="1000"/>
              <a:buAutoNum type="arabicPeriod"/>
            </a:pPr>
            <a:r>
              <a:rPr lang="en" sz="1000">
                <a:solidFill>
                  <a:schemeClr val="dk1"/>
                </a:solidFill>
              </a:rPr>
              <a:t>Standards</a:t>
            </a:r>
            <a:endParaRPr sz="1000">
              <a:solidFill>
                <a:schemeClr val="dk1"/>
              </a:solidFill>
            </a:endParaRPr>
          </a:p>
        </p:txBody>
      </p:sp>
      <p:sp>
        <p:nvSpPr>
          <p:cNvPr id="254" name="Google Shape;254;p46"/>
          <p:cNvSpPr txBox="1"/>
          <p:nvPr/>
        </p:nvSpPr>
        <p:spPr>
          <a:xfrm>
            <a:off x="2412200" y="2895600"/>
            <a:ext cx="2160600" cy="2061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1200"/>
              </a:spcBef>
              <a:spcAft>
                <a:spcPts val="0"/>
              </a:spcAft>
              <a:buNone/>
            </a:pPr>
            <a:r>
              <a:rPr lang="en" sz="1000">
                <a:solidFill>
                  <a:schemeClr val="dk1"/>
                </a:solidFill>
              </a:rPr>
              <a:t>Then, given your understanding of those:</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 sz="1000">
                <a:solidFill>
                  <a:schemeClr val="dk1"/>
                </a:solidFill>
              </a:rPr>
              <a:t>what tools should you use (or </a:t>
            </a:r>
            <a:r>
              <a:rPr b="1" lang="en" sz="1000">
                <a:solidFill>
                  <a:schemeClr val="accent3"/>
                </a:solidFill>
              </a:rPr>
              <a:t>not</a:t>
            </a:r>
            <a:r>
              <a:rPr lang="en" sz="1000">
                <a:solidFill>
                  <a:schemeClr val="dk1"/>
                </a:solidFill>
              </a:rPr>
              <a:t> use).</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 sz="1000">
                <a:solidFill>
                  <a:schemeClr val="dk1"/>
                </a:solidFill>
              </a:rPr>
              <a:t>when is a given tool appropriate/most helpful/useful/efficient (or </a:t>
            </a:r>
            <a:r>
              <a:rPr b="1" lang="en" sz="1000">
                <a:solidFill>
                  <a:schemeClr val="accent3"/>
                </a:solidFill>
              </a:rPr>
              <a:t>not</a:t>
            </a:r>
            <a:r>
              <a:rPr lang="en" sz="1000">
                <a:solidFill>
                  <a:schemeClr val="dk1"/>
                </a:solidFill>
              </a:rPr>
              <a:t>).</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58" name="Shape 258"/>
        <p:cNvGrpSpPr/>
        <p:nvPr/>
      </p:nvGrpSpPr>
      <p:grpSpPr>
        <a:xfrm>
          <a:off x="0" y="0"/>
          <a:ext cx="0" cy="0"/>
          <a:chOff x="0" y="0"/>
          <a:chExt cx="0" cy="0"/>
        </a:xfrm>
      </p:grpSpPr>
      <p:graphicFrame>
        <p:nvGraphicFramePr>
          <p:cNvPr id="259" name="Google Shape;259;p47"/>
          <p:cNvGraphicFramePr/>
          <p:nvPr/>
        </p:nvGraphicFramePr>
        <p:xfrm>
          <a:off x="250850" y="800725"/>
          <a:ext cx="3000000" cy="3000000"/>
        </p:xfrm>
        <a:graphic>
          <a:graphicData uri="http://schemas.openxmlformats.org/drawingml/2006/table">
            <a:tbl>
              <a:tblPr>
                <a:noFill/>
                <a:tableStyleId>{7031D027-68FE-4A62-8E0A-5C3B7AF00554}</a:tableStyleId>
              </a:tblPr>
              <a:tblGrid>
                <a:gridCol w="3057775"/>
                <a:gridCol w="824475"/>
                <a:gridCol w="824475"/>
                <a:gridCol w="824475"/>
                <a:gridCol w="824475"/>
                <a:gridCol w="824475"/>
                <a:gridCol w="824525"/>
              </a:tblGrid>
              <a:tr h="457175">
                <a:tc>
                  <a:txBody>
                    <a:bodyPr/>
                    <a:lstStyle/>
                    <a:p>
                      <a:pPr indent="0" lvl="0" marL="0" rtl="0" algn="l">
                        <a:spcBef>
                          <a:spcPts val="0"/>
                        </a:spcBef>
                        <a:spcAft>
                          <a:spcPts val="0"/>
                        </a:spcAft>
                        <a:buNone/>
                      </a:pPr>
                      <a:r>
                        <a:rPr b="1" lang="en" sz="900"/>
                        <a:t>Task</a:t>
                      </a:r>
                      <a:endParaRPr b="1" sz="900"/>
                    </a:p>
                  </a:txBody>
                  <a:tcPr marT="91425" marB="91425" marR="91425" marL="914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rtl="0" algn="l">
                        <a:spcBef>
                          <a:spcPts val="0"/>
                        </a:spcBef>
                        <a:spcAft>
                          <a:spcPts val="0"/>
                        </a:spcAft>
                        <a:buNone/>
                      </a:pPr>
                      <a:r>
                        <a:rPr b="1" lang="en" sz="900"/>
                        <a:t>Excel</a:t>
                      </a:r>
                      <a:endParaRPr b="1" sz="900"/>
                    </a:p>
                  </a:txBody>
                  <a:tcPr marT="91425" marB="91425" marR="91425" marL="914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rtl="0" algn="l">
                        <a:spcBef>
                          <a:spcPts val="0"/>
                        </a:spcBef>
                        <a:spcAft>
                          <a:spcPts val="0"/>
                        </a:spcAft>
                        <a:buNone/>
                      </a:pPr>
                      <a:r>
                        <a:rPr b="1" lang="en" sz="900"/>
                        <a:t>LibreOffice Calc</a:t>
                      </a:r>
                      <a:endParaRPr b="1" sz="900"/>
                    </a:p>
                  </a:txBody>
                  <a:tcPr marT="91425" marB="91425" marR="91425" marL="914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rtl="0" algn="l">
                        <a:spcBef>
                          <a:spcPts val="0"/>
                        </a:spcBef>
                        <a:spcAft>
                          <a:spcPts val="0"/>
                        </a:spcAft>
                        <a:buNone/>
                      </a:pPr>
                      <a:r>
                        <a:rPr b="1" lang="en" sz="900"/>
                        <a:t>Google Sheets</a:t>
                      </a:r>
                      <a:endParaRPr b="1" sz="900"/>
                    </a:p>
                  </a:txBody>
                  <a:tcPr marT="91425" marB="91425" marR="91425" marL="914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rtl="0" algn="l">
                        <a:spcBef>
                          <a:spcPts val="0"/>
                        </a:spcBef>
                        <a:spcAft>
                          <a:spcPts val="0"/>
                        </a:spcAft>
                        <a:buNone/>
                      </a:pPr>
                      <a:r>
                        <a:rPr b="1" lang="en" sz="900"/>
                        <a:t>OpenRefine</a:t>
                      </a:r>
                      <a:endParaRPr b="1" sz="900"/>
                    </a:p>
                  </a:txBody>
                  <a:tcPr marT="91425" marB="91425" marR="91425" marL="914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rtl="0" algn="l">
                        <a:spcBef>
                          <a:spcPts val="0"/>
                        </a:spcBef>
                        <a:spcAft>
                          <a:spcPts val="0"/>
                        </a:spcAft>
                        <a:buNone/>
                      </a:pPr>
                      <a:r>
                        <a:rPr b="1" lang="en" sz="900"/>
                        <a:t>Access</a:t>
                      </a:r>
                      <a:endParaRPr b="1" sz="900"/>
                    </a:p>
                  </a:txBody>
                  <a:tcPr marT="91425" marB="91425" marR="91425" marL="914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rtl="0" algn="l">
                        <a:spcBef>
                          <a:spcPts val="0"/>
                        </a:spcBef>
                        <a:spcAft>
                          <a:spcPts val="0"/>
                        </a:spcAft>
                        <a:buNone/>
                      </a:pPr>
                      <a:r>
                        <a:rPr b="1" lang="en" sz="900"/>
                        <a:t>R</a:t>
                      </a:r>
                      <a:endParaRPr b="1" sz="900"/>
                    </a:p>
                  </a:txBody>
                  <a:tcPr marT="91425" marB="91425" marR="91425" marL="914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r>
              <a:tr h="304800">
                <a:tc>
                  <a:txBody>
                    <a:bodyPr/>
                    <a:lstStyle/>
                    <a:p>
                      <a:pPr indent="0" lvl="0" marL="0" rtl="0" algn="l">
                        <a:spcBef>
                          <a:spcPts val="0"/>
                        </a:spcBef>
                        <a:spcAft>
                          <a:spcPts val="0"/>
                        </a:spcAft>
                        <a:buNone/>
                      </a:pPr>
                      <a:r>
                        <a:rPr lang="en" sz="800"/>
                        <a:t>Formulas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304800">
                <a:tc>
                  <a:txBody>
                    <a:bodyPr/>
                    <a:lstStyle/>
                    <a:p>
                      <a:pPr indent="0" lvl="0" marL="0" rtl="0" algn="l">
                        <a:spcBef>
                          <a:spcPts val="0"/>
                        </a:spcBef>
                        <a:spcAft>
                          <a:spcPts val="0"/>
                        </a:spcAft>
                        <a:buNone/>
                      </a:pPr>
                      <a:r>
                        <a:rPr lang="en" sz="800"/>
                        <a:t>Charts &amp; Graphs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04800">
                <a:tc>
                  <a:txBody>
                    <a:bodyPr/>
                    <a:lstStyle/>
                    <a:p>
                      <a:pPr indent="0" lvl="0" marL="0" rtl="0" algn="l">
                        <a:spcBef>
                          <a:spcPts val="0"/>
                        </a:spcBef>
                        <a:spcAft>
                          <a:spcPts val="0"/>
                        </a:spcAft>
                        <a:buNone/>
                      </a:pPr>
                      <a:r>
                        <a:rPr lang="en" sz="800"/>
                        <a:t>Auto-formats fields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304775">
                <a:tc>
                  <a:txBody>
                    <a:bodyPr/>
                    <a:lstStyle/>
                    <a:p>
                      <a:pPr indent="0" lvl="0" marL="0" rtl="0" algn="l">
                        <a:spcBef>
                          <a:spcPts val="0"/>
                        </a:spcBef>
                        <a:spcAft>
                          <a:spcPts val="0"/>
                        </a:spcAft>
                        <a:buNone/>
                      </a:pPr>
                      <a:r>
                        <a:rPr lang="en" sz="800"/>
                        <a:t>Allow creation of lookup lists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04800">
                <a:tc>
                  <a:txBody>
                    <a:bodyPr/>
                    <a:lstStyle/>
                    <a:p>
                      <a:pPr indent="0" lvl="0" marL="0" rtl="0" algn="l">
                        <a:spcBef>
                          <a:spcPts val="0"/>
                        </a:spcBef>
                        <a:spcAft>
                          <a:spcPts val="0"/>
                        </a:spcAft>
                        <a:buNone/>
                      </a:pPr>
                      <a:r>
                        <a:rPr lang="en" sz="800"/>
                        <a:t>Allow character sets besides Latin1 (e.g., UTF-8)</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304800">
                <a:tc>
                  <a:txBody>
                    <a:bodyPr/>
                    <a:lstStyle/>
                    <a:p>
                      <a:pPr indent="0" lvl="0" marL="0" rtl="0" algn="l">
                        <a:spcBef>
                          <a:spcPts val="0"/>
                        </a:spcBef>
                        <a:spcAft>
                          <a:spcPts val="0"/>
                        </a:spcAft>
                        <a:buNone/>
                      </a:pPr>
                      <a:r>
                        <a:rPr lang="en" sz="800"/>
                        <a:t>Track changes after closin</a:t>
                      </a:r>
                      <a:r>
                        <a:rPr lang="en" sz="800"/>
                        <a:t>g</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04800">
                <a:tc>
                  <a:txBody>
                    <a:bodyPr/>
                    <a:lstStyle/>
                    <a:p>
                      <a:pPr indent="0" lvl="0" marL="0" rtl="0" algn="l">
                        <a:spcBef>
                          <a:spcPts val="0"/>
                        </a:spcBef>
                        <a:spcAft>
                          <a:spcPts val="0"/>
                        </a:spcAft>
                        <a:buNone/>
                      </a:pPr>
                      <a:r>
                        <a:rPr lang="en" sz="800"/>
                        <a:t>Maintain integrity between rows and columns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304800">
                <a:tc>
                  <a:txBody>
                    <a:bodyPr/>
                    <a:lstStyle/>
                    <a:p>
                      <a:pPr indent="0" lvl="0" marL="0" rtl="0" algn="l">
                        <a:spcBef>
                          <a:spcPts val="0"/>
                        </a:spcBef>
                        <a:spcAft>
                          <a:spcPts val="0"/>
                        </a:spcAft>
                        <a:buNone/>
                      </a:pPr>
                      <a:r>
                        <a:rPr lang="en" sz="800"/>
                        <a:t>Enforce referential integrity between different sheets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04800">
                <a:tc>
                  <a:txBody>
                    <a:bodyPr/>
                    <a:lstStyle/>
                    <a:p>
                      <a:pPr indent="0" lvl="0" marL="0" rtl="0" algn="l">
                        <a:spcBef>
                          <a:spcPts val="0"/>
                        </a:spcBef>
                        <a:spcAft>
                          <a:spcPts val="0"/>
                        </a:spcAft>
                        <a:buNone/>
                      </a:pPr>
                      <a:r>
                        <a:rPr lang="en" sz="800"/>
                        <a:t>Creates a copy of original data</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304800">
                <a:tc>
                  <a:txBody>
                    <a:bodyPr/>
                    <a:lstStyle/>
                    <a:p>
                      <a:pPr indent="0" lvl="0" marL="0" rtl="0" algn="l">
                        <a:spcBef>
                          <a:spcPts val="0"/>
                        </a:spcBef>
                        <a:spcAft>
                          <a:spcPts val="0"/>
                        </a:spcAft>
                        <a:buNone/>
                      </a:pPr>
                      <a:r>
                        <a:rPr lang="en" sz="800"/>
                        <a:t>Allow you to share steps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304800">
                <a:tc>
                  <a:txBody>
                    <a:bodyPr/>
                    <a:lstStyle/>
                    <a:p>
                      <a:pPr indent="0" lvl="0" marL="0" rtl="0" algn="l">
                        <a:spcBef>
                          <a:spcPts val="0"/>
                        </a:spcBef>
                        <a:spcAft>
                          <a:spcPts val="0"/>
                        </a:spcAft>
                        <a:buNone/>
                      </a:pPr>
                      <a:r>
                        <a:rPr lang="en" sz="800"/>
                        <a:t>Directly changes your original data</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304800">
                <a:tc>
                  <a:txBody>
                    <a:bodyPr/>
                    <a:lstStyle/>
                    <a:p>
                      <a:pPr indent="0" lvl="0" marL="0" rtl="0" algn="l">
                        <a:spcBef>
                          <a:spcPts val="0"/>
                        </a:spcBef>
                        <a:spcAft>
                          <a:spcPts val="0"/>
                        </a:spcAft>
                        <a:buNone/>
                      </a:pPr>
                      <a:r>
                        <a:rPr lang="en" sz="800"/>
                        <a:t>Assists in formula writing</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ctr">
                        <a:spcBef>
                          <a:spcPts val="0"/>
                        </a:spcBef>
                        <a:spcAft>
                          <a:spcPts val="0"/>
                        </a:spcAft>
                        <a:buNone/>
                      </a:pPr>
                      <a:r>
                        <a:rPr lang="en" sz="800">
                          <a:solidFill>
                            <a:srgbClr val="616161"/>
                          </a:solidFill>
                        </a:rPr>
                        <a:t>Limited</a:t>
                      </a:r>
                      <a:endParaRPr sz="800">
                        <a:solidFill>
                          <a:srgbClr val="61616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260" name="Google Shape;260;p47"/>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 sz="700">
                <a:solidFill>
                  <a:schemeClr val="accent1"/>
                </a:solidFill>
              </a:rPr>
              <a:t>RECAP</a:t>
            </a:r>
            <a:endParaRPr b="1" i="0" sz="100" u="none" cap="none" strike="noStrike">
              <a:solidFill>
                <a:schemeClr val="accent1"/>
              </a:solidFill>
              <a:latin typeface="Arial"/>
              <a:ea typeface="Arial"/>
              <a:cs typeface="Arial"/>
              <a:sym typeface="Arial"/>
            </a:endParaRPr>
          </a:p>
        </p:txBody>
      </p:sp>
      <p:sp>
        <p:nvSpPr>
          <p:cNvPr id="261" name="Google Shape;261;p4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 sz="2200">
                <a:solidFill>
                  <a:schemeClr val="dk1"/>
                </a:solidFill>
              </a:rPr>
              <a:t>Tools: Do’s and Don’ts</a:t>
            </a:r>
            <a:endParaRPr b="1" i="0" sz="2200" u="none" cap="none" strike="noStrike">
              <a:solidFill>
                <a:schemeClr val="dk2"/>
              </a:solidFill>
              <a:latin typeface="Arial"/>
              <a:ea typeface="Arial"/>
              <a:cs typeface="Arial"/>
              <a:sym typeface="Arial"/>
            </a:endParaRPr>
          </a:p>
        </p:txBody>
      </p:sp>
      <p:sp>
        <p:nvSpPr>
          <p:cNvPr id="262" name="Google Shape;262;p47"/>
          <p:cNvSpPr/>
          <p:nvPr/>
        </p:nvSpPr>
        <p:spPr>
          <a:xfrm>
            <a:off x="7751989" y="131908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7"/>
          <p:cNvSpPr/>
          <p:nvPr/>
        </p:nvSpPr>
        <p:spPr>
          <a:xfrm>
            <a:off x="7752002" y="406226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7"/>
          <p:cNvSpPr/>
          <p:nvPr/>
        </p:nvSpPr>
        <p:spPr>
          <a:xfrm>
            <a:off x="7752002" y="2538277"/>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7"/>
          <p:cNvSpPr/>
          <p:nvPr/>
        </p:nvSpPr>
        <p:spPr>
          <a:xfrm>
            <a:off x="7752002" y="2843075"/>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7"/>
          <p:cNvSpPr/>
          <p:nvPr/>
        </p:nvSpPr>
        <p:spPr>
          <a:xfrm>
            <a:off x="7752002" y="3147873"/>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7"/>
          <p:cNvSpPr/>
          <p:nvPr/>
        </p:nvSpPr>
        <p:spPr>
          <a:xfrm>
            <a:off x="7752002" y="3757468"/>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7"/>
          <p:cNvSpPr/>
          <p:nvPr/>
        </p:nvSpPr>
        <p:spPr>
          <a:xfrm>
            <a:off x="7751989" y="4671861"/>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7"/>
          <p:cNvSpPr/>
          <p:nvPr/>
        </p:nvSpPr>
        <p:spPr>
          <a:xfrm>
            <a:off x="7752002" y="3452671"/>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7"/>
          <p:cNvSpPr/>
          <p:nvPr/>
        </p:nvSpPr>
        <p:spPr>
          <a:xfrm>
            <a:off x="7752002" y="1623884"/>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7"/>
          <p:cNvSpPr/>
          <p:nvPr/>
        </p:nvSpPr>
        <p:spPr>
          <a:xfrm>
            <a:off x="7752002" y="223348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7"/>
          <p:cNvSpPr/>
          <p:nvPr/>
        </p:nvSpPr>
        <p:spPr>
          <a:xfrm>
            <a:off x="6927514" y="131908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7"/>
          <p:cNvSpPr/>
          <p:nvPr/>
        </p:nvSpPr>
        <p:spPr>
          <a:xfrm>
            <a:off x="6927527" y="2538277"/>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7"/>
          <p:cNvSpPr/>
          <p:nvPr/>
        </p:nvSpPr>
        <p:spPr>
          <a:xfrm>
            <a:off x="6927527" y="3147873"/>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7"/>
          <p:cNvSpPr/>
          <p:nvPr/>
        </p:nvSpPr>
        <p:spPr>
          <a:xfrm>
            <a:off x="6927527" y="3757468"/>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7"/>
          <p:cNvSpPr/>
          <p:nvPr/>
        </p:nvSpPr>
        <p:spPr>
          <a:xfrm>
            <a:off x="6927527" y="3452671"/>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7"/>
          <p:cNvSpPr/>
          <p:nvPr/>
        </p:nvSpPr>
        <p:spPr>
          <a:xfrm>
            <a:off x="6927527" y="1623884"/>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7"/>
          <p:cNvSpPr/>
          <p:nvPr/>
        </p:nvSpPr>
        <p:spPr>
          <a:xfrm>
            <a:off x="6927527" y="223348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7"/>
          <p:cNvSpPr/>
          <p:nvPr/>
        </p:nvSpPr>
        <p:spPr>
          <a:xfrm>
            <a:off x="6103064" y="131908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7"/>
          <p:cNvSpPr/>
          <p:nvPr/>
        </p:nvSpPr>
        <p:spPr>
          <a:xfrm>
            <a:off x="6103077" y="406226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7"/>
          <p:cNvSpPr/>
          <p:nvPr/>
        </p:nvSpPr>
        <p:spPr>
          <a:xfrm>
            <a:off x="6103077" y="2538277"/>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7"/>
          <p:cNvSpPr/>
          <p:nvPr/>
        </p:nvSpPr>
        <p:spPr>
          <a:xfrm>
            <a:off x="6103077" y="2843075"/>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7"/>
          <p:cNvSpPr/>
          <p:nvPr/>
        </p:nvSpPr>
        <p:spPr>
          <a:xfrm>
            <a:off x="6103077" y="3147873"/>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7"/>
          <p:cNvSpPr/>
          <p:nvPr/>
        </p:nvSpPr>
        <p:spPr>
          <a:xfrm>
            <a:off x="6103077" y="3757468"/>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7"/>
          <p:cNvSpPr/>
          <p:nvPr/>
        </p:nvSpPr>
        <p:spPr>
          <a:xfrm>
            <a:off x="5278564" y="131908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7"/>
          <p:cNvSpPr/>
          <p:nvPr/>
        </p:nvSpPr>
        <p:spPr>
          <a:xfrm>
            <a:off x="5278577" y="2538277"/>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7"/>
          <p:cNvSpPr/>
          <p:nvPr/>
        </p:nvSpPr>
        <p:spPr>
          <a:xfrm>
            <a:off x="5278577" y="2843075"/>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7"/>
          <p:cNvSpPr/>
          <p:nvPr/>
        </p:nvSpPr>
        <p:spPr>
          <a:xfrm>
            <a:off x="5278577" y="1623884"/>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7"/>
          <p:cNvSpPr/>
          <p:nvPr/>
        </p:nvSpPr>
        <p:spPr>
          <a:xfrm>
            <a:off x="5278577" y="223348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7"/>
          <p:cNvSpPr/>
          <p:nvPr/>
        </p:nvSpPr>
        <p:spPr>
          <a:xfrm>
            <a:off x="4454164" y="131908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7"/>
          <p:cNvSpPr/>
          <p:nvPr/>
        </p:nvSpPr>
        <p:spPr>
          <a:xfrm>
            <a:off x="4454177" y="2538277"/>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7"/>
          <p:cNvSpPr/>
          <p:nvPr/>
        </p:nvSpPr>
        <p:spPr>
          <a:xfrm>
            <a:off x="4454102" y="1623884"/>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7"/>
          <p:cNvSpPr/>
          <p:nvPr/>
        </p:nvSpPr>
        <p:spPr>
          <a:xfrm>
            <a:off x="4454177" y="223348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7"/>
          <p:cNvSpPr/>
          <p:nvPr/>
        </p:nvSpPr>
        <p:spPr>
          <a:xfrm>
            <a:off x="3629614" y="131908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7"/>
          <p:cNvSpPr/>
          <p:nvPr/>
        </p:nvSpPr>
        <p:spPr>
          <a:xfrm>
            <a:off x="3629627" y="1623884"/>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7"/>
          <p:cNvSpPr/>
          <p:nvPr/>
        </p:nvSpPr>
        <p:spPr>
          <a:xfrm>
            <a:off x="3629627" y="223348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7" name="Google Shape;297;p47"/>
          <p:cNvGrpSpPr/>
          <p:nvPr/>
        </p:nvGrpSpPr>
        <p:grpSpPr>
          <a:xfrm>
            <a:off x="3628288" y="1937528"/>
            <a:ext cx="185100" cy="164700"/>
            <a:chOff x="-287600" y="2712341"/>
            <a:chExt cx="185100" cy="164700"/>
          </a:xfrm>
        </p:grpSpPr>
        <p:sp>
          <p:nvSpPr>
            <p:cNvPr id="298" name="Google Shape;298;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299" name="Google Shape;299;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47"/>
          <p:cNvGrpSpPr/>
          <p:nvPr/>
        </p:nvGrpSpPr>
        <p:grpSpPr>
          <a:xfrm>
            <a:off x="5277225" y="1937528"/>
            <a:ext cx="185100" cy="164700"/>
            <a:chOff x="-287600" y="2712341"/>
            <a:chExt cx="185100" cy="164700"/>
          </a:xfrm>
        </p:grpSpPr>
        <p:sp>
          <p:nvSpPr>
            <p:cNvPr id="302" name="Google Shape;302;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03" name="Google Shape;303;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47"/>
          <p:cNvGrpSpPr/>
          <p:nvPr/>
        </p:nvGrpSpPr>
        <p:grpSpPr>
          <a:xfrm>
            <a:off x="7753175" y="1937528"/>
            <a:ext cx="185100" cy="164700"/>
            <a:chOff x="-287600" y="2712341"/>
            <a:chExt cx="185100" cy="164700"/>
          </a:xfrm>
        </p:grpSpPr>
        <p:sp>
          <p:nvSpPr>
            <p:cNvPr id="306" name="Google Shape;306;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07" name="Google Shape;307;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47"/>
          <p:cNvGrpSpPr/>
          <p:nvPr/>
        </p:nvGrpSpPr>
        <p:grpSpPr>
          <a:xfrm>
            <a:off x="3628288" y="2547153"/>
            <a:ext cx="185100" cy="164700"/>
            <a:chOff x="-287600" y="2712341"/>
            <a:chExt cx="185100" cy="164700"/>
          </a:xfrm>
        </p:grpSpPr>
        <p:sp>
          <p:nvSpPr>
            <p:cNvPr id="310" name="Google Shape;310;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11" name="Google Shape;311;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47"/>
          <p:cNvGrpSpPr/>
          <p:nvPr/>
        </p:nvGrpSpPr>
        <p:grpSpPr>
          <a:xfrm>
            <a:off x="3628288" y="2851949"/>
            <a:ext cx="185100" cy="164700"/>
            <a:chOff x="-287600" y="2712341"/>
            <a:chExt cx="185100" cy="164700"/>
          </a:xfrm>
        </p:grpSpPr>
        <p:sp>
          <p:nvSpPr>
            <p:cNvPr id="314" name="Google Shape;314;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15" name="Google Shape;315;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47"/>
          <p:cNvGrpSpPr/>
          <p:nvPr/>
        </p:nvGrpSpPr>
        <p:grpSpPr>
          <a:xfrm>
            <a:off x="3628288" y="3156745"/>
            <a:ext cx="185100" cy="164700"/>
            <a:chOff x="-287600" y="2712341"/>
            <a:chExt cx="185100" cy="164700"/>
          </a:xfrm>
        </p:grpSpPr>
        <p:sp>
          <p:nvSpPr>
            <p:cNvPr id="318" name="Google Shape;318;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19" name="Google Shape;319;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 name="Google Shape;321;p47"/>
          <p:cNvGrpSpPr/>
          <p:nvPr/>
        </p:nvGrpSpPr>
        <p:grpSpPr>
          <a:xfrm>
            <a:off x="3628288" y="3461541"/>
            <a:ext cx="185100" cy="164700"/>
            <a:chOff x="-287600" y="2712341"/>
            <a:chExt cx="185100" cy="164700"/>
          </a:xfrm>
        </p:grpSpPr>
        <p:sp>
          <p:nvSpPr>
            <p:cNvPr id="322" name="Google Shape;322;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23" name="Google Shape;323;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47"/>
          <p:cNvGrpSpPr/>
          <p:nvPr/>
        </p:nvGrpSpPr>
        <p:grpSpPr>
          <a:xfrm>
            <a:off x="4479438" y="2851949"/>
            <a:ext cx="185100" cy="164700"/>
            <a:chOff x="-287600" y="2712341"/>
            <a:chExt cx="185100" cy="164700"/>
          </a:xfrm>
        </p:grpSpPr>
        <p:sp>
          <p:nvSpPr>
            <p:cNvPr id="326" name="Google Shape;326;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27" name="Google Shape;327;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47"/>
          <p:cNvGrpSpPr/>
          <p:nvPr/>
        </p:nvGrpSpPr>
        <p:grpSpPr>
          <a:xfrm>
            <a:off x="4479438" y="3156745"/>
            <a:ext cx="185100" cy="164700"/>
            <a:chOff x="-287600" y="2712341"/>
            <a:chExt cx="185100" cy="164700"/>
          </a:xfrm>
        </p:grpSpPr>
        <p:sp>
          <p:nvSpPr>
            <p:cNvPr id="330" name="Google Shape;330;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31" name="Google Shape;331;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47"/>
          <p:cNvGrpSpPr/>
          <p:nvPr/>
        </p:nvGrpSpPr>
        <p:grpSpPr>
          <a:xfrm>
            <a:off x="4479438" y="3461541"/>
            <a:ext cx="185100" cy="164700"/>
            <a:chOff x="-287600" y="2712341"/>
            <a:chExt cx="185100" cy="164700"/>
          </a:xfrm>
        </p:grpSpPr>
        <p:sp>
          <p:nvSpPr>
            <p:cNvPr id="334" name="Google Shape;334;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35" name="Google Shape;335;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47"/>
          <p:cNvGrpSpPr/>
          <p:nvPr/>
        </p:nvGrpSpPr>
        <p:grpSpPr>
          <a:xfrm>
            <a:off x="5291250" y="3156745"/>
            <a:ext cx="185100" cy="164700"/>
            <a:chOff x="-287600" y="2712341"/>
            <a:chExt cx="185100" cy="164700"/>
          </a:xfrm>
        </p:grpSpPr>
        <p:sp>
          <p:nvSpPr>
            <p:cNvPr id="338" name="Google Shape;338;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39" name="Google Shape;339;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47"/>
          <p:cNvGrpSpPr/>
          <p:nvPr/>
        </p:nvGrpSpPr>
        <p:grpSpPr>
          <a:xfrm>
            <a:off x="5291250" y="3461541"/>
            <a:ext cx="185100" cy="164700"/>
            <a:chOff x="-287600" y="2712341"/>
            <a:chExt cx="185100" cy="164700"/>
          </a:xfrm>
        </p:grpSpPr>
        <p:sp>
          <p:nvSpPr>
            <p:cNvPr id="342" name="Google Shape;342;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43" name="Google Shape;343;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47"/>
          <p:cNvGrpSpPr/>
          <p:nvPr/>
        </p:nvGrpSpPr>
        <p:grpSpPr>
          <a:xfrm>
            <a:off x="6926175" y="4375916"/>
            <a:ext cx="185100" cy="164700"/>
            <a:chOff x="-287600" y="2712341"/>
            <a:chExt cx="185100" cy="164700"/>
          </a:xfrm>
        </p:grpSpPr>
        <p:sp>
          <p:nvSpPr>
            <p:cNvPr id="346" name="Google Shape;346;p47"/>
            <p:cNvSpPr/>
            <p:nvPr/>
          </p:nvSpPr>
          <p:spPr>
            <a:xfrm>
              <a:off x="-287600" y="2712341"/>
              <a:ext cx="185100" cy="164700"/>
            </a:xfrm>
            <a:prstGeom prst="triangle">
              <a:avLst>
                <a:gd fmla="val 50000" name="adj"/>
              </a:avLst>
            </a:prstGeom>
            <a:noFill/>
            <a:ln cap="flat" cmpd="sng" w="19050">
              <a:solidFill>
                <a:srgbClr val="7F7F7F"/>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sz="1000"/>
            </a:p>
          </p:txBody>
        </p:sp>
        <p:sp>
          <p:nvSpPr>
            <p:cNvPr id="347" name="Google Shape;347;p47"/>
            <p:cNvSpPr/>
            <p:nvPr/>
          </p:nvSpPr>
          <p:spPr>
            <a:xfrm>
              <a:off x="-207350" y="2833700"/>
              <a:ext cx="24600" cy="24600"/>
            </a:xfrm>
            <a:prstGeom prst="ellipse">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7"/>
            <p:cNvSpPr/>
            <p:nvPr/>
          </p:nvSpPr>
          <p:spPr>
            <a:xfrm>
              <a:off x="-204650" y="2764008"/>
              <a:ext cx="19200" cy="639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