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y="5143500" cx="9144000"/>
  <p:notesSz cx="6858000" cy="9144000"/>
  <p:embeddedFontLst>
    <p:embeddedFont>
      <p:font typeface="Proxima Nova"/>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9" roundtripDataSignature="AMtx7miGqaZHlrILOIuLGc2L9kQoM3G4b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lexis Ramirez"/>
  <p:cmAuthor clrIdx="1" id="1" initials="" lastIdx="1" name="Abigail McArthur-Self"/>
  <p:cmAuthor clrIdx="2" id="2" initials="" lastIdx="2" name="Janeen Jones"/>
  <p:cmAuthor clrIdx="3" id="3" initials="" lastIdx="1" name="Kate Webbink"/>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2E51C1-B71A-476F-9009-B6285AF64AD3}">
  <a:tblStyle styleId="{A32E51C1-B71A-476F-9009-B6285AF64AD3}"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CEA"/>
          </a:solidFill>
        </a:fill>
      </a:tcStyle>
    </a:wholeTbl>
    <a:band1H>
      <a:tcTxStyle b="off" i="off"/>
      <a:tcStyle>
        <a:fill>
          <a:solidFill>
            <a:srgbClr val="CCD7D4"/>
          </a:solidFill>
        </a:fill>
      </a:tcStyle>
    </a:band1H>
    <a:band2H>
      <a:tcTxStyle b="off" i="off"/>
    </a:band2H>
    <a:band1V>
      <a:tcTxStyle b="off" i="off"/>
      <a:tcStyle>
        <a:fill>
          <a:solidFill>
            <a:srgbClr val="CCD7D4"/>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C559AA60-2DF7-488C-815A-7066DE94E78A}"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ProximaNova-bold.fntdata"/><Relationship Id="rId21" Type="http://schemas.openxmlformats.org/officeDocument/2006/relationships/slide" Target="slides/slide15.xml"/><Relationship Id="rId65" Type="http://schemas.openxmlformats.org/officeDocument/2006/relationships/font" Target="fonts/ProximaNova-regular.fntdata"/><Relationship Id="rId24" Type="http://schemas.openxmlformats.org/officeDocument/2006/relationships/slide" Target="slides/slide18.xml"/><Relationship Id="rId68" Type="http://schemas.openxmlformats.org/officeDocument/2006/relationships/font" Target="fonts/ProximaNova-boldItalic.fntdata"/><Relationship Id="rId23" Type="http://schemas.openxmlformats.org/officeDocument/2006/relationships/slide" Target="slides/slide17.xml"/><Relationship Id="rId67" Type="http://schemas.openxmlformats.org/officeDocument/2006/relationships/font" Target="fonts/ProximaNova-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customschemas.google.com/relationships/presentationmetadata" Target="meta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7-18T18:25:59.509">
    <p:pos x="3855" y="1442"/>
    <p:text>My version of RStudio says "Use renv with this project" instead of "Create a git repository"</p:text>
    <p:extLst>
      <p:ext uri="{C676402C-5697-4E1C-873F-D02D1690AC5C}">
        <p15:threadingInfo timeZoneBias="0"/>
      </p:ext>
      <p:ext uri="http://customooxmlschemas.google.com/">
        <go:slidesCustomData xmlns:go="http://customooxmlschemas.google.com/" commentPostId="AAAAbLa5olE"/>
      </p:ext>
    </p:extLst>
  </p:cm>
  <p:cm authorId="1" idx="1" dt="2022-06-22T14:24:01.363">
    <p:pos x="3855" y="1442"/>
    <p:text>So does mine. @jjones@fieldmuseum.org Does this checkbox still create a git repository? Or does it have a different function</p:text>
    <p:extLst>
      <p:ext uri="{C676402C-5697-4E1C-873F-D02D1690AC5C}">
        <p15:threadingInfo timeZoneBias="0">
          <p15:parentCm authorId="0" idx="1"/>
        </p15:threadingInfo>
      </p:ext>
      <p:ext uri="http://customooxmlschemas.google.com/">
        <go:slidesCustomData xmlns:go="http://customooxmlschemas.google.com/" commentPostId="AAAAbLa5olI"/>
      </p:ext>
    </p:extLst>
  </p:cm>
  <p:cm authorId="2" idx="1" dt="2022-06-22T14:34:09.717">
    <p:pos x="3855" y="1442"/>
    <p:text>Add this to the notes document, when Kate gets back we'll ask her.</p:text>
    <p:extLst>
      <p:ext uri="{C676402C-5697-4E1C-873F-D02D1690AC5C}">
        <p15:threadingInfo timeZoneBias="0">
          <p15:parentCm authorId="0" idx="1"/>
        </p15:threadingInfo>
      </p:ext>
      <p:ext uri="http://customooxmlschemas.google.com/">
        <go:slidesCustomData xmlns:go="http://customooxmlschemas.google.com/" commentPostId="AAAAbLa5olQ"/>
      </p:ext>
    </p:extLst>
  </p:cm>
  <p:cm authorId="2" idx="2" dt="2022-06-22T14:34:24.654">
    <p:pos x="3855" y="1442"/>
    <p:text>And leave this comment up.</p:text>
    <p:extLst>
      <p:ext uri="{C676402C-5697-4E1C-873F-D02D1690AC5C}">
        <p15:threadingInfo timeZoneBias="0">
          <p15:parentCm authorId="0" idx="1"/>
        </p15:threadingInfo>
      </p:ext>
      <p:ext uri="http://customooxmlschemas.google.com/">
        <go:slidesCustomData xmlns:go="http://customooxmlschemas.google.com/" commentPostId="AAAAbLa5olU"/>
      </p:ext>
    </p:extLst>
  </p:cm>
  <p:cm authorId="3" idx="1" dt="2022-07-18T18:25:59.509">
    <p:pos x="3855" y="1442"/>
    <p:text>Alex &amp; Abby -- Could you check if git is installed on your machines? 
- GitHub has good how-to: https://github.com/git-guides/install-git
...If that's what's happening, we can update the screenshot with a note about that here (+ link to Github's help on slide 57)
...if not it, I'll refocus/generalize some points about 'git' &amp; long-term code/version tracking [irony! but also not :] here instead</p:text>
    <p:extLst>
      <p:ext uri="{C676402C-5697-4E1C-873F-D02D1690AC5C}">
        <p15:threadingInfo timeZoneBias="0">
          <p15:parentCm authorId="0" idx="1"/>
        </p15:threadingInfo>
      </p:ext>
      <p:ext uri="http://customooxmlschemas.google.com/">
        <go:slidesCustomData xmlns:go="http://customooxmlschemas.google.com/" commentPostId="AAAAcziwRj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5f80a2e56_1_10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26" name="Google Shape;126;g135f80a2e56_1_10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34a052a8c4_1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54" name="Google Shape;254;g134a052a8c4_1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34a052a8c4_0_1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272" name="Google Shape;272;g134a052a8c4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35f80a2e56_2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g135f80a2e56_2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35f80a2e56_2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287" name="Google Shape;287;g135f80a2e56_2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35f80a2e56_2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00" name="Google Shape;300;g135f80a2e56_2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35f80a2e56_2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10" name="Google Shape;310;g135f80a2e56_2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35f80a2e56_2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23" name="Google Shape;323;g135f80a2e56_2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35f80a2e56_2_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32" name="Google Shape;332;g135f80a2e56_2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35f80a2e56_2_3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43" name="Google Shape;343;g135f80a2e56_2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35f80a2e56_2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61" name="Google Shape;361;g135f80a2e56_2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5f80a2e56_1_10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SzPts val="1400"/>
              <a:buNone/>
            </a:pPr>
            <a:r>
              <a:t/>
            </a:r>
            <a:endParaRPr/>
          </a:p>
        </p:txBody>
      </p:sp>
      <p:sp>
        <p:nvSpPr>
          <p:cNvPr id="135" name="Google Shape;135;g135f80a2e56_1_10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35f80a2e56_2_1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73" name="Google Shape;373;g135f80a2e56_2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35f80a2e56_2_1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385" name="Google Shape;385;g135f80a2e56_2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35f80a2e56_2_2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95" name="Google Shape;395;g135f80a2e56_2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35f80a2e56_2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g135f80a2e56_2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35f80a2e56_2_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10" name="Google Shape;410;g135f80a2e56_2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35f80a2e56_2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25" name="Google Shape;425;g135f80a2e56_2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35f80a2e56_2_3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434" name="Google Shape;434;g135f80a2e56_2_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35f80a2e56_2_3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47" name="Google Shape;447;g135f80a2e56_2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35f80a2e56_3_3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56" name="Google Shape;456;g135f80a2e56_3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35f80a2e56_3_3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65" name="Google Shape;465;g135f80a2e56_3_3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5f80a2e56_2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135f80a2e56_2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35f80a2e56_3_3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74" name="Google Shape;474;g135f80a2e56_3_3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35f80a2e56_3_3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83" name="Google Shape;483;g135f80a2e56_3_3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35f80a2e56_2_2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92" name="Google Shape;492;g135f80a2e56_2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35f80a2e56_3_4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06" name="Google Shape;506;g135f80a2e56_3_4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35f80a2e56_2_2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g135f80a2e56_2_2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35f80a2e56_2_2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20" name="Google Shape;520;g135f80a2e56_2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135f80a2e56_3_4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32" name="Google Shape;532;g135f80a2e56_3_4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35f80a2e56_2_3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46" name="Google Shape;546;g135f80a2e56_2_3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35f80a2e56_2_3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0" name="Google Shape;570;g135f80a2e56_2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35f80a2e56_3_4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575" name="Google Shape;575;g135f80a2e56_3_4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35f80a2e56_1_10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169" name="Google Shape;169;g135f80a2e56_1_10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35f80a2e56_3_5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85" name="Google Shape;585;g135f80a2e56_3_5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35f80a2e56_3_5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93" name="Google Shape;593;g135f80a2e56_3_5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35f80a2e56_3_5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601" name="Google Shape;601;g135f80a2e56_3_5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35f80a2e56_2_4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609" name="Google Shape;609;g135f80a2e56_2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135f80a2e56_2_4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627" name="Google Shape;627;g135f80a2e56_2_4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135f80a2e56_2_5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650" name="Google Shape;650;g135f80a2e56_2_5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35f80a2e56_2_5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658" name="Google Shape;658;g135f80a2e56_2_5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35f80a2e56_2_5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4" name="Google Shape;674;g135f80a2e56_2_5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135f80a2e56_3_5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679" name="Google Shape;679;g135f80a2e56_3_5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35f80a2e56_3_5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687" name="Google Shape;687;g135f80a2e56_3_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35f80a2e56_3_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83" name="Google Shape;183;g135f80a2e56_3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135f80a2e56_3_5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696" name="Google Shape;696;g135f80a2e56_3_5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135f80a2e56_2_5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5" name="Google Shape;705;g135f80a2e56_2_5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35f80a2e56_2_5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710" name="Google Shape;710;g135f80a2e56_2_5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135f80a2e56_2_5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720" name="Google Shape;720;g135f80a2e56_2_5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34a052a8c4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731" name="Google Shape;731;g134a052a8c4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34a052a8c4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742" name="Google Shape;742;g134a052a8c4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34a052a8c4_1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750" name="Google Shape;750;g134a052a8c4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764" name="Google Shape;764;p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134a052a8c4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6" name="Google Shape;776;g134a052a8c4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35f80a2e56_2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196" name="Google Shape;196;g135f80a2e56_2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35f80a2e56_2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208" name="Google Shape;208;g135f80a2e56_2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5f80a2e56_2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220" name="Google Shape;220;g135f80a2e56_2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35f80a2e56_3_2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41" name="Google Shape;241;g135f80a2e56_3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imls.gov" TargetMode="External"/><Relationship Id="rId3" Type="http://schemas.openxmlformats.org/officeDocument/2006/relationships/image" Target="../media/image11.jpg"/><Relationship Id="rId4" Type="http://schemas.openxmlformats.org/officeDocument/2006/relationships/hyperlink" Target="https://www.imls.gov" TargetMode="External"/><Relationship Id="rId5"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hyperlink" Target="https://www.imls.gov" TargetMode="Externa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logo)">
  <p:cSld name="BLANK_3">
    <p:spTree>
      <p:nvGrpSpPr>
        <p:cNvPr id="13" name="Shape 13"/>
        <p:cNvGrpSpPr/>
        <p:nvPr/>
      </p:nvGrpSpPr>
      <p:grpSpPr>
        <a:xfrm>
          <a:off x="0" y="0"/>
          <a:ext cx="0" cy="0"/>
          <a:chOff x="0" y="0"/>
          <a:chExt cx="0" cy="0"/>
        </a:xfrm>
      </p:grpSpPr>
      <p:sp>
        <p:nvSpPr>
          <p:cNvPr id="14" name="Google Shape;14;g117bd95c426_0_5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 name="Google Shape;15;g117bd95c426_0_58"/>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2">
  <p:cSld name="TITLE_ONLY_1_1_1_1_1">
    <p:spTree>
      <p:nvGrpSpPr>
        <p:cNvPr id="48" name="Shape 48"/>
        <p:cNvGrpSpPr/>
        <p:nvPr/>
      </p:nvGrpSpPr>
      <p:grpSpPr>
        <a:xfrm>
          <a:off x="0" y="0"/>
          <a:ext cx="0" cy="0"/>
          <a:chOff x="0" y="0"/>
          <a:chExt cx="0" cy="0"/>
        </a:xfrm>
      </p:grpSpPr>
      <p:sp>
        <p:nvSpPr>
          <p:cNvPr id="49" name="Google Shape;49;g1178b2858e0_1_35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0" name="Google Shape;50;g1178b2858e0_1_355"/>
          <p:cNvSpPr/>
          <p:nvPr/>
        </p:nvSpPr>
        <p:spPr>
          <a:xfrm>
            <a:off x="3132138" y="0"/>
            <a:ext cx="601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1" name="Google Shape;51;g1178b2858e0_1_35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1">
  <p:cSld name="TITLE_ONLY_1_1_1_1">
    <p:spTree>
      <p:nvGrpSpPr>
        <p:cNvPr id="52" name="Shape 52"/>
        <p:cNvGrpSpPr/>
        <p:nvPr/>
      </p:nvGrpSpPr>
      <p:grpSpPr>
        <a:xfrm>
          <a:off x="0" y="0"/>
          <a:ext cx="0" cy="0"/>
          <a:chOff x="0" y="0"/>
          <a:chExt cx="0" cy="0"/>
        </a:xfrm>
      </p:grpSpPr>
      <p:sp>
        <p:nvSpPr>
          <p:cNvPr id="53" name="Google Shape;53;g1178b2858e0_1_34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4" name="Google Shape;54;g1178b2858e0_1_345"/>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5" name="Google Shape;55;g1178b2858e0_1_34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1">
  <p:cSld name="TITLE_ONLY_1_1_1_1_1_1_1">
    <p:spTree>
      <p:nvGrpSpPr>
        <p:cNvPr id="56" name="Shape 56"/>
        <p:cNvGrpSpPr/>
        <p:nvPr/>
      </p:nvGrpSpPr>
      <p:grpSpPr>
        <a:xfrm>
          <a:off x="0" y="0"/>
          <a:ext cx="0" cy="0"/>
          <a:chOff x="0" y="0"/>
          <a:chExt cx="0" cy="0"/>
        </a:xfrm>
      </p:grpSpPr>
      <p:sp>
        <p:nvSpPr>
          <p:cNvPr id="57" name="Google Shape;57;g1178b2858e0_1_374"/>
          <p:cNvSpPr/>
          <p:nvPr/>
        </p:nvSpPr>
        <p:spPr>
          <a:xfrm>
            <a:off x="0" y="1671638"/>
            <a:ext cx="9144000" cy="3471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 name="Google Shape;58;g1178b2858e0_1_37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59" name="Google Shape;59;g1178b2858e0_1_37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left 01">
  <p:cSld name="TITLE_ONLY_1_1_1_1_1_1">
    <p:spTree>
      <p:nvGrpSpPr>
        <p:cNvPr id="60" name="Shape 60"/>
        <p:cNvGrpSpPr/>
        <p:nvPr/>
      </p:nvGrpSpPr>
      <p:grpSpPr>
        <a:xfrm>
          <a:off x="0" y="0"/>
          <a:ext cx="0" cy="0"/>
          <a:chOff x="0" y="0"/>
          <a:chExt cx="0" cy="0"/>
        </a:xfrm>
      </p:grpSpPr>
      <p:sp>
        <p:nvSpPr>
          <p:cNvPr id="61" name="Google Shape;61;g1178b2858e0_1_365"/>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 name="Google Shape;62;g1178b2858e0_1_36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3" name="Google Shape;63;g1178b2858e0_1_36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2">
  <p:cSld name="TITLE_ONLY_1_1_1_1_1_1_1_1">
    <p:spTree>
      <p:nvGrpSpPr>
        <p:cNvPr id="64" name="Shape 64"/>
        <p:cNvGrpSpPr/>
        <p:nvPr/>
      </p:nvGrpSpPr>
      <p:grpSpPr>
        <a:xfrm>
          <a:off x="0" y="0"/>
          <a:ext cx="0" cy="0"/>
          <a:chOff x="0" y="0"/>
          <a:chExt cx="0" cy="0"/>
        </a:xfrm>
      </p:grpSpPr>
      <p:sp>
        <p:nvSpPr>
          <p:cNvPr id="65" name="Google Shape;65;g1178b2858e0_1_384"/>
          <p:cNvSpPr/>
          <p:nvPr/>
        </p:nvSpPr>
        <p:spPr>
          <a:xfrm>
            <a:off x="0" y="1311275"/>
            <a:ext cx="9144000" cy="3832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 name="Google Shape;66;g1178b2858e0_1_38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g1178b2858e0_1_38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Red">
  <p:cSld name="TITLE_ONLY_1_1_2">
    <p:spTree>
      <p:nvGrpSpPr>
        <p:cNvPr id="68" name="Shape 68"/>
        <p:cNvGrpSpPr/>
        <p:nvPr/>
      </p:nvGrpSpPr>
      <p:grpSpPr>
        <a:xfrm>
          <a:off x="0" y="0"/>
          <a:ext cx="0" cy="0"/>
          <a:chOff x="0" y="0"/>
          <a:chExt cx="0" cy="0"/>
        </a:xfrm>
      </p:grpSpPr>
      <p:sp>
        <p:nvSpPr>
          <p:cNvPr id="69" name="Google Shape;69;g1178b2858e0_1_394"/>
          <p:cNvSpPr/>
          <p:nvPr/>
        </p:nvSpPr>
        <p:spPr>
          <a:xfrm>
            <a:off x="2830351" y="0"/>
            <a:ext cx="6313800" cy="5143500"/>
          </a:xfrm>
          <a:prstGeom prst="rect">
            <a:avLst/>
          </a:prstGeom>
          <a:solidFill>
            <a:srgbClr val="EFDEE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 name="Google Shape;70;g1178b2858e0_1_39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1" name="Google Shape;71;g1178b2858e0_1_39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rcise slide">
  <p:cSld name="BLANK_4">
    <p:spTree>
      <p:nvGrpSpPr>
        <p:cNvPr id="72" name="Shape 72"/>
        <p:cNvGrpSpPr/>
        <p:nvPr/>
      </p:nvGrpSpPr>
      <p:grpSpPr>
        <a:xfrm>
          <a:off x="0" y="0"/>
          <a:ext cx="0" cy="0"/>
          <a:chOff x="0" y="0"/>
          <a:chExt cx="0" cy="0"/>
        </a:xfrm>
      </p:grpSpPr>
      <p:sp>
        <p:nvSpPr>
          <p:cNvPr id="73" name="Google Shape;73;g117c1063d3c_1_5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4" name="Google Shape;74;g117c1063d3c_1_52"/>
          <p:cNvSpPr/>
          <p:nvPr/>
        </p:nvSpPr>
        <p:spPr>
          <a:xfrm>
            <a:off x="0" y="0"/>
            <a:ext cx="9144000" cy="5143500"/>
          </a:xfrm>
          <a:prstGeom prst="rect">
            <a:avLst/>
          </a:prstGeom>
          <a:noFill/>
          <a:ln cap="flat" cmpd="sng" w="152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75" name="Google Shape;75;g117c1063d3c_1_52"/>
          <p:cNvGrpSpPr/>
          <p:nvPr/>
        </p:nvGrpSpPr>
        <p:grpSpPr>
          <a:xfrm>
            <a:off x="7512825" y="238025"/>
            <a:ext cx="1699800" cy="457200"/>
            <a:chOff x="7512825" y="238025"/>
            <a:chExt cx="1699800" cy="457200"/>
          </a:xfrm>
        </p:grpSpPr>
        <p:sp>
          <p:nvSpPr>
            <p:cNvPr id="76" name="Google Shape;76;g117c1063d3c_1_52"/>
            <p:cNvSpPr/>
            <p:nvPr/>
          </p:nvSpPr>
          <p:spPr>
            <a:xfrm>
              <a:off x="7512825" y="238025"/>
              <a:ext cx="1699800" cy="457200"/>
            </a:xfrm>
            <a:prstGeom prst="roundRect">
              <a:avLst>
                <a:gd fmla="val 16667" name="adj"/>
              </a:avLst>
            </a:prstGeom>
            <a:solidFill>
              <a:schemeClr val="accent1"/>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Try it!</a:t>
              </a:r>
              <a:endParaRPr b="0" i="0" sz="1400" u="none" cap="none" strike="noStrike">
                <a:solidFill>
                  <a:schemeClr val="lt1"/>
                </a:solidFill>
                <a:latin typeface="Arial"/>
                <a:ea typeface="Arial"/>
                <a:cs typeface="Arial"/>
                <a:sym typeface="Arial"/>
              </a:endParaRPr>
            </a:p>
          </p:txBody>
        </p:sp>
        <p:grpSp>
          <p:nvGrpSpPr>
            <p:cNvPr id="77" name="Google Shape;77;g117c1063d3c_1_52"/>
            <p:cNvGrpSpPr/>
            <p:nvPr/>
          </p:nvGrpSpPr>
          <p:grpSpPr>
            <a:xfrm>
              <a:off x="7637130" y="291649"/>
              <a:ext cx="349953" cy="349953"/>
              <a:chOff x="2731914" y="373199"/>
              <a:chExt cx="950700" cy="950700"/>
            </a:xfrm>
          </p:grpSpPr>
          <p:sp>
            <p:nvSpPr>
              <p:cNvPr id="78" name="Google Shape;78;g117c1063d3c_1_52"/>
              <p:cNvSpPr/>
              <p:nvPr/>
            </p:nvSpPr>
            <p:spPr>
              <a:xfrm>
                <a:off x="2731914" y="373199"/>
                <a:ext cx="950700" cy="9507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9" name="Google Shape;79;g117c1063d3c_1_52"/>
              <p:cNvSpPr/>
              <p:nvPr/>
            </p:nvSpPr>
            <p:spPr>
              <a:xfrm>
                <a:off x="2900578" y="541863"/>
                <a:ext cx="612866" cy="612866"/>
              </a:xfrm>
              <a:custGeom>
                <a:rect b="b" l="l" r="r" t="t"/>
                <a:pathLst>
                  <a:path extrusionOk="0" h="932116" w="932116">
                    <a:moveTo>
                      <a:pt x="203835" y="481870"/>
                    </a:moveTo>
                    <a:cubicBezTo>
                      <a:pt x="195869" y="479090"/>
                      <a:pt x="188049" y="475911"/>
                      <a:pt x="180404" y="472345"/>
                    </a:cubicBezTo>
                    <a:lnTo>
                      <a:pt x="163925" y="483870"/>
                    </a:lnTo>
                    <a:cubicBezTo>
                      <a:pt x="141297" y="499547"/>
                      <a:pt x="110709" y="496864"/>
                      <a:pt x="91154" y="477488"/>
                    </a:cubicBezTo>
                    <a:lnTo>
                      <a:pt x="69152" y="455962"/>
                    </a:lnTo>
                    <a:cubicBezTo>
                      <a:pt x="49776" y="436407"/>
                      <a:pt x="47093" y="405819"/>
                      <a:pt x="62770" y="383191"/>
                    </a:cubicBezTo>
                    <a:lnTo>
                      <a:pt x="74200" y="366903"/>
                    </a:lnTo>
                    <a:cubicBezTo>
                      <a:pt x="71406" y="360870"/>
                      <a:pt x="68866" y="354743"/>
                      <a:pt x="66580" y="348520"/>
                    </a:cubicBezTo>
                    <a:lnTo>
                      <a:pt x="46958" y="345091"/>
                    </a:lnTo>
                    <a:cubicBezTo>
                      <a:pt x="19888" y="340185"/>
                      <a:pt x="155" y="316689"/>
                      <a:pt x="0" y="289179"/>
                    </a:cubicBezTo>
                    <a:lnTo>
                      <a:pt x="0" y="258032"/>
                    </a:lnTo>
                    <a:cubicBezTo>
                      <a:pt x="109" y="230486"/>
                      <a:pt x="19853" y="206938"/>
                      <a:pt x="46958" y="202025"/>
                    </a:cubicBezTo>
                    <a:lnTo>
                      <a:pt x="66580" y="198596"/>
                    </a:lnTo>
                    <a:cubicBezTo>
                      <a:pt x="68802" y="192246"/>
                      <a:pt x="71342" y="186119"/>
                      <a:pt x="74200" y="180213"/>
                    </a:cubicBezTo>
                    <a:lnTo>
                      <a:pt x="62770" y="163925"/>
                    </a:lnTo>
                    <a:cubicBezTo>
                      <a:pt x="47093" y="141297"/>
                      <a:pt x="49776" y="110709"/>
                      <a:pt x="69152" y="91154"/>
                    </a:cubicBezTo>
                    <a:lnTo>
                      <a:pt x="91154" y="69152"/>
                    </a:lnTo>
                    <a:cubicBezTo>
                      <a:pt x="110709" y="49776"/>
                      <a:pt x="141297" y="47093"/>
                      <a:pt x="163925" y="62770"/>
                    </a:cubicBezTo>
                    <a:lnTo>
                      <a:pt x="180308" y="74200"/>
                    </a:lnTo>
                    <a:cubicBezTo>
                      <a:pt x="186341" y="71406"/>
                      <a:pt x="192469" y="68866"/>
                      <a:pt x="198692" y="66580"/>
                    </a:cubicBezTo>
                    <a:lnTo>
                      <a:pt x="202025" y="46958"/>
                    </a:lnTo>
                    <a:cubicBezTo>
                      <a:pt x="206931" y="19888"/>
                      <a:pt x="230427" y="155"/>
                      <a:pt x="257937" y="0"/>
                    </a:cubicBezTo>
                    <a:lnTo>
                      <a:pt x="289084" y="0"/>
                    </a:lnTo>
                    <a:cubicBezTo>
                      <a:pt x="316630" y="109"/>
                      <a:pt x="340179" y="19853"/>
                      <a:pt x="345091" y="46958"/>
                    </a:cubicBezTo>
                    <a:lnTo>
                      <a:pt x="348520" y="66580"/>
                    </a:lnTo>
                    <a:cubicBezTo>
                      <a:pt x="354870" y="68802"/>
                      <a:pt x="360998" y="71342"/>
                      <a:pt x="366903" y="74200"/>
                    </a:cubicBezTo>
                    <a:lnTo>
                      <a:pt x="383191" y="62770"/>
                    </a:lnTo>
                    <a:cubicBezTo>
                      <a:pt x="405819" y="47093"/>
                      <a:pt x="436407" y="49776"/>
                      <a:pt x="455962" y="69152"/>
                    </a:cubicBezTo>
                    <a:lnTo>
                      <a:pt x="477965" y="91154"/>
                    </a:lnTo>
                    <a:cubicBezTo>
                      <a:pt x="497340" y="110709"/>
                      <a:pt x="500023" y="141297"/>
                      <a:pt x="484346" y="163925"/>
                    </a:cubicBezTo>
                    <a:lnTo>
                      <a:pt x="472821" y="180308"/>
                    </a:lnTo>
                    <a:cubicBezTo>
                      <a:pt x="476393" y="187951"/>
                      <a:pt x="479572" y="195772"/>
                      <a:pt x="482346" y="203740"/>
                    </a:cubicBezTo>
                    <a:cubicBezTo>
                      <a:pt x="487370" y="218759"/>
                      <a:pt x="479267" y="235006"/>
                      <a:pt x="464248" y="240030"/>
                    </a:cubicBezTo>
                    <a:cubicBezTo>
                      <a:pt x="449230" y="245054"/>
                      <a:pt x="432982" y="236951"/>
                      <a:pt x="427958" y="221932"/>
                    </a:cubicBezTo>
                    <a:cubicBezTo>
                      <a:pt x="424635" y="211652"/>
                      <a:pt x="420296" y="201729"/>
                      <a:pt x="415004" y="192310"/>
                    </a:cubicBezTo>
                    <a:cubicBezTo>
                      <a:pt x="409233" y="182638"/>
                      <a:pt x="409680" y="170479"/>
                      <a:pt x="416147" y="161258"/>
                    </a:cubicBezTo>
                    <a:lnTo>
                      <a:pt x="437483" y="131064"/>
                    </a:lnTo>
                    <a:lnTo>
                      <a:pt x="415576" y="109538"/>
                    </a:lnTo>
                    <a:lnTo>
                      <a:pt x="385477" y="130969"/>
                    </a:lnTo>
                    <a:cubicBezTo>
                      <a:pt x="376380" y="137334"/>
                      <a:pt x="364421" y="137854"/>
                      <a:pt x="354806" y="132302"/>
                    </a:cubicBezTo>
                    <a:cubicBezTo>
                      <a:pt x="342607" y="125270"/>
                      <a:pt x="329543" y="119858"/>
                      <a:pt x="315944" y="116205"/>
                    </a:cubicBezTo>
                    <a:cubicBezTo>
                      <a:pt x="305201" y="113333"/>
                      <a:pt x="297101" y="104489"/>
                      <a:pt x="295180" y="93536"/>
                    </a:cubicBezTo>
                    <a:lnTo>
                      <a:pt x="288798" y="56483"/>
                    </a:lnTo>
                    <a:lnTo>
                      <a:pt x="258032" y="56483"/>
                    </a:lnTo>
                    <a:lnTo>
                      <a:pt x="251936" y="92869"/>
                    </a:lnTo>
                    <a:cubicBezTo>
                      <a:pt x="250015" y="103822"/>
                      <a:pt x="241915" y="112666"/>
                      <a:pt x="231172" y="115538"/>
                    </a:cubicBezTo>
                    <a:cubicBezTo>
                      <a:pt x="217521" y="119522"/>
                      <a:pt x="204455" y="125287"/>
                      <a:pt x="192310" y="132683"/>
                    </a:cubicBezTo>
                    <a:cubicBezTo>
                      <a:pt x="182527" y="138287"/>
                      <a:pt x="170364" y="137616"/>
                      <a:pt x="161258" y="130969"/>
                    </a:cubicBezTo>
                    <a:lnTo>
                      <a:pt x="130683" y="109538"/>
                    </a:lnTo>
                    <a:lnTo>
                      <a:pt x="109157" y="131540"/>
                    </a:lnTo>
                    <a:lnTo>
                      <a:pt x="130969" y="161258"/>
                    </a:lnTo>
                    <a:cubicBezTo>
                      <a:pt x="137616" y="170364"/>
                      <a:pt x="138287" y="182527"/>
                      <a:pt x="132683" y="192310"/>
                    </a:cubicBezTo>
                    <a:cubicBezTo>
                      <a:pt x="125651" y="204509"/>
                      <a:pt x="120239" y="217573"/>
                      <a:pt x="116586" y="231172"/>
                    </a:cubicBezTo>
                    <a:cubicBezTo>
                      <a:pt x="113714" y="241915"/>
                      <a:pt x="104870" y="250015"/>
                      <a:pt x="93917" y="251936"/>
                    </a:cubicBezTo>
                    <a:lnTo>
                      <a:pt x="56483" y="258318"/>
                    </a:lnTo>
                    <a:lnTo>
                      <a:pt x="56483" y="289084"/>
                    </a:lnTo>
                    <a:lnTo>
                      <a:pt x="92869" y="295180"/>
                    </a:lnTo>
                    <a:cubicBezTo>
                      <a:pt x="103822" y="297101"/>
                      <a:pt x="112666" y="305201"/>
                      <a:pt x="115538" y="315944"/>
                    </a:cubicBezTo>
                    <a:cubicBezTo>
                      <a:pt x="119522" y="329595"/>
                      <a:pt x="125287" y="342661"/>
                      <a:pt x="132683" y="354806"/>
                    </a:cubicBezTo>
                    <a:cubicBezTo>
                      <a:pt x="138235" y="364421"/>
                      <a:pt x="137715" y="376380"/>
                      <a:pt x="131350" y="385477"/>
                    </a:cubicBezTo>
                    <a:lnTo>
                      <a:pt x="109919" y="415957"/>
                    </a:lnTo>
                    <a:lnTo>
                      <a:pt x="131540" y="437483"/>
                    </a:lnTo>
                    <a:lnTo>
                      <a:pt x="161258" y="416147"/>
                    </a:lnTo>
                    <a:cubicBezTo>
                      <a:pt x="170355" y="409782"/>
                      <a:pt x="182314" y="409262"/>
                      <a:pt x="191929" y="414814"/>
                    </a:cubicBezTo>
                    <a:cubicBezTo>
                      <a:pt x="201494" y="420197"/>
                      <a:pt x="211578" y="424601"/>
                      <a:pt x="222028" y="427958"/>
                    </a:cubicBezTo>
                    <a:cubicBezTo>
                      <a:pt x="236994" y="432982"/>
                      <a:pt x="245054" y="449187"/>
                      <a:pt x="240030" y="464153"/>
                    </a:cubicBezTo>
                    <a:cubicBezTo>
                      <a:pt x="235006" y="479119"/>
                      <a:pt x="218801" y="487179"/>
                      <a:pt x="203835" y="482156"/>
                    </a:cubicBezTo>
                    <a:close/>
                    <a:moveTo>
                      <a:pt x="710184" y="579882"/>
                    </a:moveTo>
                    <a:cubicBezTo>
                      <a:pt x="710184" y="651846"/>
                      <a:pt x="651846" y="710184"/>
                      <a:pt x="579882" y="710184"/>
                    </a:cubicBezTo>
                    <a:cubicBezTo>
                      <a:pt x="507918" y="710184"/>
                      <a:pt x="449580" y="651846"/>
                      <a:pt x="449580" y="579882"/>
                    </a:cubicBezTo>
                    <a:cubicBezTo>
                      <a:pt x="449580" y="507918"/>
                      <a:pt x="507918" y="449580"/>
                      <a:pt x="579882" y="449580"/>
                    </a:cubicBezTo>
                    <a:cubicBezTo>
                      <a:pt x="651802" y="449685"/>
                      <a:pt x="710079" y="507962"/>
                      <a:pt x="710184" y="579882"/>
                    </a:cubicBezTo>
                    <a:close/>
                    <a:moveTo>
                      <a:pt x="653034" y="579882"/>
                    </a:moveTo>
                    <a:cubicBezTo>
                      <a:pt x="653034" y="539481"/>
                      <a:pt x="620283" y="506730"/>
                      <a:pt x="579882" y="506730"/>
                    </a:cubicBezTo>
                    <a:cubicBezTo>
                      <a:pt x="539481" y="506730"/>
                      <a:pt x="506730" y="539481"/>
                      <a:pt x="506730" y="579882"/>
                    </a:cubicBezTo>
                    <a:cubicBezTo>
                      <a:pt x="506730" y="620283"/>
                      <a:pt x="539481" y="653034"/>
                      <a:pt x="579882" y="653034"/>
                    </a:cubicBezTo>
                    <a:cubicBezTo>
                      <a:pt x="620261" y="652982"/>
                      <a:pt x="652982" y="620261"/>
                      <a:pt x="653034" y="579882"/>
                    </a:cubicBezTo>
                    <a:close/>
                    <a:moveTo>
                      <a:pt x="932117" y="559308"/>
                    </a:moveTo>
                    <a:lnTo>
                      <a:pt x="932117" y="600456"/>
                    </a:lnTo>
                    <a:cubicBezTo>
                      <a:pt x="932171" y="632459"/>
                      <a:pt x="909165" y="659848"/>
                      <a:pt x="877634" y="665321"/>
                    </a:cubicBezTo>
                    <a:lnTo>
                      <a:pt x="846392" y="670846"/>
                    </a:lnTo>
                    <a:cubicBezTo>
                      <a:pt x="842511" y="682244"/>
                      <a:pt x="837897" y="693380"/>
                      <a:pt x="832580" y="704183"/>
                    </a:cubicBezTo>
                    <a:lnTo>
                      <a:pt x="850773" y="730187"/>
                    </a:lnTo>
                    <a:cubicBezTo>
                      <a:pt x="869201" y="756351"/>
                      <a:pt x="866104" y="791985"/>
                      <a:pt x="843439" y="814578"/>
                    </a:cubicBezTo>
                    <a:lnTo>
                      <a:pt x="814388" y="843629"/>
                    </a:lnTo>
                    <a:cubicBezTo>
                      <a:pt x="791777" y="866257"/>
                      <a:pt x="756171" y="869351"/>
                      <a:pt x="729996" y="850963"/>
                    </a:cubicBezTo>
                    <a:lnTo>
                      <a:pt x="704183" y="832580"/>
                    </a:lnTo>
                    <a:cubicBezTo>
                      <a:pt x="693409" y="837890"/>
                      <a:pt x="682305" y="842503"/>
                      <a:pt x="670941" y="846392"/>
                    </a:cubicBezTo>
                    <a:lnTo>
                      <a:pt x="665512" y="877634"/>
                    </a:lnTo>
                    <a:cubicBezTo>
                      <a:pt x="660003" y="909144"/>
                      <a:pt x="632635" y="932132"/>
                      <a:pt x="600647" y="932117"/>
                    </a:cubicBezTo>
                    <a:lnTo>
                      <a:pt x="559308" y="932117"/>
                    </a:lnTo>
                    <a:cubicBezTo>
                      <a:pt x="527391" y="932039"/>
                      <a:pt x="500130" y="909074"/>
                      <a:pt x="494633" y="877634"/>
                    </a:cubicBezTo>
                    <a:lnTo>
                      <a:pt x="489204" y="846392"/>
                    </a:lnTo>
                    <a:cubicBezTo>
                      <a:pt x="477839" y="842505"/>
                      <a:pt x="466735" y="837892"/>
                      <a:pt x="455962" y="832580"/>
                    </a:cubicBezTo>
                    <a:lnTo>
                      <a:pt x="429673" y="850868"/>
                    </a:lnTo>
                    <a:cubicBezTo>
                      <a:pt x="403498" y="869256"/>
                      <a:pt x="367892" y="866162"/>
                      <a:pt x="345281" y="843534"/>
                    </a:cubicBezTo>
                    <a:lnTo>
                      <a:pt x="316135" y="814388"/>
                    </a:lnTo>
                    <a:cubicBezTo>
                      <a:pt x="293507" y="791777"/>
                      <a:pt x="290413" y="756171"/>
                      <a:pt x="308800" y="729996"/>
                    </a:cubicBezTo>
                    <a:lnTo>
                      <a:pt x="327089" y="704183"/>
                    </a:lnTo>
                    <a:cubicBezTo>
                      <a:pt x="321901" y="693338"/>
                      <a:pt x="317415" y="682171"/>
                      <a:pt x="313658" y="670751"/>
                    </a:cubicBezTo>
                    <a:lnTo>
                      <a:pt x="282416" y="665226"/>
                    </a:lnTo>
                    <a:cubicBezTo>
                      <a:pt x="250920" y="659759"/>
                      <a:pt x="227926" y="632423"/>
                      <a:pt x="227933" y="600456"/>
                    </a:cubicBezTo>
                    <a:lnTo>
                      <a:pt x="227933" y="559308"/>
                    </a:lnTo>
                    <a:cubicBezTo>
                      <a:pt x="227978" y="527512"/>
                      <a:pt x="250747" y="500293"/>
                      <a:pt x="282035" y="494633"/>
                    </a:cubicBezTo>
                    <a:lnTo>
                      <a:pt x="313658" y="488918"/>
                    </a:lnTo>
                    <a:cubicBezTo>
                      <a:pt x="317547" y="477554"/>
                      <a:pt x="322160" y="466450"/>
                      <a:pt x="327470" y="455676"/>
                    </a:cubicBezTo>
                    <a:lnTo>
                      <a:pt x="308896" y="429673"/>
                    </a:lnTo>
                    <a:cubicBezTo>
                      <a:pt x="290508" y="403498"/>
                      <a:pt x="293602" y="367892"/>
                      <a:pt x="316230" y="345281"/>
                    </a:cubicBezTo>
                    <a:lnTo>
                      <a:pt x="345281" y="316230"/>
                    </a:lnTo>
                    <a:cubicBezTo>
                      <a:pt x="367892" y="293602"/>
                      <a:pt x="403498" y="290508"/>
                      <a:pt x="429673" y="308896"/>
                    </a:cubicBezTo>
                    <a:lnTo>
                      <a:pt x="455676" y="327089"/>
                    </a:lnTo>
                    <a:cubicBezTo>
                      <a:pt x="466456" y="321900"/>
                      <a:pt x="477559" y="317413"/>
                      <a:pt x="488918" y="313658"/>
                    </a:cubicBezTo>
                    <a:lnTo>
                      <a:pt x="494633" y="282035"/>
                    </a:lnTo>
                    <a:cubicBezTo>
                      <a:pt x="500293" y="250747"/>
                      <a:pt x="527512" y="227978"/>
                      <a:pt x="559308" y="227933"/>
                    </a:cubicBezTo>
                    <a:lnTo>
                      <a:pt x="600456" y="227933"/>
                    </a:lnTo>
                    <a:cubicBezTo>
                      <a:pt x="632445" y="227918"/>
                      <a:pt x="659812" y="250905"/>
                      <a:pt x="665321" y="282416"/>
                    </a:cubicBezTo>
                    <a:lnTo>
                      <a:pt x="670751" y="313658"/>
                    </a:lnTo>
                    <a:cubicBezTo>
                      <a:pt x="682173" y="317408"/>
                      <a:pt x="693341" y="321894"/>
                      <a:pt x="704183" y="327089"/>
                    </a:cubicBezTo>
                    <a:lnTo>
                      <a:pt x="730187" y="308896"/>
                    </a:lnTo>
                    <a:cubicBezTo>
                      <a:pt x="756362" y="290508"/>
                      <a:pt x="791967" y="293602"/>
                      <a:pt x="814578" y="316230"/>
                    </a:cubicBezTo>
                    <a:lnTo>
                      <a:pt x="843629" y="345281"/>
                    </a:lnTo>
                    <a:cubicBezTo>
                      <a:pt x="866294" y="367874"/>
                      <a:pt x="869391" y="403508"/>
                      <a:pt x="850963" y="429673"/>
                    </a:cubicBezTo>
                    <a:lnTo>
                      <a:pt x="832771" y="455676"/>
                    </a:lnTo>
                    <a:cubicBezTo>
                      <a:pt x="838086" y="466448"/>
                      <a:pt x="842699" y="477552"/>
                      <a:pt x="846582" y="488918"/>
                    </a:cubicBezTo>
                    <a:lnTo>
                      <a:pt x="877824" y="494348"/>
                    </a:lnTo>
                    <a:lnTo>
                      <a:pt x="877824" y="494348"/>
                    </a:lnTo>
                    <a:cubicBezTo>
                      <a:pt x="909295" y="499945"/>
                      <a:pt x="932194" y="527344"/>
                      <a:pt x="932117" y="559308"/>
                    </a:cubicBezTo>
                    <a:close/>
                    <a:moveTo>
                      <a:pt x="874967" y="559308"/>
                    </a:moveTo>
                    <a:cubicBezTo>
                      <a:pt x="874978" y="555064"/>
                      <a:pt x="871914" y="551435"/>
                      <a:pt x="867728" y="550736"/>
                    </a:cubicBezTo>
                    <a:lnTo>
                      <a:pt x="819245" y="542258"/>
                    </a:lnTo>
                    <a:cubicBezTo>
                      <a:pt x="808292" y="540337"/>
                      <a:pt x="799448" y="532237"/>
                      <a:pt x="796576" y="521494"/>
                    </a:cubicBezTo>
                    <a:cubicBezTo>
                      <a:pt x="791538" y="502761"/>
                      <a:pt x="784077" y="484765"/>
                      <a:pt x="774383" y="467963"/>
                    </a:cubicBezTo>
                    <a:cubicBezTo>
                      <a:pt x="768912" y="458396"/>
                      <a:pt x="769431" y="446536"/>
                      <a:pt x="775716" y="437483"/>
                    </a:cubicBezTo>
                    <a:lnTo>
                      <a:pt x="804291" y="397193"/>
                    </a:lnTo>
                    <a:cubicBezTo>
                      <a:pt x="806694" y="393732"/>
                      <a:pt x="806294" y="389051"/>
                      <a:pt x="803339" y="386048"/>
                    </a:cubicBezTo>
                    <a:lnTo>
                      <a:pt x="774287" y="356997"/>
                    </a:lnTo>
                    <a:cubicBezTo>
                      <a:pt x="771302" y="354005"/>
                      <a:pt x="766593" y="353602"/>
                      <a:pt x="763143" y="356045"/>
                    </a:cubicBezTo>
                    <a:lnTo>
                      <a:pt x="722852" y="384620"/>
                    </a:lnTo>
                    <a:cubicBezTo>
                      <a:pt x="713756" y="390984"/>
                      <a:pt x="701796" y="391504"/>
                      <a:pt x="692182" y="385953"/>
                    </a:cubicBezTo>
                    <a:cubicBezTo>
                      <a:pt x="675382" y="376253"/>
                      <a:pt x="657386" y="368792"/>
                      <a:pt x="638651" y="363760"/>
                    </a:cubicBezTo>
                    <a:cubicBezTo>
                      <a:pt x="627908" y="360887"/>
                      <a:pt x="619808" y="352043"/>
                      <a:pt x="617887" y="341090"/>
                    </a:cubicBezTo>
                    <a:lnTo>
                      <a:pt x="608933" y="291941"/>
                    </a:lnTo>
                    <a:cubicBezTo>
                      <a:pt x="608234" y="287755"/>
                      <a:pt x="604605" y="284691"/>
                      <a:pt x="600361" y="284702"/>
                    </a:cubicBezTo>
                    <a:lnTo>
                      <a:pt x="559308" y="284702"/>
                    </a:lnTo>
                    <a:cubicBezTo>
                      <a:pt x="555064" y="284691"/>
                      <a:pt x="551435" y="287755"/>
                      <a:pt x="550736" y="291941"/>
                    </a:cubicBezTo>
                    <a:lnTo>
                      <a:pt x="542258" y="340424"/>
                    </a:lnTo>
                    <a:cubicBezTo>
                      <a:pt x="540337" y="351377"/>
                      <a:pt x="532237" y="360221"/>
                      <a:pt x="521494" y="363093"/>
                    </a:cubicBezTo>
                    <a:cubicBezTo>
                      <a:pt x="502758" y="368123"/>
                      <a:pt x="484762" y="375584"/>
                      <a:pt x="467963" y="385286"/>
                    </a:cubicBezTo>
                    <a:cubicBezTo>
                      <a:pt x="458396" y="390757"/>
                      <a:pt x="446536" y="390238"/>
                      <a:pt x="437483" y="383953"/>
                    </a:cubicBezTo>
                    <a:lnTo>
                      <a:pt x="397193" y="355378"/>
                    </a:lnTo>
                    <a:cubicBezTo>
                      <a:pt x="393712" y="352921"/>
                      <a:pt x="388970" y="353323"/>
                      <a:pt x="385953" y="356330"/>
                    </a:cubicBezTo>
                    <a:lnTo>
                      <a:pt x="356902" y="385382"/>
                    </a:lnTo>
                    <a:cubicBezTo>
                      <a:pt x="353947" y="388384"/>
                      <a:pt x="353547" y="393065"/>
                      <a:pt x="355949" y="396526"/>
                    </a:cubicBezTo>
                    <a:lnTo>
                      <a:pt x="384524" y="436817"/>
                    </a:lnTo>
                    <a:cubicBezTo>
                      <a:pt x="390889" y="445913"/>
                      <a:pt x="391409" y="457873"/>
                      <a:pt x="385858" y="467487"/>
                    </a:cubicBezTo>
                    <a:cubicBezTo>
                      <a:pt x="376161" y="484288"/>
                      <a:pt x="368700" y="502284"/>
                      <a:pt x="363664" y="521018"/>
                    </a:cubicBezTo>
                    <a:cubicBezTo>
                      <a:pt x="360869" y="532112"/>
                      <a:pt x="351724" y="540469"/>
                      <a:pt x="340423" y="542258"/>
                    </a:cubicBezTo>
                    <a:lnTo>
                      <a:pt x="291941" y="550736"/>
                    </a:lnTo>
                    <a:cubicBezTo>
                      <a:pt x="287755" y="551435"/>
                      <a:pt x="284691" y="555064"/>
                      <a:pt x="284702" y="559308"/>
                    </a:cubicBezTo>
                    <a:lnTo>
                      <a:pt x="284702" y="600456"/>
                    </a:lnTo>
                    <a:cubicBezTo>
                      <a:pt x="284691" y="604701"/>
                      <a:pt x="287755" y="608329"/>
                      <a:pt x="291941" y="609029"/>
                    </a:cubicBezTo>
                    <a:lnTo>
                      <a:pt x="340424" y="617506"/>
                    </a:lnTo>
                    <a:cubicBezTo>
                      <a:pt x="351377" y="619427"/>
                      <a:pt x="360221" y="627527"/>
                      <a:pt x="363093" y="638270"/>
                    </a:cubicBezTo>
                    <a:cubicBezTo>
                      <a:pt x="368128" y="657004"/>
                      <a:pt x="375589" y="675000"/>
                      <a:pt x="385286" y="691801"/>
                    </a:cubicBezTo>
                    <a:cubicBezTo>
                      <a:pt x="390838" y="701415"/>
                      <a:pt x="390318" y="713375"/>
                      <a:pt x="383953" y="722471"/>
                    </a:cubicBezTo>
                    <a:lnTo>
                      <a:pt x="355378" y="762762"/>
                    </a:lnTo>
                    <a:cubicBezTo>
                      <a:pt x="352975" y="766223"/>
                      <a:pt x="353375" y="770903"/>
                      <a:pt x="356330" y="773906"/>
                    </a:cubicBezTo>
                    <a:lnTo>
                      <a:pt x="385382" y="802958"/>
                    </a:lnTo>
                    <a:cubicBezTo>
                      <a:pt x="388367" y="805950"/>
                      <a:pt x="393076" y="806352"/>
                      <a:pt x="396526" y="803910"/>
                    </a:cubicBezTo>
                    <a:lnTo>
                      <a:pt x="436817" y="775335"/>
                    </a:lnTo>
                    <a:cubicBezTo>
                      <a:pt x="445913" y="768970"/>
                      <a:pt x="457873" y="768450"/>
                      <a:pt x="467487" y="774002"/>
                    </a:cubicBezTo>
                    <a:cubicBezTo>
                      <a:pt x="484288" y="783698"/>
                      <a:pt x="502284" y="791159"/>
                      <a:pt x="521018" y="796195"/>
                    </a:cubicBezTo>
                    <a:cubicBezTo>
                      <a:pt x="532056" y="798963"/>
                      <a:pt x="540400" y="808018"/>
                      <a:pt x="542258" y="819245"/>
                    </a:cubicBezTo>
                    <a:lnTo>
                      <a:pt x="550736" y="867728"/>
                    </a:lnTo>
                    <a:cubicBezTo>
                      <a:pt x="551435" y="871914"/>
                      <a:pt x="555064" y="874978"/>
                      <a:pt x="559308" y="874967"/>
                    </a:cubicBezTo>
                    <a:lnTo>
                      <a:pt x="600456" y="874967"/>
                    </a:lnTo>
                    <a:cubicBezTo>
                      <a:pt x="604701" y="874978"/>
                      <a:pt x="608329" y="871914"/>
                      <a:pt x="609029" y="867728"/>
                    </a:cubicBezTo>
                    <a:lnTo>
                      <a:pt x="617506" y="819245"/>
                    </a:lnTo>
                    <a:cubicBezTo>
                      <a:pt x="619427" y="808292"/>
                      <a:pt x="627527" y="799448"/>
                      <a:pt x="638270" y="796576"/>
                    </a:cubicBezTo>
                    <a:cubicBezTo>
                      <a:pt x="657003" y="791537"/>
                      <a:pt x="674998" y="784076"/>
                      <a:pt x="691801" y="774383"/>
                    </a:cubicBezTo>
                    <a:cubicBezTo>
                      <a:pt x="701415" y="768831"/>
                      <a:pt x="713375" y="769351"/>
                      <a:pt x="722471" y="775716"/>
                    </a:cubicBezTo>
                    <a:lnTo>
                      <a:pt x="762762" y="804291"/>
                    </a:lnTo>
                    <a:cubicBezTo>
                      <a:pt x="766223" y="806694"/>
                      <a:pt x="770903" y="806294"/>
                      <a:pt x="773906" y="803339"/>
                    </a:cubicBezTo>
                    <a:lnTo>
                      <a:pt x="802958" y="774287"/>
                    </a:lnTo>
                    <a:cubicBezTo>
                      <a:pt x="805950" y="771302"/>
                      <a:pt x="806352" y="766593"/>
                      <a:pt x="803910" y="763143"/>
                    </a:cubicBezTo>
                    <a:lnTo>
                      <a:pt x="775335" y="722852"/>
                    </a:lnTo>
                    <a:cubicBezTo>
                      <a:pt x="768970" y="713756"/>
                      <a:pt x="768450" y="701796"/>
                      <a:pt x="774002" y="692182"/>
                    </a:cubicBezTo>
                    <a:cubicBezTo>
                      <a:pt x="783698" y="675381"/>
                      <a:pt x="791159" y="657385"/>
                      <a:pt x="796195" y="638651"/>
                    </a:cubicBezTo>
                    <a:cubicBezTo>
                      <a:pt x="799067" y="627908"/>
                      <a:pt x="807911" y="619808"/>
                      <a:pt x="818864" y="617887"/>
                    </a:cubicBezTo>
                    <a:lnTo>
                      <a:pt x="867728" y="608933"/>
                    </a:lnTo>
                    <a:cubicBezTo>
                      <a:pt x="871914" y="608234"/>
                      <a:pt x="874978" y="604605"/>
                      <a:pt x="874967" y="60036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le Gray Left with IMLS credit">
  <p:cSld name="TITLE_ONLY_1_1_1_1_1_1_2">
    <p:spTree>
      <p:nvGrpSpPr>
        <p:cNvPr id="80" name="Shape 80"/>
        <p:cNvGrpSpPr/>
        <p:nvPr/>
      </p:nvGrpSpPr>
      <p:grpSpPr>
        <a:xfrm>
          <a:off x="0" y="0"/>
          <a:ext cx="0" cy="0"/>
          <a:chOff x="0" y="0"/>
          <a:chExt cx="0" cy="0"/>
        </a:xfrm>
      </p:grpSpPr>
      <p:pic>
        <p:nvPicPr>
          <p:cNvPr id="81" name="Google Shape;81;g12e776c1500_0_10">
            <a:hlinkClick r:id="rId2"/>
          </p:cNvPr>
          <p:cNvPicPr preferRelativeResize="0"/>
          <p:nvPr/>
        </p:nvPicPr>
        <p:blipFill rotWithShape="1">
          <a:blip r:embed="rId3">
            <a:alphaModFix/>
          </a:blip>
          <a:srcRect b="0" l="0" r="0" t="0"/>
          <a:stretch/>
        </p:blipFill>
        <p:spPr>
          <a:xfrm>
            <a:off x="4698008" y="4280817"/>
            <a:ext cx="1179949" cy="536766"/>
          </a:xfrm>
          <a:prstGeom prst="rect">
            <a:avLst/>
          </a:prstGeom>
          <a:noFill/>
          <a:ln>
            <a:noFill/>
          </a:ln>
        </p:spPr>
      </p:pic>
      <p:sp>
        <p:nvSpPr>
          <p:cNvPr id="82" name="Google Shape;82;g12e776c1500_0_10"/>
          <p:cNvSpPr txBox="1"/>
          <p:nvPr/>
        </p:nvSpPr>
        <p:spPr>
          <a:xfrm>
            <a:off x="6070650" y="4322225"/>
            <a:ext cx="2276700" cy="536700"/>
          </a:xfrm>
          <a:prstGeom prst="rect">
            <a:avLst/>
          </a:prstGeom>
          <a:noFill/>
          <a:ln>
            <a:noFill/>
          </a:ln>
        </p:spPr>
        <p:txBody>
          <a:bodyPr anchorCtr="0" anchor="t" bIns="91425" lIns="0" spcFirstLastPara="1" rIns="91425" wrap="square" tIns="0">
            <a:noAutofit/>
          </a:bodyPr>
          <a:lstStyle/>
          <a:p>
            <a:pPr indent="0" lvl="0" marL="0" marR="0" rtl="0" algn="ctr">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4"/>
              </a:rPr>
              <a:t>IMLS.gov</a:t>
            </a:r>
            <a:r>
              <a:rPr b="0" i="0" lang="en-US" sz="850" u="none" cap="none" strike="noStrike">
                <a:solidFill>
                  <a:schemeClr val="accent1"/>
                </a:solidFill>
                <a:latin typeface="Arial"/>
                <a:ea typeface="Arial"/>
                <a:cs typeface="Arial"/>
                <a:sym typeface="Arial"/>
              </a:rPr>
              <a:t> </a:t>
            </a:r>
            <a:endParaRPr b="1" i="1" sz="850" u="none" cap="none" strike="noStrike">
              <a:solidFill>
                <a:srgbClr val="CC0000"/>
              </a:solidFill>
              <a:latin typeface="Arial"/>
              <a:ea typeface="Arial"/>
              <a:cs typeface="Arial"/>
              <a:sym typeface="Arial"/>
            </a:endParaRPr>
          </a:p>
        </p:txBody>
      </p:sp>
      <p:sp>
        <p:nvSpPr>
          <p:cNvPr id="83" name="Google Shape;83;g12e776c1500_0_10"/>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 name="Google Shape;84;g12e776c1500_0_1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5" name="Google Shape;85;g12e776c1500_0_10"/>
          <p:cNvPicPr preferRelativeResize="0"/>
          <p:nvPr/>
        </p:nvPicPr>
        <p:blipFill rotWithShape="1">
          <a:blip r:embed="rId5">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Subtle Gray with IMLS credit">
  <p:cSld name="BLANK_3_1">
    <p:spTree>
      <p:nvGrpSpPr>
        <p:cNvPr id="86" name="Shape 86"/>
        <p:cNvGrpSpPr/>
        <p:nvPr/>
      </p:nvGrpSpPr>
      <p:grpSpPr>
        <a:xfrm>
          <a:off x="0" y="0"/>
          <a:ext cx="0" cy="0"/>
          <a:chOff x="0" y="0"/>
          <a:chExt cx="0" cy="0"/>
        </a:xfrm>
      </p:grpSpPr>
      <p:sp>
        <p:nvSpPr>
          <p:cNvPr id="87" name="Google Shape;87;g12e776c1500_0_33"/>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8" name="Google Shape;88;g12e776c1500_0_33"/>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12e776c1500_0_33"/>
          <p:cNvSpPr/>
          <p:nvPr/>
        </p:nvSpPr>
        <p:spPr>
          <a:xfrm>
            <a:off x="0" y="3976688"/>
            <a:ext cx="9144000" cy="116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 name="Google Shape;90;g12e776c1500_0_33"/>
          <p:cNvSpPr/>
          <p:nvPr/>
        </p:nvSpPr>
        <p:spPr>
          <a:xfrm>
            <a:off x="0" y="0"/>
            <a:ext cx="9144000" cy="3976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91" name="Google Shape;91;g12e776c1500_0_33"/>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
        <p:nvSpPr>
          <p:cNvPr id="92" name="Google Shape;92;g12e776c1500_0_33"/>
          <p:cNvSpPr txBox="1"/>
          <p:nvPr/>
        </p:nvSpPr>
        <p:spPr>
          <a:xfrm>
            <a:off x="1615425" y="3261150"/>
            <a:ext cx="2357100" cy="536700"/>
          </a:xfrm>
          <a:prstGeom prst="rect">
            <a:avLst/>
          </a:prstGeom>
          <a:noFill/>
          <a:ln>
            <a:noFill/>
          </a:ln>
        </p:spPr>
        <p:txBody>
          <a:bodyPr anchorCtr="0" anchor="t" bIns="91425" lIns="0" spcFirstLastPara="1" rIns="91425" wrap="square" tIns="0">
            <a:noAutofit/>
          </a:bodyPr>
          <a:lstStyle/>
          <a:p>
            <a:pPr indent="0" lvl="0" marL="0" marR="0" rtl="0" algn="just">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3"/>
              </a:rPr>
              <a:t>IMLS.gov</a:t>
            </a:r>
            <a:endParaRPr b="1" i="1" sz="850" u="none" cap="none" strike="noStrike">
              <a:solidFill>
                <a:srgbClr val="CC0000"/>
              </a:solidFill>
              <a:latin typeface="Arial"/>
              <a:ea typeface="Arial"/>
              <a:cs typeface="Arial"/>
              <a:sym typeface="Arial"/>
            </a:endParaRPr>
          </a:p>
        </p:txBody>
      </p:sp>
      <p:pic>
        <p:nvPicPr>
          <p:cNvPr id="93" name="Google Shape;93;g12e776c1500_0_33"/>
          <p:cNvPicPr preferRelativeResize="0"/>
          <p:nvPr/>
        </p:nvPicPr>
        <p:blipFill rotWithShape="1">
          <a:blip r:embed="rId4">
            <a:alphaModFix/>
          </a:blip>
          <a:srcRect b="0" l="0" r="0" t="0"/>
          <a:stretch/>
        </p:blipFill>
        <p:spPr>
          <a:xfrm>
            <a:off x="88916" y="3178400"/>
            <a:ext cx="1362802" cy="6194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grey Background">
  <p:cSld name="BLANK_2">
    <p:spTree>
      <p:nvGrpSpPr>
        <p:cNvPr id="94" name="Shape 94"/>
        <p:cNvGrpSpPr/>
        <p:nvPr/>
      </p:nvGrpSpPr>
      <p:grpSpPr>
        <a:xfrm>
          <a:off x="0" y="0"/>
          <a:ext cx="0" cy="0"/>
          <a:chOff x="0" y="0"/>
          <a:chExt cx="0" cy="0"/>
        </a:xfrm>
      </p:grpSpPr>
      <p:sp>
        <p:nvSpPr>
          <p:cNvPr id="95" name="Google Shape;95;g1178b2858e0_4_8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6" name="Google Shape;96;g1178b2858e0_4_87"/>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7" name="Google Shape;97;g1178b2858e0_4_87"/>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29"/>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 name="Google Shape;18;p29"/>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Logo LEFT">
  <p:cSld name="BLANK_2_1">
    <p:spTree>
      <p:nvGrpSpPr>
        <p:cNvPr id="98" name="Shape 98"/>
        <p:cNvGrpSpPr/>
        <p:nvPr/>
      </p:nvGrpSpPr>
      <p:grpSpPr>
        <a:xfrm>
          <a:off x="0" y="0"/>
          <a:ext cx="0" cy="0"/>
          <a:chOff x="0" y="0"/>
          <a:chExt cx="0" cy="0"/>
        </a:xfrm>
      </p:grpSpPr>
      <p:sp>
        <p:nvSpPr>
          <p:cNvPr id="99" name="Google Shape;99;g1178b2858e0_4_136"/>
          <p:cNvSpPr/>
          <p:nvPr/>
        </p:nvSpPr>
        <p:spPr>
          <a:xfrm>
            <a:off x="7532200" y="3976700"/>
            <a:ext cx="1611900" cy="1166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0" name="Google Shape;100;g1178b2858e0_4_136"/>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36"/>
          <p:cNvSpPr txBox="1"/>
          <p:nvPr>
            <p:ph idx="1" type="body"/>
          </p:nvPr>
        </p:nvSpPr>
        <p:spPr>
          <a:xfrm>
            <a:off x="250825" y="1311275"/>
            <a:ext cx="8642400" cy="30408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03" name="Google Shape;103;p36"/>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4" name="Google Shape;104;p36"/>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sp>
        <p:nvSpPr>
          <p:cNvPr id="106" name="Google Shape;106;p37"/>
          <p:cNvSpPr txBox="1"/>
          <p:nvPr>
            <p:ph type="title"/>
          </p:nvPr>
        </p:nvSpPr>
        <p:spPr>
          <a:xfrm>
            <a:off x="623888" y="1282304"/>
            <a:ext cx="7886700" cy="213955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7"/>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Arial"/>
                <a:ea typeface="Arial"/>
                <a:cs typeface="Arial"/>
                <a:sym typeface="Arial"/>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108" name="Google Shape;108;p37"/>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38"/>
          <p:cNvSpPr txBox="1"/>
          <p:nvPr>
            <p:ph type="title"/>
          </p:nvPr>
        </p:nvSpPr>
        <p:spPr>
          <a:xfrm>
            <a:off x="347296" y="297293"/>
            <a:ext cx="7886700"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8"/>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2" name="Google Shape;112;p38"/>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3" name="Google Shape;113;p38"/>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4" name="Shape 114"/>
        <p:cNvGrpSpPr/>
        <p:nvPr/>
      </p:nvGrpSpPr>
      <p:grpSpPr>
        <a:xfrm>
          <a:off x="0" y="0"/>
          <a:ext cx="0" cy="0"/>
          <a:chOff x="0" y="0"/>
          <a:chExt cx="0" cy="0"/>
        </a:xfrm>
      </p:grpSpPr>
      <p:sp>
        <p:nvSpPr>
          <p:cNvPr id="115" name="Google Shape;115;p39"/>
          <p:cNvSpPr txBox="1"/>
          <p:nvPr>
            <p:ph type="title"/>
          </p:nvPr>
        </p:nvSpPr>
        <p:spPr>
          <a:xfrm>
            <a:off x="629841" y="273844"/>
            <a:ext cx="7886700" cy="994172"/>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9"/>
          <p:cNvSpPr txBox="1"/>
          <p:nvPr>
            <p:ph idx="1"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7" name="Google Shape;117;p39"/>
          <p:cNvSpPr txBox="1"/>
          <p:nvPr>
            <p:ph idx="2"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8" name="Google Shape;118;p39"/>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9" name="Shape 119"/>
        <p:cNvGrpSpPr/>
        <p:nvPr/>
      </p:nvGrpSpPr>
      <p:grpSpPr>
        <a:xfrm>
          <a:off x="0" y="0"/>
          <a:ext cx="0" cy="0"/>
          <a:chOff x="0" y="0"/>
          <a:chExt cx="0" cy="0"/>
        </a:xfrm>
      </p:grpSpPr>
      <p:sp>
        <p:nvSpPr>
          <p:cNvPr id="120" name="Google Shape;120;p40"/>
          <p:cNvSpPr txBox="1"/>
          <p:nvPr>
            <p:ph type="title"/>
          </p:nvPr>
        </p:nvSpPr>
        <p:spPr>
          <a:xfrm>
            <a:off x="629841" y="342900"/>
            <a:ext cx="2949178" cy="120015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0"/>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22" name="Google Shape;122;p40"/>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123" name="Google Shape;123;p40"/>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Green">
  <p:cSld name="TITLE_1">
    <p:spTree>
      <p:nvGrpSpPr>
        <p:cNvPr id="19" name="Shape 19"/>
        <p:cNvGrpSpPr/>
        <p:nvPr/>
      </p:nvGrpSpPr>
      <p:grpSpPr>
        <a:xfrm>
          <a:off x="0" y="0"/>
          <a:ext cx="0" cy="0"/>
          <a:chOff x="0" y="0"/>
          <a:chExt cx="0" cy="0"/>
        </a:xfrm>
      </p:grpSpPr>
      <p:sp>
        <p:nvSpPr>
          <p:cNvPr id="20" name="Google Shape;20;g1178b2858e0_4_158"/>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 name="Google Shape;21;g1178b2858e0_4_158"/>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
        <p:nvSpPr>
          <p:cNvPr id="22" name="Google Shape;22;g1178b2858e0_4_158"/>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1178b2858e0_4_158"/>
          <p:cNvSpPr txBox="1"/>
          <p:nvPr>
            <p:ph idx="1" type="subTitle"/>
          </p:nvPr>
        </p:nvSpPr>
        <p:spPr>
          <a:xfrm>
            <a:off x="479425" y="2984466"/>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CFEBE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
        <p:nvSpPr>
          <p:cNvPr id="24" name="Google Shape;24;g1178b2858e0_4_15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type="blank">
  <p:cSld name="BLANK">
    <p:spTree>
      <p:nvGrpSpPr>
        <p:cNvPr id="25" name="Shape 25"/>
        <p:cNvGrpSpPr/>
        <p:nvPr/>
      </p:nvGrpSpPr>
      <p:grpSpPr>
        <a:xfrm>
          <a:off x="0" y="0"/>
          <a:ext cx="0" cy="0"/>
          <a:chOff x="0" y="0"/>
          <a:chExt cx="0" cy="0"/>
        </a:xfrm>
      </p:grpSpPr>
      <p:sp>
        <p:nvSpPr>
          <p:cNvPr id="26" name="Google Shape;26;p28"/>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01">
  <p:cSld name="BLANK_1">
    <p:spTree>
      <p:nvGrpSpPr>
        <p:cNvPr id="27" name="Shape 27"/>
        <p:cNvGrpSpPr/>
        <p:nvPr/>
      </p:nvGrpSpPr>
      <p:grpSpPr>
        <a:xfrm>
          <a:off x="0" y="0"/>
          <a:ext cx="0" cy="0"/>
          <a:chOff x="0" y="0"/>
          <a:chExt cx="0" cy="0"/>
        </a:xfrm>
      </p:grpSpPr>
      <p:sp>
        <p:nvSpPr>
          <p:cNvPr id="28" name="Google Shape;28;g11554ccd43f_0_367"/>
          <p:cNvSpPr/>
          <p:nvPr/>
        </p:nvSpPr>
        <p:spPr>
          <a:xfrm>
            <a:off x="8141975" y="4252250"/>
            <a:ext cx="1002000" cy="891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g11554ccd43f_0_367"/>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ight">
  <p:cSld name="TITLE_1_1">
    <p:spTree>
      <p:nvGrpSpPr>
        <p:cNvPr id="30" name="Shape 30"/>
        <p:cNvGrpSpPr/>
        <p:nvPr/>
      </p:nvGrpSpPr>
      <p:grpSpPr>
        <a:xfrm>
          <a:off x="0" y="0"/>
          <a:ext cx="0" cy="0"/>
          <a:chOff x="0" y="0"/>
          <a:chExt cx="0" cy="0"/>
        </a:xfrm>
      </p:grpSpPr>
      <p:sp>
        <p:nvSpPr>
          <p:cNvPr id="31" name="Google Shape;31;g1178b2858e0_4_172"/>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 name="Google Shape;32;g1178b2858e0_4_17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3" name="Google Shape;33;g1178b2858e0_4_172"/>
          <p:cNvPicPr preferRelativeResize="0"/>
          <p:nvPr/>
        </p:nvPicPr>
        <p:blipFill rotWithShape="1">
          <a:blip r:embed="rId2">
            <a:alphaModFix/>
          </a:blip>
          <a:srcRect b="0" l="0" r="0" t="0"/>
          <a:stretch/>
        </p:blipFill>
        <p:spPr>
          <a:xfrm>
            <a:off x="8530180" y="4477292"/>
            <a:ext cx="362995" cy="362995"/>
          </a:xfrm>
          <a:prstGeom prst="rect">
            <a:avLst/>
          </a:prstGeom>
          <a:noFill/>
          <a:ln>
            <a:noFill/>
          </a:ln>
        </p:spPr>
      </p:pic>
      <p:sp>
        <p:nvSpPr>
          <p:cNvPr id="34" name="Google Shape;34;g1178b2858e0_4_172"/>
          <p:cNvSpPr txBox="1"/>
          <p:nvPr>
            <p:ph type="ctrTitle"/>
          </p:nvPr>
        </p:nvSpPr>
        <p:spPr>
          <a:xfrm>
            <a:off x="479425" y="1106424"/>
            <a:ext cx="5943600" cy="17907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4400"/>
              <a:buFont typeface="Arial"/>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1178b2858e0_4_172"/>
          <p:cNvSpPr txBox="1"/>
          <p:nvPr>
            <p:ph idx="1" type="subTitle"/>
          </p:nvPr>
        </p:nvSpPr>
        <p:spPr>
          <a:xfrm>
            <a:off x="479425" y="2980944"/>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1B403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p:cSld name="TITLE_ONLY_1">
    <p:spTree>
      <p:nvGrpSpPr>
        <p:cNvPr id="36" name="Shape 36"/>
        <p:cNvGrpSpPr/>
        <p:nvPr/>
      </p:nvGrpSpPr>
      <p:grpSpPr>
        <a:xfrm>
          <a:off x="0" y="0"/>
          <a:ext cx="0" cy="0"/>
          <a:chOff x="0" y="0"/>
          <a:chExt cx="0" cy="0"/>
        </a:xfrm>
      </p:grpSpPr>
      <p:sp>
        <p:nvSpPr>
          <p:cNvPr id="37" name="Google Shape;37;g1178b2858e0_1_31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8" name="Google Shape;38;g1178b2858e0_1_316"/>
          <p:cNvSpPr/>
          <p:nvPr/>
        </p:nvSpPr>
        <p:spPr>
          <a:xfrm>
            <a:off x="2830286" y="0"/>
            <a:ext cx="63138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9" name="Google Shape;39;g1178b2858e0_1_316"/>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Subtle Grey">
  <p:cSld name="TITLE_ONLY_1_1">
    <p:spTree>
      <p:nvGrpSpPr>
        <p:cNvPr id="40" name="Shape 40"/>
        <p:cNvGrpSpPr/>
        <p:nvPr/>
      </p:nvGrpSpPr>
      <p:grpSpPr>
        <a:xfrm>
          <a:off x="0" y="0"/>
          <a:ext cx="0" cy="0"/>
          <a:chOff x="0" y="0"/>
          <a:chExt cx="0" cy="0"/>
        </a:xfrm>
      </p:grpSpPr>
      <p:sp>
        <p:nvSpPr>
          <p:cNvPr id="41" name="Google Shape;41;g1178b2858e0_1_32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2" name="Google Shape;42;g1178b2858e0_1_325"/>
          <p:cNvSpPr/>
          <p:nvPr/>
        </p:nvSpPr>
        <p:spPr>
          <a:xfrm>
            <a:off x="0" y="1191538"/>
            <a:ext cx="9144000" cy="39519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 name="Google Shape;43;g1178b2858e0_1_32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2">
  <p:cSld name="TITLE_ONLY_1_1_1">
    <p:spTree>
      <p:nvGrpSpPr>
        <p:cNvPr id="44" name="Shape 44"/>
        <p:cNvGrpSpPr/>
        <p:nvPr/>
      </p:nvGrpSpPr>
      <p:grpSpPr>
        <a:xfrm>
          <a:off x="0" y="0"/>
          <a:ext cx="0" cy="0"/>
          <a:chOff x="0" y="0"/>
          <a:chExt cx="0" cy="0"/>
        </a:xfrm>
      </p:grpSpPr>
      <p:sp>
        <p:nvSpPr>
          <p:cNvPr id="45" name="Google Shape;45;g1178b2858e0_1_33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6" name="Google Shape;46;g1178b2858e0_1_335"/>
          <p:cNvSpPr/>
          <p:nvPr/>
        </p:nvSpPr>
        <p:spPr>
          <a:xfrm>
            <a:off x="2411413" y="0"/>
            <a:ext cx="67326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 name="Google Shape;47;g1178b2858e0_1_33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marR="0" rtl="0" algn="l">
              <a:lnSpc>
                <a:spcPct val="90000"/>
              </a:lnSpc>
              <a:spcBef>
                <a:spcPts val="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2" type="sldNum"/>
          </p:nvPr>
        </p:nvSpPr>
        <p:spPr>
          <a:xfrm>
            <a:off x="262792" y="4876800"/>
            <a:ext cx="457200" cy="18288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2" name="Google Shape;12;p27"/>
          <p:cNvPicPr preferRelativeResize="0"/>
          <p:nvPr/>
        </p:nvPicPr>
        <p:blipFill rotWithShape="1">
          <a:blip r:embed="rId1">
            <a:alphaModFix/>
          </a:blip>
          <a:srcRect b="0" l="0" r="0" t="0"/>
          <a:stretch/>
        </p:blipFill>
        <p:spPr>
          <a:xfrm>
            <a:off x="8528295" y="4511920"/>
            <a:ext cx="364880" cy="3648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158">
          <p15:clr>
            <a:srgbClr val="F26B43"/>
          </p15:clr>
        </p15:guide>
        <p15:guide id="3" orient="horz" pos="3072">
          <p15:clr>
            <a:srgbClr val="F26B43"/>
          </p15:clr>
        </p15:guide>
        <p15:guide id="4" orient="horz" pos="169">
          <p15:clr>
            <a:srgbClr val="F26B43"/>
          </p15:clr>
        </p15:guide>
        <p15:guide id="5" pos="3560">
          <p15:clr>
            <a:srgbClr val="F26B43"/>
          </p15:clr>
        </p15:guide>
        <p15:guide id="6" pos="1519">
          <p15:clr>
            <a:srgbClr val="F26B43"/>
          </p15:clr>
        </p15:guide>
        <p15:guide id="7" pos="839">
          <p15:clr>
            <a:srgbClr val="F26B43"/>
          </p15:clr>
        </p15:guide>
        <p15:guide id="8" pos="2200">
          <p15:clr>
            <a:srgbClr val="F26B43"/>
          </p15:clr>
        </p15:guide>
        <p15:guide id="9" pos="4241">
          <p15:clr>
            <a:srgbClr val="F26B43"/>
          </p15:clr>
        </p15:guide>
        <p15:guide id="10" pos="4921">
          <p15:clr>
            <a:srgbClr val="F26B43"/>
          </p15:clr>
        </p15:guide>
        <p15:guide id="11" orient="horz" pos="1484">
          <p15:clr>
            <a:srgbClr val="F26B43"/>
          </p15:clr>
        </p15:guide>
        <p15:guide id="12" orient="horz" pos="826">
          <p15:clr>
            <a:srgbClr val="F26B43"/>
          </p15:clr>
        </p15:guide>
        <p15:guide id="13" pos="5602">
          <p15:clr>
            <a:srgbClr val="F26B43"/>
          </p15:clr>
        </p15:guide>
        <p15:guide id="14" orient="horz" pos="2164">
          <p15:clr>
            <a:srgbClr val="F26B43"/>
          </p15:clr>
        </p15:guide>
        <p15:guide id="15" orient="horz" pos="2822">
          <p15:clr>
            <a:srgbClr val="F26B43"/>
          </p15:clr>
        </p15:guide>
        <p15:guide id="16" orient="horz" pos="1166">
          <p15:clr>
            <a:srgbClr val="F26B43"/>
          </p15:clr>
        </p15:guide>
        <p15:guide id="17" orient="horz" pos="1824">
          <p15:clr>
            <a:srgbClr val="F26B43"/>
          </p15:clr>
        </p15:guide>
        <p15:guide id="18" orient="horz" pos="2505">
          <p15:clr>
            <a:srgbClr val="F26B43"/>
          </p15:clr>
        </p15:guide>
        <p15:guide id="19" orient="horz" pos="5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43.png"/><Relationship Id="rId4"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cran.r-project.org/" TargetMode="External"/><Relationship Id="rId4" Type="http://schemas.openxmlformats.org/officeDocument/2006/relationships/hyperlink" Target="http://www.rstudio.com/products/rstudio/download" TargetMode="External"/><Relationship Id="rId5" Type="http://schemas.openxmlformats.org/officeDocument/2006/relationships/hyperlink" Target="http://www.rstudio.com/resources/cheatsheets" TargetMode="External"/><Relationship Id="rId6"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hyperlink" Target="https://github.com/rstudio/cheatsheets/blob/master/source/pdfs/rstudio-IDE-cheatsheet.pdf" TargetMode="Externa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hyperlink" Target="http://adv-r.had.co.nz/Style.html" TargetMode="External"/><Relationship Id="rId4" Type="http://schemas.openxmlformats.org/officeDocument/2006/relationships/hyperlink" Target="https://google.github.io/styleguide/Rguide.xml" TargetMode="External"/><Relationship Id="rId5" Type="http://schemas.openxmlformats.org/officeDocument/2006/relationships/hyperlink" Target="http://jef.works/R-style-guid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34.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34.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 Id="rId3" Type="http://schemas.openxmlformats.org/officeDocument/2006/relationships/image" Target="../media/image4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6.xml"/><Relationship Id="rId3" Type="http://schemas.openxmlformats.org/officeDocument/2006/relationships/comments" Target="../comments/comment1.xml"/><Relationship Id="rId4" Type="http://schemas.openxmlformats.org/officeDocument/2006/relationships/image" Target="../media/image41.png"/><Relationship Id="rId5" Type="http://schemas.openxmlformats.org/officeDocument/2006/relationships/image" Target="../media/image26.png"/><Relationship Id="rId6" Type="http://schemas.openxmlformats.org/officeDocument/2006/relationships/image" Target="../media/image3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hyperlink" Target="http://www.coursera.org/learn/r-programming" TargetMode="External"/><Relationship Id="rId4" Type="http://schemas.openxmlformats.org/officeDocument/2006/relationships/hyperlink" Target="http://simplystatistics.org" TargetMode="External"/><Relationship Id="rId9" Type="http://schemas.openxmlformats.org/officeDocument/2006/relationships/hyperlink" Target="http://rstudio.com/resources/cheatsheets" TargetMode="External"/><Relationship Id="rId5" Type="http://schemas.openxmlformats.org/officeDocument/2006/relationships/hyperlink" Target="https://datacarpentry.org/R-ecology-lesson/" TargetMode="External"/><Relationship Id="rId6" Type="http://schemas.openxmlformats.org/officeDocument/2006/relationships/hyperlink" Target="https://cran.r-project.org/" TargetMode="External"/><Relationship Id="rId7" Type="http://schemas.openxmlformats.org/officeDocument/2006/relationships/hyperlink" Target="http://www.rstudio.com/products/rstudio/download" TargetMode="External"/><Relationship Id="rId8" Type="http://schemas.openxmlformats.org/officeDocument/2006/relationships/hyperlink" Target="http://www.ropensci.or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8.xml"/><Relationship Id="rId3" Type="http://schemas.openxmlformats.org/officeDocument/2006/relationships/image" Target="../media/image3.png"/><Relationship Id="rId4" Type="http://schemas.openxmlformats.org/officeDocument/2006/relationships/image" Target="../media/image11.jpg"/><Relationship Id="rId9" Type="http://schemas.openxmlformats.org/officeDocument/2006/relationships/hyperlink" Target="https://www.fieldmuseum.org/" TargetMode="External"/><Relationship Id="rId5" Type="http://schemas.openxmlformats.org/officeDocument/2006/relationships/hyperlink" Target="https://www.fieldmuseum.org/" TargetMode="External"/><Relationship Id="rId6" Type="http://schemas.openxmlformats.org/officeDocument/2006/relationships/hyperlink" Target="https://www.fieldmuseum.org/" TargetMode="External"/><Relationship Id="rId7" Type="http://schemas.openxmlformats.org/officeDocument/2006/relationships/hyperlink" Target="https://www.fieldmuseum.org/" TargetMode="External"/><Relationship Id="rId8" Type="http://schemas.openxmlformats.org/officeDocument/2006/relationships/hyperlink" Target="https://www.fieldmuseum.org/" TargetMode="External"/><Relationship Id="rId11" Type="http://schemas.openxmlformats.org/officeDocument/2006/relationships/hyperlink" Target="https://www.fieldmuseum.org/" TargetMode="External"/><Relationship Id="rId10" Type="http://schemas.openxmlformats.org/officeDocument/2006/relationships/hyperlink" Target="https://www.fieldmuseum.org/" TargetMode="External"/><Relationship Id="rId13" Type="http://schemas.openxmlformats.org/officeDocument/2006/relationships/hyperlink" Target="https://www.fieldmuseum.org/" TargetMode="External"/><Relationship Id="rId12" Type="http://schemas.openxmlformats.org/officeDocument/2006/relationships/hyperlink" Target="https://www.fieldmuseum.org/" TargetMode="External"/><Relationship Id="rId15" Type="http://schemas.openxmlformats.org/officeDocument/2006/relationships/hyperlink" Target="https://www.fieldmuseum.org/" TargetMode="External"/><Relationship Id="rId14" Type="http://schemas.openxmlformats.org/officeDocument/2006/relationships/hyperlink" Target="https://www.fieldmuseum.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g135f80a2e56_1_1056"/>
          <p:cNvPicPr preferRelativeResize="0"/>
          <p:nvPr/>
        </p:nvPicPr>
        <p:blipFill rotWithShape="1">
          <a:blip r:embed="rId3">
            <a:alphaModFix/>
          </a:blip>
          <a:srcRect b="0" l="9115" r="0" t="0"/>
          <a:stretch/>
        </p:blipFill>
        <p:spPr>
          <a:xfrm>
            <a:off x="4742825" y="268300"/>
            <a:ext cx="4150351" cy="4608500"/>
          </a:xfrm>
          <a:prstGeom prst="rect">
            <a:avLst/>
          </a:prstGeom>
          <a:noFill/>
          <a:ln>
            <a:noFill/>
          </a:ln>
        </p:spPr>
      </p:pic>
      <p:sp>
        <p:nvSpPr>
          <p:cNvPr id="129" name="Google Shape;129;g135f80a2e56_1_1056"/>
          <p:cNvSpPr txBox="1"/>
          <p:nvPr/>
        </p:nvSpPr>
        <p:spPr>
          <a:xfrm>
            <a:off x="250825" y="1311275"/>
            <a:ext cx="4321200" cy="1486200"/>
          </a:xfrm>
          <a:prstGeom prst="rect">
            <a:avLst/>
          </a:prstGeom>
          <a:noFill/>
          <a:ln>
            <a:noFill/>
          </a:ln>
        </p:spPr>
        <p:txBody>
          <a:bodyPr anchorCtr="0" anchor="b" bIns="91425" lIns="0" spcFirstLastPara="1" rIns="91425" wrap="square" tIns="91425">
            <a:normAutofit/>
          </a:bodyPr>
          <a:lstStyle/>
          <a:p>
            <a:pPr indent="0" lvl="0" marL="0" marR="0" rtl="0" algn="l">
              <a:lnSpc>
                <a:spcPct val="90000"/>
              </a:lnSpc>
              <a:spcBef>
                <a:spcPts val="0"/>
              </a:spcBef>
              <a:spcAft>
                <a:spcPts val="0"/>
              </a:spcAft>
              <a:buClr>
                <a:srgbClr val="000000"/>
              </a:buClr>
              <a:buSzPts val="3500"/>
              <a:buFont typeface="Arial"/>
              <a:buNone/>
            </a:pPr>
            <a:r>
              <a:rPr b="1" lang="en-US" sz="3500">
                <a:solidFill>
                  <a:schemeClr val="dk1"/>
                </a:solidFill>
              </a:rPr>
              <a:t>R </a:t>
            </a:r>
            <a:r>
              <a:rPr b="1" i="0" lang="en-US" sz="3500" u="none" cap="none" strike="noStrike">
                <a:solidFill>
                  <a:schemeClr val="dk1"/>
                </a:solidFill>
                <a:latin typeface="Arial"/>
                <a:ea typeface="Arial"/>
                <a:cs typeface="Arial"/>
                <a:sym typeface="Arial"/>
              </a:rPr>
              <a:t>for Data Cleaning</a:t>
            </a:r>
            <a:endParaRPr b="1" i="0" sz="3500" u="none" cap="none" strike="noStrike">
              <a:solidFill>
                <a:schemeClr val="dk1"/>
              </a:solidFill>
              <a:latin typeface="Arial"/>
              <a:ea typeface="Arial"/>
              <a:cs typeface="Arial"/>
              <a:sym typeface="Arial"/>
            </a:endParaRPr>
          </a:p>
        </p:txBody>
      </p:sp>
      <p:sp>
        <p:nvSpPr>
          <p:cNvPr id="130" name="Google Shape;130;g135f80a2e56_1_1056"/>
          <p:cNvSpPr txBox="1"/>
          <p:nvPr/>
        </p:nvSpPr>
        <p:spPr>
          <a:xfrm>
            <a:off x="250825" y="2838350"/>
            <a:ext cx="4321200" cy="17391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Arial"/>
                <a:ea typeface="Arial"/>
                <a:cs typeface="Arial"/>
                <a:sym typeface="Arial"/>
              </a:rPr>
              <a:t>What is </a:t>
            </a:r>
            <a:r>
              <a:rPr lang="en-US" sz="1600">
                <a:solidFill>
                  <a:srgbClr val="7F7F7F"/>
                </a:solidFill>
              </a:rPr>
              <a:t>R</a:t>
            </a:r>
            <a:r>
              <a:rPr b="0" i="0" lang="en-US" sz="1600" u="none" cap="none" strike="noStrike">
                <a:solidFill>
                  <a:srgbClr val="7F7F7F"/>
                </a:solidFill>
                <a:latin typeface="Arial"/>
                <a:ea typeface="Arial"/>
                <a:cs typeface="Arial"/>
                <a:sym typeface="Arial"/>
              </a:rPr>
              <a:t>? </a:t>
            </a:r>
            <a:br>
              <a:rPr b="0" i="0" lang="en-US" sz="1600" u="none" cap="none" strike="noStrike">
                <a:solidFill>
                  <a:srgbClr val="7F7F7F"/>
                </a:solidFill>
                <a:latin typeface="Arial"/>
                <a:ea typeface="Arial"/>
                <a:cs typeface="Arial"/>
                <a:sym typeface="Arial"/>
              </a:rPr>
            </a:br>
            <a:r>
              <a:rPr lang="en-US" sz="1600">
                <a:solidFill>
                  <a:srgbClr val="7F7F7F"/>
                </a:solidFill>
              </a:rPr>
              <a:t>A scripting language</a:t>
            </a:r>
            <a:br>
              <a:rPr b="0" i="0" lang="en-US" sz="1600" u="none" cap="none" strike="noStrike">
                <a:solidFill>
                  <a:srgbClr val="7F7F7F"/>
                </a:solidFill>
                <a:latin typeface="Arial"/>
                <a:ea typeface="Arial"/>
                <a:cs typeface="Arial"/>
                <a:sym typeface="Arial"/>
              </a:rPr>
            </a:br>
            <a:endParaRPr b="0" i="0" sz="1600" u="none" cap="none" strike="noStrike">
              <a:solidFill>
                <a:srgbClr val="7F7F7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Arial"/>
                <a:ea typeface="Arial"/>
                <a:cs typeface="Arial"/>
                <a:sym typeface="Arial"/>
              </a:rPr>
              <a:t>Why use </a:t>
            </a:r>
            <a:r>
              <a:rPr lang="en-US" sz="1600">
                <a:solidFill>
                  <a:srgbClr val="7F7F7F"/>
                </a:solidFill>
              </a:rPr>
              <a:t>R</a:t>
            </a:r>
            <a:r>
              <a:rPr b="0" i="0" lang="en-US" sz="1600" u="none" cap="none" strike="noStrike">
                <a:solidFill>
                  <a:srgbClr val="7F7F7F"/>
                </a:solidFill>
                <a:latin typeface="Arial"/>
                <a:ea typeface="Arial"/>
                <a:cs typeface="Arial"/>
                <a:sym typeface="Arial"/>
              </a:rPr>
              <a:t>? </a:t>
            </a:r>
            <a:br>
              <a:rPr b="0" i="0" lang="en-US" sz="1600" u="none" cap="none" strike="noStrike">
                <a:solidFill>
                  <a:srgbClr val="7F7F7F"/>
                </a:solidFill>
                <a:latin typeface="Arial"/>
                <a:ea typeface="Arial"/>
                <a:cs typeface="Arial"/>
                <a:sym typeface="Arial"/>
              </a:rPr>
            </a:br>
            <a:r>
              <a:rPr lang="en-US" sz="1600">
                <a:solidFill>
                  <a:srgbClr val="7F7F7F"/>
                </a:solidFill>
              </a:rPr>
              <a:t>To reproduce &amp;/or share workflows</a:t>
            </a:r>
            <a:r>
              <a:rPr b="0" i="0" lang="en-US" sz="1600" u="none" cap="none" strike="noStrike">
                <a:solidFill>
                  <a:srgbClr val="7F7F7F"/>
                </a:solidFill>
                <a:latin typeface="Arial"/>
                <a:ea typeface="Arial"/>
                <a:cs typeface="Arial"/>
                <a:sym typeface="Arial"/>
              </a:rPr>
              <a:t>.</a:t>
            </a:r>
            <a:endParaRPr b="0" i="0" sz="1600" u="none" cap="none" strike="noStrike">
              <a:solidFill>
                <a:srgbClr val="7F7F7F"/>
              </a:solidFill>
              <a:latin typeface="Arial"/>
              <a:ea typeface="Arial"/>
              <a:cs typeface="Arial"/>
              <a:sym typeface="Arial"/>
            </a:endParaRPr>
          </a:p>
        </p:txBody>
      </p:sp>
      <p:pic>
        <p:nvPicPr>
          <p:cNvPr id="131" name="Google Shape;131;g135f80a2e56_1_1056"/>
          <p:cNvPicPr preferRelativeResize="0"/>
          <p:nvPr/>
        </p:nvPicPr>
        <p:blipFill rotWithShape="1">
          <a:blip r:embed="rId4">
            <a:alphaModFix/>
          </a:blip>
          <a:srcRect b="1133" l="25000" r="25504" t="1162"/>
          <a:stretch/>
        </p:blipFill>
        <p:spPr>
          <a:xfrm>
            <a:off x="4742825" y="268300"/>
            <a:ext cx="4150349" cy="4608500"/>
          </a:xfrm>
          <a:prstGeom prst="rect">
            <a:avLst/>
          </a:prstGeom>
          <a:noFill/>
          <a:ln>
            <a:noFill/>
          </a:ln>
        </p:spPr>
      </p:pic>
      <p:sp>
        <p:nvSpPr>
          <p:cNvPr id="132" name="Google Shape;132;g135f80a2e56_1_1056"/>
          <p:cNvSpPr txBox="1"/>
          <p:nvPr/>
        </p:nvSpPr>
        <p:spPr>
          <a:xfrm>
            <a:off x="250825" y="4479925"/>
            <a:ext cx="41502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a:t>
            </a:r>
            <a:r>
              <a:rPr lang="en-US" sz="700"/>
              <a:t>Courtesy of: J. Bayalis. (c) Field Museum of Natural History. https://mm.fieldmuseum.org/136227d2-e642-4952-b993-3fe7c434cdc2 (accessed on 29 Oct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cxnSp>
        <p:nvCxnSpPr>
          <p:cNvPr id="256" name="Google Shape;256;g134a052a8c4_1_44"/>
          <p:cNvCxnSpPr/>
          <p:nvPr/>
        </p:nvCxnSpPr>
        <p:spPr>
          <a:xfrm flipH="1">
            <a:off x="5461293" y="3226050"/>
            <a:ext cx="502200" cy="502200"/>
          </a:xfrm>
          <a:prstGeom prst="bentConnector3">
            <a:avLst>
              <a:gd fmla="val 50000" name="adj1"/>
            </a:avLst>
          </a:prstGeom>
          <a:noFill/>
          <a:ln cap="flat" cmpd="sng" w="9525">
            <a:solidFill>
              <a:schemeClr val="dk2"/>
            </a:solidFill>
            <a:prstDash val="solid"/>
            <a:round/>
            <a:headEnd len="med" w="med" type="triangle"/>
            <a:tailEnd len="med" w="med" type="none"/>
          </a:ln>
        </p:spPr>
      </p:cxnSp>
      <p:sp>
        <p:nvSpPr>
          <p:cNvPr id="257" name="Google Shape;257;g134a052a8c4_1_44"/>
          <p:cNvSpPr/>
          <p:nvPr/>
        </p:nvSpPr>
        <p:spPr>
          <a:xfrm>
            <a:off x="4841975" y="3128200"/>
            <a:ext cx="750000" cy="91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8" name="Google Shape;258;g134a052a8c4_1_44"/>
          <p:cNvCxnSpPr/>
          <p:nvPr/>
        </p:nvCxnSpPr>
        <p:spPr>
          <a:xfrm flipH="1" rot="-5400000">
            <a:off x="5477475" y="982750"/>
            <a:ext cx="1073100" cy="1073100"/>
          </a:xfrm>
          <a:prstGeom prst="bentConnector3">
            <a:avLst>
              <a:gd fmla="val 50000" name="adj1"/>
            </a:avLst>
          </a:prstGeom>
          <a:noFill/>
          <a:ln cap="flat" cmpd="sng" w="9525">
            <a:solidFill>
              <a:schemeClr val="dk2"/>
            </a:solidFill>
            <a:prstDash val="solid"/>
            <a:round/>
            <a:headEnd len="med" w="med" type="none"/>
            <a:tailEnd len="med" w="med" type="triangle"/>
          </a:ln>
        </p:spPr>
      </p:cxnSp>
      <p:sp>
        <p:nvSpPr>
          <p:cNvPr id="259" name="Google Shape;259;g134a052a8c4_1_44"/>
          <p:cNvSpPr/>
          <p:nvPr/>
        </p:nvSpPr>
        <p:spPr>
          <a:xfrm>
            <a:off x="5236350" y="993925"/>
            <a:ext cx="1140300" cy="700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134a052a8c4_1_44"/>
          <p:cNvSpPr txBox="1"/>
          <p:nvPr/>
        </p:nvSpPr>
        <p:spPr>
          <a:xfrm>
            <a:off x="250825" y="2895600"/>
            <a:ext cx="2881200" cy="1081200"/>
          </a:xfrm>
          <a:prstGeom prst="rect">
            <a:avLst/>
          </a:prstGeom>
          <a:noFill/>
          <a:ln>
            <a:noFill/>
          </a:ln>
        </p:spPr>
        <p:txBody>
          <a:bodyPr anchorCtr="0" anchor="t" bIns="91425" lIns="0" spcFirstLastPara="1" rIns="91425" wrap="square" tIns="91425">
            <a:noAutofit/>
          </a:bodyPr>
          <a:lstStyle/>
          <a:p>
            <a:pPr indent="0" lvl="0" marL="0" marR="0" rtl="0" algn="l">
              <a:lnSpc>
                <a:spcPct val="150000"/>
              </a:lnSpc>
              <a:spcBef>
                <a:spcPts val="0"/>
              </a:spcBef>
              <a:spcAft>
                <a:spcPts val="0"/>
              </a:spcAft>
              <a:buClr>
                <a:srgbClr val="000000"/>
              </a:buClr>
              <a:buSzPts val="1000"/>
              <a:buFont typeface="Arial"/>
              <a:buNone/>
            </a:pPr>
            <a:r>
              <a:rPr lang="en-US" sz="1000">
                <a:solidFill>
                  <a:schemeClr val="dk1"/>
                </a:solidFill>
              </a:rPr>
              <a:t>The two actions are opposites:</a:t>
            </a:r>
            <a:endParaRPr b="0" i="0" sz="1400" u="none" cap="none" strike="noStrike">
              <a:solidFill>
                <a:srgbClr val="000000"/>
              </a:solidFill>
              <a:latin typeface="Arial"/>
              <a:ea typeface="Arial"/>
              <a:cs typeface="Arial"/>
              <a:sym typeface="Arial"/>
            </a:endParaRPr>
          </a:p>
          <a:p>
            <a:pPr indent="-173228" lvl="0" marL="210312" marR="0" rtl="0" algn="l">
              <a:lnSpc>
                <a:spcPct val="150000"/>
              </a:lnSpc>
              <a:spcBef>
                <a:spcPts val="200"/>
              </a:spcBef>
              <a:spcAft>
                <a:spcPts val="0"/>
              </a:spcAft>
              <a:buClr>
                <a:schemeClr val="dk1"/>
              </a:buClr>
              <a:buSzPts val="1000"/>
              <a:buFont typeface="Arial"/>
              <a:buAutoNum type="arabicPeriod"/>
            </a:pPr>
            <a:r>
              <a:rPr lang="en-US" sz="1000">
                <a:solidFill>
                  <a:schemeClr val="dk1"/>
                </a:solidFill>
              </a:rPr>
              <a:t>Gathering: Adds rows to consolidate columns</a:t>
            </a:r>
            <a:endParaRPr sz="1000">
              <a:solidFill>
                <a:schemeClr val="dk1"/>
              </a:solidFill>
            </a:endParaRPr>
          </a:p>
          <a:p>
            <a:pPr indent="-173228" lvl="0" marL="210312" marR="0" rtl="0" algn="l">
              <a:lnSpc>
                <a:spcPct val="150000"/>
              </a:lnSpc>
              <a:spcBef>
                <a:spcPts val="200"/>
              </a:spcBef>
              <a:spcAft>
                <a:spcPts val="200"/>
              </a:spcAft>
              <a:buClr>
                <a:schemeClr val="dk1"/>
              </a:buClr>
              <a:buSzPts val="1000"/>
              <a:buFont typeface="Arial"/>
              <a:buAutoNum type="arabicPeriod"/>
            </a:pPr>
            <a:r>
              <a:rPr lang="en-US" sz="1000">
                <a:solidFill>
                  <a:schemeClr val="dk1"/>
                </a:solidFill>
              </a:rPr>
              <a:t>Spreading: Adds columns to consolidate rows</a:t>
            </a:r>
            <a:endParaRPr sz="1000">
              <a:solidFill>
                <a:schemeClr val="dk1"/>
              </a:solidFill>
            </a:endParaRPr>
          </a:p>
        </p:txBody>
      </p:sp>
      <p:sp>
        <p:nvSpPr>
          <p:cNvPr id="261" name="Google Shape;261;g134a052a8c4_1_44"/>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Reshaping Data</a:t>
            </a:r>
            <a:endParaRPr b="0" i="0" sz="2200" u="none" cap="none" strike="noStrike">
              <a:solidFill>
                <a:schemeClr val="dk2"/>
              </a:solidFill>
              <a:latin typeface="Arial"/>
              <a:ea typeface="Arial"/>
              <a:cs typeface="Arial"/>
              <a:sym typeface="Arial"/>
            </a:endParaRPr>
          </a:p>
        </p:txBody>
      </p:sp>
      <p:sp>
        <p:nvSpPr>
          <p:cNvPr id="262" name="Google Shape;262;g134a052a8c4_1_44"/>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Gathering and Spreading</a:t>
            </a:r>
            <a:endParaRPr b="0" i="0" sz="1050" u="none" cap="none" strike="noStrike">
              <a:solidFill>
                <a:srgbClr val="7F7F7F"/>
              </a:solidFill>
              <a:latin typeface="Arial"/>
              <a:ea typeface="Arial"/>
              <a:cs typeface="Arial"/>
              <a:sym typeface="Arial"/>
            </a:endParaRPr>
          </a:p>
        </p:txBody>
      </p:sp>
      <p:sp>
        <p:nvSpPr>
          <p:cNvPr id="263" name="Google Shape;263;g134a052a8c4_1_4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INTRODUCTION TO R</a:t>
            </a:r>
            <a:endParaRPr b="1" i="0" sz="100" u="none" cap="none" strike="noStrike">
              <a:solidFill>
                <a:schemeClr val="accent1"/>
              </a:solidFill>
              <a:latin typeface="Arial"/>
              <a:ea typeface="Arial"/>
              <a:cs typeface="Arial"/>
              <a:sym typeface="Arial"/>
            </a:endParaRPr>
          </a:p>
        </p:txBody>
      </p:sp>
      <p:graphicFrame>
        <p:nvGraphicFramePr>
          <p:cNvPr id="264" name="Google Shape;264;g134a052a8c4_1_44"/>
          <p:cNvGraphicFramePr/>
          <p:nvPr/>
        </p:nvGraphicFramePr>
        <p:xfrm>
          <a:off x="6643075" y="982750"/>
          <a:ext cx="3000000" cy="3000000"/>
        </p:xfrm>
        <a:graphic>
          <a:graphicData uri="http://schemas.openxmlformats.org/drawingml/2006/table">
            <a:tbl>
              <a:tblPr>
                <a:noFill/>
                <a:tableStyleId>{C559AA60-2DF7-488C-815A-7066DE94E78A}</a:tableStyleId>
              </a:tblPr>
              <a:tblGrid>
                <a:gridCol w="740675"/>
                <a:gridCol w="740675"/>
                <a:gridCol w="740675"/>
              </a:tblGrid>
              <a:tr h="303450">
                <a:tc>
                  <a:txBody>
                    <a:bodyPr/>
                    <a:lstStyle/>
                    <a:p>
                      <a:pPr indent="0" lvl="0" marL="0" rtl="0" algn="l">
                        <a:spcBef>
                          <a:spcPts val="0"/>
                        </a:spcBef>
                        <a:spcAft>
                          <a:spcPts val="0"/>
                        </a:spcAft>
                        <a:buNone/>
                      </a:pPr>
                      <a:r>
                        <a:rPr lang="en-US" sz="800"/>
                        <a:t>Cat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c>
                  <a:txBody>
                    <a:bodyPr/>
                    <a:lstStyle/>
                    <a:p>
                      <a:pPr indent="0" lvl="0" marL="0" rtl="0" algn="l">
                        <a:spcBef>
                          <a:spcPts val="0"/>
                        </a:spcBef>
                        <a:spcAft>
                          <a:spcPts val="0"/>
                        </a:spcAft>
                        <a:buNone/>
                      </a:pPr>
                      <a:r>
                        <a:rPr lang="en-US" sz="800"/>
                        <a:t>ID</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r>
              <a:tr h="303450">
                <a:tc>
                  <a:txBody>
                    <a:bodyPr/>
                    <a:lstStyle/>
                    <a:p>
                      <a:pPr indent="0" lvl="0" marL="0" rtl="0" algn="l">
                        <a:spcBef>
                          <a:spcPts val="0"/>
                        </a:spcBef>
                        <a:spcAft>
                          <a:spcPts val="0"/>
                        </a:spcAft>
                        <a:buNone/>
                      </a:pPr>
                      <a:r>
                        <a:rPr lang="en-US" sz="800"/>
                        <a:t>FM 15</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ID-1</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P. jagori</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3450">
                <a:tc>
                  <a:txBody>
                    <a:bodyPr/>
                    <a:lstStyle/>
                    <a:p>
                      <a:pPr indent="0" lvl="0" marL="0" rtl="0" algn="l">
                        <a:spcBef>
                          <a:spcPts val="0"/>
                        </a:spcBef>
                        <a:spcAft>
                          <a:spcPts val="0"/>
                        </a:spcAft>
                        <a:buNone/>
                      </a:pPr>
                      <a:r>
                        <a:rPr lang="en-US" sz="800"/>
                        <a:t>FM 15</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ID-2</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P. minor</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6650">
                <a:tc>
                  <a:txBody>
                    <a:bodyPr/>
                    <a:lstStyle/>
                    <a:p>
                      <a:pPr indent="0" lvl="0" marL="0" rtl="0" algn="l">
                        <a:spcBef>
                          <a:spcPts val="0"/>
                        </a:spcBef>
                        <a:spcAft>
                          <a:spcPts val="0"/>
                        </a:spcAft>
                        <a:buNone/>
                      </a:pPr>
                      <a:r>
                        <a:rPr lang="en-US" sz="800"/>
                        <a:t>FM 15</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ID-3</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P. vampyrus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3450">
                <a:tc>
                  <a:txBody>
                    <a:bodyPr/>
                    <a:lstStyle/>
                    <a:p>
                      <a:pPr indent="0" lvl="0" marL="0" rtl="0" algn="l">
                        <a:spcBef>
                          <a:spcPts val="0"/>
                        </a:spcBef>
                        <a:spcAft>
                          <a:spcPts val="0"/>
                        </a:spcAft>
                        <a:buNone/>
                      </a:pPr>
                      <a:r>
                        <a:rPr lang="en-US" sz="800"/>
                        <a:t>FM 36</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ID-1</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R. inops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3450">
                <a:tc>
                  <a:txBody>
                    <a:bodyPr/>
                    <a:lstStyle/>
                    <a:p>
                      <a:pPr indent="0" lvl="0" marL="0" rtl="0" algn="l">
                        <a:spcBef>
                          <a:spcPts val="0"/>
                        </a:spcBef>
                        <a:spcAft>
                          <a:spcPts val="0"/>
                        </a:spcAft>
                        <a:buNone/>
                      </a:pPr>
                      <a:r>
                        <a:rPr lang="en-US" sz="800"/>
                        <a:t>FM 36</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ID-2</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R. rufus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6650">
                <a:tc>
                  <a:txBody>
                    <a:bodyPr/>
                    <a:lstStyle/>
                    <a:p>
                      <a:pPr indent="0" lvl="0" marL="0" rtl="0" algn="l">
                        <a:spcBef>
                          <a:spcPts val="0"/>
                        </a:spcBef>
                        <a:spcAft>
                          <a:spcPts val="0"/>
                        </a:spcAft>
                        <a:buNone/>
                      </a:pPr>
                      <a:r>
                        <a:rPr lang="en-US" sz="800"/>
                        <a:t>FM 36</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ID-3</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R. arcuatus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bl>
          </a:graphicData>
        </a:graphic>
      </p:graphicFrame>
      <p:graphicFrame>
        <p:nvGraphicFramePr>
          <p:cNvPr id="265" name="Google Shape;265;g134a052a8c4_1_44"/>
          <p:cNvGraphicFramePr/>
          <p:nvPr/>
        </p:nvGraphicFramePr>
        <p:xfrm>
          <a:off x="3360625" y="982750"/>
          <a:ext cx="3000000" cy="3000000"/>
        </p:xfrm>
        <a:graphic>
          <a:graphicData uri="http://schemas.openxmlformats.org/drawingml/2006/table">
            <a:tbl>
              <a:tblPr>
                <a:noFill/>
                <a:tableStyleId>{C559AA60-2DF7-488C-815A-7066DE94E78A}</a:tableStyleId>
              </a:tblPr>
              <a:tblGrid>
                <a:gridCol w="754375"/>
                <a:gridCol w="754375"/>
                <a:gridCol w="754375"/>
                <a:gridCol w="754375"/>
              </a:tblGrid>
              <a:tr h="304200">
                <a:tc>
                  <a:txBody>
                    <a:bodyPr/>
                    <a:lstStyle/>
                    <a:p>
                      <a:pPr indent="0" lvl="0" marL="0" rtl="0" algn="l">
                        <a:spcBef>
                          <a:spcPts val="0"/>
                        </a:spcBef>
                        <a:spcAft>
                          <a:spcPts val="0"/>
                        </a:spcAft>
                        <a:buNone/>
                      </a:pPr>
                      <a:r>
                        <a:rPr lang="en-US" sz="800"/>
                        <a:t>Cat #</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ID-1</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c>
                  <a:txBody>
                    <a:bodyPr/>
                    <a:lstStyle/>
                    <a:p>
                      <a:pPr indent="0" lvl="0" marL="0" rtl="0" algn="l">
                        <a:spcBef>
                          <a:spcPts val="0"/>
                        </a:spcBef>
                        <a:spcAft>
                          <a:spcPts val="0"/>
                        </a:spcAft>
                        <a:buNone/>
                      </a:pPr>
                      <a:r>
                        <a:rPr lang="en-US" sz="800"/>
                        <a:t>ID-2</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c>
                  <a:txBody>
                    <a:bodyPr/>
                    <a:lstStyle/>
                    <a:p>
                      <a:pPr indent="0" lvl="0" marL="0" rtl="0" algn="l">
                        <a:spcBef>
                          <a:spcPts val="0"/>
                        </a:spcBef>
                        <a:spcAft>
                          <a:spcPts val="0"/>
                        </a:spcAft>
                        <a:buNone/>
                      </a:pPr>
                      <a:r>
                        <a:rPr lang="en-US" sz="800"/>
                        <a:t>ID-3</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r>
              <a:tr h="305100">
                <a:tc>
                  <a:txBody>
                    <a:bodyPr/>
                    <a:lstStyle/>
                    <a:p>
                      <a:pPr indent="0" lvl="0" marL="0" rtl="0" algn="l">
                        <a:spcBef>
                          <a:spcPts val="0"/>
                        </a:spcBef>
                        <a:spcAft>
                          <a:spcPts val="0"/>
                        </a:spcAft>
                        <a:buNone/>
                      </a:pPr>
                      <a:r>
                        <a:rPr lang="en-US" sz="800"/>
                        <a:t>FM 15</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P. jagori</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P. minor</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P. vampyrus</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5100">
                <a:tc>
                  <a:txBody>
                    <a:bodyPr/>
                    <a:lstStyle/>
                    <a:p>
                      <a:pPr indent="0" lvl="0" marL="0" rtl="0" algn="l">
                        <a:spcBef>
                          <a:spcPts val="0"/>
                        </a:spcBef>
                        <a:spcAft>
                          <a:spcPts val="0"/>
                        </a:spcAft>
                        <a:buNone/>
                      </a:pPr>
                      <a:r>
                        <a:rPr lang="en-US" sz="800"/>
                        <a:t>FM 36</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R. inops</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R. rufus</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R. arcuatus</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bl>
          </a:graphicData>
        </a:graphic>
      </p:graphicFrame>
      <p:graphicFrame>
        <p:nvGraphicFramePr>
          <p:cNvPr id="266" name="Google Shape;266;g134a052a8c4_1_44"/>
          <p:cNvGraphicFramePr/>
          <p:nvPr/>
        </p:nvGraphicFramePr>
        <p:xfrm>
          <a:off x="3360625" y="2202513"/>
          <a:ext cx="3000000" cy="3000000"/>
        </p:xfrm>
        <a:graphic>
          <a:graphicData uri="http://schemas.openxmlformats.org/drawingml/2006/table">
            <a:tbl>
              <a:tblPr>
                <a:noFill/>
                <a:tableStyleId>{C559AA60-2DF7-488C-815A-7066DE94E78A}</a:tableStyleId>
              </a:tblPr>
              <a:tblGrid>
                <a:gridCol w="740675"/>
                <a:gridCol w="740675"/>
                <a:gridCol w="740675"/>
              </a:tblGrid>
              <a:tr h="303450">
                <a:tc>
                  <a:txBody>
                    <a:bodyPr/>
                    <a:lstStyle/>
                    <a:p>
                      <a:pPr indent="0" lvl="0" marL="0" rtl="0" algn="l">
                        <a:spcBef>
                          <a:spcPts val="0"/>
                        </a:spcBef>
                        <a:spcAft>
                          <a:spcPts val="0"/>
                        </a:spcAft>
                        <a:buNone/>
                      </a:pPr>
                      <a:r>
                        <a:rPr lang="en-US" sz="800"/>
                        <a:t>Obj</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Meas.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c>
                  <a:txBody>
                    <a:bodyPr/>
                    <a:lstStyle/>
                    <a:p>
                      <a:pPr indent="0" lvl="0" marL="0" rtl="0" algn="l">
                        <a:spcBef>
                          <a:spcPts val="0"/>
                        </a:spcBef>
                        <a:spcAft>
                          <a:spcPts val="0"/>
                        </a:spcAft>
                        <a:buNone/>
                      </a:pPr>
                      <a:r>
                        <a:rPr lang="en-US" sz="800"/>
                        <a:t>Value</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r>
              <a:tr h="303450">
                <a:tc>
                  <a:txBody>
                    <a:bodyPr/>
                    <a:lstStyle/>
                    <a:p>
                      <a:pPr indent="0" lvl="0" marL="0" rtl="0" algn="l">
                        <a:spcBef>
                          <a:spcPts val="0"/>
                        </a:spcBef>
                        <a:spcAft>
                          <a:spcPts val="0"/>
                        </a:spcAft>
                        <a:buNone/>
                      </a:pPr>
                      <a:r>
                        <a:rPr lang="en-US" sz="800"/>
                        <a:t>jar</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height</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36</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3450">
                <a:tc>
                  <a:txBody>
                    <a:bodyPr/>
                    <a:lstStyle/>
                    <a:p>
                      <a:pPr indent="0" lvl="0" marL="0" rtl="0" algn="l">
                        <a:spcBef>
                          <a:spcPts val="0"/>
                        </a:spcBef>
                        <a:spcAft>
                          <a:spcPts val="0"/>
                        </a:spcAft>
                        <a:buNone/>
                      </a:pPr>
                      <a:r>
                        <a:rPr lang="en-US" sz="800"/>
                        <a:t>jar</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width</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21</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6650">
                <a:tc>
                  <a:txBody>
                    <a:bodyPr/>
                    <a:lstStyle/>
                    <a:p>
                      <a:pPr indent="0" lvl="0" marL="0" rtl="0" algn="l">
                        <a:spcBef>
                          <a:spcPts val="0"/>
                        </a:spcBef>
                        <a:spcAft>
                          <a:spcPts val="0"/>
                        </a:spcAft>
                        <a:buNone/>
                      </a:pPr>
                      <a:r>
                        <a:rPr lang="en-US" sz="800"/>
                        <a:t>jar</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depth</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5</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3450">
                <a:tc>
                  <a:txBody>
                    <a:bodyPr/>
                    <a:lstStyle/>
                    <a:p>
                      <a:pPr indent="0" lvl="0" marL="0" rtl="0" algn="l">
                        <a:spcBef>
                          <a:spcPts val="0"/>
                        </a:spcBef>
                        <a:spcAft>
                          <a:spcPts val="0"/>
                        </a:spcAft>
                        <a:buNone/>
                      </a:pPr>
                      <a:r>
                        <a:rPr lang="en-US" sz="800"/>
                        <a:t>vase</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height</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20</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3450">
                <a:tc>
                  <a:txBody>
                    <a:bodyPr/>
                    <a:lstStyle/>
                    <a:p>
                      <a:pPr indent="0" lvl="0" marL="0" rtl="0" algn="l">
                        <a:spcBef>
                          <a:spcPts val="0"/>
                        </a:spcBef>
                        <a:spcAft>
                          <a:spcPts val="0"/>
                        </a:spcAft>
                        <a:buNone/>
                      </a:pPr>
                      <a:r>
                        <a:rPr lang="en-US" sz="800"/>
                        <a:t>vase</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width</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6</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6650">
                <a:tc>
                  <a:txBody>
                    <a:bodyPr/>
                    <a:lstStyle/>
                    <a:p>
                      <a:pPr indent="0" lvl="0" marL="0" rtl="0" algn="l">
                        <a:spcBef>
                          <a:spcPts val="0"/>
                        </a:spcBef>
                        <a:spcAft>
                          <a:spcPts val="0"/>
                        </a:spcAft>
                        <a:buNone/>
                      </a:pPr>
                      <a:r>
                        <a:rPr lang="en-US" sz="800"/>
                        <a:t>vase</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depth</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4</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bl>
          </a:graphicData>
        </a:graphic>
      </p:graphicFrame>
      <p:graphicFrame>
        <p:nvGraphicFramePr>
          <p:cNvPr id="267" name="Google Shape;267;g134a052a8c4_1_44"/>
          <p:cNvGraphicFramePr/>
          <p:nvPr/>
        </p:nvGraphicFramePr>
        <p:xfrm>
          <a:off x="5847600" y="3423463"/>
          <a:ext cx="3000000" cy="3000000"/>
        </p:xfrm>
        <a:graphic>
          <a:graphicData uri="http://schemas.openxmlformats.org/drawingml/2006/table">
            <a:tbl>
              <a:tblPr>
                <a:noFill/>
                <a:tableStyleId>{C559AA60-2DF7-488C-815A-7066DE94E78A}</a:tableStyleId>
              </a:tblPr>
              <a:tblGrid>
                <a:gridCol w="754375"/>
                <a:gridCol w="754375"/>
                <a:gridCol w="754375"/>
                <a:gridCol w="754375"/>
              </a:tblGrid>
              <a:tr h="304200">
                <a:tc>
                  <a:txBody>
                    <a:bodyPr/>
                    <a:lstStyle/>
                    <a:p>
                      <a:pPr indent="0" lvl="0" marL="0" rtl="0" algn="l">
                        <a:spcBef>
                          <a:spcPts val="0"/>
                        </a:spcBef>
                        <a:spcAft>
                          <a:spcPts val="0"/>
                        </a:spcAft>
                        <a:buNone/>
                      </a:pPr>
                      <a:r>
                        <a:rPr lang="en-US" sz="800"/>
                        <a:t>Obj</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height</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c>
                  <a:txBody>
                    <a:bodyPr/>
                    <a:lstStyle/>
                    <a:p>
                      <a:pPr indent="0" lvl="0" marL="0" rtl="0" algn="l">
                        <a:spcBef>
                          <a:spcPts val="0"/>
                        </a:spcBef>
                        <a:spcAft>
                          <a:spcPts val="0"/>
                        </a:spcAft>
                        <a:buNone/>
                      </a:pPr>
                      <a:r>
                        <a:rPr lang="en-US" sz="800"/>
                        <a:t>width</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c>
                  <a:txBody>
                    <a:bodyPr/>
                    <a:lstStyle/>
                    <a:p>
                      <a:pPr indent="0" lvl="0" marL="0" rtl="0" algn="l">
                        <a:spcBef>
                          <a:spcPts val="0"/>
                        </a:spcBef>
                        <a:spcAft>
                          <a:spcPts val="0"/>
                        </a:spcAft>
                        <a:buNone/>
                      </a:pPr>
                      <a:r>
                        <a:rPr lang="en-US" sz="800"/>
                        <a:t>depth</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r>
              <a:tr h="305100">
                <a:tc>
                  <a:txBody>
                    <a:bodyPr/>
                    <a:lstStyle/>
                    <a:p>
                      <a:pPr indent="0" lvl="0" marL="0" rtl="0" algn="l">
                        <a:spcBef>
                          <a:spcPts val="0"/>
                        </a:spcBef>
                        <a:spcAft>
                          <a:spcPts val="0"/>
                        </a:spcAft>
                        <a:buNone/>
                      </a:pPr>
                      <a:r>
                        <a:rPr lang="en-US" sz="800"/>
                        <a:t>jar</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36</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21</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5</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5100">
                <a:tc>
                  <a:txBody>
                    <a:bodyPr/>
                    <a:lstStyle/>
                    <a:p>
                      <a:pPr indent="0" lvl="0" marL="0" rtl="0" algn="l">
                        <a:spcBef>
                          <a:spcPts val="0"/>
                        </a:spcBef>
                        <a:spcAft>
                          <a:spcPts val="0"/>
                        </a:spcAft>
                        <a:buNone/>
                      </a:pPr>
                      <a:r>
                        <a:rPr lang="en-US" sz="800"/>
                        <a:t>vase</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20</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6</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4</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bl>
          </a:graphicData>
        </a:graphic>
      </p:graphicFrame>
      <p:sp>
        <p:nvSpPr>
          <p:cNvPr id="268" name="Google Shape;268;g134a052a8c4_1_44"/>
          <p:cNvSpPr/>
          <p:nvPr/>
        </p:nvSpPr>
        <p:spPr>
          <a:xfrm>
            <a:off x="3360625" y="601750"/>
            <a:ext cx="228600" cy="228600"/>
          </a:xfrm>
          <a:prstGeom prst="ellipse">
            <a:avLst/>
          </a:prstGeom>
          <a:no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US" sz="1000"/>
              <a:t>1</a:t>
            </a:r>
            <a:endParaRPr sz="1000"/>
          </a:p>
        </p:txBody>
      </p:sp>
      <p:sp>
        <p:nvSpPr>
          <p:cNvPr id="269" name="Google Shape;269;g134a052a8c4_1_44"/>
          <p:cNvSpPr/>
          <p:nvPr/>
        </p:nvSpPr>
        <p:spPr>
          <a:xfrm>
            <a:off x="3360625" y="4490825"/>
            <a:ext cx="228600" cy="228600"/>
          </a:xfrm>
          <a:prstGeom prst="ellipse">
            <a:avLst/>
          </a:prstGeom>
          <a:no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US" sz="1000"/>
              <a:t>2</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134a052a8c4_0_167"/>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Reshaping Data</a:t>
            </a:r>
            <a:endParaRPr b="1" i="0" sz="2200" u="none" cap="none" strike="noStrike">
              <a:solidFill>
                <a:schemeClr val="dk2"/>
              </a:solidFill>
              <a:latin typeface="Arial"/>
              <a:ea typeface="Arial"/>
              <a:cs typeface="Arial"/>
              <a:sym typeface="Arial"/>
            </a:endParaRPr>
          </a:p>
        </p:txBody>
      </p:sp>
      <p:sp>
        <p:nvSpPr>
          <p:cNvPr id="275" name="Google Shape;275;g134a052a8c4_0_167"/>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6" name="Google Shape;276;g134a052a8c4_0_167"/>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lang="en-US">
                <a:solidFill>
                  <a:schemeClr val="dk1"/>
                </a:solidFill>
              </a:rPr>
              <a:t>Gathering &amp; spreading are similar to what you can do with Pivot Tables (in Excel/similar spreadsheet-software)</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b="1" lang="en-US">
                <a:solidFill>
                  <a:schemeClr val="accent3"/>
                </a:solidFill>
              </a:rPr>
              <a:t>Except</a:t>
            </a:r>
            <a:r>
              <a:rPr lang="en-US">
                <a:solidFill>
                  <a:schemeClr val="dk1"/>
                </a:solidFill>
              </a:rPr>
              <a:t> Pivot Tables tend to be unstable (especially with larger/more complex/memory-intensive datasets)</a:t>
            </a:r>
            <a:endParaRPr>
              <a:solidFill>
                <a:schemeClr val="dk1"/>
              </a:solidFill>
            </a:endParaRPr>
          </a:p>
          <a:p>
            <a:pPr indent="-180340" lvl="0" marL="182880" marR="0" rtl="0" algn="l">
              <a:lnSpc>
                <a:spcPct val="100000"/>
              </a:lnSpc>
              <a:spcBef>
                <a:spcPts val="1200"/>
              </a:spcBef>
              <a:spcAft>
                <a:spcPts val="0"/>
              </a:spcAft>
              <a:buClr>
                <a:schemeClr val="dk1"/>
              </a:buClr>
              <a:buSzPts val="1400"/>
              <a:buChar char="+"/>
            </a:pPr>
            <a:r>
              <a:rPr lang="en-US"/>
              <a:t>R stays stable</a:t>
            </a:r>
            <a:endParaRPr b="0" i="0" sz="1400" u="none" cap="none" strike="noStrike">
              <a:solidFill>
                <a:srgbClr val="000000"/>
              </a:solidFill>
              <a:latin typeface="Arial"/>
              <a:ea typeface="Arial"/>
              <a:cs typeface="Arial"/>
              <a:sym typeface="Arial"/>
            </a:endParaRPr>
          </a:p>
        </p:txBody>
      </p:sp>
      <p:sp>
        <p:nvSpPr>
          <p:cNvPr id="277" name="Google Shape;277;g134a052a8c4_0_167"/>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8" name="Google Shape;278;g134a052a8c4_0_167"/>
          <p:cNvSpPr txBox="1"/>
          <p:nvPr/>
        </p:nvSpPr>
        <p:spPr>
          <a:xfrm>
            <a:off x="570139" y="1514954"/>
            <a:ext cx="34020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accent1"/>
                </a:solidFill>
              </a:rPr>
              <a:t>Split-Apply-Combine</a:t>
            </a:r>
            <a:r>
              <a:rPr lang="en-US">
                <a:solidFill>
                  <a:schemeClr val="dk1"/>
                </a:solidFill>
              </a:rPr>
              <a:t> is a philosophy/phrase commonly referenced with R users</a:t>
            </a:r>
            <a:r>
              <a:rPr lang="en-US">
                <a:solidFill>
                  <a:schemeClr val="dk1"/>
                </a:solidFill>
              </a:rPr>
              <a:t>  </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Break down code and datasets into only the pieces relevant for each step</a:t>
            </a:r>
            <a:endParaRPr/>
          </a:p>
          <a:p>
            <a:pPr indent="-180340" lvl="0" marL="182880" marR="0" rtl="0" algn="l">
              <a:lnSpc>
                <a:spcPct val="100000"/>
              </a:lnSpc>
              <a:spcBef>
                <a:spcPts val="1200"/>
              </a:spcBef>
              <a:spcAft>
                <a:spcPts val="0"/>
              </a:spcAft>
              <a:buSzPts val="1400"/>
              <a:buChar char="●"/>
            </a:pPr>
            <a:r>
              <a:rPr lang="en-US"/>
              <a:t>Similar to “faceting”, “querying” … other database platforms have other fancy names for it (map reduce?)</a:t>
            </a:r>
            <a:endParaRPr/>
          </a:p>
        </p:txBody>
      </p:sp>
      <p:sp>
        <p:nvSpPr>
          <p:cNvPr id="279" name="Google Shape;279;g134a052a8c4_0_167"/>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INTRODUCTION TO R</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83" name="Shape 283"/>
        <p:cNvGrpSpPr/>
        <p:nvPr/>
      </p:nvGrpSpPr>
      <p:grpSpPr>
        <a:xfrm>
          <a:off x="0" y="0"/>
          <a:ext cx="0" cy="0"/>
          <a:chOff x="0" y="0"/>
          <a:chExt cx="0" cy="0"/>
        </a:xfrm>
      </p:grpSpPr>
      <p:sp>
        <p:nvSpPr>
          <p:cNvPr id="284" name="Google Shape;284;g135f80a2e56_2_65"/>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R-Studio Setup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35f80a2e56_2_69"/>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R-Studio – Some Help…</a:t>
            </a:r>
            <a:endParaRPr b="1" i="0" sz="2200" u="none" cap="none" strike="noStrike">
              <a:solidFill>
                <a:schemeClr val="dk2"/>
              </a:solidFill>
              <a:latin typeface="Arial"/>
              <a:ea typeface="Arial"/>
              <a:cs typeface="Arial"/>
              <a:sym typeface="Arial"/>
            </a:endParaRPr>
          </a:p>
        </p:txBody>
      </p:sp>
      <p:sp>
        <p:nvSpPr>
          <p:cNvPr id="290" name="Google Shape;290;g135f80a2e56_2_69"/>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You can trust </a:t>
            </a:r>
            <a:r>
              <a:rPr b="1" lang="en-US">
                <a:solidFill>
                  <a:srgbClr val="7F7F7F"/>
                </a:solidFill>
              </a:rPr>
              <a:t>CRAN </a:t>
            </a:r>
            <a:r>
              <a:rPr lang="en-US">
                <a:solidFill>
                  <a:srgbClr val="7F7F7F"/>
                </a:solidFill>
              </a:rPr>
              <a:t>— the “Comprehensive R Archive Network.”</a:t>
            </a:r>
            <a:endParaRPr b="0" i="0" sz="1050" u="none" cap="none" strike="noStrike">
              <a:solidFill>
                <a:srgbClr val="7F7F7F"/>
              </a:solidFill>
              <a:latin typeface="Arial"/>
              <a:ea typeface="Arial"/>
              <a:cs typeface="Arial"/>
              <a:sym typeface="Arial"/>
            </a:endParaRPr>
          </a:p>
        </p:txBody>
      </p:sp>
      <p:sp>
        <p:nvSpPr>
          <p:cNvPr id="291" name="Google Shape;291;g135f80a2e56_2_69"/>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2" name="Google Shape;292;g135f80a2e56_2_69"/>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g135f80a2e56_2_69"/>
          <p:cNvSpPr txBox="1"/>
          <p:nvPr/>
        </p:nvSpPr>
        <p:spPr>
          <a:xfrm>
            <a:off x="570150" y="1514952"/>
            <a:ext cx="3402000" cy="12600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Installation</a:t>
            </a:r>
            <a:endParaRPr b="1" i="0" sz="14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i="1" lang="en-US">
                <a:solidFill>
                  <a:schemeClr val="dk1"/>
                </a:solidFill>
              </a:rPr>
              <a:t>1st –</a:t>
            </a:r>
            <a:r>
              <a:rPr lang="en-US">
                <a:solidFill>
                  <a:schemeClr val="dk1"/>
                </a:solidFill>
              </a:rPr>
              <a:t> Install R</a:t>
            </a:r>
            <a:endParaRPr b="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u="sng">
                <a:solidFill>
                  <a:schemeClr val="hlink"/>
                </a:solidFill>
                <a:hlinkClick r:id="rId3"/>
              </a:rPr>
              <a:t>cran.r-project.org </a:t>
            </a:r>
            <a:endParaRPr b="0" i="0" sz="1400" u="none" cap="none" strike="noStrike">
              <a:solidFill>
                <a:srgbClr val="000000"/>
              </a:solidFill>
              <a:latin typeface="Arial"/>
              <a:ea typeface="Arial"/>
              <a:cs typeface="Arial"/>
              <a:sym typeface="Arial"/>
            </a:endParaRPr>
          </a:p>
        </p:txBody>
      </p:sp>
      <p:sp>
        <p:nvSpPr>
          <p:cNvPr id="294" name="Google Shape;294;g135f80a2e56_2_6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R-STUDIO SETUP</a:t>
            </a:r>
            <a:endParaRPr b="1" i="0" sz="100" u="none" cap="none" strike="noStrike">
              <a:solidFill>
                <a:schemeClr val="accent1"/>
              </a:solidFill>
              <a:latin typeface="Arial"/>
              <a:ea typeface="Arial"/>
              <a:cs typeface="Arial"/>
              <a:sym typeface="Arial"/>
            </a:endParaRPr>
          </a:p>
        </p:txBody>
      </p:sp>
      <p:sp>
        <p:nvSpPr>
          <p:cNvPr id="295" name="Google Shape;295;g135f80a2e56_2_69"/>
          <p:cNvSpPr txBox="1"/>
          <p:nvPr/>
        </p:nvSpPr>
        <p:spPr>
          <a:xfrm>
            <a:off x="570150" y="2678202"/>
            <a:ext cx="3402000" cy="1105800"/>
          </a:xfrm>
          <a:prstGeom prst="rect">
            <a:avLst/>
          </a:prstGeom>
          <a:noFill/>
          <a:ln>
            <a:noFill/>
          </a:ln>
        </p:spPr>
        <p:txBody>
          <a:bodyPr anchorCtr="0" anchor="t" bIns="91425" lIns="0" spcFirstLastPara="1" rIns="91425" wrap="square" tIns="91425">
            <a:normAutofit/>
          </a:bodyPr>
          <a:lstStyle/>
          <a:p>
            <a:pPr indent="-180340" lvl="0" marL="182880" marR="0" rtl="0" algn="l">
              <a:lnSpc>
                <a:spcPct val="100000"/>
              </a:lnSpc>
              <a:spcBef>
                <a:spcPts val="1200"/>
              </a:spcBef>
              <a:spcAft>
                <a:spcPts val="0"/>
              </a:spcAft>
              <a:buClr>
                <a:schemeClr val="dk1"/>
              </a:buClr>
              <a:buSzPts val="1400"/>
              <a:buFont typeface="Noto Sans Symbols"/>
              <a:buChar char="●"/>
            </a:pPr>
            <a:r>
              <a:rPr i="1" lang="en-US">
                <a:solidFill>
                  <a:schemeClr val="dk1"/>
                </a:solidFill>
              </a:rPr>
              <a:t>2nd </a:t>
            </a:r>
            <a:r>
              <a:rPr lang="en-US">
                <a:solidFill>
                  <a:schemeClr val="dk1"/>
                </a:solidFill>
              </a:rPr>
              <a:t>– Install R-Studio</a:t>
            </a:r>
            <a:endParaRPr b="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u="sng">
                <a:solidFill>
                  <a:schemeClr val="hlink"/>
                </a:solidFill>
                <a:hlinkClick r:id="rId4"/>
              </a:rPr>
              <a:t>rstudio.com/products/rstudio/download</a:t>
            </a:r>
            <a:endParaRPr b="0" i="0" sz="1400" u="none" cap="none" strike="noStrike">
              <a:solidFill>
                <a:srgbClr val="000000"/>
              </a:solidFill>
              <a:latin typeface="Arial"/>
              <a:ea typeface="Arial"/>
              <a:cs typeface="Arial"/>
              <a:sym typeface="Arial"/>
            </a:endParaRPr>
          </a:p>
        </p:txBody>
      </p:sp>
      <p:sp>
        <p:nvSpPr>
          <p:cNvPr id="296" name="Google Shape;296;g135f80a2e56_2_69"/>
          <p:cNvSpPr txBox="1"/>
          <p:nvPr/>
        </p:nvSpPr>
        <p:spPr>
          <a:xfrm>
            <a:off x="5137725" y="1514952"/>
            <a:ext cx="3402000" cy="12600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Cheat Sheet: </a:t>
            </a:r>
            <a:endParaRPr b="1" i="0" sz="14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Overview of what a package can do.</a:t>
            </a:r>
            <a:endParaRPr b="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0"/>
              </a:spcAft>
              <a:buClr>
                <a:schemeClr val="dk1"/>
              </a:buClr>
              <a:buSzPts val="1400"/>
              <a:buFont typeface="Noto Sans Symbols"/>
              <a:buChar char="–"/>
            </a:pPr>
            <a:r>
              <a:rPr lang="en-US" u="sng">
                <a:solidFill>
                  <a:schemeClr val="hlink"/>
                </a:solidFill>
                <a:hlinkClick r:id="rId5"/>
              </a:rPr>
              <a:t>rstudio.com/resources/cheatsheets</a:t>
            </a:r>
            <a:endParaRPr b="0" i="0" sz="1400" u="none" cap="none" strike="noStrike">
              <a:solidFill>
                <a:srgbClr val="000000"/>
              </a:solidFill>
              <a:latin typeface="Arial"/>
              <a:ea typeface="Arial"/>
              <a:cs typeface="Arial"/>
              <a:sym typeface="Arial"/>
            </a:endParaRPr>
          </a:p>
        </p:txBody>
      </p:sp>
      <p:pic>
        <p:nvPicPr>
          <p:cNvPr id="297" name="Google Shape;297;g135f80a2e56_2_69"/>
          <p:cNvPicPr preferRelativeResize="0"/>
          <p:nvPr/>
        </p:nvPicPr>
        <p:blipFill rotWithShape="1">
          <a:blip r:embed="rId6">
            <a:alphaModFix amt="87000"/>
          </a:blip>
          <a:srcRect b="49622" l="8102" r="36323" t="14623"/>
          <a:stretch/>
        </p:blipFill>
        <p:spPr>
          <a:xfrm>
            <a:off x="5083525" y="2774950"/>
            <a:ext cx="3510399" cy="1563700"/>
          </a:xfrm>
          <a:prstGeom prst="rect">
            <a:avLst/>
          </a:prstGeom>
          <a:noFill/>
          <a:ln cap="flat" cmpd="sng" w="19050">
            <a:solidFill>
              <a:srgbClr val="FCE5CD"/>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135f80a2e56_2_97"/>
          <p:cNvSpPr/>
          <p:nvPr/>
        </p:nvSpPr>
        <p:spPr>
          <a:xfrm>
            <a:off x="3829203" y="493724"/>
            <a:ext cx="56925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3" name="Google Shape;303;g135f80a2e56_2_97"/>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R-Studio Setup</a:t>
            </a:r>
            <a:endParaRPr b="0" i="0" sz="2200" u="none" cap="none" strike="noStrike">
              <a:solidFill>
                <a:schemeClr val="dk2"/>
              </a:solidFill>
              <a:latin typeface="Arial"/>
              <a:ea typeface="Arial"/>
              <a:cs typeface="Arial"/>
              <a:sym typeface="Arial"/>
            </a:endParaRPr>
          </a:p>
        </p:txBody>
      </p:sp>
      <p:sp>
        <p:nvSpPr>
          <p:cNvPr id="304" name="Google Shape;304;g135f80a2e56_2_97"/>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AutoNum type="arabicParenR" startAt="0"/>
            </a:pPr>
            <a:r>
              <a:rPr lang="en-US" sz="1000">
                <a:solidFill>
                  <a:schemeClr val="dk1"/>
                </a:solidFill>
              </a:rPr>
              <a:t>Double click the R-Studio icon to start the program. </a:t>
            </a:r>
            <a:endParaRPr sz="1000">
              <a:solidFill>
                <a:schemeClr val="dk1"/>
              </a:solidFill>
            </a:endParaRPr>
          </a:p>
          <a:p>
            <a:pPr indent="0" lvl="0" marL="0" marR="0" rtl="0" algn="l">
              <a:lnSpc>
                <a:spcPct val="100000"/>
              </a:lnSpc>
              <a:spcBef>
                <a:spcPts val="0"/>
              </a:spcBef>
              <a:spcAft>
                <a:spcPts val="0"/>
              </a:spcAft>
              <a:buNone/>
            </a:pPr>
            <a:r>
              <a:t/>
            </a:r>
            <a:endParaRPr sz="1000">
              <a:solidFill>
                <a:schemeClr val="dk1"/>
              </a:solidFill>
            </a:endParaRPr>
          </a:p>
          <a:p>
            <a:pPr indent="0" lvl="0" marL="0" marR="0" rtl="0" algn="l">
              <a:lnSpc>
                <a:spcPct val="100000"/>
              </a:lnSpc>
              <a:spcBef>
                <a:spcPts val="0"/>
              </a:spcBef>
              <a:spcAft>
                <a:spcPts val="0"/>
              </a:spcAft>
              <a:buNone/>
            </a:pPr>
            <a:r>
              <a:rPr lang="en-US" sz="1000">
                <a:solidFill>
                  <a:schemeClr val="dk1"/>
                </a:solidFill>
              </a:rPr>
              <a:t>Make a new project: </a:t>
            </a:r>
            <a:endParaRPr sz="1000">
              <a:solidFill>
                <a:schemeClr val="dk1"/>
              </a:solidFill>
            </a:endParaRPr>
          </a:p>
          <a:p>
            <a:pPr indent="-154940" lvl="0" marL="182880" marR="0" rtl="0" algn="l">
              <a:lnSpc>
                <a:spcPct val="100000"/>
              </a:lnSpc>
              <a:spcBef>
                <a:spcPts val="1200"/>
              </a:spcBef>
              <a:spcAft>
                <a:spcPts val="0"/>
              </a:spcAft>
              <a:buClr>
                <a:schemeClr val="dk1"/>
              </a:buClr>
              <a:buSzPts val="1000"/>
              <a:buAutoNum type="arabicParenR" startAt="0"/>
            </a:pPr>
            <a:r>
              <a:rPr lang="en-US" sz="1000">
                <a:solidFill>
                  <a:schemeClr val="dk1"/>
                </a:solidFill>
              </a:rPr>
              <a:t>Go to File → New Project</a:t>
            </a:r>
            <a:endParaRPr b="0" i="0" sz="1000" u="none" cap="none" strike="noStrike">
              <a:solidFill>
                <a:srgbClr val="000000"/>
              </a:solidFill>
              <a:latin typeface="Arial"/>
              <a:ea typeface="Arial"/>
              <a:cs typeface="Arial"/>
              <a:sym typeface="Arial"/>
            </a:endParaRPr>
          </a:p>
        </p:txBody>
      </p:sp>
      <p:sp>
        <p:nvSpPr>
          <p:cNvPr id="305" name="Google Shape;305;g135f80a2e56_2_97"/>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R-STUDIO SETUP</a:t>
            </a:r>
            <a:endParaRPr b="1" i="0" sz="100" u="none" cap="none" strike="noStrike">
              <a:solidFill>
                <a:schemeClr val="accent1"/>
              </a:solidFill>
              <a:latin typeface="Arial"/>
              <a:ea typeface="Arial"/>
              <a:cs typeface="Arial"/>
              <a:sym typeface="Arial"/>
            </a:endParaRPr>
          </a:p>
        </p:txBody>
      </p:sp>
      <p:pic>
        <p:nvPicPr>
          <p:cNvPr id="306" name="Google Shape;306;g135f80a2e56_2_97"/>
          <p:cNvPicPr preferRelativeResize="0"/>
          <p:nvPr/>
        </p:nvPicPr>
        <p:blipFill rotWithShape="1">
          <a:blip r:embed="rId3">
            <a:alphaModFix/>
          </a:blip>
          <a:srcRect b="0" l="0" r="62808" t="0"/>
          <a:stretch/>
        </p:blipFill>
        <p:spPr>
          <a:xfrm>
            <a:off x="1629238" y="2309700"/>
            <a:ext cx="555330" cy="524099"/>
          </a:xfrm>
          <a:prstGeom prst="rect">
            <a:avLst/>
          </a:prstGeom>
          <a:noFill/>
          <a:ln>
            <a:noFill/>
          </a:ln>
        </p:spPr>
      </p:pic>
      <p:pic>
        <p:nvPicPr>
          <p:cNvPr id="307" name="Google Shape;307;g135f80a2e56_2_97"/>
          <p:cNvPicPr preferRelativeResize="0"/>
          <p:nvPr/>
        </p:nvPicPr>
        <p:blipFill rotWithShape="1">
          <a:blip r:embed="rId4">
            <a:alphaModFix/>
          </a:blip>
          <a:srcRect b="60995" l="0" r="47173" t="0"/>
          <a:stretch/>
        </p:blipFill>
        <p:spPr>
          <a:xfrm>
            <a:off x="4160549" y="1047650"/>
            <a:ext cx="4704549" cy="2655033"/>
          </a:xfrm>
          <a:prstGeom prst="rect">
            <a:avLst/>
          </a:prstGeom>
          <a:noFill/>
          <a:ln>
            <a:noFill/>
          </a:ln>
          <a:effectLst>
            <a:outerShdw blurRad="57150" rotWithShape="0" algn="bl" dir="2280000" dist="3810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35f80a2e56_2_115"/>
          <p:cNvSpPr/>
          <p:nvPr/>
        </p:nvSpPr>
        <p:spPr>
          <a:xfrm>
            <a:off x="3829203" y="493724"/>
            <a:ext cx="56925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3" name="Google Shape;313;g135f80a2e56_2_115"/>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R-Studio Setup</a:t>
            </a:r>
            <a:endParaRPr b="0" i="0" sz="2200" u="none" cap="none" strike="noStrike">
              <a:solidFill>
                <a:schemeClr val="dk2"/>
              </a:solidFill>
              <a:latin typeface="Arial"/>
              <a:ea typeface="Arial"/>
              <a:cs typeface="Arial"/>
              <a:sym typeface="Arial"/>
            </a:endParaRPr>
          </a:p>
        </p:txBody>
      </p:sp>
      <p:sp>
        <p:nvSpPr>
          <p:cNvPr id="314" name="Google Shape;314;g135f80a2e56_2_115"/>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AutoNum type="arabicParenR" startAt="2"/>
            </a:pPr>
            <a:r>
              <a:rPr lang="en-US" sz="1000">
                <a:solidFill>
                  <a:schemeClr val="dk1"/>
                </a:solidFill>
              </a:rPr>
              <a:t>Choose “New directory” </a:t>
            </a:r>
            <a:endParaRPr sz="1000">
              <a:solidFill>
                <a:schemeClr val="dk1"/>
              </a:solidFill>
            </a:endParaRPr>
          </a:p>
          <a:p>
            <a:pPr indent="0" lvl="0" marL="457200" marR="0" rtl="0" algn="l">
              <a:lnSpc>
                <a:spcPct val="100000"/>
              </a:lnSpc>
              <a:spcBef>
                <a:spcPts val="0"/>
              </a:spcBef>
              <a:spcAft>
                <a:spcPts val="0"/>
              </a:spcAft>
              <a:buNone/>
            </a:pPr>
            <a:r>
              <a:rPr lang="en-US" sz="1000">
                <a:solidFill>
                  <a:schemeClr val="dk1"/>
                </a:solidFill>
              </a:rPr>
              <a:t>then choose “Empty project”</a:t>
            </a:r>
            <a:endParaRPr sz="1000">
              <a:solidFill>
                <a:schemeClr val="dk1"/>
              </a:solidFill>
            </a:endParaRPr>
          </a:p>
          <a:p>
            <a:pPr indent="-154940" lvl="0" marL="182880" marR="0" rtl="0" algn="l">
              <a:lnSpc>
                <a:spcPct val="100000"/>
              </a:lnSpc>
              <a:spcBef>
                <a:spcPts val="1200"/>
              </a:spcBef>
              <a:spcAft>
                <a:spcPts val="0"/>
              </a:spcAft>
              <a:buClr>
                <a:schemeClr val="dk1"/>
              </a:buClr>
              <a:buSzPts val="1000"/>
              <a:buAutoNum type="arabicParenR" startAt="2"/>
            </a:pPr>
            <a:r>
              <a:rPr lang="en-US" sz="1000">
                <a:solidFill>
                  <a:schemeClr val="dk1"/>
                </a:solidFill>
              </a:rPr>
              <a:t>Name the new project directory </a:t>
            </a:r>
            <a:r>
              <a:rPr b="1" lang="en-US" sz="1000">
                <a:solidFill>
                  <a:schemeClr val="dk1"/>
                </a:solidFill>
                <a:latin typeface="Consolas"/>
                <a:ea typeface="Consolas"/>
                <a:cs typeface="Consolas"/>
                <a:sym typeface="Consolas"/>
              </a:rPr>
              <a:t>Test</a:t>
            </a:r>
            <a:r>
              <a:rPr lang="en-US" sz="1000">
                <a:solidFill>
                  <a:schemeClr val="dk1"/>
                </a:solidFill>
              </a:rPr>
              <a:t>, and save it to your </a:t>
            </a:r>
            <a:r>
              <a:rPr b="1" lang="en-US" sz="1000">
                <a:solidFill>
                  <a:schemeClr val="dk1"/>
                </a:solidFill>
                <a:latin typeface="Consolas"/>
                <a:ea typeface="Consolas"/>
                <a:cs typeface="Consolas"/>
                <a:sym typeface="Consolas"/>
              </a:rPr>
              <a:t>Desktop</a:t>
            </a:r>
            <a:r>
              <a:rPr lang="en-US" sz="1000">
                <a:solidFill>
                  <a:schemeClr val="dk1"/>
                </a:solidFill>
              </a:rPr>
              <a:t>.</a:t>
            </a:r>
            <a:endParaRPr sz="1000">
              <a:solidFill>
                <a:schemeClr val="dk1"/>
              </a:solidFill>
            </a:endParaRPr>
          </a:p>
          <a:p>
            <a:pPr indent="0" lvl="0" marL="0" marR="0" rtl="0" algn="l">
              <a:lnSpc>
                <a:spcPct val="100000"/>
              </a:lnSpc>
              <a:spcBef>
                <a:spcPts val="1200"/>
              </a:spcBef>
              <a:spcAft>
                <a:spcPts val="0"/>
              </a:spcAft>
              <a:buNone/>
            </a:pPr>
            <a:r>
              <a:rPr b="1" lang="en-US" sz="1000">
                <a:solidFill>
                  <a:schemeClr val="accent1"/>
                </a:solidFill>
              </a:rPr>
              <a:t>After today, never save on Desktop!</a:t>
            </a:r>
            <a:endParaRPr b="1" sz="1000">
              <a:solidFill>
                <a:schemeClr val="accent1"/>
              </a:solidFill>
            </a:endParaRPr>
          </a:p>
          <a:p>
            <a:pPr indent="-154940" lvl="0" marL="182880" marR="0" rtl="0" algn="l">
              <a:lnSpc>
                <a:spcPct val="100000"/>
              </a:lnSpc>
              <a:spcBef>
                <a:spcPts val="1200"/>
              </a:spcBef>
              <a:spcAft>
                <a:spcPts val="0"/>
              </a:spcAft>
              <a:buClr>
                <a:schemeClr val="dk1"/>
              </a:buClr>
              <a:buSzPts val="1000"/>
              <a:buAutoNum type="arabicParenR" startAt="2"/>
            </a:pPr>
            <a:r>
              <a:rPr lang="en-US" sz="1000">
                <a:solidFill>
                  <a:schemeClr val="dk1"/>
                </a:solidFill>
              </a:rPr>
              <a:t>Click “Create Project”</a:t>
            </a:r>
            <a:endParaRPr sz="1000">
              <a:solidFill>
                <a:schemeClr val="dk1"/>
              </a:solidFill>
            </a:endParaRPr>
          </a:p>
        </p:txBody>
      </p:sp>
      <p:sp>
        <p:nvSpPr>
          <p:cNvPr id="315" name="Google Shape;315;g135f80a2e56_2_11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R-STUDIO SETUP</a:t>
            </a:r>
            <a:endParaRPr b="1" i="0" sz="100" u="none" cap="none" strike="noStrike">
              <a:solidFill>
                <a:schemeClr val="accent1"/>
              </a:solidFill>
              <a:latin typeface="Arial"/>
              <a:ea typeface="Arial"/>
              <a:cs typeface="Arial"/>
              <a:sym typeface="Arial"/>
            </a:endParaRPr>
          </a:p>
        </p:txBody>
      </p:sp>
      <p:pic>
        <p:nvPicPr>
          <p:cNvPr id="316" name="Google Shape;316;g135f80a2e56_2_115"/>
          <p:cNvPicPr preferRelativeResize="0"/>
          <p:nvPr/>
        </p:nvPicPr>
        <p:blipFill rotWithShape="1">
          <a:blip r:embed="rId3">
            <a:alphaModFix/>
          </a:blip>
          <a:srcRect b="31994" l="28972" r="36772" t="32376"/>
          <a:stretch/>
        </p:blipFill>
        <p:spPr>
          <a:xfrm>
            <a:off x="4069270" y="663544"/>
            <a:ext cx="2282170" cy="2170100"/>
          </a:xfrm>
          <a:prstGeom prst="rect">
            <a:avLst/>
          </a:prstGeom>
          <a:noFill/>
          <a:ln cap="flat" cmpd="sng" w="9525">
            <a:solidFill>
              <a:srgbClr val="C9DAF8"/>
            </a:solidFill>
            <a:prstDash val="solid"/>
            <a:round/>
            <a:headEnd len="sm" w="sm" type="none"/>
            <a:tailEnd len="sm" w="sm" type="none"/>
          </a:ln>
          <a:effectLst>
            <a:outerShdw blurRad="57150" rotWithShape="0" algn="bl" dir="2280000" dist="28575">
              <a:srgbClr val="000000">
                <a:alpha val="50000"/>
              </a:srgbClr>
            </a:outerShdw>
          </a:effectLst>
        </p:spPr>
      </p:pic>
      <p:pic>
        <p:nvPicPr>
          <p:cNvPr id="317" name="Google Shape;317;g135f80a2e56_2_115"/>
          <p:cNvPicPr preferRelativeResize="0"/>
          <p:nvPr/>
        </p:nvPicPr>
        <p:blipFill rotWithShape="1">
          <a:blip r:embed="rId4">
            <a:alphaModFix/>
          </a:blip>
          <a:srcRect b="28821" l="28697" r="28825" t="32657"/>
          <a:stretch/>
        </p:blipFill>
        <p:spPr>
          <a:xfrm>
            <a:off x="6516023" y="663544"/>
            <a:ext cx="2592152" cy="2170100"/>
          </a:xfrm>
          <a:prstGeom prst="rect">
            <a:avLst/>
          </a:prstGeom>
          <a:noFill/>
          <a:ln cap="flat" cmpd="sng" w="9525">
            <a:solidFill>
              <a:srgbClr val="C9DAF8"/>
            </a:solidFill>
            <a:prstDash val="solid"/>
            <a:round/>
            <a:headEnd len="sm" w="sm" type="none"/>
            <a:tailEnd len="sm" w="sm" type="none"/>
          </a:ln>
          <a:effectLst>
            <a:outerShdw blurRad="57150" rotWithShape="0" algn="bl" dir="2280000" dist="28575">
              <a:srgbClr val="000000">
                <a:alpha val="50000"/>
              </a:srgbClr>
            </a:outerShdw>
          </a:effectLst>
        </p:spPr>
      </p:pic>
      <p:pic>
        <p:nvPicPr>
          <p:cNvPr id="318" name="Google Shape;318;g135f80a2e56_2_115"/>
          <p:cNvPicPr preferRelativeResize="0"/>
          <p:nvPr/>
        </p:nvPicPr>
        <p:blipFill rotWithShape="1">
          <a:blip r:embed="rId5">
            <a:alphaModFix/>
          </a:blip>
          <a:srcRect b="23660" l="28472" r="28622" t="28287"/>
          <a:stretch/>
        </p:blipFill>
        <p:spPr>
          <a:xfrm>
            <a:off x="5366525" y="2024590"/>
            <a:ext cx="2966150" cy="2063850"/>
          </a:xfrm>
          <a:prstGeom prst="rect">
            <a:avLst/>
          </a:prstGeom>
          <a:noFill/>
          <a:ln>
            <a:noFill/>
          </a:ln>
          <a:effectLst>
            <a:outerShdw blurRad="57150" rotWithShape="0" algn="bl" dir="2640000" dist="28575">
              <a:srgbClr val="000000">
                <a:alpha val="50000"/>
              </a:srgbClr>
            </a:outerShdw>
          </a:effectLst>
        </p:spPr>
      </p:pic>
      <p:sp>
        <p:nvSpPr>
          <p:cNvPr id="319" name="Google Shape;319;g135f80a2e56_2_115"/>
          <p:cNvSpPr/>
          <p:nvPr/>
        </p:nvSpPr>
        <p:spPr>
          <a:xfrm>
            <a:off x="4050325" y="1191275"/>
            <a:ext cx="2282100" cy="546600"/>
          </a:xfrm>
          <a:prstGeom prst="roundRect">
            <a:avLst>
              <a:gd fmla="val 16667" name="adj"/>
            </a:avLst>
          </a:prstGeom>
          <a:solidFill>
            <a:srgbClr val="B35F96">
              <a:alpha val="1548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135f80a2e56_2_115"/>
          <p:cNvSpPr/>
          <p:nvPr/>
        </p:nvSpPr>
        <p:spPr>
          <a:xfrm>
            <a:off x="6516025" y="1107275"/>
            <a:ext cx="2592000" cy="546600"/>
          </a:xfrm>
          <a:prstGeom prst="roundRect">
            <a:avLst>
              <a:gd fmla="val 16667" name="adj"/>
            </a:avLst>
          </a:prstGeom>
          <a:solidFill>
            <a:srgbClr val="B35F96">
              <a:alpha val="1548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135f80a2e56_2_132"/>
          <p:cNvSpPr/>
          <p:nvPr/>
        </p:nvSpPr>
        <p:spPr>
          <a:xfrm>
            <a:off x="3829203" y="493724"/>
            <a:ext cx="56925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6" name="Google Shape;326;g135f80a2e56_2_132"/>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Opening a Script</a:t>
            </a:r>
            <a:endParaRPr b="0" i="0" sz="2200" u="none" cap="none" strike="noStrike">
              <a:solidFill>
                <a:schemeClr val="dk2"/>
              </a:solidFill>
              <a:latin typeface="Arial"/>
              <a:ea typeface="Arial"/>
              <a:cs typeface="Arial"/>
              <a:sym typeface="Arial"/>
            </a:endParaRPr>
          </a:p>
        </p:txBody>
      </p:sp>
      <p:sp>
        <p:nvSpPr>
          <p:cNvPr id="327" name="Google Shape;327;g135f80a2e56_2_132"/>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4940" lvl="0" marL="182880" marR="0" rtl="0" algn="l">
              <a:lnSpc>
                <a:spcPct val="100000"/>
              </a:lnSpc>
              <a:spcBef>
                <a:spcPts val="1200"/>
              </a:spcBef>
              <a:spcAft>
                <a:spcPts val="0"/>
              </a:spcAft>
              <a:buClr>
                <a:schemeClr val="dk1"/>
              </a:buClr>
              <a:buSzPts val="1000"/>
              <a:buAutoNum type="arabicParenR" startAt="5"/>
            </a:pPr>
            <a:r>
              <a:rPr lang="en-US" sz="1000">
                <a:solidFill>
                  <a:schemeClr val="dk1"/>
                </a:solidFill>
              </a:rPr>
              <a:t>In RStudio, </a:t>
            </a:r>
            <a:endParaRPr sz="1000">
              <a:solidFill>
                <a:schemeClr val="dk1"/>
              </a:solidFill>
            </a:endParaRPr>
          </a:p>
          <a:p>
            <a:pPr indent="0" lvl="0" marL="457200" marR="0" rtl="0" algn="l">
              <a:lnSpc>
                <a:spcPct val="100000"/>
              </a:lnSpc>
              <a:spcBef>
                <a:spcPts val="1200"/>
              </a:spcBef>
              <a:spcAft>
                <a:spcPts val="0"/>
              </a:spcAft>
              <a:buNone/>
            </a:pPr>
            <a:r>
              <a:rPr lang="en-US" sz="1000">
                <a:solidFill>
                  <a:schemeClr val="dk1"/>
                </a:solidFill>
              </a:rPr>
              <a:t> Go to File → New File → R-Script</a:t>
            </a:r>
            <a:endParaRPr sz="1000">
              <a:solidFill>
                <a:schemeClr val="dk1"/>
              </a:solidFill>
            </a:endParaRPr>
          </a:p>
        </p:txBody>
      </p:sp>
      <p:sp>
        <p:nvSpPr>
          <p:cNvPr id="328" name="Google Shape;328;g135f80a2e56_2_13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R-STUDIO SETUP</a:t>
            </a:r>
            <a:endParaRPr b="1" i="0" sz="100" u="none" cap="none" strike="noStrike">
              <a:solidFill>
                <a:schemeClr val="accent1"/>
              </a:solidFill>
              <a:latin typeface="Arial"/>
              <a:ea typeface="Arial"/>
              <a:cs typeface="Arial"/>
              <a:sym typeface="Arial"/>
            </a:endParaRPr>
          </a:p>
        </p:txBody>
      </p:sp>
      <p:pic>
        <p:nvPicPr>
          <p:cNvPr id="329" name="Google Shape;329;g135f80a2e56_2_132"/>
          <p:cNvPicPr preferRelativeResize="0"/>
          <p:nvPr/>
        </p:nvPicPr>
        <p:blipFill rotWithShape="1">
          <a:blip r:embed="rId3">
            <a:alphaModFix/>
          </a:blip>
          <a:srcRect b="65667" l="0" r="56011" t="0"/>
          <a:stretch/>
        </p:blipFill>
        <p:spPr>
          <a:xfrm>
            <a:off x="4246550" y="1393775"/>
            <a:ext cx="4470773" cy="1962800"/>
          </a:xfrm>
          <a:prstGeom prst="rect">
            <a:avLst/>
          </a:prstGeom>
          <a:noFill/>
          <a:ln>
            <a:noFill/>
          </a:ln>
          <a:effectLst>
            <a:outerShdw blurRad="57150" rotWithShape="0" algn="bl" dir="2280000" dist="28575">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135f80a2e56_2_150"/>
          <p:cNvSpPr/>
          <p:nvPr/>
        </p:nvSpPr>
        <p:spPr>
          <a:xfrm>
            <a:off x="3829203" y="493724"/>
            <a:ext cx="56925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5" name="Google Shape;335;g135f80a2e56_2_150"/>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Opening a Script</a:t>
            </a:r>
            <a:endParaRPr b="0" i="0" sz="2200" u="none" cap="none" strike="noStrike">
              <a:solidFill>
                <a:schemeClr val="dk2"/>
              </a:solidFill>
              <a:latin typeface="Arial"/>
              <a:ea typeface="Arial"/>
              <a:cs typeface="Arial"/>
              <a:sym typeface="Arial"/>
            </a:endParaRPr>
          </a:p>
        </p:txBody>
      </p:sp>
      <p:sp>
        <p:nvSpPr>
          <p:cNvPr id="336" name="Google Shape;336;g135f80a2e56_2_150"/>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4940" lvl="0" marL="182880" marR="0" rtl="0" algn="l">
              <a:lnSpc>
                <a:spcPct val="100000"/>
              </a:lnSpc>
              <a:spcBef>
                <a:spcPts val="1200"/>
              </a:spcBef>
              <a:spcAft>
                <a:spcPts val="0"/>
              </a:spcAft>
              <a:buClr>
                <a:schemeClr val="dk1"/>
              </a:buClr>
              <a:buSzPts val="1000"/>
              <a:buAutoNum type="arabicParenR" startAt="5"/>
            </a:pPr>
            <a:r>
              <a:rPr lang="en-US" sz="1000">
                <a:solidFill>
                  <a:schemeClr val="dk1"/>
                </a:solidFill>
              </a:rPr>
              <a:t>In RStudio, </a:t>
            </a:r>
            <a:endParaRPr sz="1000">
              <a:solidFill>
                <a:schemeClr val="dk1"/>
              </a:solidFill>
            </a:endParaRPr>
          </a:p>
          <a:p>
            <a:pPr indent="0" lvl="0" marL="457200" marR="0" rtl="0" algn="l">
              <a:lnSpc>
                <a:spcPct val="100000"/>
              </a:lnSpc>
              <a:spcBef>
                <a:spcPts val="1200"/>
              </a:spcBef>
              <a:spcAft>
                <a:spcPts val="0"/>
              </a:spcAft>
              <a:buNone/>
            </a:pPr>
            <a:r>
              <a:rPr lang="en-US" sz="1000">
                <a:solidFill>
                  <a:schemeClr val="dk1"/>
                </a:solidFill>
              </a:rPr>
              <a:t> Go to File → New File → R-Script</a:t>
            </a:r>
            <a:endParaRPr sz="1000">
              <a:solidFill>
                <a:schemeClr val="dk1"/>
              </a:solidFill>
            </a:endParaRPr>
          </a:p>
          <a:p>
            <a:pPr indent="0" lvl="0" marL="457200" marR="0" rtl="0" algn="l">
              <a:lnSpc>
                <a:spcPct val="100000"/>
              </a:lnSpc>
              <a:spcBef>
                <a:spcPts val="1200"/>
              </a:spcBef>
              <a:spcAft>
                <a:spcPts val="0"/>
              </a:spcAft>
              <a:buNone/>
            </a:pPr>
            <a:r>
              <a:t/>
            </a:r>
            <a:endParaRPr sz="1000">
              <a:solidFill>
                <a:schemeClr val="dk1"/>
              </a:solidFill>
            </a:endParaRPr>
          </a:p>
          <a:p>
            <a:pPr indent="0" lvl="0" marL="0" marR="0" rtl="0" algn="l">
              <a:lnSpc>
                <a:spcPct val="100000"/>
              </a:lnSpc>
              <a:spcBef>
                <a:spcPts val="1200"/>
              </a:spcBef>
              <a:spcAft>
                <a:spcPts val="0"/>
              </a:spcAft>
              <a:buNone/>
            </a:pPr>
            <a:r>
              <a:rPr lang="en-US" sz="1000">
                <a:solidFill>
                  <a:schemeClr val="dk1"/>
                </a:solidFill>
              </a:rPr>
              <a:t>The new R script will open in the Source Editor pane (upper left):</a:t>
            </a:r>
            <a:endParaRPr sz="1000">
              <a:solidFill>
                <a:schemeClr val="dk1"/>
              </a:solidFill>
            </a:endParaRPr>
          </a:p>
          <a:p>
            <a:pPr indent="0" lvl="0" marL="457200" marR="0" rtl="0" algn="l">
              <a:lnSpc>
                <a:spcPct val="100000"/>
              </a:lnSpc>
              <a:spcBef>
                <a:spcPts val="1200"/>
              </a:spcBef>
              <a:spcAft>
                <a:spcPts val="0"/>
              </a:spcAft>
              <a:buNone/>
            </a:pPr>
            <a:r>
              <a:t/>
            </a:r>
            <a:endParaRPr sz="1000">
              <a:solidFill>
                <a:schemeClr val="dk1"/>
              </a:solidFill>
            </a:endParaRPr>
          </a:p>
        </p:txBody>
      </p:sp>
      <p:sp>
        <p:nvSpPr>
          <p:cNvPr id="337" name="Google Shape;337;g135f80a2e56_2_15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R-STUDIO</a:t>
            </a:r>
            <a:r>
              <a:rPr b="1" lang="en-US" sz="700">
                <a:solidFill>
                  <a:schemeClr val="accent1"/>
                </a:solidFill>
              </a:rPr>
              <a:t> SETUP</a:t>
            </a:r>
            <a:endParaRPr b="1" i="0" sz="100" u="none" cap="none" strike="noStrike">
              <a:solidFill>
                <a:schemeClr val="accent1"/>
              </a:solidFill>
              <a:latin typeface="Arial"/>
              <a:ea typeface="Arial"/>
              <a:cs typeface="Arial"/>
              <a:sym typeface="Arial"/>
            </a:endParaRPr>
          </a:p>
        </p:txBody>
      </p:sp>
      <p:pic>
        <p:nvPicPr>
          <p:cNvPr id="338" name="Google Shape;338;g135f80a2e56_2_150"/>
          <p:cNvPicPr preferRelativeResize="0"/>
          <p:nvPr/>
        </p:nvPicPr>
        <p:blipFill rotWithShape="1">
          <a:blip r:embed="rId3">
            <a:alphaModFix/>
          </a:blip>
          <a:srcRect b="65667" l="0" r="56011" t="0"/>
          <a:stretch/>
        </p:blipFill>
        <p:spPr>
          <a:xfrm>
            <a:off x="4120425" y="735075"/>
            <a:ext cx="3461674" cy="1519776"/>
          </a:xfrm>
          <a:prstGeom prst="rect">
            <a:avLst/>
          </a:prstGeom>
          <a:noFill/>
          <a:ln>
            <a:noFill/>
          </a:ln>
          <a:effectLst>
            <a:outerShdw blurRad="57150" rotWithShape="0" algn="bl" dir="2280000" dist="28575">
              <a:srgbClr val="000000">
                <a:alpha val="50000"/>
              </a:srgbClr>
            </a:outerShdw>
          </a:effectLst>
        </p:spPr>
      </p:pic>
      <p:pic>
        <p:nvPicPr>
          <p:cNvPr id="339" name="Google Shape;339;g135f80a2e56_2_150"/>
          <p:cNvPicPr preferRelativeResize="0"/>
          <p:nvPr/>
        </p:nvPicPr>
        <p:blipFill rotWithShape="1">
          <a:blip r:embed="rId4">
            <a:alphaModFix/>
          </a:blip>
          <a:srcRect b="48883" l="0" r="0" t="0"/>
          <a:stretch/>
        </p:blipFill>
        <p:spPr>
          <a:xfrm>
            <a:off x="4324650" y="1558675"/>
            <a:ext cx="4294951" cy="2211349"/>
          </a:xfrm>
          <a:prstGeom prst="rect">
            <a:avLst/>
          </a:prstGeom>
          <a:noFill/>
          <a:ln>
            <a:noFill/>
          </a:ln>
        </p:spPr>
      </p:pic>
      <p:sp>
        <p:nvSpPr>
          <p:cNvPr id="340" name="Google Shape;340;g135f80a2e56_2_150"/>
          <p:cNvSpPr/>
          <p:nvPr/>
        </p:nvSpPr>
        <p:spPr>
          <a:xfrm>
            <a:off x="4372675" y="2074225"/>
            <a:ext cx="2547600" cy="1361100"/>
          </a:xfrm>
          <a:prstGeom prst="roundRect">
            <a:avLst>
              <a:gd fmla="val 16667" name="adj"/>
            </a:avLst>
          </a:prstGeom>
          <a:solidFill>
            <a:srgbClr val="B35F96">
              <a:alpha val="1548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135f80a2e56_2_349"/>
          <p:cNvSpPr/>
          <p:nvPr/>
        </p:nvSpPr>
        <p:spPr>
          <a:xfrm>
            <a:off x="3829203" y="493724"/>
            <a:ext cx="56925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6" name="Google Shape;346;g135f80a2e56_2_349"/>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Opening a Script</a:t>
            </a:r>
            <a:endParaRPr b="0" i="0" sz="2200" u="none" cap="none" strike="noStrike">
              <a:solidFill>
                <a:schemeClr val="dk2"/>
              </a:solidFill>
              <a:latin typeface="Arial"/>
              <a:ea typeface="Arial"/>
              <a:cs typeface="Arial"/>
              <a:sym typeface="Arial"/>
            </a:endParaRPr>
          </a:p>
        </p:txBody>
      </p:sp>
      <p:sp>
        <p:nvSpPr>
          <p:cNvPr id="347" name="Google Shape;347;g135f80a2e56_2_34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R-STUDIO </a:t>
            </a:r>
            <a:r>
              <a:rPr b="1" lang="en-US" sz="700">
                <a:solidFill>
                  <a:schemeClr val="accent1"/>
                </a:solidFill>
              </a:rPr>
              <a:t>SETUP</a:t>
            </a:r>
            <a:endParaRPr b="1" i="0" sz="100" u="none" cap="none" strike="noStrike">
              <a:solidFill>
                <a:schemeClr val="accent1"/>
              </a:solidFill>
              <a:latin typeface="Arial"/>
              <a:ea typeface="Arial"/>
              <a:cs typeface="Arial"/>
              <a:sym typeface="Arial"/>
            </a:endParaRPr>
          </a:p>
        </p:txBody>
      </p:sp>
      <p:pic>
        <p:nvPicPr>
          <p:cNvPr id="348" name="Google Shape;348;g135f80a2e56_2_349"/>
          <p:cNvPicPr preferRelativeResize="0"/>
          <p:nvPr/>
        </p:nvPicPr>
        <p:blipFill rotWithShape="1">
          <a:blip r:embed="rId3">
            <a:alphaModFix/>
          </a:blip>
          <a:srcRect b="48883" l="0" r="0" t="0"/>
          <a:stretch/>
        </p:blipFill>
        <p:spPr>
          <a:xfrm>
            <a:off x="4254575" y="1215013"/>
            <a:ext cx="4294951" cy="2211349"/>
          </a:xfrm>
          <a:prstGeom prst="rect">
            <a:avLst/>
          </a:prstGeom>
          <a:noFill/>
          <a:ln>
            <a:noFill/>
          </a:ln>
        </p:spPr>
      </p:pic>
      <p:grpSp>
        <p:nvGrpSpPr>
          <p:cNvPr id="349" name="Google Shape;349;g135f80a2e56_2_349"/>
          <p:cNvGrpSpPr/>
          <p:nvPr/>
        </p:nvGrpSpPr>
        <p:grpSpPr>
          <a:xfrm>
            <a:off x="250836" y="2102440"/>
            <a:ext cx="436489" cy="436489"/>
            <a:chOff x="2195103" y="2488571"/>
            <a:chExt cx="713100" cy="713100"/>
          </a:xfrm>
        </p:grpSpPr>
        <p:sp>
          <p:nvSpPr>
            <p:cNvPr id="350" name="Google Shape;350;g135f80a2e56_2_349"/>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1" name="Google Shape;351;g135f80a2e56_2_349"/>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352" name="Google Shape;352;g135f80a2e56_2_349"/>
          <p:cNvSpPr/>
          <p:nvPr/>
        </p:nvSpPr>
        <p:spPr>
          <a:xfrm>
            <a:off x="177525" y="2013450"/>
            <a:ext cx="2494800" cy="1215900"/>
          </a:xfrm>
          <a:prstGeom prst="roundRect">
            <a:avLst>
              <a:gd fmla="val 16667" name="adj"/>
            </a:avLst>
          </a:prstGeom>
          <a:solidFill>
            <a:srgbClr val="B35F96">
              <a:alpha val="1548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135f80a2e56_2_349"/>
          <p:cNvSpPr txBox="1"/>
          <p:nvPr/>
        </p:nvSpPr>
        <p:spPr>
          <a:xfrm>
            <a:off x="784850" y="2146050"/>
            <a:ext cx="1765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t>My eyes are on fire! is there a way to change Script Editor background from white to a darker color? </a:t>
            </a:r>
            <a:r>
              <a:rPr lang="en-US" sz="1200"/>
              <a:t> </a:t>
            </a:r>
            <a:endParaRPr sz="1200"/>
          </a:p>
        </p:txBody>
      </p:sp>
      <p:grpSp>
        <p:nvGrpSpPr>
          <p:cNvPr id="354" name="Google Shape;354;g135f80a2e56_2_349"/>
          <p:cNvGrpSpPr/>
          <p:nvPr/>
        </p:nvGrpSpPr>
        <p:grpSpPr>
          <a:xfrm>
            <a:off x="250843" y="3474626"/>
            <a:ext cx="436466" cy="436371"/>
            <a:chOff x="2338634" y="1605068"/>
            <a:chExt cx="950700" cy="950700"/>
          </a:xfrm>
        </p:grpSpPr>
        <p:sp>
          <p:nvSpPr>
            <p:cNvPr id="355" name="Google Shape;355;g135f80a2e56_2_349"/>
            <p:cNvSpPr/>
            <p:nvPr/>
          </p:nvSpPr>
          <p:spPr>
            <a:xfrm>
              <a:off x="2338634" y="1605068"/>
              <a:ext cx="950700" cy="95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6" name="Google Shape;356;g135f80a2e56_2_349"/>
            <p:cNvSpPr/>
            <p:nvPr/>
          </p:nvSpPr>
          <p:spPr>
            <a:xfrm>
              <a:off x="2547073" y="1772451"/>
              <a:ext cx="532948" cy="614940"/>
            </a:xfrm>
            <a:custGeom>
              <a:rect b="b" l="l" r="r" t="t"/>
              <a:pathLst>
                <a:path extrusionOk="0" h="1455479" w="1261416">
                  <a:moveTo>
                    <a:pt x="498260" y="1309931"/>
                  </a:moveTo>
                  <a:cubicBezTo>
                    <a:pt x="515575" y="1339922"/>
                    <a:pt x="547562" y="1358412"/>
                    <a:pt x="582192" y="1358447"/>
                  </a:cubicBezTo>
                  <a:lnTo>
                    <a:pt x="679224" y="1358447"/>
                  </a:lnTo>
                  <a:cubicBezTo>
                    <a:pt x="713855" y="1358412"/>
                    <a:pt x="745841" y="1339922"/>
                    <a:pt x="763157" y="1309931"/>
                  </a:cubicBezTo>
                  <a:close/>
                  <a:moveTo>
                    <a:pt x="436644" y="1067351"/>
                  </a:moveTo>
                  <a:lnTo>
                    <a:pt x="436644" y="1212899"/>
                  </a:lnTo>
                  <a:lnTo>
                    <a:pt x="824772" y="1212899"/>
                  </a:lnTo>
                  <a:lnTo>
                    <a:pt x="824772" y="1067351"/>
                  </a:lnTo>
                  <a:close/>
                  <a:moveTo>
                    <a:pt x="1007309" y="962195"/>
                  </a:moveTo>
                  <a:cubicBezTo>
                    <a:pt x="1019688" y="961237"/>
                    <a:pt x="1032433" y="965002"/>
                    <a:pt x="1042608" y="973716"/>
                  </a:cubicBezTo>
                  <a:lnTo>
                    <a:pt x="1077055" y="1008162"/>
                  </a:lnTo>
                  <a:cubicBezTo>
                    <a:pt x="1092609" y="1026326"/>
                    <a:pt x="1092609" y="1053114"/>
                    <a:pt x="1077055" y="1071277"/>
                  </a:cubicBezTo>
                  <a:cubicBezTo>
                    <a:pt x="1059626" y="1091629"/>
                    <a:pt x="1028999" y="1093999"/>
                    <a:pt x="1008647" y="1076570"/>
                  </a:cubicBezTo>
                  <a:lnTo>
                    <a:pt x="974201" y="1042123"/>
                  </a:lnTo>
                  <a:cubicBezTo>
                    <a:pt x="958646" y="1023960"/>
                    <a:pt x="958646" y="997172"/>
                    <a:pt x="974201" y="979008"/>
                  </a:cubicBezTo>
                  <a:cubicBezTo>
                    <a:pt x="982916" y="968833"/>
                    <a:pt x="994930" y="963152"/>
                    <a:pt x="1007309" y="962195"/>
                  </a:cubicBezTo>
                  <a:close/>
                  <a:moveTo>
                    <a:pt x="250850" y="962050"/>
                  </a:moveTo>
                  <a:cubicBezTo>
                    <a:pt x="262088" y="962050"/>
                    <a:pt x="273326" y="965939"/>
                    <a:pt x="282407" y="973716"/>
                  </a:cubicBezTo>
                  <a:cubicBezTo>
                    <a:pt x="302759" y="991145"/>
                    <a:pt x="305129" y="1021772"/>
                    <a:pt x="287700" y="1042123"/>
                  </a:cubicBezTo>
                  <a:lnTo>
                    <a:pt x="253254" y="1076570"/>
                  </a:lnTo>
                  <a:cubicBezTo>
                    <a:pt x="234331" y="1095381"/>
                    <a:pt x="203769" y="1095381"/>
                    <a:pt x="184846" y="1076570"/>
                  </a:cubicBezTo>
                  <a:cubicBezTo>
                    <a:pt x="166035" y="1057647"/>
                    <a:pt x="166035" y="1027085"/>
                    <a:pt x="184846" y="1008162"/>
                  </a:cubicBezTo>
                  <a:lnTo>
                    <a:pt x="219292" y="973716"/>
                  </a:lnTo>
                  <a:cubicBezTo>
                    <a:pt x="228374" y="965939"/>
                    <a:pt x="239612" y="962050"/>
                    <a:pt x="250850" y="962050"/>
                  </a:cubicBezTo>
                  <a:close/>
                  <a:moveTo>
                    <a:pt x="1164384" y="582192"/>
                  </a:moveTo>
                  <a:lnTo>
                    <a:pt x="1212900" y="582192"/>
                  </a:lnTo>
                  <a:cubicBezTo>
                    <a:pt x="1239695" y="582192"/>
                    <a:pt x="1261416" y="603913"/>
                    <a:pt x="1261416" y="630708"/>
                  </a:cubicBezTo>
                  <a:cubicBezTo>
                    <a:pt x="1261416" y="657503"/>
                    <a:pt x="1239695" y="679224"/>
                    <a:pt x="1212900" y="679224"/>
                  </a:cubicBezTo>
                  <a:lnTo>
                    <a:pt x="1164384" y="679224"/>
                  </a:lnTo>
                  <a:cubicBezTo>
                    <a:pt x="1137589" y="679224"/>
                    <a:pt x="1115868" y="657503"/>
                    <a:pt x="1115868" y="630708"/>
                  </a:cubicBezTo>
                  <a:cubicBezTo>
                    <a:pt x="1115868" y="603913"/>
                    <a:pt x="1137589" y="582192"/>
                    <a:pt x="1164384" y="582192"/>
                  </a:cubicBezTo>
                  <a:close/>
                  <a:moveTo>
                    <a:pt x="48516" y="582192"/>
                  </a:moveTo>
                  <a:lnTo>
                    <a:pt x="97032" y="582192"/>
                  </a:lnTo>
                  <a:cubicBezTo>
                    <a:pt x="123827" y="582192"/>
                    <a:pt x="145548" y="603913"/>
                    <a:pt x="145548" y="630708"/>
                  </a:cubicBezTo>
                  <a:cubicBezTo>
                    <a:pt x="145548" y="657503"/>
                    <a:pt x="123827" y="679224"/>
                    <a:pt x="97032" y="679224"/>
                  </a:cubicBezTo>
                  <a:lnTo>
                    <a:pt x="48516" y="679224"/>
                  </a:lnTo>
                  <a:cubicBezTo>
                    <a:pt x="21721" y="679224"/>
                    <a:pt x="0" y="657503"/>
                    <a:pt x="0" y="630708"/>
                  </a:cubicBezTo>
                  <a:cubicBezTo>
                    <a:pt x="0" y="603913"/>
                    <a:pt x="21721" y="582192"/>
                    <a:pt x="48516" y="582192"/>
                  </a:cubicBezTo>
                  <a:close/>
                  <a:moveTo>
                    <a:pt x="630708" y="291096"/>
                  </a:moveTo>
                  <a:cubicBezTo>
                    <a:pt x="527713" y="291103"/>
                    <a:pt x="430286" y="337849"/>
                    <a:pt x="365833" y="418186"/>
                  </a:cubicBezTo>
                  <a:cubicBezTo>
                    <a:pt x="248460" y="564484"/>
                    <a:pt x="271910" y="778232"/>
                    <a:pt x="418208" y="895605"/>
                  </a:cubicBezTo>
                  <a:cubicBezTo>
                    <a:pt x="429791" y="904757"/>
                    <a:pt x="436576" y="918685"/>
                    <a:pt x="436644" y="933447"/>
                  </a:cubicBezTo>
                  <a:lnTo>
                    <a:pt x="436644" y="970320"/>
                  </a:lnTo>
                  <a:lnTo>
                    <a:pt x="824772" y="970320"/>
                  </a:lnTo>
                  <a:lnTo>
                    <a:pt x="824772" y="933447"/>
                  </a:lnTo>
                  <a:cubicBezTo>
                    <a:pt x="824840" y="918685"/>
                    <a:pt x="831626" y="904757"/>
                    <a:pt x="843208" y="895605"/>
                  </a:cubicBezTo>
                  <a:cubicBezTo>
                    <a:pt x="923545" y="831153"/>
                    <a:pt x="970291" y="733725"/>
                    <a:pt x="970298" y="630730"/>
                  </a:cubicBezTo>
                  <a:cubicBezTo>
                    <a:pt x="970310" y="443167"/>
                    <a:pt x="818271" y="291108"/>
                    <a:pt x="630708" y="291096"/>
                  </a:cubicBezTo>
                  <a:close/>
                  <a:moveTo>
                    <a:pt x="655004" y="194343"/>
                  </a:moveTo>
                  <a:cubicBezTo>
                    <a:pt x="766577" y="200560"/>
                    <a:pt x="875779" y="249342"/>
                    <a:pt x="956163" y="339214"/>
                  </a:cubicBezTo>
                  <a:cubicBezTo>
                    <a:pt x="1116931" y="518958"/>
                    <a:pt x="1101548" y="794997"/>
                    <a:pt x="921804" y="955765"/>
                  </a:cubicBezTo>
                  <a:lnTo>
                    <a:pt x="921804" y="1261415"/>
                  </a:lnTo>
                  <a:cubicBezTo>
                    <a:pt x="921804" y="1288210"/>
                    <a:pt x="900083" y="1309931"/>
                    <a:pt x="873288" y="1309931"/>
                  </a:cubicBezTo>
                  <a:lnTo>
                    <a:pt x="866496" y="1309931"/>
                  </a:lnTo>
                  <a:cubicBezTo>
                    <a:pt x="844432" y="1395387"/>
                    <a:pt x="767482" y="1455193"/>
                    <a:pt x="679224" y="1455479"/>
                  </a:cubicBezTo>
                  <a:lnTo>
                    <a:pt x="582192" y="1455479"/>
                  </a:lnTo>
                  <a:cubicBezTo>
                    <a:pt x="493934" y="1455193"/>
                    <a:pt x="416985" y="1395387"/>
                    <a:pt x="394921" y="1309931"/>
                  </a:cubicBezTo>
                  <a:lnTo>
                    <a:pt x="388128" y="1309931"/>
                  </a:lnTo>
                  <a:cubicBezTo>
                    <a:pt x="361334" y="1309931"/>
                    <a:pt x="339612" y="1288210"/>
                    <a:pt x="339612" y="1261415"/>
                  </a:cubicBezTo>
                  <a:lnTo>
                    <a:pt x="339612" y="955765"/>
                  </a:lnTo>
                  <a:cubicBezTo>
                    <a:pt x="246744" y="873285"/>
                    <a:pt x="193742" y="754914"/>
                    <a:pt x="194064" y="630708"/>
                  </a:cubicBezTo>
                  <a:cubicBezTo>
                    <a:pt x="193951" y="506317"/>
                    <a:pt x="246896" y="387782"/>
                    <a:pt x="339612" y="304855"/>
                  </a:cubicBezTo>
                  <a:cubicBezTo>
                    <a:pt x="429484" y="224471"/>
                    <a:pt x="543430" y="188125"/>
                    <a:pt x="655004" y="194343"/>
                  </a:cubicBezTo>
                  <a:close/>
                  <a:moveTo>
                    <a:pt x="217954" y="173324"/>
                  </a:moveTo>
                  <a:cubicBezTo>
                    <a:pt x="230333" y="172367"/>
                    <a:pt x="243078" y="176131"/>
                    <a:pt x="253253" y="184846"/>
                  </a:cubicBezTo>
                  <a:lnTo>
                    <a:pt x="287700" y="218807"/>
                  </a:lnTo>
                  <a:cubicBezTo>
                    <a:pt x="306724" y="237697"/>
                    <a:pt x="306833" y="268433"/>
                    <a:pt x="287942" y="287457"/>
                  </a:cubicBezTo>
                  <a:cubicBezTo>
                    <a:pt x="269052" y="306481"/>
                    <a:pt x="238316" y="306590"/>
                    <a:pt x="219292" y="287700"/>
                  </a:cubicBezTo>
                  <a:lnTo>
                    <a:pt x="184846" y="253253"/>
                  </a:lnTo>
                  <a:cubicBezTo>
                    <a:pt x="169291" y="235090"/>
                    <a:pt x="169291" y="208302"/>
                    <a:pt x="184846" y="190138"/>
                  </a:cubicBezTo>
                  <a:cubicBezTo>
                    <a:pt x="193560" y="179962"/>
                    <a:pt x="205575" y="174282"/>
                    <a:pt x="217954" y="173324"/>
                  </a:cubicBezTo>
                  <a:close/>
                  <a:moveTo>
                    <a:pt x="1042366" y="170738"/>
                  </a:moveTo>
                  <a:cubicBezTo>
                    <a:pt x="1054737" y="170738"/>
                    <a:pt x="1067109" y="175440"/>
                    <a:pt x="1076570" y="184846"/>
                  </a:cubicBezTo>
                  <a:cubicBezTo>
                    <a:pt x="1095381" y="203769"/>
                    <a:pt x="1095381" y="234331"/>
                    <a:pt x="1076570" y="253254"/>
                  </a:cubicBezTo>
                  <a:lnTo>
                    <a:pt x="1042123" y="287700"/>
                  </a:lnTo>
                  <a:cubicBezTo>
                    <a:pt x="1023960" y="303255"/>
                    <a:pt x="997172" y="303255"/>
                    <a:pt x="979008" y="287700"/>
                  </a:cubicBezTo>
                  <a:cubicBezTo>
                    <a:pt x="958657" y="270271"/>
                    <a:pt x="956287" y="239644"/>
                    <a:pt x="973716" y="219292"/>
                  </a:cubicBezTo>
                  <a:lnTo>
                    <a:pt x="1008162" y="184846"/>
                  </a:lnTo>
                  <a:cubicBezTo>
                    <a:pt x="1017624" y="175440"/>
                    <a:pt x="1029995" y="170738"/>
                    <a:pt x="1042366" y="170738"/>
                  </a:cubicBezTo>
                  <a:close/>
                  <a:moveTo>
                    <a:pt x="630708" y="0"/>
                  </a:moveTo>
                  <a:cubicBezTo>
                    <a:pt x="657503" y="0"/>
                    <a:pt x="679224" y="21721"/>
                    <a:pt x="679224" y="48516"/>
                  </a:cubicBezTo>
                  <a:lnTo>
                    <a:pt x="679224" y="97032"/>
                  </a:lnTo>
                  <a:cubicBezTo>
                    <a:pt x="679224" y="123827"/>
                    <a:pt x="657503" y="145548"/>
                    <a:pt x="630708" y="145548"/>
                  </a:cubicBezTo>
                  <a:cubicBezTo>
                    <a:pt x="603913" y="145548"/>
                    <a:pt x="582192" y="123827"/>
                    <a:pt x="582192" y="97032"/>
                  </a:cubicBezTo>
                  <a:lnTo>
                    <a:pt x="582192" y="48516"/>
                  </a:lnTo>
                  <a:cubicBezTo>
                    <a:pt x="582192" y="21721"/>
                    <a:pt x="603913" y="0"/>
                    <a:pt x="63070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357" name="Google Shape;357;g135f80a2e56_2_349"/>
          <p:cNvSpPr/>
          <p:nvPr/>
        </p:nvSpPr>
        <p:spPr>
          <a:xfrm>
            <a:off x="177475" y="3379375"/>
            <a:ext cx="2494800" cy="1215900"/>
          </a:xfrm>
          <a:prstGeom prst="roundRect">
            <a:avLst>
              <a:gd fmla="val 16667" name="adj"/>
            </a:avLst>
          </a:prstGeom>
          <a:solidFill>
            <a:srgbClr val="37816E">
              <a:alpha val="2500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135f80a2e56_2_349"/>
          <p:cNvSpPr txBox="1"/>
          <p:nvPr/>
        </p:nvSpPr>
        <p:spPr>
          <a:xfrm>
            <a:off x="784850" y="3474625"/>
            <a:ext cx="1765800" cy="12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t>Go to </a:t>
            </a:r>
            <a:r>
              <a:rPr b="1" lang="en-US" sz="1100"/>
              <a:t>Tools</a:t>
            </a:r>
            <a:r>
              <a:rPr lang="en-US" sz="1100"/>
              <a:t> -&gt; </a:t>
            </a:r>
            <a:r>
              <a:rPr b="1" lang="en-US" sz="1100"/>
              <a:t>Global Options</a:t>
            </a:r>
            <a:r>
              <a:rPr lang="en-US" sz="1100"/>
              <a:t> -&gt; </a:t>
            </a:r>
            <a:r>
              <a:rPr b="1" lang="en-US" sz="1100"/>
              <a:t>Appearance</a:t>
            </a:r>
            <a:r>
              <a:rPr lang="en-US" sz="1100"/>
              <a:t> -&gt; choose a theme.</a:t>
            </a:r>
            <a:endParaRPr sz="1100"/>
          </a:p>
          <a:p>
            <a:pPr indent="0" lvl="0" marL="0" rtl="0" algn="l">
              <a:spcBef>
                <a:spcPts val="0"/>
              </a:spcBef>
              <a:spcAft>
                <a:spcPts val="0"/>
              </a:spcAft>
              <a:buNone/>
            </a:pPr>
            <a:r>
              <a:rPr lang="en-US" sz="1100"/>
              <a:t>   (“</a:t>
            </a:r>
            <a:r>
              <a:rPr b="1" lang="en-US" sz="1100"/>
              <a:t>Merbivore Soft</a:t>
            </a:r>
            <a:r>
              <a:rPr lang="en-US" sz="1100"/>
              <a:t>” is easy on the eyes)</a:t>
            </a:r>
            <a:endParaRPr sz="1100"/>
          </a:p>
          <a:p>
            <a:pPr indent="0" lvl="0" marL="0" rtl="0" algn="l">
              <a:spcBef>
                <a:spcPts val="0"/>
              </a:spcBef>
              <a:spcAft>
                <a:spcPts val="0"/>
              </a:spcAft>
              <a:buNone/>
            </a:pPr>
            <a:r>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135f80a2e56_2_161"/>
          <p:cNvSpPr txBox="1"/>
          <p:nvPr/>
        </p:nvSpPr>
        <p:spPr>
          <a:xfrm>
            <a:off x="250825" y="2158300"/>
            <a:ext cx="2881200" cy="2515500"/>
          </a:xfrm>
          <a:prstGeom prst="rect">
            <a:avLst/>
          </a:prstGeom>
          <a:noFill/>
          <a:ln>
            <a:noFill/>
          </a:ln>
        </p:spPr>
        <p:txBody>
          <a:bodyPr anchorCtr="0" anchor="t" bIns="91425" lIns="0" spcFirstLastPara="1" rIns="91425" wrap="square" tIns="91425">
            <a:normAutofit lnSpcReduction="10000"/>
          </a:bodyPr>
          <a:lstStyle/>
          <a:p>
            <a:pPr indent="0" lvl="0" marL="0" marR="0" rtl="0" algn="l">
              <a:lnSpc>
                <a:spcPct val="150000"/>
              </a:lnSpc>
              <a:spcBef>
                <a:spcPts val="200"/>
              </a:spcBef>
              <a:spcAft>
                <a:spcPts val="0"/>
              </a:spcAft>
              <a:buNone/>
            </a:pPr>
            <a:r>
              <a:rPr b="1" lang="en-US" sz="1000">
                <a:solidFill>
                  <a:schemeClr val="dk1"/>
                </a:solidFill>
              </a:rPr>
              <a:t>Source Editor pane</a:t>
            </a:r>
            <a:endParaRPr b="1" sz="1000">
              <a:solidFill>
                <a:schemeClr val="dk1"/>
              </a:solidFill>
            </a:endParaRPr>
          </a:p>
          <a:p>
            <a:pPr indent="-173228" lvl="0" marL="210312" marR="0" rtl="0" algn="l">
              <a:lnSpc>
                <a:spcPct val="150000"/>
              </a:lnSpc>
              <a:spcBef>
                <a:spcPts val="200"/>
              </a:spcBef>
              <a:spcAft>
                <a:spcPts val="0"/>
              </a:spcAft>
              <a:buClr>
                <a:schemeClr val="dk1"/>
              </a:buClr>
              <a:buSzPts val="1000"/>
              <a:buAutoNum type="arabicPeriod"/>
            </a:pPr>
            <a:r>
              <a:rPr lang="en-US" sz="1000">
                <a:solidFill>
                  <a:schemeClr val="dk1"/>
                </a:solidFill>
              </a:rPr>
              <a:t>  = edit/save scripts</a:t>
            </a:r>
            <a:endParaRPr sz="1000">
              <a:solidFill>
                <a:schemeClr val="dk1"/>
              </a:solidFill>
            </a:endParaRPr>
          </a:p>
          <a:p>
            <a:pPr indent="0" lvl="0" marL="0" marR="0" rtl="0" algn="l">
              <a:lnSpc>
                <a:spcPct val="150000"/>
              </a:lnSpc>
              <a:spcBef>
                <a:spcPts val="200"/>
              </a:spcBef>
              <a:spcAft>
                <a:spcPts val="0"/>
              </a:spcAft>
              <a:buNone/>
            </a:pPr>
            <a:r>
              <a:rPr b="1" lang="en-US" sz="1000">
                <a:solidFill>
                  <a:schemeClr val="dk1"/>
                </a:solidFill>
              </a:rPr>
              <a:t>Console pane</a:t>
            </a:r>
            <a:endParaRPr b="1" sz="1000">
              <a:solidFill>
                <a:schemeClr val="dk1"/>
              </a:solidFill>
            </a:endParaRPr>
          </a:p>
          <a:p>
            <a:pPr indent="-173228" lvl="0" marL="210312" marR="0" rtl="0" algn="l">
              <a:lnSpc>
                <a:spcPct val="150000"/>
              </a:lnSpc>
              <a:spcBef>
                <a:spcPts val="200"/>
              </a:spcBef>
              <a:spcAft>
                <a:spcPts val="0"/>
              </a:spcAft>
              <a:buClr>
                <a:schemeClr val="dk1"/>
              </a:buClr>
              <a:buSzPts val="1000"/>
              <a:buAutoNum type="arabicPeriod"/>
            </a:pPr>
            <a:r>
              <a:rPr lang="en-US" sz="1000">
                <a:solidFill>
                  <a:schemeClr val="dk1"/>
                </a:solidFill>
              </a:rPr>
              <a:t>  = run scripts</a:t>
            </a:r>
            <a:endParaRPr sz="1000">
              <a:solidFill>
                <a:schemeClr val="dk1"/>
              </a:solidFill>
            </a:endParaRPr>
          </a:p>
          <a:p>
            <a:pPr indent="0" lvl="0" marL="0" marR="0" rtl="0" algn="l">
              <a:lnSpc>
                <a:spcPct val="150000"/>
              </a:lnSpc>
              <a:spcBef>
                <a:spcPts val="200"/>
              </a:spcBef>
              <a:spcAft>
                <a:spcPts val="0"/>
              </a:spcAft>
              <a:buNone/>
            </a:pPr>
            <a:r>
              <a:rPr b="1" lang="en-US" sz="1000">
                <a:solidFill>
                  <a:schemeClr val="dk1"/>
                </a:solidFill>
              </a:rPr>
              <a:t>Environment</a:t>
            </a:r>
            <a:endParaRPr b="1" sz="1000">
              <a:solidFill>
                <a:schemeClr val="dk1"/>
              </a:solidFill>
            </a:endParaRPr>
          </a:p>
          <a:p>
            <a:pPr indent="-173228" lvl="0" marL="210312" marR="0" rtl="0" algn="l">
              <a:lnSpc>
                <a:spcPct val="150000"/>
              </a:lnSpc>
              <a:spcBef>
                <a:spcPts val="200"/>
              </a:spcBef>
              <a:spcAft>
                <a:spcPts val="0"/>
              </a:spcAft>
              <a:buClr>
                <a:schemeClr val="dk1"/>
              </a:buClr>
              <a:buSzPts val="1000"/>
              <a:buAutoNum type="arabicPeriod"/>
            </a:pPr>
            <a:r>
              <a:rPr lang="en-US" sz="1000">
                <a:solidFill>
                  <a:schemeClr val="dk1"/>
                </a:solidFill>
              </a:rPr>
              <a:t>  = see objects</a:t>
            </a:r>
            <a:endParaRPr sz="1000">
              <a:solidFill>
                <a:schemeClr val="dk1"/>
              </a:solidFill>
            </a:endParaRPr>
          </a:p>
          <a:p>
            <a:pPr indent="0" lvl="0" marL="0" marR="0" rtl="0" algn="l">
              <a:lnSpc>
                <a:spcPct val="150000"/>
              </a:lnSpc>
              <a:spcBef>
                <a:spcPts val="200"/>
              </a:spcBef>
              <a:spcAft>
                <a:spcPts val="0"/>
              </a:spcAft>
              <a:buNone/>
            </a:pPr>
            <a:r>
              <a:rPr b="1" lang="en-US" sz="1000">
                <a:solidFill>
                  <a:schemeClr val="dk1"/>
                </a:solidFill>
              </a:rPr>
              <a:t>Help = help!</a:t>
            </a:r>
            <a:endParaRPr b="1" sz="1000">
              <a:solidFill>
                <a:schemeClr val="dk1"/>
              </a:solidFill>
            </a:endParaRPr>
          </a:p>
          <a:p>
            <a:pPr indent="-173228" lvl="0" marL="210312" marR="0" rtl="0" algn="l">
              <a:lnSpc>
                <a:spcPct val="150000"/>
              </a:lnSpc>
              <a:spcBef>
                <a:spcPts val="200"/>
              </a:spcBef>
              <a:spcAft>
                <a:spcPts val="0"/>
              </a:spcAft>
              <a:buClr>
                <a:schemeClr val="dk1"/>
              </a:buClr>
              <a:buSzPts val="1000"/>
              <a:buAutoNum type="arabicPeriod"/>
            </a:pPr>
            <a:r>
              <a:rPr lang="en-US" sz="1000">
                <a:solidFill>
                  <a:schemeClr val="dk1"/>
                </a:solidFill>
              </a:rPr>
              <a:t>- Google...</a:t>
            </a:r>
            <a:endParaRPr sz="1000">
              <a:solidFill>
                <a:schemeClr val="dk1"/>
              </a:solidFill>
            </a:endParaRPr>
          </a:p>
          <a:p>
            <a:pPr indent="-173228" lvl="0" marL="210312" marR="0" rtl="0" algn="l">
              <a:lnSpc>
                <a:spcPct val="150000"/>
              </a:lnSpc>
              <a:spcBef>
                <a:spcPts val="200"/>
              </a:spcBef>
              <a:spcAft>
                <a:spcPts val="0"/>
              </a:spcAft>
              <a:buClr>
                <a:schemeClr val="dk1"/>
              </a:buClr>
              <a:buSzPts val="1000"/>
              <a:buAutoNum type="arabicPeriod"/>
            </a:pPr>
            <a:r>
              <a:rPr lang="en-US" sz="1000">
                <a:solidFill>
                  <a:schemeClr val="dk1"/>
                </a:solidFill>
              </a:rPr>
              <a:t>- Stackoverflow...</a:t>
            </a:r>
            <a:endParaRPr sz="1000">
              <a:solidFill>
                <a:schemeClr val="dk1"/>
              </a:solidFill>
            </a:endParaRPr>
          </a:p>
          <a:p>
            <a:pPr indent="0" lvl="0" marL="0" marR="0" rtl="0" algn="l">
              <a:lnSpc>
                <a:spcPct val="150000"/>
              </a:lnSpc>
              <a:spcBef>
                <a:spcPts val="200"/>
              </a:spcBef>
              <a:spcAft>
                <a:spcPts val="200"/>
              </a:spcAft>
              <a:buNone/>
            </a:pPr>
            <a:r>
              <a:t/>
            </a:r>
            <a:endParaRPr sz="1000">
              <a:solidFill>
                <a:schemeClr val="dk1"/>
              </a:solidFill>
            </a:endParaRPr>
          </a:p>
        </p:txBody>
      </p:sp>
      <p:sp>
        <p:nvSpPr>
          <p:cNvPr id="364" name="Google Shape;364;g135f80a2e56_2_161"/>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R-Studio Interface</a:t>
            </a:r>
            <a:endParaRPr b="0" i="0" sz="2200" u="none" cap="none" strike="noStrike">
              <a:solidFill>
                <a:schemeClr val="dk2"/>
              </a:solidFill>
              <a:latin typeface="Arial"/>
              <a:ea typeface="Arial"/>
              <a:cs typeface="Arial"/>
              <a:sym typeface="Arial"/>
            </a:endParaRPr>
          </a:p>
        </p:txBody>
      </p:sp>
      <p:sp>
        <p:nvSpPr>
          <p:cNvPr id="365" name="Google Shape;365;g135f80a2e56_2_16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R-STUDIO SETUP</a:t>
            </a:r>
            <a:endParaRPr b="1" i="0" sz="100" u="none" cap="none" strike="noStrike">
              <a:solidFill>
                <a:schemeClr val="accent1"/>
              </a:solidFill>
              <a:latin typeface="Arial"/>
              <a:ea typeface="Arial"/>
              <a:cs typeface="Arial"/>
              <a:sym typeface="Arial"/>
            </a:endParaRPr>
          </a:p>
        </p:txBody>
      </p:sp>
      <p:pic>
        <p:nvPicPr>
          <p:cNvPr id="366" name="Google Shape;366;g135f80a2e56_2_161"/>
          <p:cNvPicPr preferRelativeResize="0"/>
          <p:nvPr/>
        </p:nvPicPr>
        <p:blipFill>
          <a:blip r:embed="rId3">
            <a:alphaModFix/>
          </a:blip>
          <a:stretch>
            <a:fillRect/>
          </a:stretch>
        </p:blipFill>
        <p:spPr>
          <a:xfrm>
            <a:off x="2901613" y="469875"/>
            <a:ext cx="5499775" cy="4203749"/>
          </a:xfrm>
          <a:prstGeom prst="rect">
            <a:avLst/>
          </a:prstGeom>
          <a:noFill/>
          <a:ln>
            <a:noFill/>
          </a:ln>
          <a:effectLst>
            <a:outerShdw blurRad="57150" rotWithShape="0" algn="bl" dir="5400000" dist="19050">
              <a:srgbClr val="000000">
                <a:alpha val="50000"/>
              </a:srgbClr>
            </a:outerShdw>
          </a:effectLst>
        </p:spPr>
      </p:pic>
      <p:sp>
        <p:nvSpPr>
          <p:cNvPr id="367" name="Google Shape;367;g135f80a2e56_2_161"/>
          <p:cNvSpPr txBox="1"/>
          <p:nvPr/>
        </p:nvSpPr>
        <p:spPr>
          <a:xfrm>
            <a:off x="3132025" y="1311275"/>
            <a:ext cx="3027300" cy="1659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chemeClr val="lt1"/>
                </a:solidFill>
              </a:rPr>
              <a:t>Source Editor pane</a:t>
            </a:r>
            <a:endParaRPr b="1" sz="2000">
              <a:solidFill>
                <a:schemeClr val="lt1"/>
              </a:solidFill>
            </a:endParaRPr>
          </a:p>
          <a:p>
            <a:pPr indent="0" lvl="0" marL="0" rtl="0" algn="ctr">
              <a:spcBef>
                <a:spcPts val="0"/>
              </a:spcBef>
              <a:spcAft>
                <a:spcPts val="0"/>
              </a:spcAft>
              <a:buNone/>
            </a:pPr>
            <a:r>
              <a:rPr b="1" lang="en-US" sz="1500">
                <a:solidFill>
                  <a:schemeClr val="lt1"/>
                </a:solidFill>
              </a:rPr>
              <a:t>(edit a script)</a:t>
            </a:r>
            <a:endParaRPr b="1" sz="1500">
              <a:solidFill>
                <a:schemeClr val="lt1"/>
              </a:solidFill>
            </a:endParaRPr>
          </a:p>
        </p:txBody>
      </p:sp>
      <p:sp>
        <p:nvSpPr>
          <p:cNvPr id="368" name="Google Shape;368;g135f80a2e56_2_161"/>
          <p:cNvSpPr txBox="1"/>
          <p:nvPr/>
        </p:nvSpPr>
        <p:spPr>
          <a:xfrm>
            <a:off x="3131950" y="3455600"/>
            <a:ext cx="3027300" cy="1042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chemeClr val="lt1"/>
                </a:solidFill>
              </a:rPr>
              <a:t>Console pane</a:t>
            </a:r>
            <a:endParaRPr b="1" sz="2000">
              <a:solidFill>
                <a:schemeClr val="lt1"/>
              </a:solidFill>
            </a:endParaRPr>
          </a:p>
          <a:p>
            <a:pPr indent="0" lvl="0" marL="0" rtl="0" algn="ctr">
              <a:spcBef>
                <a:spcPts val="0"/>
              </a:spcBef>
              <a:spcAft>
                <a:spcPts val="0"/>
              </a:spcAft>
              <a:buNone/>
            </a:pPr>
            <a:r>
              <a:rPr b="1" lang="en-US" sz="1500">
                <a:solidFill>
                  <a:schemeClr val="lt1"/>
                </a:solidFill>
              </a:rPr>
              <a:t>(run a script)</a:t>
            </a:r>
            <a:endParaRPr b="1" sz="1500">
              <a:solidFill>
                <a:schemeClr val="lt1"/>
              </a:solidFill>
            </a:endParaRPr>
          </a:p>
        </p:txBody>
      </p:sp>
      <p:sp>
        <p:nvSpPr>
          <p:cNvPr id="369" name="Google Shape;369;g135f80a2e56_2_161"/>
          <p:cNvSpPr txBox="1"/>
          <p:nvPr/>
        </p:nvSpPr>
        <p:spPr>
          <a:xfrm>
            <a:off x="6411629" y="1603450"/>
            <a:ext cx="1933500" cy="7524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chemeClr val="lt1"/>
                </a:solidFill>
              </a:rPr>
              <a:t>Environment</a:t>
            </a:r>
            <a:endParaRPr b="1" sz="2000">
              <a:solidFill>
                <a:schemeClr val="lt1"/>
              </a:solidFill>
            </a:endParaRPr>
          </a:p>
          <a:p>
            <a:pPr indent="0" lvl="0" marL="0" rtl="0" algn="ctr">
              <a:spcBef>
                <a:spcPts val="0"/>
              </a:spcBef>
              <a:spcAft>
                <a:spcPts val="0"/>
              </a:spcAft>
              <a:buNone/>
            </a:pPr>
            <a:r>
              <a:rPr b="1" lang="en-US" sz="1500">
                <a:solidFill>
                  <a:schemeClr val="lt1"/>
                </a:solidFill>
              </a:rPr>
              <a:t>variables, history</a:t>
            </a:r>
            <a:endParaRPr b="1" sz="1500">
              <a:solidFill>
                <a:schemeClr val="lt1"/>
              </a:solidFill>
            </a:endParaRPr>
          </a:p>
        </p:txBody>
      </p:sp>
      <p:sp>
        <p:nvSpPr>
          <p:cNvPr id="370" name="Google Shape;370;g135f80a2e56_2_161"/>
          <p:cNvSpPr txBox="1"/>
          <p:nvPr/>
        </p:nvSpPr>
        <p:spPr>
          <a:xfrm>
            <a:off x="6411625" y="3005400"/>
            <a:ext cx="1933500" cy="1474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chemeClr val="lt1"/>
                </a:solidFill>
              </a:rPr>
              <a:t>File Browser </a:t>
            </a:r>
            <a:br>
              <a:rPr b="1" lang="en-US" sz="2000">
                <a:solidFill>
                  <a:schemeClr val="lt1"/>
                </a:solidFill>
              </a:rPr>
            </a:br>
            <a:r>
              <a:rPr b="1" lang="en-US" sz="2000">
                <a:solidFill>
                  <a:schemeClr val="lt1"/>
                </a:solidFill>
              </a:rPr>
              <a:t>&amp; Help</a:t>
            </a:r>
            <a:endParaRPr b="1" sz="15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Skull of Kipunji, a new primate genus Rungwecebus kipunji." id="137" name="Google Shape;137;g135f80a2e56_1_1073"/>
          <p:cNvPicPr preferRelativeResize="0"/>
          <p:nvPr/>
        </p:nvPicPr>
        <p:blipFill rotWithShape="1">
          <a:blip r:embed="rId3">
            <a:alphaModFix/>
          </a:blip>
          <a:srcRect b="2572" l="18756" r="24146" t="0"/>
          <a:stretch/>
        </p:blipFill>
        <p:spPr>
          <a:xfrm>
            <a:off x="6732575" y="0"/>
            <a:ext cx="2411424" cy="5143500"/>
          </a:xfrm>
          <a:prstGeom prst="rect">
            <a:avLst/>
          </a:prstGeom>
          <a:noFill/>
          <a:ln>
            <a:noFill/>
          </a:ln>
        </p:spPr>
      </p:pic>
      <p:sp>
        <p:nvSpPr>
          <p:cNvPr id="138" name="Google Shape;138;g135f80a2e56_1_1073"/>
          <p:cNvSpPr txBox="1"/>
          <p:nvPr/>
        </p:nvSpPr>
        <p:spPr>
          <a:xfrm>
            <a:off x="250825" y="268294"/>
            <a:ext cx="2706300" cy="7128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accent1"/>
                </a:solidFill>
                <a:latin typeface="Arial"/>
                <a:ea typeface="Arial"/>
                <a:cs typeface="Arial"/>
                <a:sym typeface="Arial"/>
              </a:rPr>
              <a:t>Agenda</a:t>
            </a:r>
            <a:endParaRPr b="0" i="0" sz="2400" u="none" cap="none" strike="noStrike">
              <a:solidFill>
                <a:schemeClr val="accent1"/>
              </a:solidFill>
              <a:latin typeface="Arial"/>
              <a:ea typeface="Arial"/>
              <a:cs typeface="Arial"/>
              <a:sym typeface="Arial"/>
            </a:endParaRPr>
          </a:p>
        </p:txBody>
      </p:sp>
      <p:sp>
        <p:nvSpPr>
          <p:cNvPr id="139" name="Google Shape;139;g135f80a2e56_1_1073"/>
          <p:cNvSpPr txBox="1"/>
          <p:nvPr/>
        </p:nvSpPr>
        <p:spPr>
          <a:xfrm>
            <a:off x="250826" y="1111870"/>
            <a:ext cx="4321200" cy="5262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Introduction to R</a:t>
            </a:r>
            <a:endParaRPr b="0" i="0" sz="1100" u="none" cap="none" strike="noStrike">
              <a:solidFill>
                <a:srgbClr val="000000"/>
              </a:solidFill>
              <a:latin typeface="Arial"/>
              <a:ea typeface="Arial"/>
              <a:cs typeface="Arial"/>
              <a:sym typeface="Arial"/>
            </a:endParaRPr>
          </a:p>
        </p:txBody>
      </p:sp>
      <p:sp>
        <p:nvSpPr>
          <p:cNvPr id="140" name="Google Shape;140;g135f80a2e56_1_1073"/>
          <p:cNvSpPr txBox="1"/>
          <p:nvPr/>
        </p:nvSpPr>
        <p:spPr>
          <a:xfrm>
            <a:off x="4751984" y="1111869"/>
            <a:ext cx="899400" cy="5262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01</a:t>
            </a:r>
            <a:endParaRPr b="1" i="0" sz="2000" u="none" cap="none" strike="noStrike">
              <a:solidFill>
                <a:schemeClr val="dk2"/>
              </a:solidFill>
              <a:latin typeface="Arial"/>
              <a:ea typeface="Arial"/>
              <a:cs typeface="Arial"/>
              <a:sym typeface="Arial"/>
            </a:endParaRPr>
          </a:p>
        </p:txBody>
      </p:sp>
      <p:sp>
        <p:nvSpPr>
          <p:cNvPr id="141" name="Google Shape;141;g135f80a2e56_1_1073"/>
          <p:cNvSpPr txBox="1"/>
          <p:nvPr/>
        </p:nvSpPr>
        <p:spPr>
          <a:xfrm>
            <a:off x="250826" y="1624726"/>
            <a:ext cx="4321200" cy="5532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R-Studio Setup</a:t>
            </a:r>
            <a:endParaRPr b="0" i="0" sz="1100" u="none" cap="none" strike="noStrike">
              <a:solidFill>
                <a:srgbClr val="000000"/>
              </a:solidFill>
              <a:latin typeface="Arial"/>
              <a:ea typeface="Arial"/>
              <a:cs typeface="Arial"/>
              <a:sym typeface="Arial"/>
            </a:endParaRPr>
          </a:p>
        </p:txBody>
      </p:sp>
      <p:sp>
        <p:nvSpPr>
          <p:cNvPr id="142" name="Google Shape;142;g135f80a2e56_1_1073"/>
          <p:cNvSpPr txBox="1"/>
          <p:nvPr/>
        </p:nvSpPr>
        <p:spPr>
          <a:xfrm>
            <a:off x="4751984" y="1638113"/>
            <a:ext cx="899400" cy="5397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02</a:t>
            </a:r>
            <a:endParaRPr b="1" i="0" sz="2000" u="none" cap="none" strike="noStrike">
              <a:solidFill>
                <a:schemeClr val="dk2"/>
              </a:solidFill>
              <a:latin typeface="Arial"/>
              <a:ea typeface="Arial"/>
              <a:cs typeface="Arial"/>
              <a:sym typeface="Arial"/>
            </a:endParaRPr>
          </a:p>
        </p:txBody>
      </p:sp>
      <p:sp>
        <p:nvSpPr>
          <p:cNvPr id="143" name="Google Shape;143;g135f80a2e56_1_1073"/>
          <p:cNvSpPr txBox="1"/>
          <p:nvPr/>
        </p:nvSpPr>
        <p:spPr>
          <a:xfrm>
            <a:off x="250826" y="2177859"/>
            <a:ext cx="4321200" cy="547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Script Setup</a:t>
            </a:r>
            <a:endParaRPr b="0" i="0" sz="1100" u="none" cap="none" strike="noStrike">
              <a:solidFill>
                <a:srgbClr val="000000"/>
              </a:solidFill>
              <a:latin typeface="Arial"/>
              <a:ea typeface="Arial"/>
              <a:cs typeface="Arial"/>
              <a:sym typeface="Arial"/>
            </a:endParaRPr>
          </a:p>
        </p:txBody>
      </p:sp>
      <p:sp>
        <p:nvSpPr>
          <p:cNvPr id="144" name="Google Shape;144;g135f80a2e56_1_1073"/>
          <p:cNvSpPr txBox="1"/>
          <p:nvPr/>
        </p:nvSpPr>
        <p:spPr>
          <a:xfrm>
            <a:off x="4751984" y="2177859"/>
            <a:ext cx="899400" cy="5478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03</a:t>
            </a:r>
            <a:endParaRPr b="1" i="0" sz="2000" u="none" cap="none" strike="noStrike">
              <a:solidFill>
                <a:schemeClr val="dk2"/>
              </a:solidFill>
              <a:latin typeface="Arial"/>
              <a:ea typeface="Arial"/>
              <a:cs typeface="Arial"/>
              <a:sym typeface="Arial"/>
            </a:endParaRPr>
          </a:p>
        </p:txBody>
      </p:sp>
      <p:sp>
        <p:nvSpPr>
          <p:cNvPr id="145" name="Google Shape;145;g135f80a2e56_1_1073"/>
          <p:cNvSpPr txBox="1"/>
          <p:nvPr/>
        </p:nvSpPr>
        <p:spPr>
          <a:xfrm>
            <a:off x="250826" y="2725663"/>
            <a:ext cx="4321200" cy="5397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Importing and Viewing Data</a:t>
            </a:r>
            <a:endParaRPr b="0" i="0" sz="1100" u="none" cap="none" strike="noStrike">
              <a:solidFill>
                <a:srgbClr val="000000"/>
              </a:solidFill>
              <a:latin typeface="Arial"/>
              <a:ea typeface="Arial"/>
              <a:cs typeface="Arial"/>
              <a:sym typeface="Arial"/>
            </a:endParaRPr>
          </a:p>
        </p:txBody>
      </p:sp>
      <p:sp>
        <p:nvSpPr>
          <p:cNvPr id="146" name="Google Shape;146;g135f80a2e56_1_1073"/>
          <p:cNvSpPr txBox="1"/>
          <p:nvPr/>
        </p:nvSpPr>
        <p:spPr>
          <a:xfrm>
            <a:off x="4751984" y="2725664"/>
            <a:ext cx="899400" cy="5184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04</a:t>
            </a:r>
            <a:endParaRPr b="1" i="0" sz="2000" u="none" cap="none" strike="noStrike">
              <a:solidFill>
                <a:schemeClr val="dk2"/>
              </a:solidFill>
              <a:latin typeface="Arial"/>
              <a:ea typeface="Arial"/>
              <a:cs typeface="Arial"/>
              <a:sym typeface="Arial"/>
            </a:endParaRPr>
          </a:p>
        </p:txBody>
      </p:sp>
      <p:grpSp>
        <p:nvGrpSpPr>
          <p:cNvPr id="147" name="Google Shape;147;g135f80a2e56_1_1073"/>
          <p:cNvGrpSpPr/>
          <p:nvPr/>
        </p:nvGrpSpPr>
        <p:grpSpPr>
          <a:xfrm>
            <a:off x="250775" y="1111869"/>
            <a:ext cx="5367601" cy="2144806"/>
            <a:chOff x="250775" y="1842994"/>
            <a:chExt cx="5367601" cy="2144806"/>
          </a:xfrm>
        </p:grpSpPr>
        <p:cxnSp>
          <p:nvCxnSpPr>
            <p:cNvPr id="148" name="Google Shape;148;g135f80a2e56_1_1073"/>
            <p:cNvCxnSpPr/>
            <p:nvPr/>
          </p:nvCxnSpPr>
          <p:spPr>
            <a:xfrm rot="10800000">
              <a:off x="250776" y="1842994"/>
              <a:ext cx="5367600" cy="0"/>
            </a:xfrm>
            <a:prstGeom prst="straightConnector1">
              <a:avLst/>
            </a:prstGeom>
            <a:noFill/>
            <a:ln cap="flat" cmpd="sng" w="9525">
              <a:solidFill>
                <a:srgbClr val="A5A5A5"/>
              </a:solidFill>
              <a:prstDash val="solid"/>
              <a:round/>
              <a:headEnd len="sm" w="sm" type="none"/>
              <a:tailEnd len="sm" w="sm" type="none"/>
            </a:ln>
          </p:spPr>
        </p:cxnSp>
        <p:cxnSp>
          <p:nvCxnSpPr>
            <p:cNvPr id="149" name="Google Shape;149;g135f80a2e56_1_1073"/>
            <p:cNvCxnSpPr/>
            <p:nvPr/>
          </p:nvCxnSpPr>
          <p:spPr>
            <a:xfrm rot="10800000">
              <a:off x="250775" y="2379196"/>
              <a:ext cx="5367600" cy="0"/>
            </a:xfrm>
            <a:prstGeom prst="straightConnector1">
              <a:avLst/>
            </a:prstGeom>
            <a:noFill/>
            <a:ln cap="flat" cmpd="sng" w="9525">
              <a:solidFill>
                <a:srgbClr val="A5A5A5"/>
              </a:solidFill>
              <a:prstDash val="solid"/>
              <a:round/>
              <a:headEnd len="sm" w="sm" type="none"/>
              <a:tailEnd len="sm" w="sm" type="none"/>
            </a:ln>
          </p:spPr>
        </p:cxnSp>
        <p:cxnSp>
          <p:nvCxnSpPr>
            <p:cNvPr id="150" name="Google Shape;150;g135f80a2e56_1_1073"/>
            <p:cNvCxnSpPr/>
            <p:nvPr/>
          </p:nvCxnSpPr>
          <p:spPr>
            <a:xfrm rot="10800000">
              <a:off x="250775" y="2915398"/>
              <a:ext cx="5367600" cy="0"/>
            </a:xfrm>
            <a:prstGeom prst="straightConnector1">
              <a:avLst/>
            </a:prstGeom>
            <a:noFill/>
            <a:ln cap="flat" cmpd="sng" w="9525">
              <a:solidFill>
                <a:srgbClr val="A5A5A5"/>
              </a:solidFill>
              <a:prstDash val="solid"/>
              <a:round/>
              <a:headEnd len="sm" w="sm" type="none"/>
              <a:tailEnd len="sm" w="sm" type="none"/>
            </a:ln>
          </p:spPr>
        </p:cxnSp>
        <p:cxnSp>
          <p:nvCxnSpPr>
            <p:cNvPr id="151" name="Google Shape;151;g135f80a2e56_1_1073"/>
            <p:cNvCxnSpPr/>
            <p:nvPr/>
          </p:nvCxnSpPr>
          <p:spPr>
            <a:xfrm rot="10800000">
              <a:off x="250775" y="3451600"/>
              <a:ext cx="5367600" cy="0"/>
            </a:xfrm>
            <a:prstGeom prst="straightConnector1">
              <a:avLst/>
            </a:prstGeom>
            <a:noFill/>
            <a:ln cap="flat" cmpd="sng" w="9525">
              <a:solidFill>
                <a:srgbClr val="A5A5A5"/>
              </a:solidFill>
              <a:prstDash val="solid"/>
              <a:round/>
              <a:headEnd len="sm" w="sm" type="none"/>
              <a:tailEnd len="sm" w="sm" type="none"/>
            </a:ln>
          </p:spPr>
        </p:cxnSp>
        <p:cxnSp>
          <p:nvCxnSpPr>
            <p:cNvPr id="152" name="Google Shape;152;g135f80a2e56_1_1073"/>
            <p:cNvCxnSpPr/>
            <p:nvPr/>
          </p:nvCxnSpPr>
          <p:spPr>
            <a:xfrm rot="10800000">
              <a:off x="250775" y="3987800"/>
              <a:ext cx="5367600" cy="0"/>
            </a:xfrm>
            <a:prstGeom prst="straightConnector1">
              <a:avLst/>
            </a:prstGeom>
            <a:noFill/>
            <a:ln cap="flat" cmpd="sng" w="9525">
              <a:solidFill>
                <a:srgbClr val="A5A5A5"/>
              </a:solidFill>
              <a:prstDash val="solid"/>
              <a:round/>
              <a:headEnd len="sm" w="sm" type="none"/>
              <a:tailEnd len="sm" w="sm" type="none"/>
            </a:ln>
          </p:spPr>
        </p:cxnSp>
      </p:grpSp>
      <p:sp>
        <p:nvSpPr>
          <p:cNvPr id="153" name="Google Shape;153;g135f80a2e56_1_1073"/>
          <p:cNvSpPr txBox="1"/>
          <p:nvPr/>
        </p:nvSpPr>
        <p:spPr>
          <a:xfrm>
            <a:off x="250826" y="3246363"/>
            <a:ext cx="4321200" cy="5397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Reshaping Data</a:t>
            </a:r>
            <a:endParaRPr b="0" i="0" sz="1100" u="none" cap="none" strike="noStrike">
              <a:solidFill>
                <a:srgbClr val="000000"/>
              </a:solidFill>
              <a:latin typeface="Arial"/>
              <a:ea typeface="Arial"/>
              <a:cs typeface="Arial"/>
              <a:sym typeface="Arial"/>
            </a:endParaRPr>
          </a:p>
        </p:txBody>
      </p:sp>
      <p:sp>
        <p:nvSpPr>
          <p:cNvPr id="154" name="Google Shape;154;g135f80a2e56_1_1073"/>
          <p:cNvSpPr txBox="1"/>
          <p:nvPr/>
        </p:nvSpPr>
        <p:spPr>
          <a:xfrm>
            <a:off x="4751984" y="3246364"/>
            <a:ext cx="899400" cy="5184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05</a:t>
            </a:r>
            <a:endParaRPr b="1" i="0" sz="2000" u="none" cap="none" strike="noStrike">
              <a:solidFill>
                <a:schemeClr val="dk2"/>
              </a:solidFill>
              <a:latin typeface="Arial"/>
              <a:ea typeface="Arial"/>
              <a:cs typeface="Arial"/>
              <a:sym typeface="Arial"/>
            </a:endParaRPr>
          </a:p>
        </p:txBody>
      </p:sp>
      <p:pic>
        <p:nvPicPr>
          <p:cNvPr id="155" name="Google Shape;155;g135f80a2e56_1_1073"/>
          <p:cNvPicPr preferRelativeResize="0"/>
          <p:nvPr/>
        </p:nvPicPr>
        <p:blipFill rotWithShape="1">
          <a:blip r:embed="rId4">
            <a:alphaModFix/>
          </a:blip>
          <a:srcRect b="0" l="0" r="0" t="0"/>
          <a:stretch/>
        </p:blipFill>
        <p:spPr>
          <a:xfrm>
            <a:off x="8528295" y="4511920"/>
            <a:ext cx="364879" cy="364879"/>
          </a:xfrm>
          <a:prstGeom prst="rect">
            <a:avLst/>
          </a:prstGeom>
          <a:noFill/>
          <a:ln>
            <a:noFill/>
          </a:ln>
        </p:spPr>
      </p:pic>
      <p:sp>
        <p:nvSpPr>
          <p:cNvPr id="156" name="Google Shape;156;g135f80a2e56_1_1073"/>
          <p:cNvSpPr txBox="1"/>
          <p:nvPr/>
        </p:nvSpPr>
        <p:spPr>
          <a:xfrm>
            <a:off x="250826" y="3764763"/>
            <a:ext cx="4321200" cy="5397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Exporting Data</a:t>
            </a:r>
            <a:endParaRPr b="0" i="0" sz="1100" u="none" cap="none" strike="noStrike">
              <a:solidFill>
                <a:srgbClr val="000000"/>
              </a:solidFill>
              <a:latin typeface="Arial"/>
              <a:ea typeface="Arial"/>
              <a:cs typeface="Arial"/>
              <a:sym typeface="Arial"/>
            </a:endParaRPr>
          </a:p>
        </p:txBody>
      </p:sp>
      <p:sp>
        <p:nvSpPr>
          <p:cNvPr id="157" name="Google Shape;157;g135f80a2e56_1_1073"/>
          <p:cNvSpPr txBox="1"/>
          <p:nvPr/>
        </p:nvSpPr>
        <p:spPr>
          <a:xfrm>
            <a:off x="250826" y="4306788"/>
            <a:ext cx="4321200" cy="5397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Extras</a:t>
            </a:r>
            <a:endParaRPr b="0" i="0" sz="1100" u="none" cap="none" strike="noStrike">
              <a:solidFill>
                <a:srgbClr val="000000"/>
              </a:solidFill>
              <a:latin typeface="Arial"/>
              <a:ea typeface="Arial"/>
              <a:cs typeface="Arial"/>
              <a:sym typeface="Arial"/>
            </a:endParaRPr>
          </a:p>
        </p:txBody>
      </p:sp>
      <p:cxnSp>
        <p:nvCxnSpPr>
          <p:cNvPr id="158" name="Google Shape;158;g135f80a2e56_1_1073"/>
          <p:cNvCxnSpPr/>
          <p:nvPr/>
        </p:nvCxnSpPr>
        <p:spPr>
          <a:xfrm rot="10800000">
            <a:off x="283900" y="3855175"/>
            <a:ext cx="5367600" cy="0"/>
          </a:xfrm>
          <a:prstGeom prst="straightConnector1">
            <a:avLst/>
          </a:prstGeom>
          <a:noFill/>
          <a:ln cap="flat" cmpd="sng" w="9525">
            <a:solidFill>
              <a:srgbClr val="A5A5A5"/>
            </a:solidFill>
            <a:prstDash val="solid"/>
            <a:round/>
            <a:headEnd len="sm" w="sm" type="none"/>
            <a:tailEnd len="sm" w="sm" type="none"/>
          </a:ln>
        </p:spPr>
      </p:cxnSp>
      <p:cxnSp>
        <p:nvCxnSpPr>
          <p:cNvPr id="159" name="Google Shape;159;g135f80a2e56_1_1073"/>
          <p:cNvCxnSpPr/>
          <p:nvPr/>
        </p:nvCxnSpPr>
        <p:spPr>
          <a:xfrm rot="10800000">
            <a:off x="283900" y="4358400"/>
            <a:ext cx="5367600" cy="0"/>
          </a:xfrm>
          <a:prstGeom prst="straightConnector1">
            <a:avLst/>
          </a:prstGeom>
          <a:noFill/>
          <a:ln cap="flat" cmpd="sng" w="9525">
            <a:solidFill>
              <a:srgbClr val="A5A5A5"/>
            </a:solidFill>
            <a:prstDash val="solid"/>
            <a:round/>
            <a:headEnd len="sm" w="sm" type="none"/>
            <a:tailEnd len="sm" w="sm" type="none"/>
          </a:ln>
        </p:spPr>
      </p:cxnSp>
      <p:sp>
        <p:nvSpPr>
          <p:cNvPr id="160" name="Google Shape;160;g135f80a2e56_1_1073"/>
          <p:cNvSpPr txBox="1"/>
          <p:nvPr/>
        </p:nvSpPr>
        <p:spPr>
          <a:xfrm>
            <a:off x="4751984" y="3855164"/>
            <a:ext cx="899400" cy="5184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a:t>
            </a:r>
            <a:r>
              <a:rPr b="1" lang="en-US" sz="3200">
                <a:solidFill>
                  <a:schemeClr val="dk2"/>
                </a:solidFill>
              </a:rPr>
              <a:t>6</a:t>
            </a:r>
            <a:endParaRPr b="1" i="0" sz="2000" u="none" cap="none" strike="noStrike">
              <a:solidFill>
                <a:schemeClr val="dk2"/>
              </a:solidFill>
              <a:latin typeface="Arial"/>
              <a:ea typeface="Arial"/>
              <a:cs typeface="Arial"/>
              <a:sym typeface="Arial"/>
            </a:endParaRPr>
          </a:p>
        </p:txBody>
      </p:sp>
      <p:sp>
        <p:nvSpPr>
          <p:cNvPr id="161" name="Google Shape;161;g135f80a2e56_1_1073"/>
          <p:cNvSpPr txBox="1"/>
          <p:nvPr/>
        </p:nvSpPr>
        <p:spPr>
          <a:xfrm>
            <a:off x="4758109" y="4358389"/>
            <a:ext cx="899400" cy="518400"/>
          </a:xfrm>
          <a:prstGeom prst="rect">
            <a:avLst/>
          </a:prstGeom>
          <a:noFill/>
          <a:ln>
            <a:noFill/>
          </a:ln>
        </p:spPr>
        <p:txBody>
          <a:bodyPr anchorCtr="0" anchor="ctr" bIns="91425" lIns="90000"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07</a:t>
            </a:r>
            <a:endParaRPr b="1" i="0" sz="2000" u="none" cap="none" strike="noStrik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135f80a2e56_2_175"/>
          <p:cNvSpPr txBox="1"/>
          <p:nvPr/>
        </p:nvSpPr>
        <p:spPr>
          <a:xfrm>
            <a:off x="250825" y="3199300"/>
            <a:ext cx="2412000" cy="1474500"/>
          </a:xfrm>
          <a:prstGeom prst="rect">
            <a:avLst/>
          </a:prstGeom>
          <a:noFill/>
          <a:ln>
            <a:noFill/>
          </a:ln>
        </p:spPr>
        <p:txBody>
          <a:bodyPr anchorCtr="0" anchor="t" bIns="91425" lIns="0" spcFirstLastPara="1" rIns="91425" wrap="square" tIns="91425">
            <a:normAutofit/>
          </a:bodyPr>
          <a:lstStyle/>
          <a:p>
            <a:pPr indent="0" lvl="0" marL="0" marR="0" rtl="0" algn="l">
              <a:lnSpc>
                <a:spcPct val="150000"/>
              </a:lnSpc>
              <a:spcBef>
                <a:spcPts val="200"/>
              </a:spcBef>
              <a:spcAft>
                <a:spcPts val="0"/>
              </a:spcAft>
              <a:buNone/>
            </a:pPr>
            <a:r>
              <a:rPr b="1" lang="en-US" sz="1000">
                <a:solidFill>
                  <a:schemeClr val="dk1"/>
                </a:solidFill>
              </a:rPr>
              <a:t>More details here:</a:t>
            </a:r>
            <a:endParaRPr b="1" sz="1000">
              <a:solidFill>
                <a:schemeClr val="dk1"/>
              </a:solidFill>
            </a:endParaRPr>
          </a:p>
          <a:p>
            <a:pPr indent="-173228" lvl="0" marL="210312" marR="0" rtl="0" algn="l">
              <a:lnSpc>
                <a:spcPct val="150000"/>
              </a:lnSpc>
              <a:spcBef>
                <a:spcPts val="200"/>
              </a:spcBef>
              <a:spcAft>
                <a:spcPts val="0"/>
              </a:spcAft>
              <a:buClr>
                <a:schemeClr val="dk1"/>
              </a:buClr>
              <a:buSzPts val="1000"/>
              <a:buAutoNum type="arabicPeriod"/>
            </a:pPr>
            <a:r>
              <a:rPr lang="en-US" sz="1000" u="sng">
                <a:solidFill>
                  <a:schemeClr val="hlink"/>
                </a:solidFill>
                <a:hlinkClick r:id="rId3"/>
              </a:rPr>
              <a:t>https://github.com/rstudio/cheatsheets/blob/master/source/pdfs/rstudio-IDE-cheatsheet.pdf</a:t>
            </a:r>
            <a:r>
              <a:rPr lang="en-US" sz="1000">
                <a:solidFill>
                  <a:schemeClr val="dk1"/>
                </a:solidFill>
              </a:rPr>
              <a:t>. </a:t>
            </a:r>
            <a:endParaRPr sz="1000">
              <a:solidFill>
                <a:schemeClr val="dk1"/>
              </a:solidFill>
            </a:endParaRPr>
          </a:p>
          <a:p>
            <a:pPr indent="0" lvl="0" marL="0" marR="0" rtl="0" algn="l">
              <a:lnSpc>
                <a:spcPct val="150000"/>
              </a:lnSpc>
              <a:spcBef>
                <a:spcPts val="200"/>
              </a:spcBef>
              <a:spcAft>
                <a:spcPts val="200"/>
              </a:spcAft>
              <a:buNone/>
            </a:pPr>
            <a:r>
              <a:t/>
            </a:r>
            <a:endParaRPr sz="1000">
              <a:solidFill>
                <a:schemeClr val="dk1"/>
              </a:solidFill>
            </a:endParaRPr>
          </a:p>
        </p:txBody>
      </p:sp>
      <p:sp>
        <p:nvSpPr>
          <p:cNvPr id="376" name="Google Shape;376;g135f80a2e56_2_175"/>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R-Studio Interface</a:t>
            </a:r>
            <a:endParaRPr b="0" i="0" sz="2200" u="none" cap="none" strike="noStrike">
              <a:solidFill>
                <a:schemeClr val="dk2"/>
              </a:solidFill>
              <a:latin typeface="Arial"/>
              <a:ea typeface="Arial"/>
              <a:cs typeface="Arial"/>
              <a:sym typeface="Arial"/>
            </a:endParaRPr>
          </a:p>
        </p:txBody>
      </p:sp>
      <p:sp>
        <p:nvSpPr>
          <p:cNvPr id="377" name="Google Shape;377;g135f80a2e56_2_17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R-STUDIO SETUP</a:t>
            </a:r>
            <a:endParaRPr b="1" i="0" sz="100" u="none" cap="none" strike="noStrike">
              <a:solidFill>
                <a:schemeClr val="accent1"/>
              </a:solidFill>
              <a:latin typeface="Arial"/>
              <a:ea typeface="Arial"/>
              <a:cs typeface="Arial"/>
              <a:sym typeface="Arial"/>
            </a:endParaRPr>
          </a:p>
        </p:txBody>
      </p:sp>
      <p:pic>
        <p:nvPicPr>
          <p:cNvPr id="378" name="Google Shape;378;g135f80a2e56_2_175"/>
          <p:cNvPicPr preferRelativeResize="0"/>
          <p:nvPr/>
        </p:nvPicPr>
        <p:blipFill>
          <a:blip r:embed="rId4">
            <a:alphaModFix/>
          </a:blip>
          <a:stretch>
            <a:fillRect/>
          </a:stretch>
        </p:blipFill>
        <p:spPr>
          <a:xfrm>
            <a:off x="2901613" y="469875"/>
            <a:ext cx="5499775" cy="4203749"/>
          </a:xfrm>
          <a:prstGeom prst="rect">
            <a:avLst/>
          </a:prstGeom>
          <a:noFill/>
          <a:ln>
            <a:noFill/>
          </a:ln>
          <a:effectLst>
            <a:outerShdw blurRad="57150" rotWithShape="0" algn="bl" dir="5400000" dist="19050">
              <a:srgbClr val="000000">
                <a:alpha val="50000"/>
              </a:srgbClr>
            </a:outerShdw>
          </a:effectLst>
        </p:spPr>
      </p:pic>
      <p:sp>
        <p:nvSpPr>
          <p:cNvPr id="379" name="Google Shape;379;g135f80a2e56_2_175"/>
          <p:cNvSpPr txBox="1"/>
          <p:nvPr/>
        </p:nvSpPr>
        <p:spPr>
          <a:xfrm>
            <a:off x="3132025" y="1311275"/>
            <a:ext cx="3027300" cy="1659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chemeClr val="lt1"/>
                </a:solidFill>
              </a:rPr>
              <a:t>Source Editor pane</a:t>
            </a:r>
            <a:endParaRPr b="1" sz="2000">
              <a:solidFill>
                <a:schemeClr val="lt1"/>
              </a:solidFill>
            </a:endParaRPr>
          </a:p>
          <a:p>
            <a:pPr indent="0" lvl="0" marL="0" rtl="0" algn="ctr">
              <a:spcBef>
                <a:spcPts val="0"/>
              </a:spcBef>
              <a:spcAft>
                <a:spcPts val="0"/>
              </a:spcAft>
              <a:buNone/>
            </a:pPr>
            <a:r>
              <a:rPr b="1" lang="en-US" sz="1500">
                <a:solidFill>
                  <a:schemeClr val="lt1"/>
                </a:solidFill>
              </a:rPr>
              <a:t>(edit a script)</a:t>
            </a:r>
            <a:endParaRPr b="1" sz="1500">
              <a:solidFill>
                <a:schemeClr val="lt1"/>
              </a:solidFill>
            </a:endParaRPr>
          </a:p>
        </p:txBody>
      </p:sp>
      <p:sp>
        <p:nvSpPr>
          <p:cNvPr id="380" name="Google Shape;380;g135f80a2e56_2_175"/>
          <p:cNvSpPr txBox="1"/>
          <p:nvPr/>
        </p:nvSpPr>
        <p:spPr>
          <a:xfrm>
            <a:off x="3131950" y="3455600"/>
            <a:ext cx="3027300" cy="1042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chemeClr val="lt1"/>
                </a:solidFill>
              </a:rPr>
              <a:t>Console pane</a:t>
            </a:r>
            <a:endParaRPr b="1" sz="2000">
              <a:solidFill>
                <a:schemeClr val="lt1"/>
              </a:solidFill>
            </a:endParaRPr>
          </a:p>
          <a:p>
            <a:pPr indent="0" lvl="0" marL="0" rtl="0" algn="ctr">
              <a:spcBef>
                <a:spcPts val="0"/>
              </a:spcBef>
              <a:spcAft>
                <a:spcPts val="0"/>
              </a:spcAft>
              <a:buNone/>
            </a:pPr>
            <a:r>
              <a:rPr b="1" lang="en-US" sz="1500">
                <a:solidFill>
                  <a:schemeClr val="lt1"/>
                </a:solidFill>
              </a:rPr>
              <a:t>(run a script)</a:t>
            </a:r>
            <a:endParaRPr b="1" sz="1500">
              <a:solidFill>
                <a:schemeClr val="lt1"/>
              </a:solidFill>
            </a:endParaRPr>
          </a:p>
        </p:txBody>
      </p:sp>
      <p:sp>
        <p:nvSpPr>
          <p:cNvPr id="381" name="Google Shape;381;g135f80a2e56_2_175"/>
          <p:cNvSpPr txBox="1"/>
          <p:nvPr/>
        </p:nvSpPr>
        <p:spPr>
          <a:xfrm>
            <a:off x="6411629" y="1603450"/>
            <a:ext cx="1933500" cy="7524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chemeClr val="lt1"/>
                </a:solidFill>
              </a:rPr>
              <a:t>Environment</a:t>
            </a:r>
            <a:endParaRPr b="1" sz="2000">
              <a:solidFill>
                <a:schemeClr val="lt1"/>
              </a:solidFill>
            </a:endParaRPr>
          </a:p>
          <a:p>
            <a:pPr indent="0" lvl="0" marL="0" rtl="0" algn="ctr">
              <a:spcBef>
                <a:spcPts val="0"/>
              </a:spcBef>
              <a:spcAft>
                <a:spcPts val="0"/>
              </a:spcAft>
              <a:buNone/>
            </a:pPr>
            <a:r>
              <a:rPr b="1" lang="en-US" sz="1500">
                <a:solidFill>
                  <a:schemeClr val="lt1"/>
                </a:solidFill>
              </a:rPr>
              <a:t>variables, history</a:t>
            </a:r>
            <a:endParaRPr b="1" sz="1500">
              <a:solidFill>
                <a:schemeClr val="lt1"/>
              </a:solidFill>
            </a:endParaRPr>
          </a:p>
        </p:txBody>
      </p:sp>
      <p:sp>
        <p:nvSpPr>
          <p:cNvPr id="382" name="Google Shape;382;g135f80a2e56_2_175"/>
          <p:cNvSpPr txBox="1"/>
          <p:nvPr/>
        </p:nvSpPr>
        <p:spPr>
          <a:xfrm>
            <a:off x="6411625" y="3005400"/>
            <a:ext cx="1933500" cy="1474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chemeClr val="lt1"/>
                </a:solidFill>
              </a:rPr>
              <a:t>File Browser </a:t>
            </a:r>
            <a:br>
              <a:rPr b="1" lang="en-US" sz="2000">
                <a:solidFill>
                  <a:schemeClr val="lt1"/>
                </a:solidFill>
              </a:rPr>
            </a:br>
            <a:r>
              <a:rPr b="1" lang="en-US" sz="2000">
                <a:solidFill>
                  <a:schemeClr val="lt1"/>
                </a:solidFill>
              </a:rPr>
              <a:t>&amp; Help</a:t>
            </a:r>
            <a:endParaRPr b="1" sz="15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135f80a2e56_2_187"/>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Mapping and Planning</a:t>
            </a:r>
            <a:endParaRPr b="1" i="0" sz="2200" u="none" cap="none" strike="noStrike">
              <a:solidFill>
                <a:schemeClr val="dk2"/>
              </a:solidFill>
              <a:latin typeface="Arial"/>
              <a:ea typeface="Arial"/>
              <a:cs typeface="Arial"/>
              <a:sym typeface="Arial"/>
            </a:endParaRPr>
          </a:p>
        </p:txBody>
      </p:sp>
      <p:sp>
        <p:nvSpPr>
          <p:cNvPr id="388" name="Google Shape;388;g135f80a2e56_2_187"/>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9" name="Google Shape;389;g135f80a2e56_2_187"/>
          <p:cNvSpPr txBox="1"/>
          <p:nvPr/>
        </p:nvSpPr>
        <p:spPr>
          <a:xfrm>
            <a:off x="5131689" y="1514954"/>
            <a:ext cx="34020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lang="en-US">
                <a:solidFill>
                  <a:schemeClr val="dk1"/>
                </a:solidFill>
              </a:rPr>
              <a:t>Find your functions &amp; their corresponding packages:</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Google “R how to [sort by one column, add rows, etc]”</a:t>
            </a:r>
            <a:endParaRPr>
              <a:solidFill>
                <a:schemeClr val="dk1"/>
              </a:solidFill>
            </a:endParaRPr>
          </a:p>
          <a:p>
            <a:pPr indent="-180340" lvl="0" marL="182880" marR="0" rtl="0" algn="l">
              <a:lnSpc>
                <a:spcPct val="100000"/>
              </a:lnSpc>
              <a:spcBef>
                <a:spcPts val="1200"/>
              </a:spcBef>
              <a:spcAft>
                <a:spcPts val="0"/>
              </a:spcAft>
              <a:buClr>
                <a:schemeClr val="dk1"/>
              </a:buClr>
              <a:buSzPts val="1400"/>
              <a:buChar char="●"/>
            </a:pPr>
            <a:r>
              <a:rPr lang="en-US"/>
              <a:t>In R Studio, search by name for packages/functions in the Help panel.</a:t>
            </a:r>
            <a:endParaRPr b="0" i="0" sz="1400" u="none" cap="none" strike="noStrike">
              <a:solidFill>
                <a:srgbClr val="000000"/>
              </a:solidFill>
              <a:latin typeface="Arial"/>
              <a:ea typeface="Arial"/>
              <a:cs typeface="Arial"/>
              <a:sym typeface="Arial"/>
            </a:endParaRPr>
          </a:p>
        </p:txBody>
      </p:sp>
      <p:sp>
        <p:nvSpPr>
          <p:cNvPr id="390" name="Google Shape;390;g135f80a2e56_2_187"/>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1" name="Google Shape;391;g135f80a2e56_2_187"/>
          <p:cNvSpPr txBox="1"/>
          <p:nvPr/>
        </p:nvSpPr>
        <p:spPr>
          <a:xfrm>
            <a:off x="570139" y="1514954"/>
            <a:ext cx="34020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lang="en-US">
                <a:solidFill>
                  <a:schemeClr val="dk1"/>
                </a:solidFill>
              </a:rPr>
              <a:t>Do your mapping &amp; planning steps!  </a:t>
            </a:r>
            <a:endParaRPr>
              <a:solidFill>
                <a:schemeClr val="dk1"/>
              </a:solidFill>
            </a:endParaRPr>
          </a:p>
          <a:p>
            <a:pPr indent="0" lvl="0" marL="0" marR="0" rtl="0" algn="l">
              <a:lnSpc>
                <a:spcPct val="100000"/>
              </a:lnSpc>
              <a:spcBef>
                <a:spcPts val="0"/>
              </a:spcBef>
              <a:spcAft>
                <a:spcPts val="0"/>
              </a:spcAft>
              <a:buNone/>
            </a:pPr>
            <a:r>
              <a:t/>
            </a:r>
            <a:endParaRPr>
              <a:solidFill>
                <a:schemeClr val="dk1"/>
              </a:solidFill>
            </a:endParaRPr>
          </a:p>
          <a:p>
            <a:pPr indent="0" lvl="0" marL="0" marR="0" rtl="0" algn="l">
              <a:lnSpc>
                <a:spcPct val="100000"/>
              </a:lnSpc>
              <a:spcBef>
                <a:spcPts val="0"/>
              </a:spcBef>
              <a:spcAft>
                <a:spcPts val="0"/>
              </a:spcAft>
              <a:buNone/>
            </a:pPr>
            <a:r>
              <a:rPr lang="en-US">
                <a:solidFill>
                  <a:schemeClr val="dk1"/>
                </a:solidFill>
              </a:rPr>
              <a:t>Specifically:</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Map - which fields map directly to where they go?</a:t>
            </a:r>
            <a:endParaRPr/>
          </a:p>
          <a:p>
            <a:pPr indent="-180340" lvl="0" marL="182880" marR="0" rtl="0" algn="l">
              <a:lnSpc>
                <a:spcPct val="100000"/>
              </a:lnSpc>
              <a:spcBef>
                <a:spcPts val="1200"/>
              </a:spcBef>
              <a:spcAft>
                <a:spcPts val="0"/>
              </a:spcAft>
              <a:buSzPts val="1400"/>
              <a:buChar char="●"/>
            </a:pPr>
            <a:r>
              <a:rPr lang="en-US"/>
              <a:t>Plan - which fields need to be split/combined/reshaped?</a:t>
            </a:r>
            <a:endParaRPr/>
          </a:p>
        </p:txBody>
      </p:sp>
      <p:sp>
        <p:nvSpPr>
          <p:cNvPr id="392" name="Google Shape;392;g135f80a2e56_2_187"/>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R-STUDIO SETUP</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135f80a2e56_2_204"/>
          <p:cNvSpPr/>
          <p:nvPr/>
        </p:nvSpPr>
        <p:spPr>
          <a:xfrm>
            <a:off x="3829203" y="493724"/>
            <a:ext cx="56925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8" name="Google Shape;398;g135f80a2e56_2_204"/>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A little more R-Studio Setup</a:t>
            </a:r>
            <a:endParaRPr b="0" i="0" sz="2200" u="none" cap="none" strike="noStrike">
              <a:solidFill>
                <a:schemeClr val="dk2"/>
              </a:solidFill>
              <a:latin typeface="Arial"/>
              <a:ea typeface="Arial"/>
              <a:cs typeface="Arial"/>
              <a:sym typeface="Arial"/>
            </a:endParaRPr>
          </a:p>
        </p:txBody>
      </p:sp>
      <p:sp>
        <p:nvSpPr>
          <p:cNvPr id="399" name="Google Shape;399;g135f80a2e56_2_204"/>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lang="en-US" sz="1000">
                <a:solidFill>
                  <a:schemeClr val="dk1"/>
                </a:solidFill>
              </a:rPr>
              <a:t>In the Help/Files pane (lower right), </a:t>
            </a:r>
            <a:endParaRPr sz="1000">
              <a:solidFill>
                <a:schemeClr val="dk1"/>
              </a:solidFill>
            </a:endParaRPr>
          </a:p>
          <a:p>
            <a:pPr indent="-292100" lvl="0" marL="457200" marR="0" rtl="0" algn="l">
              <a:lnSpc>
                <a:spcPct val="100000"/>
              </a:lnSpc>
              <a:spcBef>
                <a:spcPts val="0"/>
              </a:spcBef>
              <a:spcAft>
                <a:spcPts val="0"/>
              </a:spcAft>
              <a:buClr>
                <a:schemeClr val="dk1"/>
              </a:buClr>
              <a:buSzPts val="1000"/>
              <a:buChar char="●"/>
            </a:pPr>
            <a:r>
              <a:rPr lang="en-US" sz="1000">
                <a:solidFill>
                  <a:schemeClr val="dk1"/>
                </a:solidFill>
              </a:rPr>
              <a:t>6) click the “Files” tab:</a:t>
            </a:r>
            <a:endParaRPr sz="1000">
              <a:solidFill>
                <a:schemeClr val="dk1"/>
              </a:solidFill>
            </a:endParaRPr>
          </a:p>
          <a:p>
            <a:pPr indent="-292100" lvl="1" marL="914400" marR="0" rtl="0" algn="l">
              <a:lnSpc>
                <a:spcPct val="100000"/>
              </a:lnSpc>
              <a:spcBef>
                <a:spcPts val="0"/>
              </a:spcBef>
              <a:spcAft>
                <a:spcPts val="0"/>
              </a:spcAft>
              <a:buClr>
                <a:schemeClr val="dk1"/>
              </a:buClr>
              <a:buSzPts val="1000"/>
              <a:buChar char="○"/>
            </a:pPr>
            <a:r>
              <a:rPr lang="en-US" sz="1000">
                <a:solidFill>
                  <a:schemeClr val="dk1"/>
                </a:solidFill>
              </a:rPr>
              <a:t>add a folder named </a:t>
            </a:r>
            <a:r>
              <a:rPr b="1" lang="en-US" sz="1000">
                <a:solidFill>
                  <a:schemeClr val="dk1"/>
                </a:solidFill>
              </a:rPr>
              <a:t>data01raw</a:t>
            </a:r>
            <a:endParaRPr b="1" sz="1000">
              <a:solidFill>
                <a:schemeClr val="dk1"/>
              </a:solidFill>
            </a:endParaRPr>
          </a:p>
          <a:p>
            <a:pPr indent="-292100" lvl="1" marL="914400" marR="0" rtl="0" algn="l">
              <a:lnSpc>
                <a:spcPct val="100000"/>
              </a:lnSpc>
              <a:spcBef>
                <a:spcPts val="0"/>
              </a:spcBef>
              <a:spcAft>
                <a:spcPts val="0"/>
              </a:spcAft>
              <a:buClr>
                <a:schemeClr val="dk1"/>
              </a:buClr>
              <a:buSzPts val="1000"/>
              <a:buChar char="○"/>
            </a:pPr>
            <a:r>
              <a:rPr lang="en-US" sz="1000">
                <a:solidFill>
                  <a:schemeClr val="dk1"/>
                </a:solidFill>
              </a:rPr>
              <a:t>and a folder named </a:t>
            </a:r>
            <a:r>
              <a:rPr b="1" lang="en-US" sz="1000">
                <a:solidFill>
                  <a:schemeClr val="dk1"/>
                </a:solidFill>
              </a:rPr>
              <a:t>data02processed</a:t>
            </a:r>
            <a:endParaRPr sz="1000">
              <a:solidFill>
                <a:schemeClr val="dk1"/>
              </a:solidFill>
            </a:endParaRPr>
          </a:p>
          <a:p>
            <a:pPr indent="-154940" lvl="0" marL="182880"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7) </a:t>
            </a:r>
            <a:r>
              <a:rPr lang="en-US" sz="1000">
                <a:solidFill>
                  <a:schemeClr val="dk1"/>
                </a:solidFill>
              </a:rPr>
              <a:t>Outside of RStudio, download </a:t>
            </a:r>
            <a:r>
              <a:rPr b="1" lang="en-US" sz="1000">
                <a:solidFill>
                  <a:schemeClr val="dk1"/>
                </a:solidFill>
              </a:rPr>
              <a:t>WorkshopData.csv</a:t>
            </a:r>
            <a:r>
              <a:rPr lang="en-US" sz="1000">
                <a:solidFill>
                  <a:schemeClr val="dk1"/>
                </a:solidFill>
              </a:rPr>
              <a:t>, and move the file to the </a:t>
            </a:r>
            <a:r>
              <a:rPr b="1" lang="en-US" sz="1000">
                <a:solidFill>
                  <a:schemeClr val="dk1"/>
                </a:solidFill>
              </a:rPr>
              <a:t>data01raw</a:t>
            </a:r>
            <a:r>
              <a:rPr lang="en-US" sz="1000">
                <a:solidFill>
                  <a:schemeClr val="dk1"/>
                </a:solidFill>
              </a:rPr>
              <a:t> folder inside your project directory.</a:t>
            </a:r>
            <a:r>
              <a:rPr lang="en-US" sz="1000">
                <a:solidFill>
                  <a:schemeClr val="dk1"/>
                </a:solidFill>
              </a:rPr>
              <a:t>.</a:t>
            </a:r>
            <a:endParaRPr sz="1000">
              <a:solidFill>
                <a:schemeClr val="dk1"/>
              </a:solidFill>
            </a:endParaRPr>
          </a:p>
        </p:txBody>
      </p:sp>
      <p:sp>
        <p:nvSpPr>
          <p:cNvPr id="400" name="Google Shape;400;g135f80a2e56_2_20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R-STUDIO SETUP</a:t>
            </a:r>
            <a:endParaRPr b="1" i="0" sz="100" u="none" cap="none" strike="noStrike">
              <a:solidFill>
                <a:schemeClr val="accent1"/>
              </a:solidFill>
              <a:latin typeface="Arial"/>
              <a:ea typeface="Arial"/>
              <a:cs typeface="Arial"/>
              <a:sym typeface="Arial"/>
            </a:endParaRPr>
          </a:p>
        </p:txBody>
      </p:sp>
      <p:pic>
        <p:nvPicPr>
          <p:cNvPr id="401" name="Google Shape;401;g135f80a2e56_2_204"/>
          <p:cNvPicPr preferRelativeResize="0"/>
          <p:nvPr/>
        </p:nvPicPr>
        <p:blipFill rotWithShape="1">
          <a:blip r:embed="rId3">
            <a:alphaModFix/>
          </a:blip>
          <a:srcRect b="29323" l="74460" r="0" t="40296"/>
          <a:stretch/>
        </p:blipFill>
        <p:spPr>
          <a:xfrm>
            <a:off x="4281600" y="835350"/>
            <a:ext cx="4052674" cy="3004750"/>
          </a:xfrm>
          <a:prstGeom prst="rect">
            <a:avLst/>
          </a:prstGeom>
          <a:noFill/>
          <a:ln cap="flat" cmpd="sng" w="9525">
            <a:solidFill>
              <a:srgbClr val="999999"/>
            </a:solidFill>
            <a:prstDash val="solid"/>
            <a:round/>
            <a:headEnd len="sm" w="sm" type="none"/>
            <a:tailEnd len="sm" w="sm" type="none"/>
          </a:ln>
          <a:effectLst>
            <a:outerShdw blurRad="57150" rotWithShape="0" algn="bl" dir="1980000" dist="28575">
              <a:srgbClr val="000000">
                <a:alpha val="50000"/>
              </a:srgbClr>
            </a:outerShdw>
          </a:effectLst>
        </p:spPr>
      </p:pic>
      <p:sp>
        <p:nvSpPr>
          <p:cNvPr id="402" name="Google Shape;402;g135f80a2e56_2_204"/>
          <p:cNvSpPr/>
          <p:nvPr/>
        </p:nvSpPr>
        <p:spPr>
          <a:xfrm>
            <a:off x="4400700" y="1415525"/>
            <a:ext cx="1250700" cy="308400"/>
          </a:xfrm>
          <a:prstGeom prst="roundRect">
            <a:avLst>
              <a:gd fmla="val 16667" name="adj"/>
            </a:avLst>
          </a:prstGeom>
          <a:solidFill>
            <a:srgbClr val="B35F96">
              <a:alpha val="1548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06" name="Shape 406"/>
        <p:cNvGrpSpPr/>
        <p:nvPr/>
      </p:nvGrpSpPr>
      <p:grpSpPr>
        <a:xfrm>
          <a:off x="0" y="0"/>
          <a:ext cx="0" cy="0"/>
          <a:chOff x="0" y="0"/>
          <a:chExt cx="0" cy="0"/>
        </a:xfrm>
      </p:grpSpPr>
      <p:sp>
        <p:nvSpPr>
          <p:cNvPr id="407" name="Google Shape;407;g135f80a2e56_2_146"/>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Script</a:t>
            </a:r>
            <a:r>
              <a:rPr lang="en-US"/>
              <a:t> Setup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135f80a2e56_2_220"/>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413" name="Google Shape;413;g135f80a2e56_2_220"/>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SCRIPT SETUP</a:t>
            </a:r>
            <a:endParaRPr b="1" i="0" sz="100" u="none" cap="none" strike="noStrike">
              <a:solidFill>
                <a:schemeClr val="accent1"/>
              </a:solidFill>
              <a:latin typeface="Arial"/>
              <a:ea typeface="Arial"/>
              <a:cs typeface="Arial"/>
              <a:sym typeface="Arial"/>
            </a:endParaRPr>
          </a:p>
        </p:txBody>
      </p:sp>
      <p:sp>
        <p:nvSpPr>
          <p:cNvPr id="414" name="Google Shape;414;g135f80a2e56_2_22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Script Setup (&amp; some R syntax)</a:t>
            </a:r>
            <a:endParaRPr b="1" i="0" sz="2200" u="none" cap="none" strike="noStrike">
              <a:solidFill>
                <a:schemeClr val="dk2"/>
              </a:solidFill>
              <a:latin typeface="Arial"/>
              <a:ea typeface="Arial"/>
              <a:cs typeface="Arial"/>
              <a:sym typeface="Arial"/>
            </a:endParaRPr>
          </a:p>
        </p:txBody>
      </p:sp>
      <p:sp>
        <p:nvSpPr>
          <p:cNvPr id="415" name="Google Shape;415;g135f80a2e56_2_220"/>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R-scripts are text files with a “.R” extension, and [hopefully] working code inside: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sp>
        <p:nvSpPr>
          <p:cNvPr id="416" name="Google Shape;416;g135f80a2e56_2_220"/>
          <p:cNvSpPr txBox="1"/>
          <p:nvPr/>
        </p:nvSpPr>
        <p:spPr>
          <a:xfrm>
            <a:off x="605700" y="1751400"/>
            <a:ext cx="7932600" cy="228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u="sng"/>
              <a:t>Objects</a:t>
            </a:r>
            <a:r>
              <a:rPr b="1" lang="en-US" sz="1800" u="sng">
                <a:solidFill>
                  <a:srgbClr val="1155CC"/>
                </a:solidFill>
                <a:latin typeface="Proxima Nova"/>
                <a:ea typeface="Proxima Nova"/>
                <a:cs typeface="Proxima Nova"/>
                <a:sym typeface="Proxima Nova"/>
              </a:rPr>
              <a:t>		</a:t>
            </a:r>
            <a:r>
              <a:rPr b="1" lang="en-US" sz="1800" u="sng">
                <a:solidFill>
                  <a:schemeClr val="accent5"/>
                </a:solidFill>
              </a:rPr>
              <a:t>Functions</a:t>
            </a:r>
            <a:r>
              <a:rPr b="1" lang="en-US" sz="1800" u="sng">
                <a:solidFill>
                  <a:srgbClr val="1155CC"/>
                </a:solidFill>
                <a:latin typeface="Proxima Nova"/>
                <a:ea typeface="Proxima Nova"/>
                <a:cs typeface="Proxima Nova"/>
                <a:sym typeface="Proxima Nova"/>
              </a:rPr>
              <a:t>	</a:t>
            </a:r>
            <a:r>
              <a:rPr b="1" lang="en-US" sz="1800">
                <a:solidFill>
                  <a:srgbClr val="1155CC"/>
                </a:solidFill>
                <a:latin typeface="Proxima Nova"/>
                <a:ea typeface="Proxima Nova"/>
                <a:cs typeface="Proxima Nova"/>
                <a:sym typeface="Proxima Nova"/>
              </a:rPr>
              <a:t> </a:t>
            </a:r>
            <a:r>
              <a:rPr b="1" lang="en-US" sz="1800" u="sng">
                <a:solidFill>
                  <a:schemeClr val="accent6"/>
                </a:solidFill>
              </a:rPr>
              <a:t>Arguments</a:t>
            </a:r>
            <a:r>
              <a:rPr b="1" lang="en-US" sz="1800">
                <a:solidFill>
                  <a:schemeClr val="accent6"/>
                </a:solidFill>
              </a:rPr>
              <a:t>	</a:t>
            </a:r>
            <a:r>
              <a:rPr b="1" lang="en-US" sz="1800">
                <a:solidFill>
                  <a:srgbClr val="38761D"/>
                </a:solidFill>
                <a:latin typeface="Proxima Nova"/>
                <a:ea typeface="Proxima Nova"/>
                <a:cs typeface="Proxima Nova"/>
                <a:sym typeface="Proxima Nova"/>
              </a:rPr>
              <a:t>     </a:t>
            </a:r>
            <a:r>
              <a:rPr b="1" i="1" lang="en-US" sz="1800" u="sng">
                <a:solidFill>
                  <a:srgbClr val="999999"/>
                </a:solidFill>
              </a:rPr>
              <a:t>#Comments</a:t>
            </a:r>
            <a:br>
              <a:rPr b="1" i="1" lang="en-US" sz="1800" u="sng">
                <a:solidFill>
                  <a:srgbClr val="4A86E8"/>
                </a:solidFill>
                <a:latin typeface="Proxima Nova"/>
                <a:ea typeface="Proxima Nova"/>
                <a:cs typeface="Proxima Nova"/>
                <a:sym typeface="Proxima Nova"/>
              </a:rPr>
            </a:br>
            <a:r>
              <a:rPr lang="en-US" sz="1800"/>
              <a:t>(nouns)	</a:t>
            </a:r>
            <a:r>
              <a:rPr lang="en-US" sz="1800">
                <a:latin typeface="Proxima Nova"/>
                <a:ea typeface="Proxima Nova"/>
                <a:cs typeface="Proxima Nova"/>
                <a:sym typeface="Proxima Nova"/>
              </a:rPr>
              <a:t>	</a:t>
            </a:r>
            <a:r>
              <a:rPr lang="en-US" sz="1800">
                <a:solidFill>
                  <a:schemeClr val="accent5"/>
                </a:solidFill>
                <a:latin typeface="Proxima Nova"/>
                <a:ea typeface="Proxima Nova"/>
                <a:cs typeface="Proxima Nova"/>
                <a:sym typeface="Proxima Nova"/>
              </a:rPr>
              <a:t>(verbs)</a:t>
            </a:r>
            <a:r>
              <a:rPr lang="en-US" sz="1800">
                <a:solidFill>
                  <a:srgbClr val="0000FF"/>
                </a:solidFill>
                <a:latin typeface="Proxima Nova"/>
                <a:ea typeface="Proxima Nova"/>
                <a:cs typeface="Proxima Nova"/>
                <a:sym typeface="Proxima Nova"/>
              </a:rPr>
              <a:t>		</a:t>
            </a:r>
            <a:endParaRPr sz="1800">
              <a:solidFill>
                <a:srgbClr val="073763"/>
              </a:solidFill>
              <a:latin typeface="Proxima Nova"/>
              <a:ea typeface="Proxima Nova"/>
              <a:cs typeface="Proxima Nova"/>
              <a:sym typeface="Proxima Nova"/>
            </a:endParaRPr>
          </a:p>
          <a:p>
            <a:pPr indent="0" lvl="0" marL="0" rtl="0" algn="l">
              <a:spcBef>
                <a:spcPts val="1600"/>
              </a:spcBef>
              <a:spcAft>
                <a:spcPts val="0"/>
              </a:spcAft>
              <a:buNone/>
            </a:pPr>
            <a:br>
              <a:rPr lang="en-US" sz="1800">
                <a:solidFill>
                  <a:srgbClr val="073763"/>
                </a:solidFill>
                <a:latin typeface="Proxima Nova"/>
                <a:ea typeface="Proxima Nova"/>
                <a:cs typeface="Proxima Nova"/>
                <a:sym typeface="Proxima Nova"/>
              </a:rPr>
            </a:br>
            <a:br>
              <a:rPr lang="en-US" sz="1800">
                <a:solidFill>
                  <a:srgbClr val="073763"/>
                </a:solidFill>
                <a:latin typeface="Proxima Nova"/>
                <a:ea typeface="Proxima Nova"/>
                <a:cs typeface="Proxima Nova"/>
                <a:sym typeface="Proxima Nova"/>
              </a:rPr>
            </a:br>
            <a:r>
              <a:rPr lang="en-US" sz="1800">
                <a:solidFill>
                  <a:srgbClr val="073763"/>
                </a:solidFill>
                <a:latin typeface="Consolas"/>
                <a:ea typeface="Consolas"/>
                <a:cs typeface="Consolas"/>
                <a:sym typeface="Consolas"/>
              </a:rPr>
              <a:t> </a:t>
            </a:r>
            <a:r>
              <a:rPr b="1" lang="en-US" sz="2000">
                <a:latin typeface="Consolas"/>
                <a:ea typeface="Consolas"/>
                <a:cs typeface="Consolas"/>
                <a:sym typeface="Consolas"/>
              </a:rPr>
              <a:t>column123 </a:t>
            </a:r>
            <a:r>
              <a:rPr b="1" lang="en-US" sz="2000">
                <a:solidFill>
                  <a:schemeClr val="accent5"/>
                </a:solidFill>
                <a:latin typeface="Consolas"/>
                <a:ea typeface="Consolas"/>
                <a:cs typeface="Consolas"/>
                <a:sym typeface="Consolas"/>
              </a:rPr>
              <a:t>&lt;- c(</a:t>
            </a:r>
            <a:r>
              <a:rPr b="1" lang="en-US" sz="2000">
                <a:solidFill>
                  <a:schemeClr val="accent6"/>
                </a:solidFill>
                <a:latin typeface="Consolas"/>
                <a:ea typeface="Consolas"/>
                <a:cs typeface="Consolas"/>
                <a:sym typeface="Consolas"/>
              </a:rPr>
              <a:t>93,13,42</a:t>
            </a:r>
            <a:r>
              <a:rPr b="1" lang="en-US" sz="2000">
                <a:solidFill>
                  <a:schemeClr val="accent5"/>
                </a:solidFill>
                <a:latin typeface="Consolas"/>
                <a:ea typeface="Consolas"/>
                <a:cs typeface="Consolas"/>
                <a:sym typeface="Consolas"/>
              </a:rPr>
              <a:t>)</a:t>
            </a:r>
            <a:endParaRPr b="1" sz="1800">
              <a:solidFill>
                <a:srgbClr val="990000"/>
              </a:solidFill>
              <a:latin typeface="Consolas"/>
              <a:ea typeface="Consolas"/>
              <a:cs typeface="Consolas"/>
              <a:sym typeface="Consolas"/>
            </a:endParaRPr>
          </a:p>
          <a:p>
            <a:pPr indent="0" lvl="0" marL="0" rtl="0" algn="l">
              <a:spcBef>
                <a:spcPts val="1600"/>
              </a:spcBef>
              <a:spcAft>
                <a:spcPts val="1600"/>
              </a:spcAft>
              <a:buNone/>
            </a:pPr>
            <a:r>
              <a:rPr i="1" lang="en-US" sz="1800">
                <a:solidFill>
                  <a:srgbClr val="999999"/>
                </a:solidFill>
              </a:rPr>
              <a:t># creates a numeric vector called column123</a:t>
            </a:r>
            <a:endParaRPr/>
          </a:p>
        </p:txBody>
      </p:sp>
      <p:cxnSp>
        <p:nvCxnSpPr>
          <p:cNvPr id="417" name="Google Shape;417;g135f80a2e56_2_220"/>
          <p:cNvCxnSpPr/>
          <p:nvPr/>
        </p:nvCxnSpPr>
        <p:spPr>
          <a:xfrm>
            <a:off x="1067575" y="2431646"/>
            <a:ext cx="110700" cy="734700"/>
          </a:xfrm>
          <a:prstGeom prst="straightConnector1">
            <a:avLst/>
          </a:prstGeom>
          <a:noFill/>
          <a:ln cap="flat" cmpd="sng" w="19050">
            <a:solidFill>
              <a:srgbClr val="000000"/>
            </a:solidFill>
            <a:prstDash val="solid"/>
            <a:round/>
            <a:headEnd len="med" w="med" type="none"/>
            <a:tailEnd len="med" w="med" type="triangle"/>
          </a:ln>
        </p:spPr>
      </p:cxnSp>
      <p:cxnSp>
        <p:nvCxnSpPr>
          <p:cNvPr id="418" name="Google Shape;418;g135f80a2e56_2_220"/>
          <p:cNvCxnSpPr/>
          <p:nvPr/>
        </p:nvCxnSpPr>
        <p:spPr>
          <a:xfrm>
            <a:off x="2411425" y="2425500"/>
            <a:ext cx="155100" cy="747000"/>
          </a:xfrm>
          <a:prstGeom prst="straightConnector1">
            <a:avLst/>
          </a:prstGeom>
          <a:noFill/>
          <a:ln cap="flat" cmpd="sng" w="19050">
            <a:solidFill>
              <a:schemeClr val="accent5"/>
            </a:solidFill>
            <a:prstDash val="solid"/>
            <a:round/>
            <a:headEnd len="med" w="med" type="none"/>
            <a:tailEnd len="med" w="med" type="triangle"/>
          </a:ln>
        </p:spPr>
      </p:cxnSp>
      <p:cxnSp>
        <p:nvCxnSpPr>
          <p:cNvPr id="419" name="Google Shape;419;g135f80a2e56_2_220"/>
          <p:cNvCxnSpPr/>
          <p:nvPr/>
        </p:nvCxnSpPr>
        <p:spPr>
          <a:xfrm flipH="1">
            <a:off x="3492500" y="2182200"/>
            <a:ext cx="341400" cy="990300"/>
          </a:xfrm>
          <a:prstGeom prst="straightConnector1">
            <a:avLst/>
          </a:prstGeom>
          <a:noFill/>
          <a:ln cap="flat" cmpd="sng" w="19050">
            <a:solidFill>
              <a:schemeClr val="accent6"/>
            </a:solidFill>
            <a:prstDash val="solid"/>
            <a:round/>
            <a:headEnd len="med" w="med" type="none"/>
            <a:tailEnd len="med" w="med" type="triangle"/>
          </a:ln>
        </p:spPr>
      </p:cxnSp>
      <p:cxnSp>
        <p:nvCxnSpPr>
          <p:cNvPr id="420" name="Google Shape;420;g135f80a2e56_2_220"/>
          <p:cNvCxnSpPr/>
          <p:nvPr/>
        </p:nvCxnSpPr>
        <p:spPr>
          <a:xfrm flipH="1">
            <a:off x="4877150" y="2242400"/>
            <a:ext cx="602700" cy="1303500"/>
          </a:xfrm>
          <a:prstGeom prst="straightConnector1">
            <a:avLst/>
          </a:prstGeom>
          <a:noFill/>
          <a:ln cap="flat" cmpd="sng" w="19050">
            <a:solidFill>
              <a:srgbClr val="999999"/>
            </a:solidFill>
            <a:prstDash val="solid"/>
            <a:round/>
            <a:headEnd len="med" w="med" type="none"/>
            <a:tailEnd len="med" w="med" type="triangle"/>
          </a:ln>
        </p:spPr>
      </p:cxnSp>
      <p:sp>
        <p:nvSpPr>
          <p:cNvPr id="421" name="Google Shape;421;g135f80a2e56_2_220"/>
          <p:cNvSpPr txBox="1"/>
          <p:nvPr/>
        </p:nvSpPr>
        <p:spPr>
          <a:xfrm>
            <a:off x="6732625" y="2447700"/>
            <a:ext cx="18084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a:t>Arguments and their options modify what a function does</a:t>
            </a:r>
            <a:endParaRPr sz="1600"/>
          </a:p>
        </p:txBody>
      </p:sp>
      <p:sp>
        <p:nvSpPr>
          <p:cNvPr id="422" name="Google Shape;422;g135f80a2e56_2_220"/>
          <p:cNvSpPr/>
          <p:nvPr/>
        </p:nvSpPr>
        <p:spPr>
          <a:xfrm>
            <a:off x="6629100" y="2264300"/>
            <a:ext cx="2018100" cy="1303500"/>
          </a:xfrm>
          <a:prstGeom prst="roundRect">
            <a:avLst>
              <a:gd fmla="val 16667" name="adj"/>
            </a:avLst>
          </a:prstGeom>
          <a:solidFill>
            <a:srgbClr val="37816E">
              <a:alpha val="2500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135f80a2e56_2_252"/>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428" name="Google Shape;428;g135f80a2e56_2_252"/>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SCRIPT SETUP</a:t>
            </a:r>
            <a:endParaRPr b="1" i="0" sz="100" u="none" cap="none" strike="noStrike">
              <a:solidFill>
                <a:schemeClr val="accent1"/>
              </a:solidFill>
              <a:latin typeface="Arial"/>
              <a:ea typeface="Arial"/>
              <a:cs typeface="Arial"/>
              <a:sym typeface="Arial"/>
            </a:endParaRPr>
          </a:p>
        </p:txBody>
      </p:sp>
      <p:sp>
        <p:nvSpPr>
          <p:cNvPr id="429" name="Google Shape;429;g135f80a2e56_2_25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Script Setup (&amp; some R syntax)</a:t>
            </a:r>
            <a:endParaRPr b="1" i="0" sz="2200" u="none" cap="none" strike="noStrike">
              <a:solidFill>
                <a:schemeClr val="dk2"/>
              </a:solidFill>
              <a:latin typeface="Arial"/>
              <a:ea typeface="Arial"/>
              <a:cs typeface="Arial"/>
              <a:sym typeface="Arial"/>
            </a:endParaRPr>
          </a:p>
        </p:txBody>
      </p:sp>
      <p:sp>
        <p:nvSpPr>
          <p:cNvPr id="430" name="Google Shape;430;g135f80a2e56_2_252"/>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R-scripts are text files with a “.R” extension, and [hopefully] working code inside: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sp>
        <p:nvSpPr>
          <p:cNvPr id="431" name="Google Shape;431;g135f80a2e56_2_252"/>
          <p:cNvSpPr txBox="1"/>
          <p:nvPr/>
        </p:nvSpPr>
        <p:spPr>
          <a:xfrm>
            <a:off x="605700" y="1583700"/>
            <a:ext cx="7932600" cy="299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u="sng"/>
              <a:t>Objects</a:t>
            </a:r>
            <a:r>
              <a:rPr b="1" lang="en-US" sz="2000"/>
              <a:t>  [nouns]:</a:t>
            </a:r>
            <a:r>
              <a:rPr b="1" lang="en-US" sz="2000">
                <a:latin typeface="Proxima Nova"/>
                <a:ea typeface="Proxima Nova"/>
                <a:cs typeface="Proxima Nova"/>
                <a:sym typeface="Proxima Nova"/>
              </a:rPr>
              <a:t>		</a:t>
            </a:r>
            <a:r>
              <a:rPr b="1" lang="en-US" sz="1800">
                <a:latin typeface="Consolas"/>
                <a:ea typeface="Consolas"/>
                <a:cs typeface="Consolas"/>
                <a:sym typeface="Consolas"/>
              </a:rPr>
              <a:t>column123</a:t>
            </a:r>
            <a:endParaRPr b="1" i="1" sz="1800">
              <a:latin typeface="Consolas"/>
              <a:ea typeface="Consolas"/>
              <a:cs typeface="Consolas"/>
              <a:sym typeface="Consolas"/>
            </a:endParaRPr>
          </a:p>
          <a:p>
            <a:pPr indent="-342900" lvl="0" marL="457200" rtl="0" algn="l">
              <a:spcBef>
                <a:spcPts val="1600"/>
              </a:spcBef>
              <a:spcAft>
                <a:spcPts val="0"/>
              </a:spcAft>
              <a:buClr>
                <a:srgbClr val="616161"/>
              </a:buClr>
              <a:buSzPts val="1800"/>
              <a:buFont typeface="Proxima Nova"/>
              <a:buChar char="-"/>
            </a:pPr>
            <a:r>
              <a:rPr lang="en-US" sz="1800">
                <a:solidFill>
                  <a:srgbClr val="616161"/>
                </a:solidFill>
              </a:rPr>
              <a:t>data structures:  </a:t>
            </a:r>
            <a:r>
              <a:rPr b="1" lang="en-US" sz="1800">
                <a:solidFill>
                  <a:srgbClr val="616161"/>
                </a:solidFill>
              </a:rPr>
              <a:t>Vectors, Data Frames</a:t>
            </a:r>
            <a:r>
              <a:rPr lang="en-US" sz="1800">
                <a:solidFill>
                  <a:srgbClr val="616161"/>
                </a:solidFill>
              </a:rPr>
              <a:t> </a:t>
            </a:r>
            <a:r>
              <a:rPr i="1" lang="en-US" sz="1800">
                <a:solidFill>
                  <a:srgbClr val="616161"/>
                </a:solidFill>
              </a:rPr>
              <a:t>(also: Lists, Data tables...)</a:t>
            </a:r>
            <a:endParaRPr i="1" sz="1800">
              <a:solidFill>
                <a:srgbClr val="616161"/>
              </a:solidFill>
            </a:endParaRPr>
          </a:p>
          <a:p>
            <a:pPr indent="-342900" lvl="0" marL="457200" rtl="0" algn="l">
              <a:spcBef>
                <a:spcPts val="0"/>
              </a:spcBef>
              <a:spcAft>
                <a:spcPts val="0"/>
              </a:spcAft>
              <a:buClr>
                <a:srgbClr val="616161"/>
              </a:buClr>
              <a:buSzPts val="1800"/>
              <a:buFont typeface="Arial"/>
              <a:buChar char="-"/>
            </a:pPr>
            <a:r>
              <a:rPr lang="en-US" sz="1800">
                <a:solidFill>
                  <a:srgbClr val="616161"/>
                </a:solidFill>
              </a:rPr>
              <a:t>data types:  	     Numeric, Character, Factor, Integer, Logical, NA</a:t>
            </a:r>
            <a:endParaRPr sz="1800">
              <a:solidFill>
                <a:srgbClr val="616161"/>
              </a:solidFill>
            </a:endParaRPr>
          </a:p>
          <a:p>
            <a:pPr indent="0" lvl="0" marL="0" rtl="0" algn="l">
              <a:spcBef>
                <a:spcPts val="1600"/>
              </a:spcBef>
              <a:spcAft>
                <a:spcPts val="0"/>
              </a:spcAft>
              <a:buNone/>
            </a:pPr>
            <a:r>
              <a:rPr b="1" lang="en-US" sz="2000" u="sng">
                <a:solidFill>
                  <a:schemeClr val="accent5"/>
                </a:solidFill>
              </a:rPr>
              <a:t>Functions</a:t>
            </a:r>
            <a:r>
              <a:rPr b="1" lang="en-US" sz="2000">
                <a:solidFill>
                  <a:schemeClr val="accent5"/>
                </a:solidFill>
              </a:rPr>
              <a:t>  [verbs]:</a:t>
            </a:r>
            <a:r>
              <a:rPr lang="en-US" sz="1800">
                <a:solidFill>
                  <a:srgbClr val="0000FF"/>
                </a:solidFill>
                <a:latin typeface="Proxima Nova"/>
                <a:ea typeface="Proxima Nova"/>
                <a:cs typeface="Proxima Nova"/>
                <a:sym typeface="Proxima Nova"/>
              </a:rPr>
              <a:t>		</a:t>
            </a:r>
            <a:r>
              <a:rPr b="1" lang="en-US" sz="1800">
                <a:solidFill>
                  <a:schemeClr val="accent5"/>
                </a:solidFill>
                <a:latin typeface="Consolas"/>
                <a:ea typeface="Consolas"/>
                <a:cs typeface="Consolas"/>
                <a:sym typeface="Consolas"/>
              </a:rPr>
              <a:t>c()</a:t>
            </a:r>
            <a:r>
              <a:rPr b="1" lang="en-US" sz="1800">
                <a:solidFill>
                  <a:srgbClr val="0000FF"/>
                </a:solidFill>
                <a:latin typeface="Consolas"/>
                <a:ea typeface="Consolas"/>
                <a:cs typeface="Consolas"/>
                <a:sym typeface="Consolas"/>
              </a:rPr>
              <a:t>	 </a:t>
            </a:r>
            <a:endParaRPr b="1" sz="1800">
              <a:solidFill>
                <a:srgbClr val="0000FF"/>
              </a:solidFill>
              <a:latin typeface="Consolas"/>
              <a:ea typeface="Consolas"/>
              <a:cs typeface="Consolas"/>
              <a:sym typeface="Consolas"/>
            </a:endParaRPr>
          </a:p>
          <a:p>
            <a:pPr indent="0" lvl="0" marL="0" rtl="0" algn="l">
              <a:spcBef>
                <a:spcPts val="1600"/>
              </a:spcBef>
              <a:spcAft>
                <a:spcPts val="0"/>
              </a:spcAft>
              <a:buNone/>
            </a:pPr>
            <a:r>
              <a:rPr i="1" lang="en-US" sz="1700">
                <a:solidFill>
                  <a:srgbClr val="999999"/>
                </a:solidFill>
              </a:rPr>
              <a:t># The function “c()” combines values into a vector</a:t>
            </a:r>
            <a:endParaRPr sz="1700">
              <a:solidFill>
                <a:srgbClr val="999999"/>
              </a:solidFill>
            </a:endParaRPr>
          </a:p>
          <a:p>
            <a:pPr indent="-342900" lvl="0" marL="457200" rtl="0" algn="l">
              <a:spcBef>
                <a:spcPts val="1600"/>
              </a:spcBef>
              <a:spcAft>
                <a:spcPts val="0"/>
              </a:spcAft>
              <a:buClr>
                <a:srgbClr val="616161"/>
              </a:buClr>
              <a:buSzPts val="1800"/>
              <a:buFont typeface="Arial"/>
              <a:buChar char="-"/>
            </a:pPr>
            <a:r>
              <a:rPr lang="en-US" sz="1800">
                <a:solidFill>
                  <a:srgbClr val="616161"/>
                </a:solidFill>
              </a:rPr>
              <a:t>There are many built-in functions in the “base” package.</a:t>
            </a:r>
            <a:endParaRPr sz="1800">
              <a:solidFill>
                <a:srgbClr val="616161"/>
              </a:solidFill>
            </a:endParaRPr>
          </a:p>
          <a:p>
            <a:pPr indent="-342900" lvl="0" marL="457200" rtl="0" algn="l">
              <a:spcBef>
                <a:spcPts val="0"/>
              </a:spcBef>
              <a:spcAft>
                <a:spcPts val="0"/>
              </a:spcAft>
              <a:buClr>
                <a:srgbClr val="616161"/>
              </a:buClr>
              <a:buSzPts val="1800"/>
              <a:buFont typeface="Arial"/>
              <a:buChar char="-"/>
            </a:pPr>
            <a:r>
              <a:rPr lang="en-US" sz="1800">
                <a:solidFill>
                  <a:srgbClr val="616161"/>
                </a:solidFill>
              </a:rPr>
              <a:t>More can be added by installing extra packages.</a:t>
            </a:r>
            <a:endParaRPr b="1" sz="1800" u="sng"/>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135f80a2e56_2_323"/>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7" name="Google Shape;437;g135f80a2e56_2_323"/>
          <p:cNvSpPr txBox="1"/>
          <p:nvPr/>
        </p:nvSpPr>
        <p:spPr>
          <a:xfrm>
            <a:off x="5131689" y="1514954"/>
            <a:ext cx="3402000" cy="2338500"/>
          </a:xfrm>
          <a:prstGeom prst="rect">
            <a:avLst/>
          </a:prstGeom>
          <a:noFill/>
          <a:ln>
            <a:noFill/>
          </a:ln>
        </p:spPr>
        <p:txBody>
          <a:bodyPr anchorCtr="0" anchor="t" bIns="91425" lIns="0" spcFirstLastPara="1" rIns="91425" wrap="square" tIns="91425">
            <a:normAutofit lnSpcReduction="10000"/>
          </a:bodyPr>
          <a:lstStyle/>
          <a:p>
            <a:pPr indent="0" lvl="0" marL="0" marR="0" rtl="0" algn="l">
              <a:lnSpc>
                <a:spcPct val="100000"/>
              </a:lnSpc>
              <a:spcBef>
                <a:spcPts val="0"/>
              </a:spcBef>
              <a:spcAft>
                <a:spcPts val="0"/>
              </a:spcAft>
              <a:buNone/>
            </a:pPr>
            <a:r>
              <a:rPr lang="en-US">
                <a:solidFill>
                  <a:schemeClr val="dk1"/>
                </a:solidFill>
              </a:rPr>
              <a:t>Comment out lines (or parts of lines) with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None/>
            </a:pPr>
            <a:r>
              <a:rPr lang="en-US">
                <a:solidFill>
                  <a:schemeClr val="dk1"/>
                </a:solidFill>
              </a:rPr>
              <a:t>Tips on making objects:</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Be consistent with:</a:t>
            </a:r>
            <a:endParaRPr>
              <a:solidFill>
                <a:schemeClr val="dk1"/>
              </a:solidFill>
            </a:endParaRPr>
          </a:p>
          <a:p>
            <a:pPr indent="-317500" lvl="0" marL="457200" marR="0" rtl="0" algn="l">
              <a:lnSpc>
                <a:spcPct val="100000"/>
              </a:lnSpc>
              <a:spcBef>
                <a:spcPts val="1000"/>
              </a:spcBef>
              <a:spcAft>
                <a:spcPts val="0"/>
              </a:spcAft>
              <a:buClr>
                <a:schemeClr val="dk1"/>
              </a:buClr>
              <a:buSzPts val="1400"/>
              <a:buChar char="-"/>
            </a:pPr>
            <a:r>
              <a:rPr lang="en-US">
                <a:solidFill>
                  <a:schemeClr val="dk1"/>
                </a:solidFill>
              </a:rPr>
              <a:t>meaningful &amp; concise names, e.g.: "day_1" (not "first_day_of_the_month" or "djm1")</a:t>
            </a:r>
            <a:endParaRPr>
              <a:solidFill>
                <a:schemeClr val="dk1"/>
              </a:solidFill>
            </a:endParaRPr>
          </a:p>
          <a:p>
            <a:pPr indent="-317500" lvl="0" marL="457200" marR="0" rtl="0" algn="l">
              <a:lnSpc>
                <a:spcPct val="100000"/>
              </a:lnSpc>
              <a:spcBef>
                <a:spcPts val="1000"/>
              </a:spcBef>
              <a:spcAft>
                <a:spcPts val="1000"/>
              </a:spcAft>
              <a:buClr>
                <a:schemeClr val="dk1"/>
              </a:buClr>
              <a:buSzPts val="1400"/>
              <a:buChar char="-"/>
            </a:pPr>
            <a:r>
              <a:rPr lang="en-US">
                <a:solidFill>
                  <a:schemeClr val="dk1"/>
                </a:solidFill>
              </a:rPr>
              <a:t>formatting &amp; spacing</a:t>
            </a:r>
            <a:endParaRPr b="0" i="0" sz="1400" u="none" cap="none" strike="noStrike">
              <a:solidFill>
                <a:srgbClr val="000000"/>
              </a:solidFill>
              <a:latin typeface="Arial"/>
              <a:ea typeface="Arial"/>
              <a:cs typeface="Arial"/>
              <a:sym typeface="Arial"/>
            </a:endParaRPr>
          </a:p>
        </p:txBody>
      </p:sp>
      <p:sp>
        <p:nvSpPr>
          <p:cNvPr id="438" name="Google Shape;438;g135f80a2e56_2_323"/>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9" name="Google Shape;439;g135f80a2e56_2_323"/>
          <p:cNvSpPr txBox="1"/>
          <p:nvPr/>
        </p:nvSpPr>
        <p:spPr>
          <a:xfrm>
            <a:off x="570139" y="1514954"/>
            <a:ext cx="340200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lang="en-US">
                <a:solidFill>
                  <a:schemeClr val="dk1"/>
                </a:solidFill>
              </a:rPr>
              <a:t>Defining some terms: </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A data frame is a table</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 A vector is a field/column</a:t>
            </a:r>
            <a:endParaRPr>
              <a:solidFill>
                <a:schemeClr val="dk1"/>
              </a:solidFill>
            </a:endParaRPr>
          </a:p>
          <a:p>
            <a:pPr indent="-180340" lvl="0" marL="182880" marR="0" rtl="0" algn="l">
              <a:lnSpc>
                <a:spcPct val="100000"/>
              </a:lnSpc>
              <a:spcBef>
                <a:spcPts val="1200"/>
              </a:spcBef>
              <a:spcAft>
                <a:spcPts val="0"/>
              </a:spcAft>
              <a:buClr>
                <a:schemeClr val="dk1"/>
              </a:buClr>
              <a:buSzPts val="1400"/>
              <a:buChar char="●"/>
            </a:pPr>
            <a:r>
              <a:rPr lang="en-US">
                <a:solidFill>
                  <a:schemeClr val="dk1"/>
                </a:solidFill>
              </a:rPr>
              <a:t>“A package is a collection of R functions, data and compiled code”</a:t>
            </a:r>
            <a:endParaRPr>
              <a:solidFill>
                <a:schemeClr val="dk1"/>
              </a:solidFill>
            </a:endParaRPr>
          </a:p>
          <a:p>
            <a:pPr indent="-180340" lvl="0" marL="182880" marR="0" rtl="0" algn="l">
              <a:lnSpc>
                <a:spcPct val="100000"/>
              </a:lnSpc>
              <a:spcBef>
                <a:spcPts val="1200"/>
              </a:spcBef>
              <a:spcAft>
                <a:spcPts val="0"/>
              </a:spcAft>
              <a:buClr>
                <a:schemeClr val="dk1"/>
              </a:buClr>
              <a:buSzPts val="1400"/>
              <a:buChar char="●"/>
            </a:pPr>
            <a:r>
              <a:rPr lang="en-US">
                <a:solidFill>
                  <a:schemeClr val="dk1"/>
                </a:solidFill>
              </a:rPr>
              <a:t>“The location where the packages are stored is called the library”</a:t>
            </a:r>
            <a:endParaRPr b="0" i="0" sz="1400" u="none" cap="none" strike="noStrike">
              <a:solidFill>
                <a:srgbClr val="000000"/>
              </a:solidFill>
              <a:latin typeface="Arial"/>
              <a:ea typeface="Arial"/>
              <a:cs typeface="Arial"/>
              <a:sym typeface="Arial"/>
            </a:endParaRPr>
          </a:p>
        </p:txBody>
      </p:sp>
      <p:sp>
        <p:nvSpPr>
          <p:cNvPr id="440" name="Google Shape;440;g135f80a2e56_2_323"/>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441" name="Google Shape;441;g135f80a2e56_2_323"/>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SCRIPT SETUP</a:t>
            </a:r>
            <a:endParaRPr b="1" i="0" sz="100" u="none" cap="none" strike="noStrike">
              <a:solidFill>
                <a:schemeClr val="accent1"/>
              </a:solidFill>
              <a:latin typeface="Arial"/>
              <a:ea typeface="Arial"/>
              <a:cs typeface="Arial"/>
              <a:sym typeface="Arial"/>
            </a:endParaRPr>
          </a:p>
        </p:txBody>
      </p:sp>
      <p:sp>
        <p:nvSpPr>
          <p:cNvPr id="442" name="Google Shape;442;g135f80a2e56_2_32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Script Setup (&amp; some R syntax)</a:t>
            </a:r>
            <a:endParaRPr b="1" i="0" sz="2200" u="none" cap="none" strike="noStrike">
              <a:solidFill>
                <a:schemeClr val="dk2"/>
              </a:solidFill>
              <a:latin typeface="Arial"/>
              <a:ea typeface="Arial"/>
              <a:cs typeface="Arial"/>
              <a:sym typeface="Arial"/>
            </a:endParaRPr>
          </a:p>
        </p:txBody>
      </p:sp>
      <p:sp>
        <p:nvSpPr>
          <p:cNvPr id="443" name="Google Shape;443;g135f80a2e56_2_323"/>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R-scripts are text files with a “.R” extension, and [hopefully] working code inside: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sp>
        <p:nvSpPr>
          <p:cNvPr id="444" name="Google Shape;444;g135f80a2e56_2_323"/>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a:t>
            </a:r>
            <a:r>
              <a:rPr lang="en-US" sz="700"/>
              <a:t>https://stackoverflow.com/questions/26900228/what-is-the-difference-between-a-library-and-a-package-in-r#:~:text=In%20R%2C%20a%20package%20is%20a%20collection%20of,and%20it%20will%20be%20stored%20in%20your%20library.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135f80a2e56_2_311"/>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450" name="Google Shape;450;g135f80a2e56_2_311"/>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SCRIPT SETUP</a:t>
            </a:r>
            <a:endParaRPr b="1" i="0" sz="100" u="none" cap="none" strike="noStrike">
              <a:solidFill>
                <a:schemeClr val="accent1"/>
              </a:solidFill>
              <a:latin typeface="Arial"/>
              <a:ea typeface="Arial"/>
              <a:cs typeface="Arial"/>
              <a:sym typeface="Arial"/>
            </a:endParaRPr>
          </a:p>
        </p:txBody>
      </p:sp>
      <p:sp>
        <p:nvSpPr>
          <p:cNvPr id="451" name="Google Shape;451;g135f80a2e56_2_31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Script Setup (&amp; some R syntax)</a:t>
            </a:r>
            <a:endParaRPr b="1" i="0" sz="2200" u="none" cap="none" strike="noStrike">
              <a:solidFill>
                <a:schemeClr val="dk2"/>
              </a:solidFill>
              <a:latin typeface="Arial"/>
              <a:ea typeface="Arial"/>
              <a:cs typeface="Arial"/>
              <a:sym typeface="Arial"/>
            </a:endParaRPr>
          </a:p>
        </p:txBody>
      </p:sp>
      <p:sp>
        <p:nvSpPr>
          <p:cNvPr id="452" name="Google Shape;452;g135f80a2e56_2_311"/>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R-scripts are text files with a “.R” extension, and [hopefully] working code inside: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sp>
        <p:nvSpPr>
          <p:cNvPr id="453" name="Google Shape;453;g135f80a2e56_2_311"/>
          <p:cNvSpPr txBox="1"/>
          <p:nvPr/>
        </p:nvSpPr>
        <p:spPr>
          <a:xfrm>
            <a:off x="689850" y="1474350"/>
            <a:ext cx="7764300" cy="231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Formatting in R is very forgiving -- spaces and line breaks won’t affect how functions are executed</a:t>
            </a:r>
            <a:endParaRPr/>
          </a:p>
          <a:p>
            <a:pPr indent="-330200" lvl="1" marL="914400" rtl="0" algn="l">
              <a:spcBef>
                <a:spcPts val="0"/>
              </a:spcBef>
              <a:spcAft>
                <a:spcPts val="0"/>
              </a:spcAft>
              <a:buSzPts val="1600"/>
              <a:buChar char="-"/>
            </a:pPr>
            <a:r>
              <a:rPr lang="en-US"/>
              <a:t>BUT be careful -- easy to get messy...</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US"/>
              <a:t>Consider following one of these style guides:</a:t>
            </a:r>
            <a:endParaRPr/>
          </a:p>
          <a:p>
            <a:pPr indent="0" lvl="0" marL="457200" rtl="0" algn="l">
              <a:lnSpc>
                <a:spcPct val="115000"/>
              </a:lnSpc>
              <a:spcBef>
                <a:spcPts val="0"/>
              </a:spcBef>
              <a:spcAft>
                <a:spcPts val="0"/>
              </a:spcAft>
              <a:buNone/>
            </a:pPr>
            <a:r>
              <a:rPr lang="en-US"/>
              <a:t>	- </a:t>
            </a:r>
            <a:r>
              <a:rPr lang="en-US" u="sng">
                <a:solidFill>
                  <a:srgbClr val="0563C1"/>
                </a:solidFill>
                <a:hlinkClick r:id="rId3">
                  <a:extLst>
                    <a:ext uri="{A12FA001-AC4F-418D-AE19-62706E023703}">
                      <ahyp:hlinkClr val="tx"/>
                    </a:ext>
                  </a:extLst>
                </a:hlinkClick>
              </a:rPr>
              <a:t>http://adv-r.had.co.nz/Style.html</a:t>
            </a:r>
            <a:r>
              <a:rPr lang="en-US">
                <a:solidFill>
                  <a:srgbClr val="0563C1"/>
                </a:solidFill>
              </a:rPr>
              <a:t> </a:t>
            </a:r>
            <a:endParaRPr>
              <a:solidFill>
                <a:srgbClr val="0563C1"/>
              </a:solidFill>
            </a:endParaRPr>
          </a:p>
          <a:p>
            <a:pPr indent="0" lvl="0" marL="457200" rtl="0" algn="l">
              <a:lnSpc>
                <a:spcPct val="115000"/>
              </a:lnSpc>
              <a:spcBef>
                <a:spcPts val="0"/>
              </a:spcBef>
              <a:spcAft>
                <a:spcPts val="0"/>
              </a:spcAft>
              <a:buNone/>
            </a:pPr>
            <a:r>
              <a:rPr lang="en-US"/>
              <a:t>	- </a:t>
            </a:r>
            <a:r>
              <a:rPr lang="en-US" u="sng">
                <a:solidFill>
                  <a:srgbClr val="0563C1"/>
                </a:solidFill>
                <a:hlinkClick r:id="rId4">
                  <a:extLst>
                    <a:ext uri="{A12FA001-AC4F-418D-AE19-62706E023703}">
                      <ahyp:hlinkClr val="tx"/>
                    </a:ext>
                  </a:extLst>
                </a:hlinkClick>
              </a:rPr>
              <a:t>https://google.github.io/styleguide/Rguide.xml</a:t>
            </a:r>
            <a:r>
              <a:rPr lang="en-US"/>
              <a:t> </a:t>
            </a:r>
            <a:endParaRPr/>
          </a:p>
          <a:p>
            <a:pPr indent="0" lvl="0" marL="457200" rtl="0" algn="l">
              <a:lnSpc>
                <a:spcPct val="115000"/>
              </a:lnSpc>
              <a:spcBef>
                <a:spcPts val="0"/>
              </a:spcBef>
              <a:spcAft>
                <a:spcPts val="0"/>
              </a:spcAft>
              <a:buNone/>
            </a:pPr>
            <a:r>
              <a:rPr lang="en-US"/>
              <a:t>	- </a:t>
            </a:r>
            <a:r>
              <a:rPr lang="en-US" u="sng">
                <a:solidFill>
                  <a:srgbClr val="0563C1"/>
                </a:solidFill>
                <a:hlinkClick r:id="rId5">
                  <a:extLst>
                    <a:ext uri="{A12FA001-AC4F-418D-AE19-62706E023703}">
                      <ahyp:hlinkClr val="tx"/>
                    </a:ext>
                  </a:extLst>
                </a:hlinkClick>
              </a:rPr>
              <a:t>http://jef.works/R-style-guide/</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135f80a2e56_3_317"/>
          <p:cNvSpPr txBox="1"/>
          <p:nvPr/>
        </p:nvSpPr>
        <p:spPr>
          <a:xfrm>
            <a:off x="250825" y="2895600"/>
            <a:ext cx="2881200" cy="1595700"/>
          </a:xfrm>
          <a:prstGeom prst="rect">
            <a:avLst/>
          </a:prstGeom>
          <a:noFill/>
          <a:ln>
            <a:noFill/>
          </a:ln>
        </p:spPr>
        <p:txBody>
          <a:bodyPr anchorCtr="0" anchor="t" bIns="91425" lIns="0" spcFirstLastPara="1" rIns="91425" wrap="square" tIns="91425">
            <a:noAutofit/>
          </a:bodyPr>
          <a:lstStyle/>
          <a:p>
            <a:pPr indent="0" lvl="0" marL="0" marR="0" rtl="0" algn="l">
              <a:lnSpc>
                <a:spcPct val="150000"/>
              </a:lnSpc>
              <a:spcBef>
                <a:spcPts val="0"/>
              </a:spcBef>
              <a:spcAft>
                <a:spcPts val="0"/>
              </a:spcAft>
              <a:buNone/>
            </a:pPr>
            <a:r>
              <a:rPr lang="en-US" sz="1000">
                <a:solidFill>
                  <a:schemeClr val="dk1"/>
                </a:solidFill>
              </a:rPr>
              <a:t>The first 4 lines of your script should always be comments (</a:t>
            </a:r>
            <a:r>
              <a:rPr b="1" lang="en-US" sz="1000">
                <a:solidFill>
                  <a:srgbClr val="7F7F7F"/>
                </a:solidFill>
                <a:latin typeface="Consolas"/>
                <a:ea typeface="Consolas"/>
                <a:cs typeface="Consolas"/>
                <a:sym typeface="Consolas"/>
              </a:rPr>
              <a:t>#</a:t>
            </a:r>
            <a:r>
              <a:rPr lang="en-US" sz="1000">
                <a:solidFill>
                  <a:schemeClr val="dk1"/>
                </a:solidFill>
              </a:rPr>
              <a:t>):</a:t>
            </a:r>
            <a:endParaRPr sz="1000">
              <a:solidFill>
                <a:schemeClr val="dk1"/>
              </a:solidFill>
            </a:endParaRPr>
          </a:p>
          <a:p>
            <a:pPr indent="-173228" lvl="0" marL="210312" marR="0" rtl="0" algn="l">
              <a:lnSpc>
                <a:spcPct val="150000"/>
              </a:lnSpc>
              <a:spcBef>
                <a:spcPts val="200"/>
              </a:spcBef>
              <a:spcAft>
                <a:spcPts val="0"/>
              </a:spcAft>
              <a:buClr>
                <a:schemeClr val="dk1"/>
              </a:buClr>
              <a:buSzPts val="1000"/>
              <a:buFont typeface="Arial"/>
              <a:buAutoNum type="arabicPeriod"/>
            </a:pPr>
            <a:r>
              <a:rPr lang="en-US" sz="1000">
                <a:solidFill>
                  <a:schemeClr val="dk1"/>
                </a:solidFill>
              </a:rPr>
              <a:t>The script’s purpose</a:t>
            </a:r>
            <a:endParaRPr b="0" i="0" sz="1400" u="none" cap="none" strike="noStrike">
              <a:solidFill>
                <a:srgbClr val="000000"/>
              </a:solidFill>
              <a:latin typeface="Arial"/>
              <a:ea typeface="Arial"/>
              <a:cs typeface="Arial"/>
              <a:sym typeface="Arial"/>
            </a:endParaRPr>
          </a:p>
          <a:p>
            <a:pPr indent="-173228" lvl="0" marL="210312" marR="0" rtl="0" algn="l">
              <a:lnSpc>
                <a:spcPct val="150000"/>
              </a:lnSpc>
              <a:spcBef>
                <a:spcPts val="200"/>
              </a:spcBef>
              <a:spcAft>
                <a:spcPts val="0"/>
              </a:spcAft>
              <a:buClr>
                <a:schemeClr val="dk1"/>
              </a:buClr>
              <a:buSzPts val="1000"/>
              <a:buFont typeface="Arial"/>
              <a:buAutoNum type="arabicPeriod"/>
            </a:pPr>
            <a:r>
              <a:rPr lang="en-US" sz="1000">
                <a:solidFill>
                  <a:schemeClr val="dk1"/>
                </a:solidFill>
              </a:rPr>
              <a:t>R version</a:t>
            </a:r>
            <a:endParaRPr b="0" i="0" sz="1000" u="none" cap="none" strike="noStrike">
              <a:solidFill>
                <a:schemeClr val="dk1"/>
              </a:solidFill>
              <a:latin typeface="Arial"/>
              <a:ea typeface="Arial"/>
              <a:cs typeface="Arial"/>
              <a:sym typeface="Arial"/>
            </a:endParaRPr>
          </a:p>
          <a:p>
            <a:pPr indent="-173228" lvl="0" marL="210312" marR="0" rtl="0" algn="l">
              <a:lnSpc>
                <a:spcPct val="150000"/>
              </a:lnSpc>
              <a:spcBef>
                <a:spcPts val="200"/>
              </a:spcBef>
              <a:spcAft>
                <a:spcPts val="0"/>
              </a:spcAft>
              <a:buClr>
                <a:schemeClr val="dk1"/>
              </a:buClr>
              <a:buSzPts val="1000"/>
              <a:buAutoNum type="arabicPeriod"/>
            </a:pPr>
            <a:r>
              <a:rPr lang="en-US" sz="1000">
                <a:solidFill>
                  <a:schemeClr val="dk1"/>
                </a:solidFill>
              </a:rPr>
              <a:t>Your EMu user name</a:t>
            </a:r>
            <a:endParaRPr sz="1000">
              <a:solidFill>
                <a:schemeClr val="dk1"/>
              </a:solidFill>
            </a:endParaRPr>
          </a:p>
          <a:p>
            <a:pPr indent="-173228" lvl="0" marL="210312" marR="0" rtl="0" algn="l">
              <a:lnSpc>
                <a:spcPct val="150000"/>
              </a:lnSpc>
              <a:spcBef>
                <a:spcPts val="200"/>
              </a:spcBef>
              <a:spcAft>
                <a:spcPts val="200"/>
              </a:spcAft>
              <a:buClr>
                <a:schemeClr val="dk1"/>
              </a:buClr>
              <a:buSzPts val="1000"/>
              <a:buAutoNum type="arabicPeriod"/>
            </a:pPr>
            <a:r>
              <a:rPr lang="en-US" sz="1000">
                <a:solidFill>
                  <a:schemeClr val="dk1"/>
                </a:solidFill>
              </a:rPr>
              <a:t>The date</a:t>
            </a:r>
            <a:endParaRPr sz="1000">
              <a:solidFill>
                <a:schemeClr val="dk1"/>
              </a:solidFill>
            </a:endParaRPr>
          </a:p>
        </p:txBody>
      </p:sp>
      <p:sp>
        <p:nvSpPr>
          <p:cNvPr id="459" name="Google Shape;459;g135f80a2e56_3_317"/>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Basics</a:t>
            </a:r>
            <a:endParaRPr b="0" i="0" sz="2200" u="none" cap="none" strike="noStrike">
              <a:solidFill>
                <a:schemeClr val="dk2"/>
              </a:solidFill>
              <a:latin typeface="Arial"/>
              <a:ea typeface="Arial"/>
              <a:cs typeface="Arial"/>
              <a:sym typeface="Arial"/>
            </a:endParaRPr>
          </a:p>
        </p:txBody>
      </p:sp>
      <p:sp>
        <p:nvSpPr>
          <p:cNvPr id="460" name="Google Shape;460;g135f80a2e56_3_317"/>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Step 2</a:t>
            </a:r>
            <a:endParaRPr b="0" i="0" sz="1050" u="none" cap="none" strike="noStrike">
              <a:solidFill>
                <a:srgbClr val="7F7F7F"/>
              </a:solidFill>
              <a:latin typeface="Arial"/>
              <a:ea typeface="Arial"/>
              <a:cs typeface="Arial"/>
              <a:sym typeface="Arial"/>
            </a:endParaRPr>
          </a:p>
        </p:txBody>
      </p:sp>
      <p:sp>
        <p:nvSpPr>
          <p:cNvPr id="461" name="Google Shape;461;g135f80a2e56_3_317"/>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SCRIPT SETUP</a:t>
            </a:r>
            <a:endParaRPr b="1" i="0" sz="100" u="none" cap="none" strike="noStrike">
              <a:solidFill>
                <a:schemeClr val="accent1"/>
              </a:solidFill>
              <a:latin typeface="Arial"/>
              <a:ea typeface="Arial"/>
              <a:cs typeface="Arial"/>
              <a:sym typeface="Arial"/>
            </a:endParaRPr>
          </a:p>
        </p:txBody>
      </p:sp>
      <p:graphicFrame>
        <p:nvGraphicFramePr>
          <p:cNvPr id="462" name="Google Shape;462;g135f80a2e56_3_317"/>
          <p:cNvGraphicFramePr/>
          <p:nvPr/>
        </p:nvGraphicFramePr>
        <p:xfrm>
          <a:off x="3852075" y="1619350"/>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Workshop script for cleaning messy data.</a:t>
                      </a:r>
                      <a:endParaRPr sz="1000">
                        <a:solidFill>
                          <a:srgbClr val="7F7F7F"/>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2</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R version 3.4.0 (2017-04-21)</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3</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KWebbink</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4</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16-Aug-2017</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5</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6</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7</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8</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135f80a2e56_3_346"/>
          <p:cNvSpPr txBox="1"/>
          <p:nvPr/>
        </p:nvSpPr>
        <p:spPr>
          <a:xfrm>
            <a:off x="250825" y="2895600"/>
            <a:ext cx="2881200" cy="1595700"/>
          </a:xfrm>
          <a:prstGeom prst="rect">
            <a:avLst/>
          </a:prstGeom>
          <a:noFill/>
          <a:ln>
            <a:noFill/>
          </a:ln>
        </p:spPr>
        <p:txBody>
          <a:bodyPr anchorCtr="0" anchor="t" bIns="91425" lIns="0" spcFirstLastPara="1" rIns="91425" wrap="square" tIns="91425">
            <a:noAutofit/>
          </a:bodyPr>
          <a:lstStyle/>
          <a:p>
            <a:pPr indent="0" lvl="0" marL="0" marR="0" rtl="0" algn="l">
              <a:lnSpc>
                <a:spcPct val="150000"/>
              </a:lnSpc>
              <a:spcBef>
                <a:spcPts val="0"/>
              </a:spcBef>
              <a:spcAft>
                <a:spcPts val="0"/>
              </a:spcAft>
              <a:buNone/>
            </a:pPr>
            <a:r>
              <a:rPr lang="en-US" sz="1000">
                <a:solidFill>
                  <a:schemeClr val="dk1"/>
                </a:solidFill>
              </a:rPr>
              <a:t>Install and load </a:t>
            </a:r>
            <a:r>
              <a:rPr lang="en-US" sz="1000">
                <a:solidFill>
                  <a:schemeClr val="accent1"/>
                </a:solidFill>
                <a:latin typeface="Consolas"/>
                <a:ea typeface="Consolas"/>
                <a:cs typeface="Consolas"/>
                <a:sym typeface="Consolas"/>
              </a:rPr>
              <a:t>“tidyr”</a:t>
            </a:r>
            <a:r>
              <a:rPr lang="en-US" sz="1000">
                <a:solidFill>
                  <a:schemeClr val="dk1"/>
                </a:solidFill>
              </a:rPr>
              <a:t> package.</a:t>
            </a:r>
            <a:endParaRPr sz="1000">
              <a:solidFill>
                <a:schemeClr val="dk1"/>
              </a:solidFill>
            </a:endParaRPr>
          </a:p>
        </p:txBody>
      </p:sp>
      <p:sp>
        <p:nvSpPr>
          <p:cNvPr id="468" name="Google Shape;468;g135f80a2e56_3_346"/>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Basics</a:t>
            </a:r>
            <a:endParaRPr b="0" i="0" sz="2200" u="none" cap="none" strike="noStrike">
              <a:solidFill>
                <a:schemeClr val="dk2"/>
              </a:solidFill>
              <a:latin typeface="Arial"/>
              <a:ea typeface="Arial"/>
              <a:cs typeface="Arial"/>
              <a:sym typeface="Arial"/>
            </a:endParaRPr>
          </a:p>
        </p:txBody>
      </p:sp>
      <p:sp>
        <p:nvSpPr>
          <p:cNvPr id="469" name="Google Shape;469;g135f80a2e56_3_346"/>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Step 3</a:t>
            </a:r>
            <a:endParaRPr b="0" i="0" sz="1050" u="none" cap="none" strike="noStrike">
              <a:solidFill>
                <a:srgbClr val="7F7F7F"/>
              </a:solidFill>
              <a:latin typeface="Arial"/>
              <a:ea typeface="Arial"/>
              <a:cs typeface="Arial"/>
              <a:sym typeface="Arial"/>
            </a:endParaRPr>
          </a:p>
        </p:txBody>
      </p:sp>
      <p:sp>
        <p:nvSpPr>
          <p:cNvPr id="470" name="Google Shape;470;g135f80a2e56_3_34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SCRIPT SETUP</a:t>
            </a:r>
            <a:endParaRPr b="1" i="0" sz="100" u="none" cap="none" strike="noStrike">
              <a:solidFill>
                <a:schemeClr val="accent1"/>
              </a:solidFill>
              <a:latin typeface="Arial"/>
              <a:ea typeface="Arial"/>
              <a:cs typeface="Arial"/>
              <a:sym typeface="Arial"/>
            </a:endParaRPr>
          </a:p>
        </p:txBody>
      </p:sp>
      <p:graphicFrame>
        <p:nvGraphicFramePr>
          <p:cNvPr id="471" name="Google Shape;471;g135f80a2e56_3_346"/>
          <p:cNvGraphicFramePr/>
          <p:nvPr/>
        </p:nvGraphicFramePr>
        <p:xfrm>
          <a:off x="3852075" y="1619350"/>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Workshop script for cleaning messy data.</a:t>
                      </a:r>
                      <a:endParaRPr sz="1000">
                        <a:solidFill>
                          <a:srgbClr val="7F7F7F"/>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2</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R version 3.4.0 (2017-04-21)</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3</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KWebbink</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4</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16-Aug-2017</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5</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6</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install.packages(</a:t>
                      </a:r>
                      <a:r>
                        <a:rPr lang="en-US" sz="1000">
                          <a:solidFill>
                            <a:schemeClr val="accent1"/>
                          </a:solidFill>
                          <a:latin typeface="Consolas"/>
                          <a:ea typeface="Consolas"/>
                          <a:cs typeface="Consolas"/>
                          <a:sym typeface="Consolas"/>
                        </a:rPr>
                        <a:t>"tidyr"</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7</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library(</a:t>
                      </a:r>
                      <a:r>
                        <a:rPr lang="en-US" sz="1000">
                          <a:solidFill>
                            <a:schemeClr val="accent1"/>
                          </a:solidFill>
                          <a:latin typeface="Consolas"/>
                          <a:ea typeface="Consolas"/>
                          <a:cs typeface="Consolas"/>
                          <a:sym typeface="Consolas"/>
                        </a:rPr>
                        <a:t>"tidyr"</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8</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5" name="Shape 165"/>
        <p:cNvGrpSpPr/>
        <p:nvPr/>
      </p:nvGrpSpPr>
      <p:grpSpPr>
        <a:xfrm>
          <a:off x="0" y="0"/>
          <a:ext cx="0" cy="0"/>
          <a:chOff x="0" y="0"/>
          <a:chExt cx="0" cy="0"/>
        </a:xfrm>
      </p:grpSpPr>
      <p:sp>
        <p:nvSpPr>
          <p:cNvPr id="166" name="Google Shape;166;g135f80a2e56_2_61"/>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Introduction to 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135f80a2e56_3_361"/>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Basics</a:t>
            </a:r>
            <a:endParaRPr b="0" i="0" sz="2200" u="none" cap="none" strike="noStrike">
              <a:solidFill>
                <a:schemeClr val="dk2"/>
              </a:solidFill>
              <a:latin typeface="Arial"/>
              <a:ea typeface="Arial"/>
              <a:cs typeface="Arial"/>
              <a:sym typeface="Arial"/>
            </a:endParaRPr>
          </a:p>
        </p:txBody>
      </p:sp>
      <p:sp>
        <p:nvSpPr>
          <p:cNvPr id="477" name="Google Shape;477;g135f80a2e56_3_361"/>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Step 4</a:t>
            </a:r>
            <a:endParaRPr b="0" i="0" sz="1050" u="none" cap="none" strike="noStrike">
              <a:solidFill>
                <a:srgbClr val="7F7F7F"/>
              </a:solidFill>
              <a:latin typeface="Arial"/>
              <a:ea typeface="Arial"/>
              <a:cs typeface="Arial"/>
              <a:sym typeface="Arial"/>
            </a:endParaRPr>
          </a:p>
        </p:txBody>
      </p:sp>
      <p:sp>
        <p:nvSpPr>
          <p:cNvPr id="478" name="Google Shape;478;g135f80a2e56_3_36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SCRIPT SETUP</a:t>
            </a:r>
            <a:endParaRPr b="1" i="0" sz="100" u="none" cap="none" strike="noStrike">
              <a:solidFill>
                <a:schemeClr val="accent1"/>
              </a:solidFill>
              <a:latin typeface="Arial"/>
              <a:ea typeface="Arial"/>
              <a:cs typeface="Arial"/>
              <a:sym typeface="Arial"/>
            </a:endParaRPr>
          </a:p>
        </p:txBody>
      </p:sp>
      <p:graphicFrame>
        <p:nvGraphicFramePr>
          <p:cNvPr id="479" name="Google Shape;479;g135f80a2e56_3_361"/>
          <p:cNvGraphicFramePr/>
          <p:nvPr/>
        </p:nvGraphicFramePr>
        <p:xfrm>
          <a:off x="3852075" y="1398413"/>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Workshop script for cleaning messy data.</a:t>
                      </a:r>
                      <a:endParaRPr sz="1000">
                        <a:solidFill>
                          <a:srgbClr val="7F7F7F"/>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2</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R version 3.4.0 (2017-04-21)</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3</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KWebbink</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4</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16-Aug-2017</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5</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6</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install.packages(</a:t>
                      </a:r>
                      <a:r>
                        <a:rPr lang="en-US" sz="1000">
                          <a:solidFill>
                            <a:schemeClr val="accent1"/>
                          </a:solidFill>
                          <a:latin typeface="Consolas"/>
                          <a:ea typeface="Consolas"/>
                          <a:cs typeface="Consolas"/>
                          <a:sym typeface="Consolas"/>
                        </a:rPr>
                        <a:t>"tidyr"</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7</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library(</a:t>
                      </a:r>
                      <a:r>
                        <a:rPr lang="en-US" sz="1000">
                          <a:solidFill>
                            <a:schemeClr val="accent1"/>
                          </a:solidFill>
                          <a:latin typeface="Consolas"/>
                          <a:ea typeface="Consolas"/>
                          <a:cs typeface="Consolas"/>
                          <a:sym typeface="Consolas"/>
                        </a:rPr>
                        <a:t>"tidyr"</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8</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9</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Input data-files will go here:</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10</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setwd(“C:/path/to/project/data”)</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
        <p:nvSpPr>
          <p:cNvPr id="480" name="Google Shape;480;g135f80a2e56_3_361"/>
          <p:cNvSpPr txBox="1"/>
          <p:nvPr/>
        </p:nvSpPr>
        <p:spPr>
          <a:xfrm>
            <a:off x="250825" y="2895600"/>
            <a:ext cx="2881200" cy="15957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None/>
            </a:pPr>
            <a:r>
              <a:rPr lang="en-US" sz="1000">
                <a:solidFill>
                  <a:schemeClr val="dk1"/>
                </a:solidFill>
              </a:rPr>
              <a:t>Set the working directory with </a:t>
            </a:r>
            <a:r>
              <a:rPr lang="en-US" sz="1000">
                <a:solidFill>
                  <a:schemeClr val="accent5"/>
                </a:solidFill>
                <a:latin typeface="Consolas"/>
                <a:ea typeface="Consolas"/>
                <a:cs typeface="Consolas"/>
                <a:sym typeface="Consolas"/>
              </a:rPr>
              <a:t>setwd()</a:t>
            </a:r>
            <a:r>
              <a:rPr lang="en-US" sz="1000">
                <a:solidFill>
                  <a:schemeClr val="dk1"/>
                </a:solidFill>
              </a:rPr>
              <a:t>.</a:t>
            </a:r>
            <a:endParaRPr sz="1000">
              <a:solidFill>
                <a:schemeClr val="dk1"/>
              </a:solidFill>
            </a:endParaRPr>
          </a:p>
          <a:p>
            <a:pPr indent="-173228" lvl="0" marL="210312" marR="0" rtl="0" algn="l">
              <a:lnSpc>
                <a:spcPct val="150000"/>
              </a:lnSpc>
              <a:spcBef>
                <a:spcPts val="200"/>
              </a:spcBef>
              <a:spcAft>
                <a:spcPts val="0"/>
              </a:spcAft>
              <a:buClr>
                <a:schemeClr val="dk1"/>
              </a:buClr>
              <a:buSzPts val="1000"/>
              <a:buFont typeface="Arial"/>
              <a:buChar char="●"/>
            </a:pPr>
            <a:r>
              <a:rPr lang="en-US" sz="1000">
                <a:solidFill>
                  <a:schemeClr val="dk1"/>
                </a:solidFill>
              </a:rPr>
              <a:t>On </a:t>
            </a:r>
            <a:r>
              <a:rPr lang="en-US" sz="1000">
                <a:solidFill>
                  <a:schemeClr val="dk1"/>
                </a:solidFill>
              </a:rPr>
              <a:t>Windows systems, a standard DOS file path begins with volume or drive letter, </a:t>
            </a:r>
            <a:r>
              <a:rPr b="1" lang="en-US" sz="1000">
                <a:solidFill>
                  <a:schemeClr val="dk1"/>
                </a:solidFill>
                <a:latin typeface="Consolas"/>
                <a:ea typeface="Consolas"/>
                <a:cs typeface="Consolas"/>
                <a:sym typeface="Consolas"/>
              </a:rPr>
              <a:t>C:</a:t>
            </a:r>
            <a:r>
              <a:rPr lang="en-US" sz="1000">
                <a:solidFill>
                  <a:schemeClr val="dk1"/>
                </a:solidFill>
              </a:rPr>
              <a:t> for the local disk.</a:t>
            </a:r>
            <a:endParaRPr b="0" i="0" sz="1400" u="none" cap="none" strike="noStrike">
              <a:solidFill>
                <a:srgbClr val="000000"/>
              </a:solidFill>
              <a:latin typeface="Arial"/>
              <a:ea typeface="Arial"/>
              <a:cs typeface="Arial"/>
              <a:sym typeface="Arial"/>
            </a:endParaRPr>
          </a:p>
          <a:p>
            <a:pPr indent="-173228" lvl="0" marL="210312" marR="0" rtl="0" algn="l">
              <a:lnSpc>
                <a:spcPct val="150000"/>
              </a:lnSpc>
              <a:spcBef>
                <a:spcPts val="200"/>
              </a:spcBef>
              <a:spcAft>
                <a:spcPts val="200"/>
              </a:spcAft>
              <a:buClr>
                <a:schemeClr val="dk1"/>
              </a:buClr>
              <a:buSzPts val="1000"/>
              <a:buChar char="●"/>
            </a:pPr>
            <a:r>
              <a:rPr lang="en-US" sz="1000">
                <a:solidFill>
                  <a:schemeClr val="dk1"/>
                </a:solidFill>
              </a:rPr>
              <a:t>In macOS, you may omit the local disk or use </a:t>
            </a:r>
            <a:r>
              <a:rPr b="1" lang="en-US" sz="1000">
                <a:solidFill>
                  <a:schemeClr val="dk1"/>
                </a:solidFill>
                <a:latin typeface="Consolas"/>
                <a:ea typeface="Consolas"/>
                <a:cs typeface="Consolas"/>
                <a:sym typeface="Consolas"/>
              </a:rPr>
              <a:t>~</a:t>
            </a:r>
            <a:r>
              <a:rPr lang="en-US" sz="1000">
                <a:solidFill>
                  <a:schemeClr val="dk1"/>
                </a:solidFill>
              </a:rPr>
              <a:t>, which is shorthand for the home directory.</a:t>
            </a:r>
            <a:endParaRPr sz="10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g135f80a2e56_3_395"/>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Basics</a:t>
            </a:r>
            <a:endParaRPr b="0" i="0" sz="2200" u="none" cap="none" strike="noStrike">
              <a:solidFill>
                <a:schemeClr val="dk2"/>
              </a:solidFill>
              <a:latin typeface="Arial"/>
              <a:ea typeface="Arial"/>
              <a:cs typeface="Arial"/>
              <a:sym typeface="Arial"/>
            </a:endParaRPr>
          </a:p>
        </p:txBody>
      </p:sp>
      <p:sp>
        <p:nvSpPr>
          <p:cNvPr id="486" name="Google Shape;486;g135f80a2e56_3_395"/>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Step 5</a:t>
            </a:r>
            <a:endParaRPr b="0" i="0" sz="1050" u="none" cap="none" strike="noStrike">
              <a:solidFill>
                <a:srgbClr val="7F7F7F"/>
              </a:solidFill>
              <a:latin typeface="Arial"/>
              <a:ea typeface="Arial"/>
              <a:cs typeface="Arial"/>
              <a:sym typeface="Arial"/>
            </a:endParaRPr>
          </a:p>
        </p:txBody>
      </p:sp>
      <p:sp>
        <p:nvSpPr>
          <p:cNvPr id="487" name="Google Shape;487;g135f80a2e56_3_39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SCRIPT SETUP</a:t>
            </a:r>
            <a:endParaRPr b="1" i="0" sz="100" u="none" cap="none" strike="noStrike">
              <a:solidFill>
                <a:schemeClr val="accent1"/>
              </a:solidFill>
              <a:latin typeface="Arial"/>
              <a:ea typeface="Arial"/>
              <a:cs typeface="Arial"/>
              <a:sym typeface="Arial"/>
            </a:endParaRPr>
          </a:p>
        </p:txBody>
      </p:sp>
      <p:graphicFrame>
        <p:nvGraphicFramePr>
          <p:cNvPr id="488" name="Google Shape;488;g135f80a2e56_3_395"/>
          <p:cNvGraphicFramePr/>
          <p:nvPr/>
        </p:nvGraphicFramePr>
        <p:xfrm>
          <a:off x="3852075" y="1398413"/>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Workshop script for cleaning messy data.</a:t>
                      </a:r>
                      <a:endParaRPr sz="1000">
                        <a:solidFill>
                          <a:srgbClr val="7F7F7F"/>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2</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R version 3.4.0 (2017-04-21)</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3</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KWebbink</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4</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16-Aug-2017</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5</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6</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install.packages(</a:t>
                      </a:r>
                      <a:r>
                        <a:rPr lang="en-US" sz="1000">
                          <a:solidFill>
                            <a:schemeClr val="accent1"/>
                          </a:solidFill>
                          <a:latin typeface="Consolas"/>
                          <a:ea typeface="Consolas"/>
                          <a:cs typeface="Consolas"/>
                          <a:sym typeface="Consolas"/>
                        </a:rPr>
                        <a:t>"tidyr"</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7</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library(</a:t>
                      </a:r>
                      <a:r>
                        <a:rPr lang="en-US" sz="1000">
                          <a:solidFill>
                            <a:schemeClr val="accent1"/>
                          </a:solidFill>
                          <a:latin typeface="Consolas"/>
                          <a:ea typeface="Consolas"/>
                          <a:cs typeface="Consolas"/>
                          <a:sym typeface="Consolas"/>
                        </a:rPr>
                        <a:t>"tidyr"</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8</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9</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Input data-files will go here:</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10</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setwd(“C:/path/to/project/data”)</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
        <p:nvSpPr>
          <p:cNvPr id="489" name="Google Shape;489;g135f80a2e56_3_395"/>
          <p:cNvSpPr txBox="1"/>
          <p:nvPr/>
        </p:nvSpPr>
        <p:spPr>
          <a:xfrm>
            <a:off x="250825" y="2895600"/>
            <a:ext cx="2881200" cy="15957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None/>
            </a:pPr>
            <a:r>
              <a:rPr lang="en-US" sz="1000">
                <a:solidFill>
                  <a:schemeClr val="dk1"/>
                </a:solidFill>
              </a:rPr>
              <a:t>Save your script by pressing </a:t>
            </a:r>
            <a:r>
              <a:rPr lang="en-US" sz="1000">
                <a:solidFill>
                  <a:srgbClr val="7F7F7F"/>
                </a:solidFill>
                <a:latin typeface="Consolas"/>
                <a:ea typeface="Consolas"/>
                <a:cs typeface="Consolas"/>
                <a:sym typeface="Consolas"/>
              </a:rPr>
              <a:t>Ctrl</a:t>
            </a:r>
            <a:r>
              <a:rPr lang="en-US" sz="1000">
                <a:solidFill>
                  <a:srgbClr val="7F7F7F"/>
                </a:solidFill>
                <a:latin typeface="Consolas"/>
                <a:ea typeface="Consolas"/>
                <a:cs typeface="Consolas"/>
                <a:sym typeface="Consolas"/>
              </a:rPr>
              <a:t>+</a:t>
            </a:r>
            <a:r>
              <a:rPr lang="en-US" sz="1000">
                <a:solidFill>
                  <a:srgbClr val="7F7F7F"/>
                </a:solidFill>
                <a:latin typeface="Consolas"/>
                <a:ea typeface="Consolas"/>
                <a:cs typeface="Consolas"/>
                <a:sym typeface="Consolas"/>
              </a:rPr>
              <a:t>S</a:t>
            </a:r>
            <a:r>
              <a:rPr lang="en-US" sz="1000">
                <a:solidFill>
                  <a:schemeClr val="dk1"/>
                </a:solidFill>
              </a:rPr>
              <a:t>.</a:t>
            </a:r>
            <a:endParaRPr sz="1000">
              <a:solidFill>
                <a:schemeClr val="dk1"/>
              </a:solidFill>
            </a:endParaRPr>
          </a:p>
          <a:p>
            <a:pPr indent="-173228" lvl="0" marL="210312" marR="0" rtl="0" algn="l">
              <a:lnSpc>
                <a:spcPct val="150000"/>
              </a:lnSpc>
              <a:spcBef>
                <a:spcPts val="200"/>
              </a:spcBef>
              <a:spcAft>
                <a:spcPts val="0"/>
              </a:spcAft>
              <a:buClr>
                <a:schemeClr val="dk1"/>
              </a:buClr>
              <a:buSzPts val="1000"/>
              <a:buFont typeface="Arial"/>
              <a:buChar char="●"/>
            </a:pPr>
            <a:r>
              <a:rPr lang="en-US" sz="1000">
                <a:solidFill>
                  <a:schemeClr val="dk1"/>
                </a:solidFill>
              </a:rPr>
              <a:t>It will appear as a “.R” text file inside your project directory.</a:t>
            </a:r>
            <a:endParaRPr sz="10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135f80a2e56_2_264"/>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Executing Commands</a:t>
            </a:r>
            <a:endParaRPr b="0" i="0" sz="2200" u="none" cap="none" strike="noStrike">
              <a:solidFill>
                <a:schemeClr val="dk2"/>
              </a:solidFill>
              <a:latin typeface="Arial"/>
              <a:ea typeface="Arial"/>
              <a:cs typeface="Arial"/>
              <a:sym typeface="Arial"/>
            </a:endParaRPr>
          </a:p>
        </p:txBody>
      </p:sp>
      <p:sp>
        <p:nvSpPr>
          <p:cNvPr id="495" name="Google Shape;495;g135f80a2e56_2_264"/>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Step 6</a:t>
            </a:r>
            <a:endParaRPr b="0" i="0" sz="1050" u="none" cap="none" strike="noStrike">
              <a:solidFill>
                <a:srgbClr val="7F7F7F"/>
              </a:solidFill>
              <a:latin typeface="Arial"/>
              <a:ea typeface="Arial"/>
              <a:cs typeface="Arial"/>
              <a:sym typeface="Arial"/>
            </a:endParaRPr>
          </a:p>
        </p:txBody>
      </p:sp>
      <p:sp>
        <p:nvSpPr>
          <p:cNvPr id="496" name="Google Shape;496;g135f80a2e56_2_26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SCRIPT SETUP</a:t>
            </a:r>
            <a:endParaRPr b="1" i="0" sz="100" u="none" cap="none" strike="noStrike">
              <a:solidFill>
                <a:schemeClr val="accent1"/>
              </a:solidFill>
              <a:latin typeface="Arial"/>
              <a:ea typeface="Arial"/>
              <a:cs typeface="Arial"/>
              <a:sym typeface="Arial"/>
            </a:endParaRPr>
          </a:p>
        </p:txBody>
      </p:sp>
      <p:graphicFrame>
        <p:nvGraphicFramePr>
          <p:cNvPr id="497" name="Google Shape;497;g135f80a2e56_2_264"/>
          <p:cNvGraphicFramePr/>
          <p:nvPr/>
        </p:nvGraphicFramePr>
        <p:xfrm>
          <a:off x="3810025" y="534163"/>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Workshop script for cleaning messy data.</a:t>
                      </a:r>
                      <a:endParaRPr sz="1000">
                        <a:solidFill>
                          <a:srgbClr val="7F7F7F"/>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2</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R version 3.4.0 (2017-04-21)</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3</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KWebbink</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4</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16-Aug-2017</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5</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6</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install.packages(</a:t>
                      </a:r>
                      <a:r>
                        <a:rPr lang="en-US" sz="1000">
                          <a:solidFill>
                            <a:schemeClr val="accent1"/>
                          </a:solidFill>
                          <a:latin typeface="Consolas"/>
                          <a:ea typeface="Consolas"/>
                          <a:cs typeface="Consolas"/>
                          <a:sym typeface="Consolas"/>
                        </a:rPr>
                        <a:t>"tidyr"</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7</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library(</a:t>
                      </a:r>
                      <a:r>
                        <a:rPr lang="en-US" sz="1000">
                          <a:solidFill>
                            <a:schemeClr val="accent1"/>
                          </a:solidFill>
                          <a:latin typeface="Consolas"/>
                          <a:ea typeface="Consolas"/>
                          <a:cs typeface="Consolas"/>
                          <a:sym typeface="Consolas"/>
                        </a:rPr>
                        <a:t>"tidyr"</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8</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9</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Input data-files will go here:</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10</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setwd(“C:/path/to/project/data”)</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
        <p:nvSpPr>
          <p:cNvPr id="498" name="Google Shape;498;g135f80a2e56_2_264"/>
          <p:cNvSpPr txBox="1"/>
          <p:nvPr/>
        </p:nvSpPr>
        <p:spPr>
          <a:xfrm>
            <a:off x="250825" y="2718900"/>
            <a:ext cx="2566200" cy="17724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None/>
            </a:pPr>
            <a:r>
              <a:rPr lang="en-US" sz="1000">
                <a:solidFill>
                  <a:schemeClr val="dk1"/>
                </a:solidFill>
              </a:rPr>
              <a:t>Run/Execute parts of your script by:</a:t>
            </a:r>
            <a:endParaRPr sz="1000">
              <a:solidFill>
                <a:schemeClr val="dk1"/>
              </a:solidFill>
            </a:endParaRPr>
          </a:p>
          <a:p>
            <a:pPr indent="-173228" lvl="0" marL="210312" marR="0" rtl="0" algn="l">
              <a:lnSpc>
                <a:spcPct val="150000"/>
              </a:lnSpc>
              <a:spcBef>
                <a:spcPts val="200"/>
              </a:spcBef>
              <a:spcAft>
                <a:spcPts val="0"/>
              </a:spcAft>
              <a:buClr>
                <a:schemeClr val="dk1"/>
              </a:buClr>
              <a:buSzPts val="1000"/>
              <a:buFont typeface="Arial"/>
              <a:buChar char="●"/>
            </a:pPr>
            <a:r>
              <a:rPr lang="en-US" sz="1000">
                <a:solidFill>
                  <a:schemeClr val="dk1"/>
                </a:solidFill>
              </a:rPr>
              <a:t> </a:t>
            </a:r>
            <a:r>
              <a:rPr lang="en-US" sz="1000">
                <a:solidFill>
                  <a:schemeClr val="dk1"/>
                </a:solidFill>
                <a:highlight>
                  <a:srgbClr val="ADDFFC"/>
                </a:highlight>
              </a:rPr>
              <a:t>Highlighting the text</a:t>
            </a:r>
            <a:endParaRPr b="0" i="0" sz="1400" u="none" cap="none" strike="noStrike">
              <a:solidFill>
                <a:srgbClr val="000000"/>
              </a:solidFill>
              <a:highlight>
                <a:srgbClr val="ADDFFC"/>
              </a:highlight>
              <a:latin typeface="Arial"/>
              <a:ea typeface="Arial"/>
              <a:cs typeface="Arial"/>
              <a:sym typeface="Arial"/>
            </a:endParaRPr>
          </a:p>
          <a:p>
            <a:pPr indent="-173228" lvl="0" marL="210312" marR="0" rtl="0" algn="l">
              <a:lnSpc>
                <a:spcPct val="150000"/>
              </a:lnSpc>
              <a:spcBef>
                <a:spcPts val="200"/>
              </a:spcBef>
              <a:spcAft>
                <a:spcPts val="0"/>
              </a:spcAft>
              <a:buClr>
                <a:schemeClr val="dk1"/>
              </a:buClr>
              <a:buSzPts val="1000"/>
              <a:buChar char="●"/>
            </a:pPr>
            <a:r>
              <a:rPr lang="en-US" sz="1000">
                <a:solidFill>
                  <a:schemeClr val="dk1"/>
                </a:solidFill>
              </a:rPr>
              <a:t>And pressing </a:t>
            </a:r>
            <a:r>
              <a:rPr b="1" lang="en-US" sz="1000">
                <a:solidFill>
                  <a:srgbClr val="616161"/>
                </a:solidFill>
                <a:latin typeface="Consolas"/>
                <a:ea typeface="Consolas"/>
                <a:cs typeface="Consolas"/>
                <a:sym typeface="Consolas"/>
              </a:rPr>
              <a:t>Ctrl+Enter</a:t>
            </a:r>
            <a:r>
              <a:rPr lang="en-US" sz="1000">
                <a:solidFill>
                  <a:schemeClr val="dk1"/>
                </a:solidFill>
              </a:rPr>
              <a:t> (or in macOS, </a:t>
            </a:r>
            <a:r>
              <a:rPr b="1" lang="en-US" sz="1000">
                <a:solidFill>
                  <a:srgbClr val="616161"/>
                </a:solidFill>
                <a:latin typeface="Consolas"/>
                <a:ea typeface="Consolas"/>
                <a:cs typeface="Consolas"/>
                <a:sym typeface="Consolas"/>
              </a:rPr>
              <a:t>⌘+Return</a:t>
            </a:r>
            <a:r>
              <a:rPr lang="en-US" sz="1000">
                <a:solidFill>
                  <a:schemeClr val="dk1"/>
                </a:solidFill>
              </a:rPr>
              <a:t>)</a:t>
            </a:r>
            <a:endParaRPr sz="1000">
              <a:solidFill>
                <a:schemeClr val="dk1"/>
              </a:solidFill>
            </a:endParaRPr>
          </a:p>
          <a:p>
            <a:pPr indent="0" lvl="0" marL="0" marR="0" rtl="0" algn="l">
              <a:lnSpc>
                <a:spcPct val="150000"/>
              </a:lnSpc>
              <a:spcBef>
                <a:spcPts val="200"/>
              </a:spcBef>
              <a:spcAft>
                <a:spcPts val="0"/>
              </a:spcAft>
              <a:buNone/>
            </a:pPr>
            <a:r>
              <a:rPr lang="en-US" sz="1000">
                <a:solidFill>
                  <a:schemeClr val="dk1"/>
                </a:solidFill>
              </a:rPr>
              <a:t>Executed code will show in the Console pane (lower left).</a:t>
            </a:r>
            <a:endParaRPr sz="1000">
              <a:solidFill>
                <a:schemeClr val="dk1"/>
              </a:solidFill>
            </a:endParaRPr>
          </a:p>
          <a:p>
            <a:pPr indent="0" lvl="0" marL="0" marR="0" rtl="0" algn="l">
              <a:lnSpc>
                <a:spcPct val="150000"/>
              </a:lnSpc>
              <a:spcBef>
                <a:spcPts val="200"/>
              </a:spcBef>
              <a:spcAft>
                <a:spcPts val="0"/>
              </a:spcAft>
              <a:buNone/>
            </a:pPr>
            <a:r>
              <a:rPr lang="en-US" sz="1000">
                <a:solidFill>
                  <a:schemeClr val="dk1"/>
                </a:solidFill>
              </a:rPr>
              <a:t>When R is ready to run more code, a new “</a:t>
            </a:r>
            <a:r>
              <a:rPr b="1" lang="en-US" sz="1000">
                <a:solidFill>
                  <a:schemeClr val="accent5"/>
                </a:solidFill>
              </a:rPr>
              <a:t>&gt;</a:t>
            </a:r>
            <a:r>
              <a:rPr lang="en-US" sz="1000">
                <a:solidFill>
                  <a:schemeClr val="dk1"/>
                </a:solidFill>
              </a:rPr>
              <a:t>” prompt will appear:</a:t>
            </a:r>
            <a:endParaRPr sz="1000">
              <a:solidFill>
                <a:schemeClr val="dk1"/>
              </a:solidFill>
            </a:endParaRPr>
          </a:p>
          <a:p>
            <a:pPr indent="0" lvl="0" marL="0" marR="0" rtl="0" algn="l">
              <a:lnSpc>
                <a:spcPct val="150000"/>
              </a:lnSpc>
              <a:spcBef>
                <a:spcPts val="200"/>
              </a:spcBef>
              <a:spcAft>
                <a:spcPts val="0"/>
              </a:spcAft>
              <a:buNone/>
            </a:pPr>
            <a:r>
              <a:t/>
            </a:r>
            <a:endParaRPr sz="1000">
              <a:solidFill>
                <a:schemeClr val="dk1"/>
              </a:solidFill>
            </a:endParaRPr>
          </a:p>
          <a:p>
            <a:pPr indent="0" lvl="0" marL="0" marR="0" rtl="0" algn="l">
              <a:lnSpc>
                <a:spcPct val="150000"/>
              </a:lnSpc>
              <a:spcBef>
                <a:spcPts val="200"/>
              </a:spcBef>
              <a:spcAft>
                <a:spcPts val="200"/>
              </a:spcAft>
              <a:buNone/>
            </a:pPr>
            <a:r>
              <a:t/>
            </a:r>
            <a:endParaRPr sz="1000">
              <a:solidFill>
                <a:schemeClr val="dk1"/>
              </a:solidFill>
            </a:endParaRPr>
          </a:p>
        </p:txBody>
      </p:sp>
      <p:sp>
        <p:nvSpPr>
          <p:cNvPr id="499" name="Google Shape;499;g135f80a2e56_2_264"/>
          <p:cNvSpPr txBox="1"/>
          <p:nvPr/>
        </p:nvSpPr>
        <p:spPr>
          <a:xfrm>
            <a:off x="3810025" y="3078600"/>
            <a:ext cx="4572000" cy="1645800"/>
          </a:xfrm>
          <a:prstGeom prst="rect">
            <a:avLst/>
          </a:prstGeom>
          <a:solidFill>
            <a:srgbClr val="F3F3F3"/>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 </a:t>
            </a:r>
            <a:r>
              <a:rPr i="1" lang="en-US" sz="1000">
                <a:solidFill>
                  <a:srgbClr val="1155CC"/>
                </a:solidFill>
                <a:latin typeface="Consolas"/>
                <a:ea typeface="Consolas"/>
                <a:cs typeface="Consolas"/>
                <a:sym typeface="Consolas"/>
              </a:rPr>
              <a:t># Workshop script for cleaning messy data.</a:t>
            </a:r>
            <a:endParaRPr i="1" sz="10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a:t>
            </a:r>
            <a:endParaRPr sz="10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 install.packages(“tidyr”)</a:t>
            </a:r>
            <a:endParaRPr sz="10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 library(“tidyr”)</a:t>
            </a:r>
            <a:endParaRPr sz="10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a:t>
            </a:r>
            <a:endParaRPr sz="10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 </a:t>
            </a:r>
            <a:r>
              <a:rPr i="1" lang="en-US" sz="1000">
                <a:solidFill>
                  <a:srgbClr val="1155CC"/>
                </a:solidFill>
                <a:latin typeface="Consolas"/>
                <a:ea typeface="Consolas"/>
                <a:cs typeface="Consolas"/>
                <a:sym typeface="Consolas"/>
              </a:rPr>
              <a:t># Input/Output data-files will go here:</a:t>
            </a:r>
            <a:endParaRPr i="1" sz="10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 setwd(“C:/path/to/project/data”)</a:t>
            </a:r>
            <a:endParaRPr sz="10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a:t>
            </a:r>
            <a:endParaRPr sz="1000">
              <a:solidFill>
                <a:srgbClr val="1155CC"/>
              </a:solidFill>
              <a:latin typeface="Consolas"/>
              <a:ea typeface="Consolas"/>
              <a:cs typeface="Consolas"/>
              <a:sym typeface="Consolas"/>
            </a:endParaRPr>
          </a:p>
        </p:txBody>
      </p:sp>
      <p:sp>
        <p:nvSpPr>
          <p:cNvPr id="500" name="Google Shape;500;g135f80a2e56_2_264"/>
          <p:cNvSpPr/>
          <p:nvPr/>
        </p:nvSpPr>
        <p:spPr>
          <a:xfrm>
            <a:off x="4269075" y="1781784"/>
            <a:ext cx="1764900" cy="155400"/>
          </a:xfrm>
          <a:prstGeom prst="rect">
            <a:avLst/>
          </a:prstGeom>
          <a:solidFill>
            <a:srgbClr val="446DCD">
              <a:alpha val="22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135f80a2e56_2_264"/>
          <p:cNvSpPr/>
          <p:nvPr/>
        </p:nvSpPr>
        <p:spPr>
          <a:xfrm>
            <a:off x="4269075" y="1999675"/>
            <a:ext cx="1134000" cy="155400"/>
          </a:xfrm>
          <a:prstGeom prst="rect">
            <a:avLst/>
          </a:prstGeom>
          <a:solidFill>
            <a:srgbClr val="446DCD">
              <a:alpha val="22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135f80a2e56_2_264"/>
          <p:cNvSpPr/>
          <p:nvPr/>
        </p:nvSpPr>
        <p:spPr>
          <a:xfrm>
            <a:off x="4269075" y="2441566"/>
            <a:ext cx="2258700" cy="155400"/>
          </a:xfrm>
          <a:prstGeom prst="rect">
            <a:avLst/>
          </a:prstGeom>
          <a:solidFill>
            <a:srgbClr val="446DCD">
              <a:alpha val="22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135f80a2e56_2_264"/>
          <p:cNvSpPr/>
          <p:nvPr/>
        </p:nvSpPr>
        <p:spPr>
          <a:xfrm>
            <a:off x="4269075" y="2659891"/>
            <a:ext cx="2258700" cy="155400"/>
          </a:xfrm>
          <a:prstGeom prst="rect">
            <a:avLst/>
          </a:prstGeom>
          <a:solidFill>
            <a:srgbClr val="446DCD">
              <a:alpha val="22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135f80a2e56_3_416"/>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Executing Commands</a:t>
            </a:r>
            <a:endParaRPr b="0" i="0" sz="2200" u="none" cap="none" strike="noStrike">
              <a:solidFill>
                <a:schemeClr val="dk2"/>
              </a:solidFill>
              <a:latin typeface="Arial"/>
              <a:ea typeface="Arial"/>
              <a:cs typeface="Arial"/>
              <a:sym typeface="Arial"/>
            </a:endParaRPr>
          </a:p>
        </p:txBody>
      </p:sp>
      <p:sp>
        <p:nvSpPr>
          <p:cNvPr id="509" name="Google Shape;509;g135f80a2e56_3_416"/>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Step 7</a:t>
            </a:r>
            <a:endParaRPr b="0" i="0" sz="1050" u="none" cap="none" strike="noStrike">
              <a:solidFill>
                <a:srgbClr val="7F7F7F"/>
              </a:solidFill>
              <a:latin typeface="Arial"/>
              <a:ea typeface="Arial"/>
              <a:cs typeface="Arial"/>
              <a:sym typeface="Arial"/>
            </a:endParaRPr>
          </a:p>
        </p:txBody>
      </p:sp>
      <p:sp>
        <p:nvSpPr>
          <p:cNvPr id="510" name="Google Shape;510;g135f80a2e56_3_41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SCRIPT SETUP</a:t>
            </a:r>
            <a:endParaRPr b="1" i="0" sz="100" u="none" cap="none" strike="noStrike">
              <a:solidFill>
                <a:schemeClr val="accent1"/>
              </a:solidFill>
              <a:latin typeface="Arial"/>
              <a:ea typeface="Arial"/>
              <a:cs typeface="Arial"/>
              <a:sym typeface="Arial"/>
            </a:endParaRPr>
          </a:p>
        </p:txBody>
      </p:sp>
      <p:sp>
        <p:nvSpPr>
          <p:cNvPr id="511" name="Google Shape;511;g135f80a2e56_3_416"/>
          <p:cNvSpPr txBox="1"/>
          <p:nvPr/>
        </p:nvSpPr>
        <p:spPr>
          <a:xfrm>
            <a:off x="250825" y="2895600"/>
            <a:ext cx="2881200" cy="1595700"/>
          </a:xfrm>
          <a:prstGeom prst="rect">
            <a:avLst/>
          </a:prstGeom>
          <a:noFill/>
          <a:ln>
            <a:noFill/>
          </a:ln>
        </p:spPr>
        <p:txBody>
          <a:bodyPr anchorCtr="0" anchor="t" bIns="91425" lIns="0" spcFirstLastPara="1" rIns="91425" wrap="square" tIns="91425">
            <a:noAutofit/>
          </a:bodyPr>
          <a:lstStyle/>
          <a:p>
            <a:pPr indent="0" lvl="0" marL="0" rtl="0" algn="l">
              <a:lnSpc>
                <a:spcPct val="150000"/>
              </a:lnSpc>
              <a:spcBef>
                <a:spcPts val="0"/>
              </a:spcBef>
              <a:spcAft>
                <a:spcPts val="0"/>
              </a:spcAft>
              <a:buNone/>
            </a:pPr>
            <a:r>
              <a:rPr lang="en-US" sz="1000">
                <a:solidFill>
                  <a:schemeClr val="dk1"/>
                </a:solidFill>
              </a:rPr>
              <a:t>In the Console pane, check your working directory by entering </a:t>
            </a:r>
            <a:r>
              <a:rPr lang="en-US" sz="1000">
                <a:solidFill>
                  <a:schemeClr val="accent5"/>
                </a:solidFill>
                <a:latin typeface="Consolas"/>
                <a:ea typeface="Consolas"/>
                <a:cs typeface="Consolas"/>
                <a:sym typeface="Consolas"/>
              </a:rPr>
              <a:t>getwd()</a:t>
            </a:r>
            <a:r>
              <a:rPr lang="en-US" sz="1000">
                <a:solidFill>
                  <a:schemeClr val="dk1"/>
                </a:solidFill>
              </a:rPr>
              <a:t> and hitting </a:t>
            </a:r>
            <a:r>
              <a:rPr b="1" lang="en-US" sz="1000">
                <a:solidFill>
                  <a:srgbClr val="7F7F7F"/>
                </a:solidFill>
              </a:rPr>
              <a:t>Enter</a:t>
            </a:r>
            <a:r>
              <a:rPr lang="en-US" sz="1000">
                <a:solidFill>
                  <a:schemeClr val="dk1"/>
                </a:solidFill>
              </a:rPr>
              <a:t>.</a:t>
            </a:r>
            <a:endParaRPr sz="1000">
              <a:solidFill>
                <a:schemeClr val="dk1"/>
              </a:solidFill>
            </a:endParaRPr>
          </a:p>
        </p:txBody>
      </p:sp>
      <p:sp>
        <p:nvSpPr>
          <p:cNvPr id="512" name="Google Shape;512;g135f80a2e56_3_416"/>
          <p:cNvSpPr txBox="1"/>
          <p:nvPr/>
        </p:nvSpPr>
        <p:spPr>
          <a:xfrm>
            <a:off x="3852075" y="1748850"/>
            <a:ext cx="4572000" cy="1645800"/>
          </a:xfrm>
          <a:prstGeom prst="rect">
            <a:avLst/>
          </a:prstGeom>
          <a:solidFill>
            <a:srgbClr val="F3F3F3"/>
          </a:solidFill>
          <a:ln cap="flat" cmpd="sng" w="9525">
            <a:solidFill>
              <a:srgbClr val="9E9E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 install.packages(“tidyr”)</a:t>
            </a:r>
            <a:endParaRPr sz="10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 library(“tidyr”)</a:t>
            </a:r>
            <a:endParaRPr sz="10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a:t>
            </a:r>
            <a:endParaRPr sz="10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 # Input/Output data-files will go here:</a:t>
            </a:r>
            <a:endParaRPr sz="10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 setwd(“C:/path/to/project/data”)</a:t>
            </a:r>
            <a:endParaRPr sz="10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 getwd()</a:t>
            </a:r>
            <a:endParaRPr sz="10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chemeClr val="dk1"/>
                </a:solidFill>
                <a:latin typeface="Consolas"/>
                <a:ea typeface="Consolas"/>
                <a:cs typeface="Consolas"/>
                <a:sym typeface="Consolas"/>
              </a:rPr>
              <a:t>[1] “C:/path/to/project/directory”</a:t>
            </a:r>
            <a:endParaRPr sz="1000">
              <a:solidFill>
                <a:schemeClr val="dk1"/>
              </a:solidFill>
              <a:latin typeface="Consolas"/>
              <a:ea typeface="Consolas"/>
              <a:cs typeface="Consolas"/>
              <a:sym typeface="Consolas"/>
            </a:endParaRPr>
          </a:p>
          <a:p>
            <a:pPr indent="0" lvl="0" marL="0" rtl="0" algn="l">
              <a:lnSpc>
                <a:spcPct val="115000"/>
              </a:lnSpc>
              <a:spcBef>
                <a:spcPts val="0"/>
              </a:spcBef>
              <a:spcAft>
                <a:spcPts val="0"/>
              </a:spcAft>
              <a:buNone/>
            </a:pPr>
            <a:r>
              <a:rPr lang="en-US" sz="1000">
                <a:solidFill>
                  <a:srgbClr val="1155CC"/>
                </a:solidFill>
                <a:latin typeface="Consolas"/>
                <a:ea typeface="Consolas"/>
                <a:cs typeface="Consolas"/>
                <a:sym typeface="Consolas"/>
              </a:rPr>
              <a:t>&gt;</a:t>
            </a:r>
            <a:endParaRPr sz="1000">
              <a:solidFill>
                <a:srgbClr val="1155CC"/>
              </a:solidFill>
              <a:latin typeface="Consolas"/>
              <a:ea typeface="Consolas"/>
              <a:cs typeface="Consolas"/>
              <a:sym typeface="Consola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16" name="Shape 516"/>
        <p:cNvGrpSpPr/>
        <p:nvPr/>
      </p:nvGrpSpPr>
      <p:grpSpPr>
        <a:xfrm>
          <a:off x="0" y="0"/>
          <a:ext cx="0" cy="0"/>
          <a:chOff x="0" y="0"/>
          <a:chExt cx="0" cy="0"/>
        </a:xfrm>
      </p:grpSpPr>
      <p:sp>
        <p:nvSpPr>
          <p:cNvPr id="517" name="Google Shape;517;g135f80a2e56_2_295"/>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Importing </a:t>
            </a:r>
            <a:br>
              <a:rPr lang="en-US"/>
            </a:br>
            <a:r>
              <a:rPr lang="en-US"/>
              <a:t>and Viewing Data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135f80a2e56_2_282"/>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Importing Data Into R</a:t>
            </a:r>
            <a:endParaRPr b="0" i="0" sz="2200" u="none" cap="none" strike="noStrike">
              <a:solidFill>
                <a:schemeClr val="dk2"/>
              </a:solidFill>
              <a:latin typeface="Arial"/>
              <a:ea typeface="Arial"/>
              <a:cs typeface="Arial"/>
              <a:sym typeface="Arial"/>
            </a:endParaRPr>
          </a:p>
        </p:txBody>
      </p:sp>
      <p:sp>
        <p:nvSpPr>
          <p:cNvPr id="523" name="Google Shape;523;g135f80a2e56_2_28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IMPORTING AND VIEWING DATA</a:t>
            </a:r>
            <a:endParaRPr b="1" i="0" sz="100" u="none" cap="none" strike="noStrike">
              <a:solidFill>
                <a:schemeClr val="accent1"/>
              </a:solidFill>
              <a:latin typeface="Arial"/>
              <a:ea typeface="Arial"/>
              <a:cs typeface="Arial"/>
              <a:sym typeface="Arial"/>
            </a:endParaRPr>
          </a:p>
        </p:txBody>
      </p:sp>
      <p:graphicFrame>
        <p:nvGraphicFramePr>
          <p:cNvPr id="524" name="Google Shape;524;g135f80a2e56_2_282"/>
          <p:cNvGraphicFramePr/>
          <p:nvPr/>
        </p:nvGraphicFramePr>
        <p:xfrm>
          <a:off x="3810025" y="548913"/>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9</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Input/Output data-files will go here:</a:t>
                      </a:r>
                      <a:endParaRPr sz="1000">
                        <a:solidFill>
                          <a:srgbClr val="7F7F7F"/>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10</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setwd(</a:t>
                      </a:r>
                      <a:r>
                        <a:rPr lang="en-US" sz="1000">
                          <a:solidFill>
                            <a:schemeClr val="accent6"/>
                          </a:solidFill>
                          <a:latin typeface="Consolas"/>
                          <a:ea typeface="Consolas"/>
                          <a:cs typeface="Consolas"/>
                          <a:sym typeface="Consolas"/>
                        </a:rPr>
                        <a:t>“C:/path/to/project/data”</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11</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12</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raw_data </a:t>
                      </a:r>
                      <a:r>
                        <a:rPr lang="en-US" sz="1000">
                          <a:solidFill>
                            <a:schemeClr val="accent5"/>
                          </a:solidFill>
                          <a:latin typeface="Consolas"/>
                          <a:ea typeface="Consolas"/>
                          <a:cs typeface="Consolas"/>
                          <a:sym typeface="Consolas"/>
                        </a:rPr>
                        <a:t>&lt;- read.csv(</a:t>
                      </a:r>
                      <a:r>
                        <a:rPr lang="en-US" sz="1000">
                          <a:solidFill>
                            <a:schemeClr val="accent1"/>
                          </a:solidFill>
                          <a:latin typeface="Consolas"/>
                          <a:ea typeface="Consolas"/>
                          <a:cs typeface="Consolas"/>
                          <a:sym typeface="Consolas"/>
                        </a:rPr>
                        <a:t>“WorkshopDataset.csv”</a:t>
                      </a:r>
                      <a:r>
                        <a:rPr lang="en-US" sz="1000">
                          <a:solidFill>
                            <a:srgbClr val="7F7F7F"/>
                          </a:solidFill>
                          <a:latin typeface="Consolas"/>
                          <a:ea typeface="Consolas"/>
                          <a:cs typeface="Consolas"/>
                          <a:sym typeface="Consolas"/>
                        </a:rPr>
                        <a:t>,</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13</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 stringsAsFactors = F</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solidFill>
                      <a:srgbClr val="E7ECEA"/>
                    </a:solidFill>
                  </a:tcPr>
                </a:tc>
              </a:tr>
            </a:tbl>
          </a:graphicData>
        </a:graphic>
      </p:graphicFrame>
      <p:sp>
        <p:nvSpPr>
          <p:cNvPr id="525" name="Google Shape;525;g135f80a2e56_2_282"/>
          <p:cNvSpPr txBox="1"/>
          <p:nvPr/>
        </p:nvSpPr>
        <p:spPr>
          <a:xfrm>
            <a:off x="250825" y="2718900"/>
            <a:ext cx="2566200" cy="1772400"/>
          </a:xfrm>
          <a:prstGeom prst="rect">
            <a:avLst/>
          </a:prstGeom>
          <a:noFill/>
          <a:ln>
            <a:noFill/>
          </a:ln>
        </p:spPr>
        <p:txBody>
          <a:bodyPr anchorCtr="0" anchor="t" bIns="91425" lIns="0" spcFirstLastPara="1" rIns="91425" wrap="square" tIns="91425">
            <a:noAutofit/>
          </a:bodyPr>
          <a:lstStyle/>
          <a:p>
            <a:pPr indent="0" lvl="0" marL="0" marR="0" rtl="0" algn="l">
              <a:lnSpc>
                <a:spcPct val="150000"/>
              </a:lnSpc>
              <a:spcBef>
                <a:spcPts val="200"/>
              </a:spcBef>
              <a:spcAft>
                <a:spcPts val="0"/>
              </a:spcAft>
              <a:buNone/>
            </a:pPr>
            <a:r>
              <a:rPr lang="en-US" sz="1000">
                <a:solidFill>
                  <a:schemeClr val="dk1"/>
                </a:solidFill>
              </a:rPr>
              <a:t>1) Import </a:t>
            </a:r>
            <a:r>
              <a:rPr b="1" lang="en-US" sz="1000">
                <a:solidFill>
                  <a:srgbClr val="616161"/>
                </a:solidFill>
                <a:latin typeface="Consolas"/>
                <a:ea typeface="Consolas"/>
                <a:cs typeface="Consolas"/>
                <a:sym typeface="Consolas"/>
              </a:rPr>
              <a:t>WorkshopDataset.csv</a:t>
            </a:r>
            <a:r>
              <a:rPr lang="en-US" sz="1000">
                <a:solidFill>
                  <a:schemeClr val="dk1"/>
                </a:solidFill>
              </a:rPr>
              <a:t> with the function </a:t>
            </a:r>
            <a:r>
              <a:rPr b="1" lang="en-US" sz="1000">
                <a:solidFill>
                  <a:schemeClr val="accent5"/>
                </a:solidFill>
                <a:latin typeface="Consolas"/>
                <a:ea typeface="Consolas"/>
                <a:cs typeface="Consolas"/>
                <a:sym typeface="Consolas"/>
              </a:rPr>
              <a:t>read.csv()</a:t>
            </a:r>
            <a:endParaRPr b="1" sz="1000">
              <a:solidFill>
                <a:schemeClr val="accent5"/>
              </a:solidFill>
              <a:latin typeface="Consolas"/>
              <a:ea typeface="Consolas"/>
              <a:cs typeface="Consolas"/>
              <a:sym typeface="Consolas"/>
            </a:endParaRPr>
          </a:p>
          <a:p>
            <a:pPr indent="0" lvl="0" marL="0" marR="0" rtl="0" algn="l">
              <a:lnSpc>
                <a:spcPct val="150000"/>
              </a:lnSpc>
              <a:spcBef>
                <a:spcPts val="200"/>
              </a:spcBef>
              <a:spcAft>
                <a:spcPts val="0"/>
              </a:spcAft>
              <a:buNone/>
            </a:pPr>
            <a:r>
              <a:rPr lang="en-US" sz="1000">
                <a:solidFill>
                  <a:schemeClr val="dk1"/>
                </a:solidFill>
              </a:rPr>
              <a:t>2) Run line 12-13 (by highlighting them &amp; pressing </a:t>
            </a:r>
            <a:r>
              <a:rPr b="1" lang="en-US" sz="1000">
                <a:solidFill>
                  <a:srgbClr val="616161"/>
                </a:solidFill>
                <a:latin typeface="Consolas"/>
                <a:ea typeface="Consolas"/>
                <a:cs typeface="Consolas"/>
                <a:sym typeface="Consolas"/>
              </a:rPr>
              <a:t>Ctrl+Enter</a:t>
            </a:r>
            <a:r>
              <a:rPr lang="en-US" sz="1000">
                <a:solidFill>
                  <a:schemeClr val="dk1"/>
                </a:solidFill>
              </a:rPr>
              <a:t>)</a:t>
            </a:r>
            <a:endParaRPr sz="1000">
              <a:solidFill>
                <a:schemeClr val="dk1"/>
              </a:solidFill>
            </a:endParaRPr>
          </a:p>
          <a:p>
            <a:pPr indent="0" lvl="0" marL="0" marR="0" rtl="0" algn="l">
              <a:lnSpc>
                <a:spcPct val="150000"/>
              </a:lnSpc>
              <a:spcBef>
                <a:spcPts val="200"/>
              </a:spcBef>
              <a:spcAft>
                <a:spcPts val="0"/>
              </a:spcAft>
              <a:buNone/>
            </a:pPr>
            <a:r>
              <a:rPr lang="en-US" sz="1000">
                <a:solidFill>
                  <a:schemeClr val="dk1"/>
                </a:solidFill>
              </a:rPr>
              <a:t> …The </a:t>
            </a:r>
            <a:r>
              <a:rPr b="1" lang="en-US" sz="1000">
                <a:solidFill>
                  <a:srgbClr val="616161"/>
                </a:solidFill>
              </a:rPr>
              <a:t>Environment</a:t>
            </a:r>
            <a:r>
              <a:rPr lang="en-US" sz="1000">
                <a:solidFill>
                  <a:schemeClr val="dk1"/>
                </a:solidFill>
              </a:rPr>
              <a:t> pane will show information about the objects.</a:t>
            </a:r>
            <a:endParaRPr sz="1000">
              <a:solidFill>
                <a:schemeClr val="dk1"/>
              </a:solidFill>
            </a:endParaRPr>
          </a:p>
          <a:p>
            <a:pPr indent="0" lvl="0" marL="0" marR="0" rtl="0" algn="l">
              <a:lnSpc>
                <a:spcPct val="150000"/>
              </a:lnSpc>
              <a:spcBef>
                <a:spcPts val="200"/>
              </a:spcBef>
              <a:spcAft>
                <a:spcPts val="0"/>
              </a:spcAft>
              <a:buNone/>
            </a:pPr>
            <a:r>
              <a:rPr lang="en-US" sz="1000">
                <a:solidFill>
                  <a:schemeClr val="dk1"/>
                </a:solidFill>
              </a:rPr>
              <a:t>3) Click </a:t>
            </a:r>
            <a:r>
              <a:rPr b="1" lang="en-US" sz="1000">
                <a:solidFill>
                  <a:schemeClr val="accent5"/>
                </a:solidFill>
                <a:latin typeface="Consolas"/>
                <a:ea typeface="Consolas"/>
                <a:cs typeface="Consolas"/>
                <a:sym typeface="Consolas"/>
              </a:rPr>
              <a:t>raw_data</a:t>
            </a:r>
            <a:r>
              <a:rPr lang="en-US" sz="1000">
                <a:solidFill>
                  <a:schemeClr val="dk1"/>
                </a:solidFill>
              </a:rPr>
              <a:t> for a summary:</a:t>
            </a:r>
            <a:endParaRPr sz="1000">
              <a:solidFill>
                <a:schemeClr val="dk1"/>
              </a:solidFill>
            </a:endParaRPr>
          </a:p>
          <a:p>
            <a:pPr indent="0" lvl="0" marL="0" marR="0" rtl="0" algn="l">
              <a:lnSpc>
                <a:spcPct val="150000"/>
              </a:lnSpc>
              <a:spcBef>
                <a:spcPts val="200"/>
              </a:spcBef>
              <a:spcAft>
                <a:spcPts val="0"/>
              </a:spcAft>
              <a:buNone/>
            </a:pPr>
            <a:r>
              <a:t/>
            </a:r>
            <a:endParaRPr sz="1000">
              <a:solidFill>
                <a:schemeClr val="dk1"/>
              </a:solidFill>
            </a:endParaRPr>
          </a:p>
          <a:p>
            <a:pPr indent="0" lvl="0" marL="0" marR="0" rtl="0" algn="l">
              <a:lnSpc>
                <a:spcPct val="150000"/>
              </a:lnSpc>
              <a:spcBef>
                <a:spcPts val="200"/>
              </a:spcBef>
              <a:spcAft>
                <a:spcPts val="0"/>
              </a:spcAft>
              <a:buNone/>
            </a:pPr>
            <a:r>
              <a:t/>
            </a:r>
            <a:endParaRPr sz="1000">
              <a:solidFill>
                <a:schemeClr val="dk1"/>
              </a:solidFill>
            </a:endParaRPr>
          </a:p>
          <a:p>
            <a:pPr indent="0" lvl="0" marL="0" marR="0" rtl="0" algn="l">
              <a:lnSpc>
                <a:spcPct val="150000"/>
              </a:lnSpc>
              <a:spcBef>
                <a:spcPts val="200"/>
              </a:spcBef>
              <a:spcAft>
                <a:spcPts val="200"/>
              </a:spcAft>
              <a:buNone/>
            </a:pPr>
            <a:r>
              <a:t/>
            </a:r>
            <a:endParaRPr sz="1000">
              <a:solidFill>
                <a:schemeClr val="dk1"/>
              </a:solidFill>
            </a:endParaRPr>
          </a:p>
        </p:txBody>
      </p:sp>
      <p:pic>
        <p:nvPicPr>
          <p:cNvPr id="526" name="Google Shape;526;g135f80a2e56_2_282"/>
          <p:cNvPicPr preferRelativeResize="0"/>
          <p:nvPr/>
        </p:nvPicPr>
        <p:blipFill rotWithShape="1">
          <a:blip r:embed="rId3">
            <a:alphaModFix/>
          </a:blip>
          <a:srcRect b="71137" l="53836" r="0" t="10770"/>
          <a:stretch/>
        </p:blipFill>
        <p:spPr>
          <a:xfrm>
            <a:off x="3540875" y="3622228"/>
            <a:ext cx="4221250" cy="930550"/>
          </a:xfrm>
          <a:prstGeom prst="rect">
            <a:avLst/>
          </a:prstGeom>
          <a:noFill/>
          <a:ln>
            <a:noFill/>
          </a:ln>
        </p:spPr>
      </p:pic>
      <p:pic>
        <p:nvPicPr>
          <p:cNvPr id="527" name="Google Shape;527;g135f80a2e56_2_282"/>
          <p:cNvPicPr preferRelativeResize="0"/>
          <p:nvPr/>
        </p:nvPicPr>
        <p:blipFill rotWithShape="1">
          <a:blip r:embed="rId3">
            <a:alphaModFix/>
          </a:blip>
          <a:srcRect b="43645" l="0" r="46143" t="12739"/>
          <a:stretch/>
        </p:blipFill>
        <p:spPr>
          <a:xfrm>
            <a:off x="5109838" y="2024425"/>
            <a:ext cx="3245525" cy="1478525"/>
          </a:xfrm>
          <a:prstGeom prst="rect">
            <a:avLst/>
          </a:prstGeom>
          <a:noFill/>
          <a:ln>
            <a:noFill/>
          </a:ln>
        </p:spPr>
      </p:pic>
      <p:sp>
        <p:nvSpPr>
          <p:cNvPr id="528" name="Google Shape;528;g135f80a2e56_2_282"/>
          <p:cNvSpPr/>
          <p:nvPr/>
        </p:nvSpPr>
        <p:spPr>
          <a:xfrm>
            <a:off x="3559800" y="4358650"/>
            <a:ext cx="1233300" cy="194100"/>
          </a:xfrm>
          <a:prstGeom prst="roundRect">
            <a:avLst>
              <a:gd fmla="val 16667" name="adj"/>
            </a:avLst>
          </a:prstGeom>
          <a:solidFill>
            <a:srgbClr val="446DCD">
              <a:alpha val="22750"/>
            </a:srgbClr>
          </a:solidFill>
          <a:ln cap="flat" cmpd="sng" w="9525">
            <a:solidFill>
              <a:srgbClr val="446D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9" name="Google Shape;529;g135f80a2e56_2_282"/>
          <p:cNvCxnSpPr>
            <a:stCxn id="528" idx="3"/>
          </p:cNvCxnSpPr>
          <p:nvPr/>
        </p:nvCxnSpPr>
        <p:spPr>
          <a:xfrm flipH="1" rot="10800000">
            <a:off x="4793100" y="3041200"/>
            <a:ext cx="1233300" cy="1414500"/>
          </a:xfrm>
          <a:prstGeom prst="straightConnector1">
            <a:avLst/>
          </a:prstGeom>
          <a:noFill/>
          <a:ln cap="flat" cmpd="sng" w="9525">
            <a:solidFill>
              <a:schemeClr val="accent5"/>
            </a:solidFill>
            <a:prstDash val="solid"/>
            <a:round/>
            <a:headEnd len="med" w="med"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135f80a2e56_3_431"/>
          <p:cNvSpPr txBox="1"/>
          <p:nvPr/>
        </p:nvSpPr>
        <p:spPr>
          <a:xfrm>
            <a:off x="250825" y="2895600"/>
            <a:ext cx="2881200" cy="1081200"/>
          </a:xfrm>
          <a:prstGeom prst="rect">
            <a:avLst/>
          </a:prstGeom>
          <a:noFill/>
          <a:ln>
            <a:noFill/>
          </a:ln>
        </p:spPr>
        <p:txBody>
          <a:bodyPr anchorCtr="0" anchor="t" bIns="91425" lIns="0" spcFirstLastPara="1" rIns="91425" wrap="square" tIns="91425">
            <a:noAutofit/>
          </a:bodyPr>
          <a:lstStyle/>
          <a:p>
            <a:pPr indent="-173228" lvl="0" marL="210312" marR="0" rtl="0" algn="l">
              <a:lnSpc>
                <a:spcPct val="150000"/>
              </a:lnSpc>
              <a:spcBef>
                <a:spcPts val="200"/>
              </a:spcBef>
              <a:spcAft>
                <a:spcPts val="0"/>
              </a:spcAft>
              <a:buClr>
                <a:schemeClr val="dk1"/>
              </a:buClr>
              <a:buSzPts val="1000"/>
              <a:buFont typeface="Arial"/>
              <a:buAutoNum type="arabicPeriod" startAt="4"/>
            </a:pPr>
            <a:r>
              <a:rPr b="1" lang="en-US" sz="1000">
                <a:solidFill>
                  <a:schemeClr val="accent1"/>
                </a:solidFill>
              </a:rPr>
              <a:t>NOTE:</a:t>
            </a:r>
            <a:r>
              <a:rPr lang="en-US" sz="1000">
                <a:solidFill>
                  <a:schemeClr val="dk1"/>
                </a:solidFill>
              </a:rPr>
              <a:t> In R, the </a:t>
            </a:r>
            <a:r>
              <a:rPr lang="en-US" sz="1000">
                <a:solidFill>
                  <a:schemeClr val="dk1"/>
                </a:solidFill>
              </a:rPr>
              <a:t>data frame</a:t>
            </a:r>
            <a:r>
              <a:rPr lang="en-US" sz="1000">
                <a:solidFill>
                  <a:schemeClr val="dk1"/>
                </a:solidFill>
              </a:rPr>
              <a:t> </a:t>
            </a:r>
            <a:r>
              <a:rPr b="1" lang="en-US" sz="1000">
                <a:solidFill>
                  <a:srgbClr val="7F7F7F"/>
                </a:solidFill>
                <a:latin typeface="Consolas"/>
                <a:ea typeface="Consolas"/>
                <a:cs typeface="Consolas"/>
                <a:sym typeface="Consolas"/>
              </a:rPr>
              <a:t>rawLoans</a:t>
            </a:r>
            <a:r>
              <a:rPr lang="en-US" sz="1000">
                <a:solidFill>
                  <a:schemeClr val="dk1"/>
                </a:solidFill>
              </a:rPr>
              <a:t>…</a:t>
            </a:r>
            <a:endParaRPr sz="1000">
              <a:solidFill>
                <a:schemeClr val="dk1"/>
              </a:solidFill>
            </a:endParaRPr>
          </a:p>
          <a:p>
            <a:pPr indent="-292100" lvl="1" marL="914400" marR="0" rtl="0" algn="l">
              <a:lnSpc>
                <a:spcPct val="150000"/>
              </a:lnSpc>
              <a:spcBef>
                <a:spcPts val="200"/>
              </a:spcBef>
              <a:spcAft>
                <a:spcPts val="0"/>
              </a:spcAft>
              <a:buClr>
                <a:schemeClr val="dk1"/>
              </a:buClr>
              <a:buSzPts val="1000"/>
              <a:buChar char="○"/>
            </a:pPr>
            <a:r>
              <a:rPr b="1" lang="en-US" sz="1000">
                <a:solidFill>
                  <a:schemeClr val="accent1"/>
                </a:solidFill>
              </a:rPr>
              <a:t>is a copy</a:t>
            </a:r>
            <a:r>
              <a:rPr lang="en-US" sz="1000">
                <a:solidFill>
                  <a:schemeClr val="dk1"/>
                </a:solidFill>
              </a:rPr>
              <a:t> of </a:t>
            </a:r>
            <a:r>
              <a:rPr b="1" lang="en-US" sz="1000">
                <a:solidFill>
                  <a:srgbClr val="7F7F7F"/>
                </a:solidFill>
                <a:latin typeface="Consolas"/>
                <a:ea typeface="Consolas"/>
                <a:cs typeface="Consolas"/>
                <a:sym typeface="Consolas"/>
              </a:rPr>
              <a:t>01loans.csv</a:t>
            </a:r>
            <a:r>
              <a:rPr lang="en-US" sz="1000">
                <a:solidFill>
                  <a:schemeClr val="dk1"/>
                </a:solidFill>
              </a:rPr>
              <a:t> held in your computer’s RAM.</a:t>
            </a:r>
            <a:endParaRPr sz="1000">
              <a:solidFill>
                <a:schemeClr val="dk1"/>
              </a:solidFill>
            </a:endParaRPr>
          </a:p>
          <a:p>
            <a:pPr indent="-292100" lvl="1" marL="914400" marR="0" rtl="0" algn="l">
              <a:lnSpc>
                <a:spcPct val="150000"/>
              </a:lnSpc>
              <a:spcBef>
                <a:spcPts val="200"/>
              </a:spcBef>
              <a:spcAft>
                <a:spcPts val="0"/>
              </a:spcAft>
              <a:buClr>
                <a:schemeClr val="dk1"/>
              </a:buClr>
              <a:buSzPts val="1000"/>
              <a:buChar char="○"/>
            </a:pPr>
            <a:r>
              <a:rPr b="1" lang="en-US" sz="1000">
                <a:solidFill>
                  <a:schemeClr val="accent1"/>
                </a:solidFill>
              </a:rPr>
              <a:t>is not</a:t>
            </a:r>
            <a:r>
              <a:rPr lang="en-US" sz="1000">
                <a:solidFill>
                  <a:schemeClr val="dk1"/>
                </a:solidFill>
              </a:rPr>
              <a:t> a live view of the file “</a:t>
            </a:r>
            <a:r>
              <a:rPr b="1" lang="en-US" sz="1000">
                <a:solidFill>
                  <a:srgbClr val="7F7F7F"/>
                </a:solidFill>
                <a:latin typeface="Consolas"/>
                <a:ea typeface="Consolas"/>
                <a:cs typeface="Consolas"/>
                <a:sym typeface="Consolas"/>
              </a:rPr>
              <a:t>01loans.csv</a:t>
            </a:r>
            <a:r>
              <a:rPr lang="en-US" sz="1000">
                <a:solidFill>
                  <a:schemeClr val="dk1"/>
                </a:solidFill>
              </a:rPr>
              <a:t>”</a:t>
            </a:r>
            <a:endParaRPr sz="1000">
              <a:solidFill>
                <a:schemeClr val="dk1"/>
              </a:solidFill>
            </a:endParaRPr>
          </a:p>
        </p:txBody>
      </p:sp>
      <p:sp>
        <p:nvSpPr>
          <p:cNvPr id="535" name="Google Shape;535;g135f80a2e56_3_431"/>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Importing Data Into R</a:t>
            </a:r>
            <a:endParaRPr b="0" i="0" sz="2200" u="none" cap="none" strike="noStrike">
              <a:solidFill>
                <a:schemeClr val="dk2"/>
              </a:solidFill>
              <a:latin typeface="Arial"/>
              <a:ea typeface="Arial"/>
              <a:cs typeface="Arial"/>
              <a:sym typeface="Arial"/>
            </a:endParaRPr>
          </a:p>
        </p:txBody>
      </p:sp>
      <p:sp>
        <p:nvSpPr>
          <p:cNvPr id="536" name="Google Shape;536;g135f80a2e56_3_43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IMPORTING AND VIEWING DATA</a:t>
            </a:r>
            <a:endParaRPr b="1" i="0" sz="100" u="none" cap="none" strike="noStrike">
              <a:solidFill>
                <a:schemeClr val="accent1"/>
              </a:solidFill>
              <a:latin typeface="Arial"/>
              <a:ea typeface="Arial"/>
              <a:cs typeface="Arial"/>
              <a:sym typeface="Arial"/>
            </a:endParaRPr>
          </a:p>
        </p:txBody>
      </p:sp>
      <p:pic>
        <p:nvPicPr>
          <p:cNvPr id="537" name="Google Shape;537;g135f80a2e56_3_431"/>
          <p:cNvPicPr preferRelativeResize="0"/>
          <p:nvPr/>
        </p:nvPicPr>
        <p:blipFill rotWithShape="1">
          <a:blip r:embed="rId3">
            <a:alphaModFix/>
          </a:blip>
          <a:srcRect b="37760" l="742" r="38430" t="20565"/>
          <a:stretch/>
        </p:blipFill>
        <p:spPr>
          <a:xfrm>
            <a:off x="4249838" y="610380"/>
            <a:ext cx="3776472" cy="1577181"/>
          </a:xfrm>
          <a:prstGeom prst="rect">
            <a:avLst/>
          </a:prstGeom>
          <a:noFill/>
          <a:ln cap="flat" cmpd="sng" w="19050">
            <a:solidFill>
              <a:srgbClr val="1C4587"/>
            </a:solidFill>
            <a:prstDash val="solid"/>
            <a:round/>
            <a:headEnd len="sm" w="sm" type="none"/>
            <a:tailEnd len="sm" w="sm" type="none"/>
          </a:ln>
        </p:spPr>
      </p:pic>
      <p:sp>
        <p:nvSpPr>
          <p:cNvPr id="538" name="Google Shape;538;g135f80a2e56_3_431"/>
          <p:cNvSpPr/>
          <p:nvPr/>
        </p:nvSpPr>
        <p:spPr>
          <a:xfrm>
            <a:off x="5788291" y="3542155"/>
            <a:ext cx="699564" cy="914781"/>
          </a:xfrm>
          <a:custGeom>
            <a:rect b="b" l="l" r="r" t="t"/>
            <a:pathLst>
              <a:path extrusionOk="0" h="466725" w="352425">
                <a:moveTo>
                  <a:pt x="352139" y="106680"/>
                </a:moveTo>
                <a:cubicBezTo>
                  <a:pt x="351884" y="105465"/>
                  <a:pt x="351467" y="104289"/>
                  <a:pt x="350901" y="103184"/>
                </a:cubicBezTo>
                <a:lnTo>
                  <a:pt x="350491" y="102422"/>
                </a:lnTo>
                <a:cubicBezTo>
                  <a:pt x="349872" y="101312"/>
                  <a:pt x="349110" y="100287"/>
                  <a:pt x="348225" y="99374"/>
                </a:cubicBezTo>
                <a:lnTo>
                  <a:pt x="252974" y="4124"/>
                </a:lnTo>
                <a:cubicBezTo>
                  <a:pt x="252060" y="3237"/>
                  <a:pt x="251032" y="2474"/>
                  <a:pt x="249917" y="1857"/>
                </a:cubicBezTo>
                <a:cubicBezTo>
                  <a:pt x="249669" y="1714"/>
                  <a:pt x="249431" y="1581"/>
                  <a:pt x="249174" y="1457"/>
                </a:cubicBezTo>
                <a:cubicBezTo>
                  <a:pt x="248087" y="919"/>
                  <a:pt x="246934" y="525"/>
                  <a:pt x="245745" y="286"/>
                </a:cubicBezTo>
                <a:lnTo>
                  <a:pt x="245574" y="286"/>
                </a:lnTo>
                <a:cubicBezTo>
                  <a:pt x="244689" y="106"/>
                  <a:pt x="243790" y="11"/>
                  <a:pt x="242888" y="0"/>
                </a:cubicBezTo>
                <a:lnTo>
                  <a:pt x="14288" y="0"/>
                </a:lnTo>
                <a:cubicBezTo>
                  <a:pt x="6397" y="0"/>
                  <a:pt x="0" y="6397"/>
                  <a:pt x="0" y="14288"/>
                </a:cubicBezTo>
                <a:lnTo>
                  <a:pt x="0" y="452438"/>
                </a:lnTo>
                <a:cubicBezTo>
                  <a:pt x="0" y="460328"/>
                  <a:pt x="6397" y="466725"/>
                  <a:pt x="14288" y="466725"/>
                </a:cubicBezTo>
                <a:lnTo>
                  <a:pt x="338138" y="466725"/>
                </a:lnTo>
                <a:cubicBezTo>
                  <a:pt x="346028" y="466725"/>
                  <a:pt x="352425" y="460328"/>
                  <a:pt x="352425" y="452438"/>
                </a:cubicBezTo>
                <a:lnTo>
                  <a:pt x="352425" y="109538"/>
                </a:lnTo>
                <a:cubicBezTo>
                  <a:pt x="352419" y="108648"/>
                  <a:pt x="352329" y="107762"/>
                  <a:pt x="352158" y="106890"/>
                </a:cubicBezTo>
                <a:close/>
                <a:moveTo>
                  <a:pt x="257175" y="48778"/>
                </a:moveTo>
                <a:lnTo>
                  <a:pt x="303648" y="95250"/>
                </a:lnTo>
                <a:lnTo>
                  <a:pt x="257175" y="95250"/>
                </a:lnTo>
                <a:close/>
                <a:moveTo>
                  <a:pt x="28575" y="438150"/>
                </a:moveTo>
                <a:lnTo>
                  <a:pt x="28575" y="28575"/>
                </a:lnTo>
                <a:lnTo>
                  <a:pt x="228600" y="28575"/>
                </a:lnTo>
                <a:lnTo>
                  <a:pt x="228600" y="109538"/>
                </a:lnTo>
                <a:cubicBezTo>
                  <a:pt x="228600" y="117428"/>
                  <a:pt x="234997" y="123825"/>
                  <a:pt x="242888" y="123825"/>
                </a:cubicBezTo>
                <a:lnTo>
                  <a:pt x="323850" y="123825"/>
                </a:lnTo>
                <a:lnTo>
                  <a:pt x="323850" y="438150"/>
                </a:lnTo>
                <a:close/>
              </a:path>
            </a:pathLst>
          </a:custGeom>
          <a:solidFill>
            <a:srgbClr val="7F7F7F"/>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en-US" sz="1600">
                <a:solidFill>
                  <a:srgbClr val="7F7F7F"/>
                </a:solidFill>
              </a:rPr>
              <a:t>CSV</a:t>
            </a:r>
            <a:endParaRPr b="1" i="0" sz="1600" u="none" cap="none" strike="noStrike">
              <a:solidFill>
                <a:srgbClr val="7F7F7F"/>
              </a:solidFill>
              <a:latin typeface="Arial"/>
              <a:ea typeface="Arial"/>
              <a:cs typeface="Arial"/>
              <a:sym typeface="Arial"/>
            </a:endParaRPr>
          </a:p>
        </p:txBody>
      </p:sp>
      <p:sp>
        <p:nvSpPr>
          <p:cNvPr id="539" name="Google Shape;539;g135f80a2e56_3_431"/>
          <p:cNvSpPr txBox="1"/>
          <p:nvPr/>
        </p:nvSpPr>
        <p:spPr>
          <a:xfrm>
            <a:off x="5404725" y="4479936"/>
            <a:ext cx="1466700" cy="3693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US" sz="1200">
                <a:solidFill>
                  <a:srgbClr val="7F7F7F"/>
                </a:solidFill>
                <a:latin typeface="Consolas"/>
                <a:ea typeface="Consolas"/>
                <a:cs typeface="Consolas"/>
                <a:sym typeface="Consolas"/>
              </a:rPr>
              <a:t>01loans.csv</a:t>
            </a:r>
            <a:endParaRPr b="1" sz="1200">
              <a:solidFill>
                <a:srgbClr val="7F7F7F"/>
              </a:solidFill>
              <a:latin typeface="Consolas"/>
              <a:ea typeface="Consolas"/>
              <a:cs typeface="Consolas"/>
              <a:sym typeface="Consolas"/>
            </a:endParaRPr>
          </a:p>
        </p:txBody>
      </p:sp>
      <p:cxnSp>
        <p:nvCxnSpPr>
          <p:cNvPr id="540" name="Google Shape;540;g135f80a2e56_3_431"/>
          <p:cNvCxnSpPr/>
          <p:nvPr/>
        </p:nvCxnSpPr>
        <p:spPr>
          <a:xfrm>
            <a:off x="6328575" y="2427150"/>
            <a:ext cx="0" cy="875400"/>
          </a:xfrm>
          <a:prstGeom prst="straightConnector1">
            <a:avLst/>
          </a:prstGeom>
          <a:noFill/>
          <a:ln cap="flat" cmpd="sng" w="19050">
            <a:solidFill>
              <a:schemeClr val="accent1"/>
            </a:solidFill>
            <a:prstDash val="dash"/>
            <a:round/>
            <a:headEnd len="med" w="med" type="triangle"/>
            <a:tailEnd len="med" w="med" type="none"/>
          </a:ln>
        </p:spPr>
      </p:cxnSp>
      <p:cxnSp>
        <p:nvCxnSpPr>
          <p:cNvPr id="541" name="Google Shape;541;g135f80a2e56_3_431"/>
          <p:cNvCxnSpPr/>
          <p:nvPr/>
        </p:nvCxnSpPr>
        <p:spPr>
          <a:xfrm>
            <a:off x="5947575" y="2427150"/>
            <a:ext cx="0" cy="875400"/>
          </a:xfrm>
          <a:prstGeom prst="straightConnector1">
            <a:avLst/>
          </a:prstGeom>
          <a:noFill/>
          <a:ln cap="flat" cmpd="sng" w="19050">
            <a:solidFill>
              <a:schemeClr val="accent3"/>
            </a:solidFill>
            <a:prstDash val="solid"/>
            <a:round/>
            <a:headEnd len="med" w="med" type="none"/>
            <a:tailEnd len="med" w="med" type="triangle"/>
          </a:ln>
        </p:spPr>
      </p:cxnSp>
      <p:sp>
        <p:nvSpPr>
          <p:cNvPr id="542" name="Google Shape;542;g135f80a2e56_3_431"/>
          <p:cNvSpPr/>
          <p:nvPr/>
        </p:nvSpPr>
        <p:spPr>
          <a:xfrm>
            <a:off x="5718975" y="2636250"/>
            <a:ext cx="457200" cy="457200"/>
          </a:xfrm>
          <a:prstGeom prst="mathMultiply">
            <a:avLst>
              <a:gd fmla="val 5299" name="adj1"/>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135f80a2e56_3_431"/>
          <p:cNvSpPr txBox="1"/>
          <p:nvPr/>
        </p:nvSpPr>
        <p:spPr>
          <a:xfrm>
            <a:off x="0" y="4804800"/>
            <a:ext cx="643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t>editing rawLoans … is NOT … editing 01loans.csv</a:t>
            </a:r>
            <a:endParaRPr sz="1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g135f80a2e56_2_37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IMPORTING AND VIEWING DATA</a:t>
            </a:r>
            <a:endParaRPr b="1" i="0" sz="100" u="none" cap="none" strike="noStrike">
              <a:solidFill>
                <a:schemeClr val="accent1"/>
              </a:solidFill>
              <a:latin typeface="Arial"/>
              <a:ea typeface="Arial"/>
              <a:cs typeface="Arial"/>
              <a:sym typeface="Arial"/>
            </a:endParaRPr>
          </a:p>
        </p:txBody>
      </p:sp>
      <p:sp>
        <p:nvSpPr>
          <p:cNvPr id="549" name="Google Shape;549;g135f80a2e56_2_37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Summarizing in the dataframe preview</a:t>
            </a:r>
            <a:endParaRPr b="1" i="0" sz="2200" u="none" cap="none" strike="noStrike">
              <a:solidFill>
                <a:schemeClr val="dk2"/>
              </a:solidFill>
              <a:latin typeface="Arial"/>
              <a:ea typeface="Arial"/>
              <a:cs typeface="Arial"/>
              <a:sym typeface="Arial"/>
            </a:endParaRPr>
          </a:p>
        </p:txBody>
      </p:sp>
      <p:sp>
        <p:nvSpPr>
          <p:cNvPr id="550" name="Google Shape;550;g135f80a2e56_2_373"/>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b="1" lang="en-US">
                <a:solidFill>
                  <a:schemeClr val="accent1"/>
                </a:solidFill>
              </a:rPr>
              <a:t>Note:</a:t>
            </a:r>
            <a:r>
              <a:rPr lang="en-US">
                <a:solidFill>
                  <a:srgbClr val="7F7F7F"/>
                </a:solidFill>
              </a:rPr>
              <a:t> Sorting/filtering the data preview does </a:t>
            </a:r>
            <a:r>
              <a:rPr b="1" lang="en-US">
                <a:solidFill>
                  <a:schemeClr val="accent3"/>
                </a:solidFill>
              </a:rPr>
              <a:t>not</a:t>
            </a:r>
            <a:r>
              <a:rPr lang="en-US">
                <a:solidFill>
                  <a:srgbClr val="7F7F7F"/>
                </a:solidFill>
              </a:rPr>
              <a:t> edit the actual dataframe.</a:t>
            </a:r>
            <a:endParaRPr b="0" i="0" sz="1050" u="none" cap="none" strike="noStrike">
              <a:solidFill>
                <a:srgbClr val="7F7F7F"/>
              </a:solidFill>
              <a:latin typeface="Arial"/>
              <a:ea typeface="Arial"/>
              <a:cs typeface="Arial"/>
              <a:sym typeface="Arial"/>
            </a:endParaRPr>
          </a:p>
        </p:txBody>
      </p:sp>
      <p:pic>
        <p:nvPicPr>
          <p:cNvPr id="551" name="Google Shape;551;g135f80a2e56_2_373"/>
          <p:cNvPicPr preferRelativeResize="0"/>
          <p:nvPr/>
        </p:nvPicPr>
        <p:blipFill rotWithShape="1">
          <a:blip r:embed="rId3">
            <a:alphaModFix/>
          </a:blip>
          <a:srcRect b="66385" l="473" r="58730" t="0"/>
          <a:stretch/>
        </p:blipFill>
        <p:spPr>
          <a:xfrm>
            <a:off x="2139250" y="1851025"/>
            <a:ext cx="4384375" cy="2761200"/>
          </a:xfrm>
          <a:prstGeom prst="rect">
            <a:avLst/>
          </a:prstGeom>
          <a:noFill/>
          <a:ln cap="flat" cmpd="sng" w="9525">
            <a:solidFill>
              <a:srgbClr val="D9D9D9"/>
            </a:solidFill>
            <a:prstDash val="solid"/>
            <a:round/>
            <a:headEnd len="sm" w="sm" type="none"/>
            <a:tailEnd len="sm" w="sm" type="none"/>
          </a:ln>
          <a:effectLst>
            <a:outerShdw blurRad="57150" rotWithShape="0" algn="bl" dir="1980000" dist="28575">
              <a:srgbClr val="000000">
                <a:alpha val="50000"/>
              </a:srgbClr>
            </a:outerShdw>
          </a:effectLst>
        </p:spPr>
      </p:pic>
      <p:sp>
        <p:nvSpPr>
          <p:cNvPr id="552" name="Google Shape;552;g135f80a2e56_2_373"/>
          <p:cNvSpPr/>
          <p:nvPr/>
        </p:nvSpPr>
        <p:spPr>
          <a:xfrm>
            <a:off x="3181400" y="3083300"/>
            <a:ext cx="784800" cy="210300"/>
          </a:xfrm>
          <a:prstGeom prst="roundRect">
            <a:avLst>
              <a:gd fmla="val 16667" name="adj"/>
            </a:avLst>
          </a:prstGeom>
          <a:solidFill>
            <a:srgbClr val="B35F96">
              <a:alpha val="1548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135f80a2e56_2_373"/>
          <p:cNvSpPr/>
          <p:nvPr/>
        </p:nvSpPr>
        <p:spPr>
          <a:xfrm>
            <a:off x="154175" y="1471575"/>
            <a:ext cx="1836000" cy="1065000"/>
          </a:xfrm>
          <a:prstGeom prst="roundRect">
            <a:avLst>
              <a:gd fmla="val 16667" name="adj"/>
            </a:avLst>
          </a:prstGeom>
          <a:solidFill>
            <a:srgbClr val="B35F96">
              <a:alpha val="1548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135f80a2e56_2_373"/>
          <p:cNvSpPr txBox="1"/>
          <p:nvPr/>
        </p:nvSpPr>
        <p:spPr>
          <a:xfrm>
            <a:off x="250825" y="1577550"/>
            <a:ext cx="1585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Click </a:t>
            </a:r>
            <a:r>
              <a:rPr b="1" lang="en-US"/>
              <a:t>Filter</a:t>
            </a:r>
            <a:r>
              <a:rPr lang="en-US"/>
              <a:t> to filter by values in a single column.</a:t>
            </a:r>
            <a:endParaRPr/>
          </a:p>
        </p:txBody>
      </p:sp>
      <p:cxnSp>
        <p:nvCxnSpPr>
          <p:cNvPr id="555" name="Google Shape;555;g135f80a2e56_2_373"/>
          <p:cNvCxnSpPr>
            <a:stCxn id="552" idx="1"/>
            <a:endCxn id="553" idx="3"/>
          </p:cNvCxnSpPr>
          <p:nvPr/>
        </p:nvCxnSpPr>
        <p:spPr>
          <a:xfrm rot="10800000">
            <a:off x="1990100" y="2004050"/>
            <a:ext cx="1191300" cy="1184400"/>
          </a:xfrm>
          <a:prstGeom prst="straightConnector1">
            <a:avLst/>
          </a:prstGeom>
          <a:noFill/>
          <a:ln cap="flat" cmpd="sng" w="9525">
            <a:solidFill>
              <a:schemeClr val="accent3"/>
            </a:solidFill>
            <a:prstDash val="solid"/>
            <a:round/>
            <a:headEnd len="med" w="med" type="none"/>
            <a:tailEnd len="med" w="med" type="none"/>
          </a:ln>
        </p:spPr>
      </p:cxnSp>
      <p:sp>
        <p:nvSpPr>
          <p:cNvPr id="556" name="Google Shape;556;g135f80a2e56_2_373"/>
          <p:cNvSpPr/>
          <p:nvPr/>
        </p:nvSpPr>
        <p:spPr>
          <a:xfrm>
            <a:off x="5020750" y="3027225"/>
            <a:ext cx="1398000" cy="2910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7" name="Google Shape;557;g135f80a2e56_2_373"/>
          <p:cNvSpPr/>
          <p:nvPr/>
        </p:nvSpPr>
        <p:spPr>
          <a:xfrm>
            <a:off x="7009100" y="1577550"/>
            <a:ext cx="1836000" cy="15057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8" name="Google Shape;558;g135f80a2e56_2_373"/>
          <p:cNvSpPr txBox="1"/>
          <p:nvPr/>
        </p:nvSpPr>
        <p:spPr>
          <a:xfrm>
            <a:off x="7161650" y="1705275"/>
            <a:ext cx="1585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Enter a value in the search bar to find records with that value in any field.</a:t>
            </a:r>
            <a:endParaRPr/>
          </a:p>
        </p:txBody>
      </p:sp>
      <p:cxnSp>
        <p:nvCxnSpPr>
          <p:cNvPr id="559" name="Google Shape;559;g135f80a2e56_2_373"/>
          <p:cNvCxnSpPr>
            <a:stCxn id="556" idx="3"/>
            <a:endCxn id="557" idx="1"/>
          </p:cNvCxnSpPr>
          <p:nvPr/>
        </p:nvCxnSpPr>
        <p:spPr>
          <a:xfrm flipH="1" rot="10800000">
            <a:off x="6418750" y="2330325"/>
            <a:ext cx="590400" cy="842400"/>
          </a:xfrm>
          <a:prstGeom prst="straightConnector1">
            <a:avLst/>
          </a:prstGeom>
          <a:noFill/>
          <a:ln cap="flat" cmpd="sng" w="9525">
            <a:solidFill>
              <a:schemeClr val="accent1"/>
            </a:solidFill>
            <a:prstDash val="solid"/>
            <a:round/>
            <a:headEnd len="med" w="med" type="none"/>
            <a:tailEnd len="med" w="med" type="none"/>
          </a:ln>
        </p:spPr>
      </p:cxnSp>
      <p:sp>
        <p:nvSpPr>
          <p:cNvPr id="560" name="Google Shape;560;g135f80a2e56_2_373"/>
          <p:cNvSpPr/>
          <p:nvPr/>
        </p:nvSpPr>
        <p:spPr>
          <a:xfrm>
            <a:off x="3246120" y="3310128"/>
            <a:ext cx="154200" cy="210300"/>
          </a:xfrm>
          <a:prstGeom prst="roundRect">
            <a:avLst>
              <a:gd fmla="val 16667" name="adj"/>
            </a:avLst>
          </a:prstGeom>
          <a:solidFill>
            <a:srgbClr val="446DCD">
              <a:alpha val="22750"/>
            </a:srgbClr>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135f80a2e56_2_373"/>
          <p:cNvSpPr/>
          <p:nvPr/>
        </p:nvSpPr>
        <p:spPr>
          <a:xfrm>
            <a:off x="3849624" y="3310128"/>
            <a:ext cx="154200" cy="210300"/>
          </a:xfrm>
          <a:prstGeom prst="roundRect">
            <a:avLst>
              <a:gd fmla="val 16667" name="adj"/>
            </a:avLst>
          </a:prstGeom>
          <a:solidFill>
            <a:srgbClr val="446DCD">
              <a:alpha val="22750"/>
            </a:srgbClr>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135f80a2e56_2_373"/>
          <p:cNvSpPr/>
          <p:nvPr/>
        </p:nvSpPr>
        <p:spPr>
          <a:xfrm>
            <a:off x="4453128" y="3310128"/>
            <a:ext cx="154200" cy="210300"/>
          </a:xfrm>
          <a:prstGeom prst="roundRect">
            <a:avLst>
              <a:gd fmla="val 16667" name="adj"/>
            </a:avLst>
          </a:prstGeom>
          <a:solidFill>
            <a:srgbClr val="446DCD">
              <a:alpha val="22750"/>
            </a:srgbClr>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135f80a2e56_2_373"/>
          <p:cNvSpPr/>
          <p:nvPr/>
        </p:nvSpPr>
        <p:spPr>
          <a:xfrm>
            <a:off x="154175" y="3692400"/>
            <a:ext cx="1836000" cy="1184400"/>
          </a:xfrm>
          <a:prstGeom prst="roundRect">
            <a:avLst>
              <a:gd fmla="val 16667" name="adj"/>
            </a:avLst>
          </a:prstGeom>
          <a:solidFill>
            <a:srgbClr val="446DCD">
              <a:alpha val="22750"/>
            </a:srgbClr>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135f80a2e56_2_373"/>
          <p:cNvSpPr txBox="1"/>
          <p:nvPr/>
        </p:nvSpPr>
        <p:spPr>
          <a:xfrm>
            <a:off x="266275" y="3876025"/>
            <a:ext cx="1585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Click the </a:t>
            </a:r>
            <a:r>
              <a:rPr b="1" lang="en-US"/>
              <a:t>sort-icons</a:t>
            </a:r>
            <a:r>
              <a:rPr lang="en-US"/>
              <a:t> to sort by a column.</a:t>
            </a:r>
            <a:endParaRPr/>
          </a:p>
        </p:txBody>
      </p:sp>
      <p:cxnSp>
        <p:nvCxnSpPr>
          <p:cNvPr id="565" name="Google Shape;565;g135f80a2e56_2_373"/>
          <p:cNvCxnSpPr>
            <a:stCxn id="560" idx="2"/>
            <a:endCxn id="563" idx="3"/>
          </p:cNvCxnSpPr>
          <p:nvPr/>
        </p:nvCxnSpPr>
        <p:spPr>
          <a:xfrm flipH="1">
            <a:off x="1990320" y="3520428"/>
            <a:ext cx="1332900" cy="764100"/>
          </a:xfrm>
          <a:prstGeom prst="straightConnector1">
            <a:avLst/>
          </a:prstGeom>
          <a:noFill/>
          <a:ln cap="flat" cmpd="sng" w="9525">
            <a:solidFill>
              <a:schemeClr val="accent5"/>
            </a:solidFill>
            <a:prstDash val="solid"/>
            <a:round/>
            <a:headEnd len="med" w="med" type="none"/>
            <a:tailEnd len="med" w="med" type="none"/>
          </a:ln>
        </p:spPr>
      </p:cxnSp>
      <p:cxnSp>
        <p:nvCxnSpPr>
          <p:cNvPr id="566" name="Google Shape;566;g135f80a2e56_2_373"/>
          <p:cNvCxnSpPr>
            <a:stCxn id="561" idx="2"/>
            <a:endCxn id="563" idx="3"/>
          </p:cNvCxnSpPr>
          <p:nvPr/>
        </p:nvCxnSpPr>
        <p:spPr>
          <a:xfrm flipH="1">
            <a:off x="1990224" y="3520428"/>
            <a:ext cx="1936500" cy="764100"/>
          </a:xfrm>
          <a:prstGeom prst="straightConnector1">
            <a:avLst/>
          </a:prstGeom>
          <a:noFill/>
          <a:ln cap="flat" cmpd="sng" w="9525">
            <a:solidFill>
              <a:schemeClr val="accent5"/>
            </a:solidFill>
            <a:prstDash val="solid"/>
            <a:round/>
            <a:headEnd len="med" w="med" type="none"/>
            <a:tailEnd len="med" w="med" type="none"/>
          </a:ln>
        </p:spPr>
      </p:cxnSp>
      <p:cxnSp>
        <p:nvCxnSpPr>
          <p:cNvPr id="567" name="Google Shape;567;g135f80a2e56_2_373"/>
          <p:cNvCxnSpPr>
            <a:stCxn id="562" idx="2"/>
            <a:endCxn id="563" idx="3"/>
          </p:cNvCxnSpPr>
          <p:nvPr/>
        </p:nvCxnSpPr>
        <p:spPr>
          <a:xfrm flipH="1">
            <a:off x="1990128" y="3520428"/>
            <a:ext cx="2540100" cy="764100"/>
          </a:xfrm>
          <a:prstGeom prst="straightConnector1">
            <a:avLst/>
          </a:prstGeom>
          <a:noFill/>
          <a:ln cap="flat" cmpd="sng" w="9525">
            <a:solidFill>
              <a:schemeClr val="accent5"/>
            </a:solidFill>
            <a:prstDash val="solid"/>
            <a:round/>
            <a:headEnd len="med" w="med" type="none"/>
            <a:tailEnd len="med" w="med"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71" name="Shape 571"/>
        <p:cNvGrpSpPr/>
        <p:nvPr/>
      </p:nvGrpSpPr>
      <p:grpSpPr>
        <a:xfrm>
          <a:off x="0" y="0"/>
          <a:ext cx="0" cy="0"/>
          <a:chOff x="0" y="0"/>
          <a:chExt cx="0" cy="0"/>
        </a:xfrm>
      </p:grpSpPr>
      <p:sp>
        <p:nvSpPr>
          <p:cNvPr id="572" name="Google Shape;572;g135f80a2e56_2_384"/>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Reshaping Data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135f80a2e56_3_47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Reshaping data with </a:t>
            </a:r>
            <a:r>
              <a:rPr b="1" lang="en-US" sz="2200">
                <a:solidFill>
                  <a:schemeClr val="accent5"/>
                </a:solidFill>
                <a:latin typeface="Consolas"/>
                <a:ea typeface="Consolas"/>
                <a:cs typeface="Consolas"/>
                <a:sym typeface="Consolas"/>
              </a:rPr>
              <a:t>gather()</a:t>
            </a:r>
            <a:r>
              <a:rPr b="1" lang="en-US" sz="2200">
                <a:solidFill>
                  <a:schemeClr val="dk2"/>
                </a:solidFill>
              </a:rPr>
              <a:t> &amp; </a:t>
            </a:r>
            <a:r>
              <a:rPr b="1" lang="en-US" sz="2200">
                <a:solidFill>
                  <a:schemeClr val="accent5"/>
                </a:solidFill>
                <a:latin typeface="Consolas"/>
                <a:ea typeface="Consolas"/>
                <a:cs typeface="Consolas"/>
                <a:sym typeface="Consolas"/>
              </a:rPr>
              <a:t>spread()</a:t>
            </a:r>
            <a:endParaRPr b="1" i="0" sz="2200" u="none" cap="none" strike="noStrike">
              <a:solidFill>
                <a:schemeClr val="accent5"/>
              </a:solidFill>
              <a:latin typeface="Consolas"/>
              <a:ea typeface="Consolas"/>
              <a:cs typeface="Consolas"/>
              <a:sym typeface="Consolas"/>
            </a:endParaRPr>
          </a:p>
        </p:txBody>
      </p:sp>
      <p:sp>
        <p:nvSpPr>
          <p:cNvPr id="578" name="Google Shape;578;g135f80a2e56_3_478"/>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9" name="Google Shape;579;g135f80a2e56_3_478"/>
          <p:cNvSpPr txBox="1"/>
          <p:nvPr/>
        </p:nvSpPr>
        <p:spPr>
          <a:xfrm>
            <a:off x="5131689" y="15149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None/>
            </a:pPr>
            <a:r>
              <a:rPr b="1" lang="en-US">
                <a:solidFill>
                  <a:schemeClr val="accent5"/>
                </a:solidFill>
                <a:latin typeface="Consolas"/>
                <a:ea typeface="Consolas"/>
                <a:cs typeface="Consolas"/>
                <a:sym typeface="Consolas"/>
              </a:rPr>
              <a:t>spread()</a:t>
            </a:r>
            <a:r>
              <a:rPr lang="en-US"/>
              <a:t> is similar to what often needs to be done with long datasets, where records have multiple rows to allow multiple values of the same attribute</a:t>
            </a:r>
            <a:endParaRPr b="0" i="0" sz="1400" u="none" cap="none" strike="noStrike">
              <a:solidFill>
                <a:srgbClr val="000000"/>
              </a:solidFill>
              <a:latin typeface="Arial"/>
              <a:ea typeface="Arial"/>
              <a:cs typeface="Arial"/>
              <a:sym typeface="Arial"/>
            </a:endParaRPr>
          </a:p>
          <a:p>
            <a:pPr indent="-235201" lvl="1" marL="448056" marR="0" rtl="0" algn="l">
              <a:lnSpc>
                <a:spcPct val="100000"/>
              </a:lnSpc>
              <a:spcBef>
                <a:spcPts val="1200"/>
              </a:spcBef>
              <a:spcAft>
                <a:spcPts val="1200"/>
              </a:spcAft>
              <a:buClr>
                <a:schemeClr val="dk1"/>
              </a:buClr>
              <a:buSzPts val="1400"/>
              <a:buFont typeface="Noto Sans Symbols"/>
              <a:buChar char="–"/>
            </a:pPr>
            <a:r>
              <a:rPr lang="en-US">
                <a:solidFill>
                  <a:schemeClr val="dk1"/>
                </a:solidFill>
              </a:rPr>
              <a:t>e.g., multiple rows for one catalog record’s giant list of multi-value notes.</a:t>
            </a:r>
            <a:endParaRPr>
              <a:solidFill>
                <a:schemeClr val="dk1"/>
              </a:solidFill>
            </a:endParaRPr>
          </a:p>
        </p:txBody>
      </p:sp>
      <p:sp>
        <p:nvSpPr>
          <p:cNvPr id="580" name="Google Shape;580;g135f80a2e56_3_478"/>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1" name="Google Shape;581;g135f80a2e56_3_478"/>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None/>
            </a:pPr>
            <a:r>
              <a:rPr b="1" lang="en-US">
                <a:solidFill>
                  <a:schemeClr val="accent5"/>
                </a:solidFill>
                <a:latin typeface="Consolas"/>
                <a:ea typeface="Consolas"/>
                <a:cs typeface="Consolas"/>
                <a:sym typeface="Consolas"/>
              </a:rPr>
              <a:t>gather()</a:t>
            </a:r>
            <a:r>
              <a:rPr lang="en-US"/>
              <a:t> is similar to what often needs to be done with wide datasets, where multiple columns exist for the same attribute/type of value, and they need to be gathered into a single column.</a:t>
            </a:r>
            <a:endParaRPr b="0" i="0" sz="1400" u="none" cap="none" strike="noStrike">
              <a:solidFill>
                <a:srgbClr val="000000"/>
              </a:solidFill>
              <a:latin typeface="Arial"/>
              <a:ea typeface="Arial"/>
              <a:cs typeface="Arial"/>
              <a:sym typeface="Arial"/>
            </a:endParaRPr>
          </a:p>
        </p:txBody>
      </p:sp>
      <p:sp>
        <p:nvSpPr>
          <p:cNvPr id="582" name="Google Shape;582;g135f80a2e56_3_47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RESHAPING DATA</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35f80a2e56_1_106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What is this thing called “R”? </a:t>
            </a:r>
            <a:endParaRPr b="1" i="0" sz="2200" u="none" cap="none" strike="noStrike">
              <a:solidFill>
                <a:schemeClr val="dk2"/>
              </a:solidFill>
              <a:latin typeface="Arial"/>
              <a:ea typeface="Arial"/>
              <a:cs typeface="Arial"/>
              <a:sym typeface="Arial"/>
            </a:endParaRPr>
          </a:p>
        </p:txBody>
      </p:sp>
      <p:sp>
        <p:nvSpPr>
          <p:cNvPr id="172" name="Google Shape;172;g135f80a2e56_1_1062"/>
          <p:cNvSpPr/>
          <p:nvPr/>
        </p:nvSpPr>
        <p:spPr>
          <a:xfrm>
            <a:off x="4667000" y="930300"/>
            <a:ext cx="4198200" cy="2519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3" name="Google Shape;173;g135f80a2e56_1_1062"/>
          <p:cNvSpPr txBox="1"/>
          <p:nvPr/>
        </p:nvSpPr>
        <p:spPr>
          <a:xfrm>
            <a:off x="4863200" y="2136250"/>
            <a:ext cx="3812100" cy="12600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R-Studio</a:t>
            </a:r>
            <a:r>
              <a:rPr lang="en-US">
                <a:solidFill>
                  <a:schemeClr val="dk1"/>
                </a:solidFill>
              </a:rPr>
              <a:t> is: </a:t>
            </a:r>
            <a:endParaRPr i="0" sz="14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an IDE — “integrated development environment” (a program that makes coding more convenient)</a:t>
            </a:r>
            <a:endParaRPr b="0" i="0" sz="1400" u="none" cap="none" strike="noStrike">
              <a:solidFill>
                <a:srgbClr val="000000"/>
              </a:solidFill>
              <a:latin typeface="Arial"/>
              <a:ea typeface="Arial"/>
              <a:cs typeface="Arial"/>
              <a:sym typeface="Arial"/>
            </a:endParaRPr>
          </a:p>
        </p:txBody>
      </p:sp>
      <p:sp>
        <p:nvSpPr>
          <p:cNvPr id="174" name="Google Shape;174;g135f80a2e56_1_1062"/>
          <p:cNvSpPr/>
          <p:nvPr/>
        </p:nvSpPr>
        <p:spPr>
          <a:xfrm>
            <a:off x="250825" y="930300"/>
            <a:ext cx="4262100" cy="2519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5" name="Google Shape;175;g135f80a2e56_1_1062"/>
          <p:cNvSpPr txBox="1"/>
          <p:nvPr/>
        </p:nvSpPr>
        <p:spPr>
          <a:xfrm>
            <a:off x="420450" y="2189400"/>
            <a:ext cx="3967800" cy="12600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R </a:t>
            </a:r>
            <a:r>
              <a:rPr lang="en-US">
                <a:solidFill>
                  <a:schemeClr val="dk1"/>
                </a:solidFill>
              </a:rPr>
              <a:t>is both: </a:t>
            </a:r>
            <a:endParaRPr i="0" sz="14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a scripting language</a:t>
            </a:r>
            <a:endParaRPr>
              <a:solidFill>
                <a:schemeClr val="dk1"/>
              </a:solidFill>
            </a:endParaRPr>
          </a:p>
          <a:p>
            <a:pPr indent="-180340" lvl="0" marL="182880" marR="0" rtl="0" algn="l">
              <a:lnSpc>
                <a:spcPct val="100000"/>
              </a:lnSpc>
              <a:spcBef>
                <a:spcPts val="1200"/>
              </a:spcBef>
              <a:spcAft>
                <a:spcPts val="0"/>
              </a:spcAft>
              <a:buClr>
                <a:schemeClr val="dk1"/>
              </a:buClr>
              <a:buSzPts val="1400"/>
              <a:buChar char="●"/>
            </a:pPr>
            <a:r>
              <a:rPr lang="en-US">
                <a:solidFill>
                  <a:schemeClr val="dk1"/>
                </a:solidFill>
              </a:rPr>
              <a:t>software to R-scripts</a:t>
            </a:r>
            <a:endParaRPr b="0" i="0" sz="1400" u="none" cap="none" strike="noStrike">
              <a:solidFill>
                <a:srgbClr val="000000"/>
              </a:solidFill>
              <a:latin typeface="Arial"/>
              <a:ea typeface="Arial"/>
              <a:cs typeface="Arial"/>
              <a:sym typeface="Arial"/>
            </a:endParaRPr>
          </a:p>
        </p:txBody>
      </p:sp>
      <p:sp>
        <p:nvSpPr>
          <p:cNvPr id="176" name="Google Shape;176;g135f80a2e56_1_106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INTRODUCTION TO R</a:t>
            </a:r>
            <a:endParaRPr b="1" i="0" sz="100" u="none" cap="none" strike="noStrike">
              <a:solidFill>
                <a:schemeClr val="accent1"/>
              </a:solidFill>
              <a:latin typeface="Arial"/>
              <a:ea typeface="Arial"/>
              <a:cs typeface="Arial"/>
              <a:sym typeface="Arial"/>
            </a:endParaRPr>
          </a:p>
        </p:txBody>
      </p:sp>
      <p:pic>
        <p:nvPicPr>
          <p:cNvPr id="177" name="Google Shape;177;g135f80a2e56_1_1062"/>
          <p:cNvPicPr preferRelativeResize="0"/>
          <p:nvPr/>
        </p:nvPicPr>
        <p:blipFill>
          <a:blip r:embed="rId3">
            <a:alphaModFix/>
          </a:blip>
          <a:stretch>
            <a:fillRect/>
          </a:stretch>
        </p:blipFill>
        <p:spPr>
          <a:xfrm>
            <a:off x="1697403" y="1210150"/>
            <a:ext cx="1159528" cy="1014599"/>
          </a:xfrm>
          <a:prstGeom prst="rect">
            <a:avLst/>
          </a:prstGeom>
          <a:noFill/>
          <a:ln>
            <a:noFill/>
          </a:ln>
        </p:spPr>
      </p:pic>
      <p:pic>
        <p:nvPicPr>
          <p:cNvPr id="178" name="Google Shape;178;g135f80a2e56_1_1062"/>
          <p:cNvPicPr preferRelativeResize="0"/>
          <p:nvPr/>
        </p:nvPicPr>
        <p:blipFill rotWithShape="1">
          <a:blip r:embed="rId4">
            <a:alphaModFix/>
          </a:blip>
          <a:srcRect b="0" l="0" r="62808" t="0"/>
          <a:stretch/>
        </p:blipFill>
        <p:spPr>
          <a:xfrm>
            <a:off x="6377712" y="1210142"/>
            <a:ext cx="922025" cy="870166"/>
          </a:xfrm>
          <a:prstGeom prst="rect">
            <a:avLst/>
          </a:prstGeom>
          <a:noFill/>
          <a:ln>
            <a:noFill/>
          </a:ln>
        </p:spPr>
      </p:pic>
      <p:sp>
        <p:nvSpPr>
          <p:cNvPr id="179" name="Google Shape;179;g135f80a2e56_1_1062"/>
          <p:cNvSpPr/>
          <p:nvPr/>
        </p:nvSpPr>
        <p:spPr>
          <a:xfrm>
            <a:off x="1697400" y="3571700"/>
            <a:ext cx="5221200" cy="13887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0" name="Google Shape;180;g135f80a2e56_1_1062"/>
          <p:cNvSpPr txBox="1"/>
          <p:nvPr/>
        </p:nvSpPr>
        <p:spPr>
          <a:xfrm>
            <a:off x="2225250" y="3636050"/>
            <a:ext cx="4693500" cy="12600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R </a:t>
            </a:r>
            <a:r>
              <a:rPr lang="en-US">
                <a:solidFill>
                  <a:schemeClr val="dk1"/>
                </a:solidFill>
              </a:rPr>
              <a:t>&amp; </a:t>
            </a:r>
            <a:r>
              <a:rPr b="1" lang="en-US">
                <a:solidFill>
                  <a:schemeClr val="dk1"/>
                </a:solidFill>
              </a:rPr>
              <a:t>R-Studio</a:t>
            </a:r>
            <a:r>
              <a:rPr lang="en-US">
                <a:solidFill>
                  <a:schemeClr val="dk1"/>
                </a:solidFill>
              </a:rPr>
              <a:t> are useful for</a:t>
            </a:r>
            <a:r>
              <a:rPr lang="en-US">
                <a:solidFill>
                  <a:schemeClr val="dk1"/>
                </a:solidFill>
              </a:rPr>
              <a:t>: </a:t>
            </a:r>
            <a:endParaRPr i="0" sz="1400" u="none" cap="none" strike="noStrike">
              <a:solidFill>
                <a:srgbClr val="000000"/>
              </a:solidFill>
            </a:endParaRPr>
          </a:p>
          <a:p>
            <a:pPr indent="-180340" lvl="0" marL="182880" marR="0" rtl="0" algn="l">
              <a:lnSpc>
                <a:spcPct val="100000"/>
              </a:lnSpc>
              <a:spcBef>
                <a:spcPts val="1200"/>
              </a:spcBef>
              <a:spcAft>
                <a:spcPts val="0"/>
              </a:spcAft>
              <a:buClr>
                <a:schemeClr val="dk1"/>
              </a:buClr>
              <a:buSzPts val="1400"/>
              <a:buChar char="●"/>
            </a:pPr>
            <a:r>
              <a:rPr lang="en-US">
                <a:solidFill>
                  <a:schemeClr val="dk1"/>
                </a:solidFill>
              </a:rPr>
              <a:t>making reproducible data-handling workflows</a:t>
            </a:r>
            <a:endParaRPr>
              <a:solidFill>
                <a:schemeClr val="dk1"/>
              </a:solidFill>
            </a:endParaRPr>
          </a:p>
          <a:p>
            <a:pPr indent="-180340" lvl="0" marL="182880" marR="0" rtl="0" algn="l">
              <a:lnSpc>
                <a:spcPct val="100000"/>
              </a:lnSpc>
              <a:spcBef>
                <a:spcPts val="1200"/>
              </a:spcBef>
              <a:spcAft>
                <a:spcPts val="0"/>
              </a:spcAft>
              <a:buClr>
                <a:schemeClr val="dk1"/>
              </a:buClr>
              <a:buSzPts val="1400"/>
              <a:buChar char="●"/>
            </a:pPr>
            <a:r>
              <a:rPr lang="en-US">
                <a:solidFill>
                  <a:schemeClr val="dk1"/>
                </a:solidFill>
              </a:rPr>
              <a:t>sharing those workflows (as scripts &amp; documentation)</a:t>
            </a:r>
            <a:endParaRPr>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135f80a2e56_3_540"/>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accent5"/>
                </a:solidFill>
                <a:latin typeface="Consolas"/>
                <a:ea typeface="Consolas"/>
                <a:cs typeface="Consolas"/>
                <a:sym typeface="Consolas"/>
              </a:rPr>
              <a:t>gather()</a:t>
            </a:r>
            <a:endParaRPr i="0" sz="2200" u="none" cap="none" strike="noStrike">
              <a:solidFill>
                <a:schemeClr val="accent5"/>
              </a:solidFill>
              <a:latin typeface="Consolas"/>
              <a:ea typeface="Consolas"/>
              <a:cs typeface="Consolas"/>
              <a:sym typeface="Consolas"/>
            </a:endParaRPr>
          </a:p>
        </p:txBody>
      </p:sp>
      <p:sp>
        <p:nvSpPr>
          <p:cNvPr id="588" name="Google Shape;588;g135f80a2e56_3_54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RESHAPING DATA</a:t>
            </a:r>
            <a:endParaRPr b="1" sz="100">
              <a:solidFill>
                <a:schemeClr val="accent1"/>
              </a:solidFill>
            </a:endParaRPr>
          </a:p>
        </p:txBody>
      </p:sp>
      <p:graphicFrame>
        <p:nvGraphicFramePr>
          <p:cNvPr id="589" name="Google Shape;589;g135f80a2e56_3_540"/>
          <p:cNvGraphicFramePr/>
          <p:nvPr/>
        </p:nvGraphicFramePr>
        <p:xfrm>
          <a:off x="3852075" y="1619350"/>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7</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setwd(“C:/path/to/project/data”)</a:t>
                      </a:r>
                      <a:endParaRPr sz="1000">
                        <a:solidFill>
                          <a:srgbClr val="7F7F7F"/>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8</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9</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rawLoans &lt;- read.csv(“01loans.csv”)</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10</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11</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tidyLoans </a:t>
                      </a:r>
                      <a:r>
                        <a:rPr lang="en-US" sz="1000">
                          <a:solidFill>
                            <a:schemeClr val="accent5"/>
                          </a:solidFill>
                          <a:latin typeface="Consolas"/>
                          <a:ea typeface="Consolas"/>
                          <a:cs typeface="Consolas"/>
                          <a:sym typeface="Consolas"/>
                        </a:rPr>
                        <a:t>&lt;- gather(</a:t>
                      </a:r>
                      <a:r>
                        <a:rPr lang="en-US" sz="1000">
                          <a:solidFill>
                            <a:schemeClr val="accent1"/>
                          </a:solidFill>
                          <a:latin typeface="Consolas"/>
                          <a:ea typeface="Consolas"/>
                          <a:cs typeface="Consolas"/>
                          <a:sym typeface="Consolas"/>
                        </a:rPr>
                        <a:t>rawLoans,</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12</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key = “ObjKey”,</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13</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value = “Objects”,</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14</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2:6</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
        <p:nvSpPr>
          <p:cNvPr id="590" name="Google Shape;590;g135f80a2e56_3_540"/>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AutoNum type="arabicPeriod"/>
            </a:pPr>
            <a:r>
              <a:rPr lang="en-US" sz="1000">
                <a:solidFill>
                  <a:schemeClr val="dk1"/>
                </a:solidFill>
              </a:rPr>
              <a:t>Gather (or “melt”) </a:t>
            </a:r>
            <a:r>
              <a:rPr b="1" lang="en-US" sz="1000">
                <a:solidFill>
                  <a:srgbClr val="7F7F7F"/>
                </a:solidFill>
                <a:latin typeface="Consolas"/>
                <a:ea typeface="Consolas"/>
                <a:cs typeface="Consolas"/>
                <a:sym typeface="Consolas"/>
              </a:rPr>
              <a:t>rawLoans</a:t>
            </a:r>
            <a:r>
              <a:rPr lang="en-US" sz="1000">
                <a:solidFill>
                  <a:schemeClr val="dk1"/>
                </a:solidFill>
              </a:rPr>
              <a:t> to make 1 column for </a:t>
            </a:r>
            <a:r>
              <a:rPr lang="en-US" sz="1000">
                <a:solidFill>
                  <a:schemeClr val="dk1"/>
                </a:solidFill>
              </a:rPr>
              <a:t>“</a:t>
            </a:r>
            <a:r>
              <a:rPr b="1" lang="en-US" sz="1000">
                <a:solidFill>
                  <a:srgbClr val="7F7F7F"/>
                </a:solidFill>
                <a:latin typeface="Consolas"/>
                <a:ea typeface="Consolas"/>
                <a:cs typeface="Consolas"/>
                <a:sym typeface="Consolas"/>
              </a:rPr>
              <a:t>Loan #</a:t>
            </a:r>
            <a:r>
              <a:rPr lang="en-US" sz="1000">
                <a:solidFill>
                  <a:schemeClr val="dk1"/>
                </a:solidFill>
              </a:rPr>
              <a:t>”</a:t>
            </a:r>
            <a:r>
              <a:rPr lang="en-US" sz="1000">
                <a:solidFill>
                  <a:schemeClr val="dk1"/>
                </a:solidFill>
              </a:rPr>
              <a:t>, &amp; 1 column for </a:t>
            </a:r>
            <a:r>
              <a:rPr lang="en-US" sz="1000">
                <a:solidFill>
                  <a:schemeClr val="dk1"/>
                </a:solidFill>
              </a:rPr>
              <a:t>“</a:t>
            </a:r>
            <a:r>
              <a:rPr b="1" lang="en-US" sz="1000">
                <a:solidFill>
                  <a:srgbClr val="7F7F7F"/>
                </a:solidFill>
                <a:latin typeface="Consolas"/>
                <a:ea typeface="Consolas"/>
                <a:cs typeface="Consolas"/>
                <a:sym typeface="Consolas"/>
              </a:rPr>
              <a:t>Objects</a:t>
            </a:r>
            <a:r>
              <a:rPr lang="en-US" sz="1000">
                <a:solidFill>
                  <a:schemeClr val="dk1"/>
                </a:solidFill>
              </a:rPr>
              <a:t>”</a:t>
            </a:r>
            <a:r>
              <a:rPr lang="en-US" sz="1000">
                <a:solidFill>
                  <a:schemeClr val="dk1"/>
                </a:solidFill>
              </a:rPr>
              <a:t>.</a:t>
            </a:r>
            <a:endParaRPr b="1" i="0" sz="1000" u="none" cap="none" strike="noStrike">
              <a:solidFill>
                <a:srgbClr val="7F7F7F"/>
              </a:solidFill>
              <a:latin typeface="Consolas"/>
              <a:ea typeface="Consolas"/>
              <a:cs typeface="Consolas"/>
              <a:sym typeface="Consola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135f80a2e56_3_547"/>
          <p:cNvSpPr txBox="1"/>
          <p:nvPr/>
        </p:nvSpPr>
        <p:spPr>
          <a:xfrm>
            <a:off x="250825" y="2895600"/>
            <a:ext cx="43212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AutoNum type="arabicPeriod"/>
            </a:pPr>
            <a:r>
              <a:rPr lang="en-US" sz="1000">
                <a:solidFill>
                  <a:schemeClr val="dk1"/>
                </a:solidFill>
              </a:rPr>
              <a:t>Gather (or “melt”) </a:t>
            </a:r>
            <a:r>
              <a:rPr b="1" lang="en-US" sz="1000">
                <a:solidFill>
                  <a:srgbClr val="7F7F7F"/>
                </a:solidFill>
                <a:latin typeface="Consolas"/>
                <a:ea typeface="Consolas"/>
                <a:cs typeface="Consolas"/>
                <a:sym typeface="Consolas"/>
              </a:rPr>
              <a:t>rawLoans</a:t>
            </a:r>
            <a:r>
              <a:rPr lang="en-US" sz="1000">
                <a:solidFill>
                  <a:schemeClr val="dk1"/>
                </a:solidFill>
              </a:rPr>
              <a:t> to make 1 column for “</a:t>
            </a:r>
            <a:r>
              <a:rPr b="1" lang="en-US" sz="1000">
                <a:solidFill>
                  <a:srgbClr val="7F7F7F"/>
                </a:solidFill>
                <a:latin typeface="Consolas"/>
                <a:ea typeface="Consolas"/>
                <a:cs typeface="Consolas"/>
                <a:sym typeface="Consolas"/>
              </a:rPr>
              <a:t>Loan #</a:t>
            </a:r>
            <a:r>
              <a:rPr lang="en-US" sz="1000">
                <a:solidFill>
                  <a:schemeClr val="dk1"/>
                </a:solidFill>
              </a:rPr>
              <a:t>”, &amp; 1 column for “</a:t>
            </a:r>
            <a:r>
              <a:rPr b="1" lang="en-US" sz="1000">
                <a:solidFill>
                  <a:srgbClr val="7F7F7F"/>
                </a:solidFill>
                <a:latin typeface="Consolas"/>
                <a:ea typeface="Consolas"/>
                <a:cs typeface="Consolas"/>
                <a:sym typeface="Consolas"/>
              </a:rPr>
              <a:t>Objects</a:t>
            </a:r>
            <a:r>
              <a:rPr lang="en-US" sz="1000">
                <a:solidFill>
                  <a:schemeClr val="dk1"/>
                </a:solidFill>
              </a:rPr>
              <a:t>”.</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rPr b="1" lang="en-US" sz="1000">
                <a:solidFill>
                  <a:schemeClr val="accent5"/>
                </a:solidFill>
                <a:latin typeface="Consolas"/>
                <a:ea typeface="Consolas"/>
                <a:cs typeface="Consolas"/>
                <a:sym typeface="Consolas"/>
              </a:rPr>
              <a:t>gather()</a:t>
            </a:r>
            <a:r>
              <a:rPr lang="en-US" sz="1000">
                <a:solidFill>
                  <a:schemeClr val="dk1"/>
                </a:solidFill>
              </a:rPr>
              <a:t> takes some arguments:</a:t>
            </a:r>
            <a:endParaRPr sz="1000">
              <a:solidFill>
                <a:schemeClr val="dk1"/>
              </a:solidFill>
            </a:endParaRPr>
          </a:p>
          <a:p>
            <a:pPr indent="-209801" lvl="1" marL="448056" marR="0" rtl="0" algn="l">
              <a:lnSpc>
                <a:spcPct val="100000"/>
              </a:lnSpc>
              <a:spcBef>
                <a:spcPts val="1200"/>
              </a:spcBef>
              <a:spcAft>
                <a:spcPts val="0"/>
              </a:spcAft>
              <a:buClr>
                <a:schemeClr val="dk1"/>
              </a:buClr>
              <a:buSzPts val="1000"/>
              <a:buFont typeface="Noto Sans Symbols"/>
              <a:buChar char="–"/>
            </a:pPr>
            <a:r>
              <a:rPr b="1" lang="en-US" sz="1000">
                <a:solidFill>
                  <a:schemeClr val="accent1"/>
                </a:solidFill>
                <a:latin typeface="Consolas"/>
                <a:ea typeface="Consolas"/>
                <a:cs typeface="Consolas"/>
                <a:sym typeface="Consolas"/>
              </a:rPr>
              <a:t>key</a:t>
            </a:r>
            <a:r>
              <a:rPr lang="en-US" sz="1000">
                <a:solidFill>
                  <a:schemeClr val="dk1"/>
                </a:solidFill>
              </a:rPr>
              <a:t> = a new single column for the old column-names.</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0"/>
              </a:spcAft>
              <a:buClr>
                <a:schemeClr val="dk1"/>
              </a:buClr>
              <a:buSzPts val="1000"/>
              <a:buFont typeface="Noto Sans Symbols"/>
              <a:buChar char="–"/>
            </a:pPr>
            <a:r>
              <a:rPr b="1" lang="en-US" sz="1000">
                <a:solidFill>
                  <a:schemeClr val="accent1"/>
                </a:solidFill>
                <a:latin typeface="Consolas"/>
                <a:ea typeface="Consolas"/>
                <a:cs typeface="Consolas"/>
                <a:sym typeface="Consolas"/>
              </a:rPr>
              <a:t>value</a:t>
            </a:r>
            <a:r>
              <a:rPr lang="en-US" sz="1000">
                <a:solidFill>
                  <a:schemeClr val="dk1"/>
                </a:solidFill>
              </a:rPr>
              <a:t> = a new single column for the corresponding old column-values.</a:t>
            </a:r>
            <a:endParaRPr b="0" i="0" sz="1000" u="none" cap="none" strike="noStrike">
              <a:solidFill>
                <a:schemeClr val="dk1"/>
              </a:solidFill>
              <a:latin typeface="Arial"/>
              <a:ea typeface="Arial"/>
              <a:cs typeface="Arial"/>
              <a:sym typeface="Arial"/>
            </a:endParaRPr>
          </a:p>
          <a:p>
            <a:pPr indent="-209801" lvl="1" marL="448056" marR="0" rtl="0" algn="l">
              <a:lnSpc>
                <a:spcPct val="100000"/>
              </a:lnSpc>
              <a:spcBef>
                <a:spcPts val="1200"/>
              </a:spcBef>
              <a:spcAft>
                <a:spcPts val="1200"/>
              </a:spcAft>
              <a:buClr>
                <a:schemeClr val="dk1"/>
              </a:buClr>
              <a:buSzPts val="1000"/>
              <a:buChar char="–"/>
            </a:pPr>
            <a:r>
              <a:rPr b="1" lang="en-US" sz="1000">
                <a:solidFill>
                  <a:schemeClr val="accent1"/>
                </a:solidFill>
                <a:latin typeface="Consolas"/>
                <a:ea typeface="Consolas"/>
                <a:cs typeface="Consolas"/>
                <a:sym typeface="Consolas"/>
              </a:rPr>
              <a:t>x:y</a:t>
            </a:r>
            <a:r>
              <a:rPr lang="en-US" sz="1000">
                <a:solidFill>
                  <a:schemeClr val="dk1"/>
                </a:solidFill>
              </a:rPr>
              <a:t> = a range of selected columns (by name or index #) to gather.</a:t>
            </a:r>
            <a:endParaRPr sz="1000">
              <a:solidFill>
                <a:schemeClr val="dk1"/>
              </a:solidFill>
            </a:endParaRPr>
          </a:p>
        </p:txBody>
      </p:sp>
      <p:sp>
        <p:nvSpPr>
          <p:cNvPr id="596" name="Google Shape;596;g135f80a2e56_3_547"/>
          <p:cNvSpPr txBox="1"/>
          <p:nvPr/>
        </p:nvSpPr>
        <p:spPr>
          <a:xfrm>
            <a:off x="250825" y="827425"/>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accent5"/>
                </a:solidFill>
                <a:latin typeface="Consolas"/>
                <a:ea typeface="Consolas"/>
                <a:cs typeface="Consolas"/>
                <a:sym typeface="Consolas"/>
              </a:rPr>
              <a:t>gather()</a:t>
            </a:r>
            <a:endParaRPr i="0" sz="2200" u="none" cap="none" strike="noStrike">
              <a:solidFill>
                <a:schemeClr val="accent5"/>
              </a:solidFill>
              <a:latin typeface="Consolas"/>
              <a:ea typeface="Consolas"/>
              <a:cs typeface="Consolas"/>
              <a:sym typeface="Consolas"/>
            </a:endParaRPr>
          </a:p>
        </p:txBody>
      </p:sp>
      <p:sp>
        <p:nvSpPr>
          <p:cNvPr id="597" name="Google Shape;597;g135f80a2e56_3_547"/>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RESHAPING DATA</a:t>
            </a:r>
            <a:endParaRPr b="1" i="0" sz="100" u="none" cap="none" strike="noStrike">
              <a:solidFill>
                <a:schemeClr val="accent1"/>
              </a:solidFill>
              <a:latin typeface="Arial"/>
              <a:ea typeface="Arial"/>
              <a:cs typeface="Arial"/>
              <a:sym typeface="Arial"/>
            </a:endParaRPr>
          </a:p>
        </p:txBody>
      </p:sp>
      <p:graphicFrame>
        <p:nvGraphicFramePr>
          <p:cNvPr id="598" name="Google Shape;598;g135f80a2e56_3_547"/>
          <p:cNvGraphicFramePr/>
          <p:nvPr/>
        </p:nvGraphicFramePr>
        <p:xfrm>
          <a:off x="5414175" y="1619350"/>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7</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setwd(“C:/path/to/project/data”)</a:t>
                      </a:r>
                      <a:endParaRPr sz="1000">
                        <a:solidFill>
                          <a:srgbClr val="A5A5A5"/>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8</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 </a:t>
                      </a:r>
                      <a:endParaRPr sz="1000">
                        <a:solidFill>
                          <a:srgbClr val="A5A5A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9</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rawLoans &lt;- read.csv(“01loans.csv”)</a:t>
                      </a:r>
                      <a:endParaRPr sz="1000">
                        <a:solidFill>
                          <a:srgbClr val="A5A5A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10</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11</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tidyLoans </a:t>
                      </a:r>
                      <a:r>
                        <a:rPr lang="en-US" sz="1000">
                          <a:solidFill>
                            <a:schemeClr val="accent5"/>
                          </a:solidFill>
                          <a:latin typeface="Consolas"/>
                          <a:ea typeface="Consolas"/>
                          <a:cs typeface="Consolas"/>
                          <a:sym typeface="Consolas"/>
                        </a:rPr>
                        <a:t>&lt;- gather(</a:t>
                      </a:r>
                      <a:r>
                        <a:rPr lang="en-US" sz="1000">
                          <a:solidFill>
                            <a:schemeClr val="accent1"/>
                          </a:solidFill>
                          <a:latin typeface="Consolas"/>
                          <a:ea typeface="Consolas"/>
                          <a:cs typeface="Consolas"/>
                          <a:sym typeface="Consolas"/>
                        </a:rPr>
                        <a:t>rawLoans,</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12</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key = “ObjKey”,</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13</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value = “Objects”,</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14</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2:6</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135f80a2e56_3_525"/>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accent5"/>
                </a:solidFill>
                <a:latin typeface="Consolas"/>
                <a:ea typeface="Consolas"/>
                <a:cs typeface="Consolas"/>
                <a:sym typeface="Consolas"/>
              </a:rPr>
              <a:t>gather()</a:t>
            </a:r>
            <a:endParaRPr i="0" sz="2200" u="none" cap="none" strike="noStrike">
              <a:solidFill>
                <a:schemeClr val="accent5"/>
              </a:solidFill>
              <a:latin typeface="Consolas"/>
              <a:ea typeface="Consolas"/>
              <a:cs typeface="Consolas"/>
              <a:sym typeface="Consolas"/>
            </a:endParaRPr>
          </a:p>
        </p:txBody>
      </p:sp>
      <p:sp>
        <p:nvSpPr>
          <p:cNvPr id="604" name="Google Shape;604;g135f80a2e56_3_52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RESHAPING DATA</a:t>
            </a:r>
            <a:endParaRPr b="1" sz="100">
              <a:solidFill>
                <a:schemeClr val="accent1"/>
              </a:solidFill>
            </a:endParaRPr>
          </a:p>
        </p:txBody>
      </p:sp>
      <p:graphicFrame>
        <p:nvGraphicFramePr>
          <p:cNvPr id="605" name="Google Shape;605;g135f80a2e56_3_525"/>
          <p:cNvGraphicFramePr/>
          <p:nvPr/>
        </p:nvGraphicFramePr>
        <p:xfrm>
          <a:off x="3852075" y="1619350"/>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7</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setwd(“C:/path/to/project/data”)</a:t>
                      </a:r>
                      <a:endParaRPr sz="1000">
                        <a:solidFill>
                          <a:srgbClr val="A5A5A5"/>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8</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 </a:t>
                      </a:r>
                      <a:endParaRPr sz="1000">
                        <a:solidFill>
                          <a:srgbClr val="A5A5A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9</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rawLoans &lt;- read.csv(“01loans.csv”)</a:t>
                      </a:r>
                      <a:endParaRPr sz="1000">
                        <a:solidFill>
                          <a:srgbClr val="A5A5A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10</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11</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tidyLoans </a:t>
                      </a:r>
                      <a:r>
                        <a:rPr lang="en-US" sz="1000">
                          <a:solidFill>
                            <a:schemeClr val="accent5"/>
                          </a:solidFill>
                          <a:latin typeface="Consolas"/>
                          <a:ea typeface="Consolas"/>
                          <a:cs typeface="Consolas"/>
                          <a:sym typeface="Consolas"/>
                        </a:rPr>
                        <a:t>&lt;- gather(</a:t>
                      </a:r>
                      <a:r>
                        <a:rPr lang="en-US" sz="1000">
                          <a:solidFill>
                            <a:schemeClr val="accent1"/>
                          </a:solidFill>
                          <a:latin typeface="Consolas"/>
                          <a:ea typeface="Consolas"/>
                          <a:cs typeface="Consolas"/>
                          <a:sym typeface="Consolas"/>
                        </a:rPr>
                        <a:t>rawLoans,</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12</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key = “ObjKey”,</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13</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value = “Objects”,</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14</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2:6</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
        <p:nvSpPr>
          <p:cNvPr id="606" name="Google Shape;606;g135f80a2e56_3_525"/>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AutoNum type="arabicPeriod"/>
            </a:pPr>
            <a:r>
              <a:rPr lang="en-US" sz="1000">
                <a:solidFill>
                  <a:schemeClr val="dk1"/>
                </a:solidFill>
              </a:rPr>
              <a:t>Gather (or “melt”) </a:t>
            </a:r>
            <a:r>
              <a:rPr b="1" lang="en-US" sz="1000">
                <a:solidFill>
                  <a:srgbClr val="7F7F7F"/>
                </a:solidFill>
                <a:latin typeface="Consolas"/>
                <a:ea typeface="Consolas"/>
                <a:cs typeface="Consolas"/>
                <a:sym typeface="Consolas"/>
              </a:rPr>
              <a:t>rawLoans</a:t>
            </a:r>
            <a:r>
              <a:rPr lang="en-US" sz="1000">
                <a:solidFill>
                  <a:schemeClr val="dk1"/>
                </a:solidFill>
              </a:rPr>
              <a:t> to make 1 column for “</a:t>
            </a:r>
            <a:r>
              <a:rPr b="1" lang="en-US" sz="1000">
                <a:solidFill>
                  <a:srgbClr val="7F7F7F"/>
                </a:solidFill>
                <a:latin typeface="Consolas"/>
                <a:ea typeface="Consolas"/>
                <a:cs typeface="Consolas"/>
                <a:sym typeface="Consolas"/>
              </a:rPr>
              <a:t>Loan #</a:t>
            </a:r>
            <a:r>
              <a:rPr lang="en-US" sz="1000">
                <a:solidFill>
                  <a:schemeClr val="dk1"/>
                </a:solidFill>
              </a:rPr>
              <a:t>”, &amp; 1 column for “</a:t>
            </a:r>
            <a:r>
              <a:rPr b="1" lang="en-US" sz="1000">
                <a:solidFill>
                  <a:srgbClr val="7F7F7F"/>
                </a:solidFill>
                <a:latin typeface="Consolas"/>
                <a:ea typeface="Consolas"/>
                <a:cs typeface="Consolas"/>
                <a:sym typeface="Consolas"/>
              </a:rPr>
              <a:t>Objects</a:t>
            </a:r>
            <a:r>
              <a:rPr lang="en-US" sz="1000">
                <a:solidFill>
                  <a:schemeClr val="dk1"/>
                </a:solidFill>
              </a:rPr>
              <a:t>”.</a:t>
            </a:r>
            <a:endParaRPr b="0" i="0" sz="1000" u="none" cap="none" strike="noStrike">
              <a:solidFill>
                <a:srgbClr val="000000"/>
              </a:solidFill>
              <a:latin typeface="Arial"/>
              <a:ea typeface="Arial"/>
              <a:cs typeface="Arial"/>
              <a:sym typeface="Arial"/>
            </a:endParaRPr>
          </a:p>
          <a:p>
            <a:pPr indent="-154940" lvl="0" marL="182880" marR="0" rtl="0" algn="l">
              <a:lnSpc>
                <a:spcPct val="100000"/>
              </a:lnSpc>
              <a:spcBef>
                <a:spcPts val="1200"/>
              </a:spcBef>
              <a:spcAft>
                <a:spcPts val="0"/>
              </a:spcAft>
              <a:buClr>
                <a:schemeClr val="dk1"/>
              </a:buClr>
              <a:buSzPts val="1000"/>
              <a:buAutoNum type="arabicPeriod"/>
            </a:pPr>
            <a:r>
              <a:rPr lang="en-US" sz="1000">
                <a:solidFill>
                  <a:schemeClr val="dk1"/>
                </a:solidFill>
              </a:rPr>
              <a:t>Run/execute lines </a:t>
            </a:r>
            <a:r>
              <a:rPr b="1" lang="en-US" sz="1000">
                <a:solidFill>
                  <a:schemeClr val="dk1"/>
                </a:solidFill>
              </a:rPr>
              <a:t>11-14</a:t>
            </a:r>
            <a:r>
              <a:rPr lang="en-US" sz="1000">
                <a:solidFill>
                  <a:schemeClr val="dk1"/>
                </a:solidFill>
              </a:rPr>
              <a:t> by:</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 </a:t>
            </a:r>
            <a:r>
              <a:rPr lang="en-US" sz="1000">
                <a:solidFill>
                  <a:schemeClr val="dk1"/>
                </a:solidFill>
                <a:highlight>
                  <a:srgbClr val="ADDFFC"/>
                </a:highlight>
              </a:rPr>
              <a:t>Highlighting the lines.</a:t>
            </a:r>
            <a:endParaRPr b="0" i="0" sz="1000" u="none" cap="none" strike="noStrike">
              <a:solidFill>
                <a:srgbClr val="000000"/>
              </a:solidFill>
              <a:highlight>
                <a:srgbClr val="ADDFFC"/>
              </a:highlight>
              <a:latin typeface="Arial"/>
              <a:ea typeface="Arial"/>
              <a:cs typeface="Arial"/>
              <a:sym typeface="Arial"/>
            </a:endParaRPr>
          </a:p>
          <a:p>
            <a:pPr indent="-209801" lvl="1" marL="448056" marR="0" rtl="0" algn="l">
              <a:lnSpc>
                <a:spcPct val="100000"/>
              </a:lnSpc>
              <a:spcBef>
                <a:spcPts val="1200"/>
              </a:spcBef>
              <a:spcAft>
                <a:spcPts val="1200"/>
              </a:spcAft>
              <a:buClr>
                <a:schemeClr val="dk1"/>
              </a:buClr>
              <a:buSzPts val="1000"/>
              <a:buFont typeface="Noto Sans Symbols"/>
              <a:buChar char="–"/>
            </a:pPr>
            <a:r>
              <a:rPr lang="en-US" sz="1000">
                <a:solidFill>
                  <a:schemeClr val="dk1"/>
                </a:solidFill>
              </a:rPr>
              <a:t> And pressing </a:t>
            </a:r>
            <a:r>
              <a:rPr b="1" lang="en-US" sz="1000">
                <a:solidFill>
                  <a:srgbClr val="7F7F7F"/>
                </a:solidFill>
                <a:latin typeface="Consolas"/>
                <a:ea typeface="Consolas"/>
                <a:cs typeface="Consolas"/>
                <a:sym typeface="Consolas"/>
              </a:rPr>
              <a:t>Ctrl+Enter</a:t>
            </a:r>
            <a:endParaRPr b="1" i="0" sz="1000" u="none" cap="none" strike="noStrike">
              <a:solidFill>
                <a:srgbClr val="7F7F7F"/>
              </a:solidFill>
              <a:latin typeface="Consolas"/>
              <a:ea typeface="Consolas"/>
              <a:cs typeface="Consolas"/>
              <a:sym typeface="Consola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g135f80a2e56_2_43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RESHAPING DATA</a:t>
            </a:r>
            <a:endParaRPr b="1" i="0" sz="100" u="none" cap="none" strike="noStrike">
              <a:solidFill>
                <a:schemeClr val="accent1"/>
              </a:solidFill>
              <a:latin typeface="Arial"/>
              <a:ea typeface="Arial"/>
              <a:cs typeface="Arial"/>
              <a:sym typeface="Arial"/>
            </a:endParaRPr>
          </a:p>
        </p:txBody>
      </p:sp>
      <p:sp>
        <p:nvSpPr>
          <p:cNvPr id="612" name="Google Shape;612;g135f80a2e56_2_430"/>
          <p:cNvSpPr txBox="1"/>
          <p:nvPr/>
        </p:nvSpPr>
        <p:spPr>
          <a:xfrm>
            <a:off x="251625" y="140150"/>
            <a:ext cx="7560600" cy="6399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accent5"/>
                </a:solidFill>
                <a:latin typeface="Consolas"/>
                <a:ea typeface="Consolas"/>
                <a:cs typeface="Consolas"/>
                <a:sym typeface="Consolas"/>
              </a:rPr>
              <a:t>gather()</a:t>
            </a:r>
            <a:endParaRPr i="0" sz="2200" u="none" cap="none" strike="noStrike">
              <a:solidFill>
                <a:schemeClr val="accent5"/>
              </a:solidFill>
              <a:latin typeface="Consolas"/>
              <a:ea typeface="Consolas"/>
              <a:cs typeface="Consolas"/>
              <a:sym typeface="Consolas"/>
            </a:endParaRPr>
          </a:p>
        </p:txBody>
      </p:sp>
      <p:pic>
        <p:nvPicPr>
          <p:cNvPr id="613" name="Google Shape;613;g135f80a2e56_2_430"/>
          <p:cNvPicPr preferRelativeResize="0"/>
          <p:nvPr/>
        </p:nvPicPr>
        <p:blipFill rotWithShape="1">
          <a:blip r:embed="rId3">
            <a:alphaModFix/>
          </a:blip>
          <a:srcRect b="37760" l="742" r="38430" t="20565"/>
          <a:stretch/>
        </p:blipFill>
        <p:spPr>
          <a:xfrm>
            <a:off x="1172200" y="3118713"/>
            <a:ext cx="3161399" cy="1318025"/>
          </a:xfrm>
          <a:prstGeom prst="rect">
            <a:avLst/>
          </a:prstGeom>
          <a:noFill/>
          <a:ln cap="flat" cmpd="sng" w="9525">
            <a:solidFill>
              <a:srgbClr val="D0E0E3"/>
            </a:solidFill>
            <a:prstDash val="solid"/>
            <a:round/>
            <a:headEnd len="sm" w="sm" type="none"/>
            <a:tailEnd len="sm" w="sm" type="none"/>
          </a:ln>
        </p:spPr>
      </p:pic>
      <p:pic>
        <p:nvPicPr>
          <p:cNvPr id="614" name="Google Shape;614;g135f80a2e56_2_430"/>
          <p:cNvPicPr preferRelativeResize="0"/>
          <p:nvPr/>
        </p:nvPicPr>
        <p:blipFill rotWithShape="1">
          <a:blip r:embed="rId4">
            <a:alphaModFix/>
          </a:blip>
          <a:srcRect b="28823" l="666" r="76504" t="10852"/>
          <a:stretch/>
        </p:blipFill>
        <p:spPr>
          <a:xfrm>
            <a:off x="6073875" y="1619375"/>
            <a:ext cx="1657524" cy="3281675"/>
          </a:xfrm>
          <a:prstGeom prst="rect">
            <a:avLst/>
          </a:prstGeom>
          <a:noFill/>
          <a:ln cap="flat" cmpd="sng" w="9525">
            <a:solidFill>
              <a:srgbClr val="D0E0E3"/>
            </a:solidFill>
            <a:prstDash val="solid"/>
            <a:round/>
            <a:headEnd len="sm" w="sm" type="none"/>
            <a:tailEnd len="sm" w="sm" type="none"/>
          </a:ln>
        </p:spPr>
      </p:pic>
      <p:sp>
        <p:nvSpPr>
          <p:cNvPr id="615" name="Google Shape;615;g135f80a2e56_2_430"/>
          <p:cNvSpPr/>
          <p:nvPr/>
        </p:nvSpPr>
        <p:spPr>
          <a:xfrm>
            <a:off x="1219300" y="3704325"/>
            <a:ext cx="3114300" cy="146700"/>
          </a:xfrm>
          <a:prstGeom prst="roundRect">
            <a:avLst>
              <a:gd fmla="val 16667" name="adj"/>
            </a:avLst>
          </a:prstGeom>
          <a:solidFill>
            <a:srgbClr val="37816E">
              <a:alpha val="2500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g135f80a2e56_2_430"/>
          <p:cNvSpPr/>
          <p:nvPr/>
        </p:nvSpPr>
        <p:spPr>
          <a:xfrm>
            <a:off x="7273775" y="2130275"/>
            <a:ext cx="457500" cy="146700"/>
          </a:xfrm>
          <a:prstGeom prst="roundRect">
            <a:avLst>
              <a:gd fmla="val 16667" name="adj"/>
            </a:avLst>
          </a:prstGeom>
          <a:solidFill>
            <a:srgbClr val="37816E">
              <a:alpha val="2500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135f80a2e56_2_430"/>
          <p:cNvSpPr/>
          <p:nvPr/>
        </p:nvSpPr>
        <p:spPr>
          <a:xfrm>
            <a:off x="7273775" y="2822250"/>
            <a:ext cx="457500" cy="146700"/>
          </a:xfrm>
          <a:prstGeom prst="roundRect">
            <a:avLst>
              <a:gd fmla="val 16667" name="adj"/>
            </a:avLst>
          </a:prstGeom>
          <a:solidFill>
            <a:srgbClr val="37816E">
              <a:alpha val="2500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135f80a2e56_2_430"/>
          <p:cNvSpPr/>
          <p:nvPr/>
        </p:nvSpPr>
        <p:spPr>
          <a:xfrm>
            <a:off x="7273775" y="3475725"/>
            <a:ext cx="457500" cy="146700"/>
          </a:xfrm>
          <a:prstGeom prst="roundRect">
            <a:avLst>
              <a:gd fmla="val 16667" name="adj"/>
            </a:avLst>
          </a:prstGeom>
          <a:solidFill>
            <a:srgbClr val="37816E">
              <a:alpha val="2500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135f80a2e56_2_430"/>
          <p:cNvSpPr/>
          <p:nvPr/>
        </p:nvSpPr>
        <p:spPr>
          <a:xfrm>
            <a:off x="7292150" y="4129200"/>
            <a:ext cx="457500" cy="146700"/>
          </a:xfrm>
          <a:prstGeom prst="roundRect">
            <a:avLst>
              <a:gd fmla="val 16667" name="adj"/>
            </a:avLst>
          </a:prstGeom>
          <a:solidFill>
            <a:srgbClr val="37816E">
              <a:alpha val="2500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0" name="Google Shape;620;g135f80a2e56_2_430"/>
          <p:cNvCxnSpPr>
            <a:stCxn id="615" idx="3"/>
            <a:endCxn id="616" idx="1"/>
          </p:cNvCxnSpPr>
          <p:nvPr/>
        </p:nvCxnSpPr>
        <p:spPr>
          <a:xfrm flipH="1" rot="10800000">
            <a:off x="4333600" y="2203575"/>
            <a:ext cx="2940300" cy="1574100"/>
          </a:xfrm>
          <a:prstGeom prst="straightConnector1">
            <a:avLst/>
          </a:prstGeom>
          <a:noFill/>
          <a:ln cap="flat" cmpd="sng" w="9525">
            <a:solidFill>
              <a:schemeClr val="accent6"/>
            </a:solidFill>
            <a:prstDash val="solid"/>
            <a:round/>
            <a:headEnd len="med" w="med" type="none"/>
            <a:tailEnd len="med" w="med" type="triangle"/>
          </a:ln>
        </p:spPr>
      </p:cxnSp>
      <p:cxnSp>
        <p:nvCxnSpPr>
          <p:cNvPr id="621" name="Google Shape;621;g135f80a2e56_2_430"/>
          <p:cNvCxnSpPr>
            <a:stCxn id="615" idx="3"/>
            <a:endCxn id="617" idx="1"/>
          </p:cNvCxnSpPr>
          <p:nvPr/>
        </p:nvCxnSpPr>
        <p:spPr>
          <a:xfrm flipH="1" rot="10800000">
            <a:off x="4333600" y="2895675"/>
            <a:ext cx="2940300" cy="882000"/>
          </a:xfrm>
          <a:prstGeom prst="straightConnector1">
            <a:avLst/>
          </a:prstGeom>
          <a:noFill/>
          <a:ln cap="flat" cmpd="sng" w="9525">
            <a:solidFill>
              <a:schemeClr val="accent6"/>
            </a:solidFill>
            <a:prstDash val="solid"/>
            <a:round/>
            <a:headEnd len="med" w="med" type="none"/>
            <a:tailEnd len="med" w="med" type="triangle"/>
          </a:ln>
        </p:spPr>
      </p:cxnSp>
      <p:cxnSp>
        <p:nvCxnSpPr>
          <p:cNvPr id="622" name="Google Shape;622;g135f80a2e56_2_430"/>
          <p:cNvCxnSpPr>
            <a:stCxn id="615" idx="3"/>
            <a:endCxn id="618" idx="1"/>
          </p:cNvCxnSpPr>
          <p:nvPr/>
        </p:nvCxnSpPr>
        <p:spPr>
          <a:xfrm flipH="1" rot="10800000">
            <a:off x="4333600" y="3549075"/>
            <a:ext cx="2940300" cy="228600"/>
          </a:xfrm>
          <a:prstGeom prst="straightConnector1">
            <a:avLst/>
          </a:prstGeom>
          <a:noFill/>
          <a:ln cap="flat" cmpd="sng" w="9525">
            <a:solidFill>
              <a:schemeClr val="accent6"/>
            </a:solidFill>
            <a:prstDash val="solid"/>
            <a:round/>
            <a:headEnd len="med" w="med" type="none"/>
            <a:tailEnd len="med" w="med" type="triangle"/>
          </a:ln>
        </p:spPr>
      </p:cxnSp>
      <p:cxnSp>
        <p:nvCxnSpPr>
          <p:cNvPr id="623" name="Google Shape;623;g135f80a2e56_2_430"/>
          <p:cNvCxnSpPr>
            <a:stCxn id="615" idx="3"/>
            <a:endCxn id="619" idx="1"/>
          </p:cNvCxnSpPr>
          <p:nvPr/>
        </p:nvCxnSpPr>
        <p:spPr>
          <a:xfrm>
            <a:off x="4333600" y="3777675"/>
            <a:ext cx="2958600" cy="424800"/>
          </a:xfrm>
          <a:prstGeom prst="straightConnector1">
            <a:avLst/>
          </a:prstGeom>
          <a:noFill/>
          <a:ln cap="flat" cmpd="sng" w="9525">
            <a:solidFill>
              <a:schemeClr val="accent6"/>
            </a:solidFill>
            <a:prstDash val="solid"/>
            <a:round/>
            <a:headEnd len="med" w="med" type="none"/>
            <a:tailEnd len="med" w="med" type="triangle"/>
          </a:ln>
        </p:spPr>
      </p:cxnSp>
      <p:graphicFrame>
        <p:nvGraphicFramePr>
          <p:cNvPr id="624" name="Google Shape;624;g135f80a2e56_2_430"/>
          <p:cNvGraphicFramePr/>
          <p:nvPr/>
        </p:nvGraphicFramePr>
        <p:xfrm>
          <a:off x="466900" y="1654075"/>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11</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tidyLoans </a:t>
                      </a:r>
                      <a:r>
                        <a:rPr lang="en-US" sz="1000">
                          <a:solidFill>
                            <a:schemeClr val="accent5"/>
                          </a:solidFill>
                          <a:latin typeface="Consolas"/>
                          <a:ea typeface="Consolas"/>
                          <a:cs typeface="Consolas"/>
                          <a:sym typeface="Consolas"/>
                        </a:rPr>
                        <a:t>&lt;- gather(</a:t>
                      </a:r>
                      <a:r>
                        <a:rPr lang="en-US" sz="1000">
                          <a:solidFill>
                            <a:schemeClr val="accent1"/>
                          </a:solidFill>
                          <a:latin typeface="Consolas"/>
                          <a:ea typeface="Consolas"/>
                          <a:cs typeface="Consolas"/>
                          <a:sym typeface="Consolas"/>
                        </a:rPr>
                        <a:t>rawLoans,</a:t>
                      </a:r>
                      <a:endParaRPr sz="1000">
                        <a:solidFill>
                          <a:srgbClr val="A5A5A5"/>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12</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key = “ObjKey”,</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13</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value = “Objects”,</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14</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2:6</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graphicFrame>
        <p:nvGraphicFramePr>
          <p:cNvPr id="629" name="Google Shape;629;g135f80a2e56_2_454"/>
          <p:cNvGraphicFramePr/>
          <p:nvPr/>
        </p:nvGraphicFramePr>
        <p:xfrm>
          <a:off x="466900" y="1654075"/>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11</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tidyLoans </a:t>
                      </a:r>
                      <a:r>
                        <a:rPr lang="en-US" sz="1000">
                          <a:solidFill>
                            <a:schemeClr val="accent5"/>
                          </a:solidFill>
                          <a:latin typeface="Consolas"/>
                          <a:ea typeface="Consolas"/>
                          <a:cs typeface="Consolas"/>
                          <a:sym typeface="Consolas"/>
                        </a:rPr>
                        <a:t>&lt;- gather(</a:t>
                      </a:r>
                      <a:r>
                        <a:rPr lang="en-US" sz="1000">
                          <a:solidFill>
                            <a:schemeClr val="accent1"/>
                          </a:solidFill>
                          <a:latin typeface="Consolas"/>
                          <a:ea typeface="Consolas"/>
                          <a:cs typeface="Consolas"/>
                          <a:sym typeface="Consolas"/>
                        </a:rPr>
                        <a:t>rawLoans,</a:t>
                      </a:r>
                      <a:endParaRPr sz="1000">
                        <a:solidFill>
                          <a:srgbClr val="A5A5A5"/>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12</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key = “ObjKey”,</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13</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value = “Objects”,</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14</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2:6</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
        <p:nvSpPr>
          <p:cNvPr id="630" name="Google Shape;630;g135f80a2e56_2_45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RESHAPING DATA</a:t>
            </a:r>
            <a:endParaRPr b="1" i="0" sz="100" u="none" cap="none" strike="noStrike">
              <a:solidFill>
                <a:schemeClr val="accent1"/>
              </a:solidFill>
              <a:latin typeface="Arial"/>
              <a:ea typeface="Arial"/>
              <a:cs typeface="Arial"/>
              <a:sym typeface="Arial"/>
            </a:endParaRPr>
          </a:p>
        </p:txBody>
      </p:sp>
      <p:sp>
        <p:nvSpPr>
          <p:cNvPr id="631" name="Google Shape;631;g135f80a2e56_2_454"/>
          <p:cNvSpPr txBox="1"/>
          <p:nvPr/>
        </p:nvSpPr>
        <p:spPr>
          <a:xfrm>
            <a:off x="251625" y="140150"/>
            <a:ext cx="7560600" cy="6399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accent5"/>
                </a:solidFill>
                <a:latin typeface="Consolas"/>
                <a:ea typeface="Consolas"/>
                <a:cs typeface="Consolas"/>
                <a:sym typeface="Consolas"/>
              </a:rPr>
              <a:t>gather()</a:t>
            </a:r>
            <a:endParaRPr i="0" sz="2200" u="none" cap="none" strike="noStrike">
              <a:solidFill>
                <a:schemeClr val="accent5"/>
              </a:solidFill>
              <a:latin typeface="Consolas"/>
              <a:ea typeface="Consolas"/>
              <a:cs typeface="Consolas"/>
              <a:sym typeface="Consolas"/>
            </a:endParaRPr>
          </a:p>
        </p:txBody>
      </p:sp>
      <p:pic>
        <p:nvPicPr>
          <p:cNvPr id="632" name="Google Shape;632;g135f80a2e56_2_454"/>
          <p:cNvPicPr preferRelativeResize="0"/>
          <p:nvPr/>
        </p:nvPicPr>
        <p:blipFill rotWithShape="1">
          <a:blip r:embed="rId3">
            <a:alphaModFix/>
          </a:blip>
          <a:srcRect b="37760" l="742" r="38430" t="20565"/>
          <a:stretch/>
        </p:blipFill>
        <p:spPr>
          <a:xfrm>
            <a:off x="1172200" y="3118713"/>
            <a:ext cx="3161399" cy="1318025"/>
          </a:xfrm>
          <a:prstGeom prst="rect">
            <a:avLst/>
          </a:prstGeom>
          <a:noFill/>
          <a:ln cap="flat" cmpd="sng" w="9525">
            <a:solidFill>
              <a:srgbClr val="D0E0E3"/>
            </a:solidFill>
            <a:prstDash val="solid"/>
            <a:round/>
            <a:headEnd len="sm" w="sm" type="none"/>
            <a:tailEnd len="sm" w="sm" type="none"/>
          </a:ln>
        </p:spPr>
      </p:pic>
      <p:pic>
        <p:nvPicPr>
          <p:cNvPr id="633" name="Google Shape;633;g135f80a2e56_2_454"/>
          <p:cNvPicPr preferRelativeResize="0"/>
          <p:nvPr/>
        </p:nvPicPr>
        <p:blipFill rotWithShape="1">
          <a:blip r:embed="rId4">
            <a:alphaModFix/>
          </a:blip>
          <a:srcRect b="28823" l="666" r="76504" t="10852"/>
          <a:stretch/>
        </p:blipFill>
        <p:spPr>
          <a:xfrm>
            <a:off x="6073875" y="1619375"/>
            <a:ext cx="1657524" cy="3281675"/>
          </a:xfrm>
          <a:prstGeom prst="rect">
            <a:avLst/>
          </a:prstGeom>
          <a:noFill/>
          <a:ln cap="flat" cmpd="sng" w="9525">
            <a:solidFill>
              <a:srgbClr val="D0E0E3"/>
            </a:solidFill>
            <a:prstDash val="solid"/>
            <a:round/>
            <a:headEnd len="sm" w="sm" type="none"/>
            <a:tailEnd len="sm" w="sm" type="none"/>
          </a:ln>
        </p:spPr>
      </p:pic>
      <p:sp>
        <p:nvSpPr>
          <p:cNvPr id="634" name="Google Shape;634;g135f80a2e56_2_454"/>
          <p:cNvSpPr/>
          <p:nvPr/>
        </p:nvSpPr>
        <p:spPr>
          <a:xfrm>
            <a:off x="1219300" y="3704325"/>
            <a:ext cx="3114300" cy="146700"/>
          </a:xfrm>
          <a:prstGeom prst="roundRect">
            <a:avLst>
              <a:gd fmla="val 16667" name="adj"/>
            </a:avLst>
          </a:prstGeom>
          <a:solidFill>
            <a:srgbClr val="37816E">
              <a:alpha val="2500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135f80a2e56_2_454"/>
          <p:cNvSpPr/>
          <p:nvPr/>
        </p:nvSpPr>
        <p:spPr>
          <a:xfrm>
            <a:off x="7273775" y="2130275"/>
            <a:ext cx="457500" cy="146700"/>
          </a:xfrm>
          <a:prstGeom prst="roundRect">
            <a:avLst>
              <a:gd fmla="val 16667" name="adj"/>
            </a:avLst>
          </a:prstGeom>
          <a:solidFill>
            <a:srgbClr val="37816E">
              <a:alpha val="2500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135f80a2e56_2_454"/>
          <p:cNvSpPr/>
          <p:nvPr/>
        </p:nvSpPr>
        <p:spPr>
          <a:xfrm>
            <a:off x="7273775" y="2822250"/>
            <a:ext cx="457500" cy="146700"/>
          </a:xfrm>
          <a:prstGeom prst="roundRect">
            <a:avLst>
              <a:gd fmla="val 16667" name="adj"/>
            </a:avLst>
          </a:prstGeom>
          <a:solidFill>
            <a:srgbClr val="37816E">
              <a:alpha val="2500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135f80a2e56_2_454"/>
          <p:cNvSpPr/>
          <p:nvPr/>
        </p:nvSpPr>
        <p:spPr>
          <a:xfrm>
            <a:off x="7273775" y="3475725"/>
            <a:ext cx="457500" cy="146700"/>
          </a:xfrm>
          <a:prstGeom prst="roundRect">
            <a:avLst>
              <a:gd fmla="val 16667" name="adj"/>
            </a:avLst>
          </a:prstGeom>
          <a:solidFill>
            <a:srgbClr val="37816E">
              <a:alpha val="2500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135f80a2e56_2_454"/>
          <p:cNvSpPr/>
          <p:nvPr/>
        </p:nvSpPr>
        <p:spPr>
          <a:xfrm>
            <a:off x="7292150" y="4129200"/>
            <a:ext cx="457500" cy="146700"/>
          </a:xfrm>
          <a:prstGeom prst="roundRect">
            <a:avLst>
              <a:gd fmla="val 16667" name="adj"/>
            </a:avLst>
          </a:prstGeom>
          <a:solidFill>
            <a:srgbClr val="37816E">
              <a:alpha val="25000"/>
            </a:srgbClr>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g135f80a2e56_2_454"/>
          <p:cNvSpPr/>
          <p:nvPr/>
        </p:nvSpPr>
        <p:spPr>
          <a:xfrm>
            <a:off x="2753900" y="1990125"/>
            <a:ext cx="686700" cy="210300"/>
          </a:xfrm>
          <a:prstGeom prst="roundRect">
            <a:avLst>
              <a:gd fmla="val 16667" name="adj"/>
            </a:avLst>
          </a:prstGeom>
          <a:solidFill>
            <a:srgbClr val="446DCD">
              <a:alpha val="22750"/>
            </a:srgbClr>
          </a:solidFill>
          <a:ln cap="flat" cmpd="sng" w="9525">
            <a:solidFill>
              <a:srgbClr val="446D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g135f80a2e56_2_454"/>
          <p:cNvSpPr/>
          <p:nvPr/>
        </p:nvSpPr>
        <p:spPr>
          <a:xfrm>
            <a:off x="2889498" y="2215713"/>
            <a:ext cx="686700" cy="210300"/>
          </a:xfrm>
          <a:prstGeom prst="roundRect">
            <a:avLst>
              <a:gd fmla="val 16667" name="adj"/>
            </a:avLst>
          </a:prstGeom>
          <a:solidFill>
            <a:srgbClr val="B35F96">
              <a:alpha val="1548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135f80a2e56_2_454"/>
          <p:cNvSpPr/>
          <p:nvPr/>
        </p:nvSpPr>
        <p:spPr>
          <a:xfrm>
            <a:off x="6881350" y="1990125"/>
            <a:ext cx="392400" cy="1149300"/>
          </a:xfrm>
          <a:prstGeom prst="roundRect">
            <a:avLst>
              <a:gd fmla="val 16667" name="adj"/>
            </a:avLst>
          </a:prstGeom>
          <a:solidFill>
            <a:srgbClr val="446DCD">
              <a:alpha val="22750"/>
            </a:srgbClr>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135f80a2e56_2_454"/>
          <p:cNvSpPr/>
          <p:nvPr/>
        </p:nvSpPr>
        <p:spPr>
          <a:xfrm>
            <a:off x="7248500" y="1990125"/>
            <a:ext cx="457500" cy="1149300"/>
          </a:xfrm>
          <a:prstGeom prst="roundRect">
            <a:avLst>
              <a:gd fmla="val 16667" name="adj"/>
            </a:avLst>
          </a:prstGeom>
          <a:solidFill>
            <a:srgbClr val="B35F96">
              <a:alpha val="1548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3" name="Google Shape;643;g135f80a2e56_2_454"/>
          <p:cNvCxnSpPr>
            <a:stCxn id="639" idx="3"/>
            <a:endCxn id="641" idx="1"/>
          </p:cNvCxnSpPr>
          <p:nvPr/>
        </p:nvCxnSpPr>
        <p:spPr>
          <a:xfrm>
            <a:off x="3440600" y="2095275"/>
            <a:ext cx="3440700" cy="469500"/>
          </a:xfrm>
          <a:prstGeom prst="straightConnector1">
            <a:avLst/>
          </a:prstGeom>
          <a:noFill/>
          <a:ln cap="flat" cmpd="sng" w="9525">
            <a:solidFill>
              <a:schemeClr val="accent5"/>
            </a:solidFill>
            <a:prstDash val="solid"/>
            <a:round/>
            <a:headEnd len="med" w="med" type="none"/>
            <a:tailEnd len="med" w="med" type="triangle"/>
          </a:ln>
        </p:spPr>
      </p:cxnSp>
      <p:cxnSp>
        <p:nvCxnSpPr>
          <p:cNvPr id="644" name="Google Shape;644;g135f80a2e56_2_454"/>
          <p:cNvCxnSpPr>
            <a:stCxn id="640" idx="3"/>
          </p:cNvCxnSpPr>
          <p:nvPr/>
        </p:nvCxnSpPr>
        <p:spPr>
          <a:xfrm>
            <a:off x="3576198" y="2320863"/>
            <a:ext cx="3697500" cy="538200"/>
          </a:xfrm>
          <a:prstGeom prst="straightConnector1">
            <a:avLst/>
          </a:prstGeom>
          <a:noFill/>
          <a:ln cap="flat" cmpd="sng" w="9525">
            <a:solidFill>
              <a:schemeClr val="accent3"/>
            </a:solidFill>
            <a:prstDash val="solid"/>
            <a:round/>
            <a:headEnd len="med" w="med" type="none"/>
            <a:tailEnd len="med" w="med" type="triangle"/>
          </a:ln>
        </p:spPr>
      </p:cxnSp>
      <p:sp>
        <p:nvSpPr>
          <p:cNvPr id="645" name="Google Shape;645;g135f80a2e56_2_454"/>
          <p:cNvSpPr/>
          <p:nvPr/>
        </p:nvSpPr>
        <p:spPr>
          <a:xfrm>
            <a:off x="2346030" y="2426025"/>
            <a:ext cx="252300" cy="196200"/>
          </a:xfrm>
          <a:prstGeom prst="roundRect">
            <a:avLst>
              <a:gd fmla="val 16667" name="adj"/>
            </a:avLst>
          </a:prstGeom>
          <a:solidFill>
            <a:srgbClr val="F4A562">
              <a:alpha val="10120"/>
            </a:srgbClr>
          </a:solidFill>
          <a:ln cap="flat" cmpd="sng" w="9525">
            <a:solidFill>
              <a:srgbClr val="F4A56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g135f80a2e56_2_454"/>
          <p:cNvSpPr/>
          <p:nvPr/>
        </p:nvSpPr>
        <p:spPr>
          <a:xfrm>
            <a:off x="2088225" y="3452050"/>
            <a:ext cx="2242500" cy="981000"/>
          </a:xfrm>
          <a:prstGeom prst="roundRect">
            <a:avLst>
              <a:gd fmla="val 16667" name="adj"/>
            </a:avLst>
          </a:prstGeom>
          <a:solidFill>
            <a:srgbClr val="F4A562">
              <a:alpha val="10120"/>
            </a:srgb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7" name="Google Shape;647;g135f80a2e56_2_454"/>
          <p:cNvCxnSpPr>
            <a:stCxn id="645" idx="2"/>
            <a:endCxn id="646" idx="0"/>
          </p:cNvCxnSpPr>
          <p:nvPr/>
        </p:nvCxnSpPr>
        <p:spPr>
          <a:xfrm>
            <a:off x="2472180" y="2622225"/>
            <a:ext cx="737400" cy="829800"/>
          </a:xfrm>
          <a:prstGeom prst="straightConnector1">
            <a:avLst/>
          </a:prstGeom>
          <a:noFill/>
          <a:ln cap="flat" cmpd="sng" w="9525">
            <a:solidFill>
              <a:schemeClr val="accent4"/>
            </a:solidFill>
            <a:prstDash val="solid"/>
            <a:round/>
            <a:headEnd len="med" w="med" type="none"/>
            <a:tailEnd len="med" w="med" type="triangl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graphicFrame>
        <p:nvGraphicFramePr>
          <p:cNvPr id="652" name="Google Shape;652;g135f80a2e56_2_503"/>
          <p:cNvGraphicFramePr/>
          <p:nvPr/>
        </p:nvGraphicFramePr>
        <p:xfrm>
          <a:off x="3852075" y="1634575"/>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11</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tidyLoans &lt;- gather(rawLoans,</a:t>
                      </a:r>
                      <a:endParaRPr sz="1000">
                        <a:solidFill>
                          <a:srgbClr val="7F7F7F"/>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a:t>
                      </a:r>
                      <a:r>
                        <a:rPr lang="en-US" sz="1000">
                          <a:latin typeface="Consolas"/>
                          <a:ea typeface="Consolas"/>
                          <a:cs typeface="Consolas"/>
                          <a:sym typeface="Consolas"/>
                        </a:rPr>
                        <a:t>2</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                    key = “ObjKey”,</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a:t>
                      </a:r>
                      <a:r>
                        <a:rPr lang="en-US" sz="1000">
                          <a:latin typeface="Consolas"/>
                          <a:ea typeface="Consolas"/>
                          <a:cs typeface="Consolas"/>
                          <a:sym typeface="Consolas"/>
                        </a:rPr>
                        <a:t>3</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                    2:6)</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a:t>
                      </a:r>
                      <a:r>
                        <a:rPr lang="en-US" sz="1000">
                          <a:latin typeface="Consolas"/>
                          <a:ea typeface="Consolas"/>
                          <a:cs typeface="Consolas"/>
                          <a:sym typeface="Consolas"/>
                        </a:rPr>
                        <a:t>4</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7F7F7F"/>
                          </a:solidFill>
                          <a:latin typeface="Consolas"/>
                          <a:ea typeface="Consolas"/>
                          <a:cs typeface="Consolas"/>
                          <a:sym typeface="Consolas"/>
                        </a:rPr>
                        <a:t> </a:t>
                      </a:r>
                      <a:endParaRPr sz="1000">
                        <a:solidFill>
                          <a:srgbClr val="7F7F7F"/>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a:t>
                      </a:r>
                      <a:r>
                        <a:rPr lang="en-US" sz="1000">
                          <a:latin typeface="Consolas"/>
                          <a:ea typeface="Consolas"/>
                          <a:cs typeface="Consolas"/>
                          <a:sym typeface="Consolas"/>
                        </a:rPr>
                        <a:t>5</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a:t>
                      </a:r>
                      <a:r>
                        <a:rPr lang="en-US" sz="1000">
                          <a:latin typeface="Consolas"/>
                          <a:ea typeface="Consolas"/>
                          <a:cs typeface="Consolas"/>
                          <a:sym typeface="Consolas"/>
                        </a:rPr>
                        <a:t>6</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rgbClr val="898989"/>
                          </a:solidFill>
                          <a:latin typeface="Consolas"/>
                          <a:ea typeface="Consolas"/>
                          <a:cs typeface="Consolas"/>
                          <a:sym typeface="Consolas"/>
                        </a:rPr>
                        <a:t># Drop the ObjKey column by subsetting: </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17</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dk1"/>
                          </a:solidFill>
                          <a:latin typeface="Consolas"/>
                          <a:ea typeface="Consolas"/>
                          <a:cs typeface="Consolas"/>
                          <a:sym typeface="Consolas"/>
                        </a:rPr>
                        <a:t>tidyLoans2 </a:t>
                      </a:r>
                      <a:r>
                        <a:rPr lang="en-US" sz="1000">
                          <a:solidFill>
                            <a:schemeClr val="accent5"/>
                          </a:solidFill>
                          <a:latin typeface="Consolas"/>
                          <a:ea typeface="Consolas"/>
                          <a:cs typeface="Consolas"/>
                          <a:sym typeface="Consolas"/>
                        </a:rPr>
                        <a:t>&lt;-</a:t>
                      </a:r>
                      <a:r>
                        <a:rPr lang="en-US" sz="1000">
                          <a:solidFill>
                            <a:schemeClr val="dk1"/>
                          </a:solidFill>
                          <a:latin typeface="Consolas"/>
                          <a:ea typeface="Consolas"/>
                          <a:cs typeface="Consolas"/>
                          <a:sym typeface="Consolas"/>
                        </a:rPr>
                        <a:t> tidyLoans </a:t>
                      </a:r>
                      <a:r>
                        <a:rPr lang="en-US" sz="1000">
                          <a:solidFill>
                            <a:schemeClr val="accent5"/>
                          </a:solidFill>
                          <a:latin typeface="Consolas"/>
                          <a:ea typeface="Consolas"/>
                          <a:cs typeface="Consolas"/>
                          <a:sym typeface="Consolas"/>
                        </a:rPr>
                        <a:t>[</a:t>
                      </a:r>
                      <a:r>
                        <a:rPr lang="en-US" sz="1000">
                          <a:solidFill>
                            <a:schemeClr val="accent1"/>
                          </a:solidFill>
                          <a:latin typeface="Consolas"/>
                          <a:ea typeface="Consolas"/>
                          <a:cs typeface="Consolas"/>
                          <a:sym typeface="Consolas"/>
                        </a:rPr>
                        <a:t>,2</a:t>
                      </a:r>
                      <a:r>
                        <a:rPr lang="en-US" sz="1000">
                          <a:solidFill>
                            <a:schemeClr val="accent5"/>
                          </a:solidFill>
                          <a:latin typeface="Consolas"/>
                          <a:ea typeface="Consolas"/>
                          <a:cs typeface="Consolas"/>
                          <a:sym typeface="Consolas"/>
                        </a:rPr>
                        <a:t>]</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
        <p:nvSpPr>
          <p:cNvPr id="653" name="Google Shape;653;g135f80a2e56_2_503"/>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accent5"/>
                </a:solidFill>
                <a:latin typeface="Consolas"/>
                <a:ea typeface="Consolas"/>
                <a:cs typeface="Consolas"/>
                <a:sym typeface="Consolas"/>
              </a:rPr>
              <a:t>subsetting [ ]</a:t>
            </a:r>
            <a:endParaRPr i="0" sz="2200" u="none" cap="none" strike="noStrike">
              <a:solidFill>
                <a:schemeClr val="accent5"/>
              </a:solidFill>
              <a:latin typeface="Consolas"/>
              <a:ea typeface="Consolas"/>
              <a:cs typeface="Consolas"/>
              <a:sym typeface="Consolas"/>
            </a:endParaRPr>
          </a:p>
        </p:txBody>
      </p:sp>
      <p:sp>
        <p:nvSpPr>
          <p:cNvPr id="654" name="Google Shape;654;g135f80a2e56_2_50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RESHAPING DATA</a:t>
            </a:r>
            <a:endParaRPr b="1" sz="100">
              <a:solidFill>
                <a:schemeClr val="accent1"/>
              </a:solidFill>
            </a:endParaRPr>
          </a:p>
        </p:txBody>
      </p:sp>
      <p:sp>
        <p:nvSpPr>
          <p:cNvPr id="655" name="Google Shape;655;g135f80a2e56_2_503"/>
          <p:cNvSpPr txBox="1"/>
          <p:nvPr/>
        </p:nvSpPr>
        <p:spPr>
          <a:xfrm>
            <a:off x="251625" y="267135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rgbClr val="D0D0D0"/>
              </a:buClr>
              <a:buSzPts val="1000"/>
              <a:buAutoNum type="arabicPeriod"/>
            </a:pPr>
            <a:r>
              <a:rPr lang="en-US" sz="1000">
                <a:solidFill>
                  <a:srgbClr val="D0D0D0"/>
                </a:solidFill>
              </a:rPr>
              <a:t>Gather (or “melt”) </a:t>
            </a:r>
            <a:r>
              <a:rPr b="1" lang="en-US" sz="1000">
                <a:solidFill>
                  <a:srgbClr val="D0D0D0"/>
                </a:solidFill>
                <a:latin typeface="Consolas"/>
                <a:ea typeface="Consolas"/>
                <a:cs typeface="Consolas"/>
                <a:sym typeface="Consolas"/>
              </a:rPr>
              <a:t>rawLoans</a:t>
            </a:r>
            <a:r>
              <a:rPr lang="en-US" sz="1000">
                <a:solidFill>
                  <a:srgbClr val="D0D0D0"/>
                </a:solidFill>
              </a:rPr>
              <a:t> to make 1 column for “</a:t>
            </a:r>
            <a:r>
              <a:rPr b="1" lang="en-US" sz="1000">
                <a:solidFill>
                  <a:srgbClr val="D0D0D0"/>
                </a:solidFill>
                <a:latin typeface="Consolas"/>
                <a:ea typeface="Consolas"/>
                <a:cs typeface="Consolas"/>
                <a:sym typeface="Consolas"/>
              </a:rPr>
              <a:t>Loan #</a:t>
            </a:r>
            <a:r>
              <a:rPr lang="en-US" sz="1000">
                <a:solidFill>
                  <a:srgbClr val="D0D0D0"/>
                </a:solidFill>
              </a:rPr>
              <a:t>”, &amp; 1 column for “</a:t>
            </a:r>
            <a:r>
              <a:rPr b="1" lang="en-US" sz="1000">
                <a:solidFill>
                  <a:srgbClr val="D0D0D0"/>
                </a:solidFill>
                <a:latin typeface="Consolas"/>
                <a:ea typeface="Consolas"/>
                <a:cs typeface="Consolas"/>
                <a:sym typeface="Consolas"/>
              </a:rPr>
              <a:t>Objects</a:t>
            </a:r>
            <a:r>
              <a:rPr lang="en-US" sz="1000">
                <a:solidFill>
                  <a:srgbClr val="D0D0D0"/>
                </a:solidFill>
              </a:rPr>
              <a:t>”.</a:t>
            </a:r>
            <a:endParaRPr sz="1000">
              <a:solidFill>
                <a:srgbClr val="D0D0D0"/>
              </a:solidFill>
            </a:endParaRPr>
          </a:p>
          <a:p>
            <a:pPr indent="0" lvl="0" marL="0" marR="0" rtl="0" algn="l">
              <a:lnSpc>
                <a:spcPct val="100000"/>
              </a:lnSpc>
              <a:spcBef>
                <a:spcPts val="0"/>
              </a:spcBef>
              <a:spcAft>
                <a:spcPts val="0"/>
              </a:spcAft>
              <a:buNone/>
            </a:pPr>
            <a:r>
              <a:t/>
            </a:r>
            <a:endParaRPr sz="1000">
              <a:solidFill>
                <a:srgbClr val="D0D0D0"/>
              </a:solidFill>
            </a:endParaRPr>
          </a:p>
          <a:p>
            <a:pPr indent="0" lvl="0" marL="0" marR="0" rtl="0" algn="l">
              <a:lnSpc>
                <a:spcPct val="100000"/>
              </a:lnSpc>
              <a:spcBef>
                <a:spcPts val="0"/>
              </a:spcBef>
              <a:spcAft>
                <a:spcPts val="0"/>
              </a:spcAft>
              <a:buNone/>
            </a:pPr>
            <a:r>
              <a:rPr lang="en-US" sz="1000">
                <a:solidFill>
                  <a:schemeClr val="dk1"/>
                </a:solidFill>
              </a:rPr>
              <a:t>If we don’t want the </a:t>
            </a:r>
            <a:r>
              <a:rPr b="1" lang="en-US" sz="1000">
                <a:solidFill>
                  <a:srgbClr val="616161"/>
                </a:solidFill>
                <a:latin typeface="Consolas"/>
                <a:ea typeface="Consolas"/>
                <a:cs typeface="Consolas"/>
                <a:sym typeface="Consolas"/>
              </a:rPr>
              <a:t>ObjKey</a:t>
            </a:r>
            <a:endParaRPr b="1" sz="1000">
              <a:solidFill>
                <a:srgbClr val="616161"/>
              </a:solidFill>
              <a:latin typeface="Consolas"/>
              <a:ea typeface="Consolas"/>
              <a:cs typeface="Consolas"/>
              <a:sym typeface="Consolas"/>
            </a:endParaRPr>
          </a:p>
          <a:p>
            <a:pPr indent="0" lvl="0" marL="0" marR="0" rtl="0" algn="l">
              <a:lnSpc>
                <a:spcPct val="100000"/>
              </a:lnSpc>
              <a:spcBef>
                <a:spcPts val="0"/>
              </a:spcBef>
              <a:spcAft>
                <a:spcPts val="0"/>
              </a:spcAft>
              <a:buNone/>
            </a:pPr>
            <a:r>
              <a:rPr lang="en-US" sz="1000">
                <a:solidFill>
                  <a:schemeClr val="dk1"/>
                </a:solidFill>
              </a:rPr>
              <a:t>column in the new dataframe: </a:t>
            </a:r>
            <a:endParaRPr sz="1000">
              <a:solidFill>
                <a:schemeClr val="dk1"/>
              </a:solidFill>
            </a:endParaRPr>
          </a:p>
          <a:p>
            <a:pPr indent="-154940" lvl="0" marL="182880" marR="0" rtl="0" algn="l">
              <a:lnSpc>
                <a:spcPct val="100000"/>
              </a:lnSpc>
              <a:spcBef>
                <a:spcPts val="1200"/>
              </a:spcBef>
              <a:spcAft>
                <a:spcPts val="0"/>
              </a:spcAft>
              <a:buClr>
                <a:schemeClr val="dk1"/>
              </a:buClr>
              <a:buSzPts val="1000"/>
              <a:buAutoNum type="arabicPeriod"/>
            </a:pPr>
            <a:r>
              <a:rPr lang="en-US" sz="1000">
                <a:solidFill>
                  <a:schemeClr val="dk1"/>
                </a:solidFill>
              </a:rPr>
              <a:t>Subset </a:t>
            </a:r>
            <a:r>
              <a:rPr b="1" lang="en-US" sz="1000">
                <a:solidFill>
                  <a:srgbClr val="7F7F7F"/>
                </a:solidFill>
                <a:latin typeface="Consolas"/>
                <a:ea typeface="Consolas"/>
                <a:cs typeface="Consolas"/>
                <a:sym typeface="Consolas"/>
              </a:rPr>
              <a:t>tidyLoans</a:t>
            </a:r>
            <a:r>
              <a:rPr lang="en-US" sz="1000">
                <a:solidFill>
                  <a:schemeClr val="dk1"/>
                </a:solidFill>
              </a:rPr>
              <a:t> with lines 16-17 </a:t>
            </a:r>
            <a:r>
              <a:rPr b="1" lang="en-US" sz="1000">
                <a:solidFill>
                  <a:srgbClr val="7F7F7F"/>
                </a:solidFill>
                <a:latin typeface="Consolas"/>
                <a:ea typeface="Consolas"/>
                <a:cs typeface="Consolas"/>
                <a:sym typeface="Consolas"/>
              </a:rPr>
              <a:t>(tidyLoans[row,column])</a:t>
            </a:r>
            <a:endParaRPr b="1" i="0" sz="1000" u="none" cap="none" strike="noStrike">
              <a:solidFill>
                <a:srgbClr val="7F7F7F"/>
              </a:solidFill>
              <a:latin typeface="Consolas"/>
              <a:ea typeface="Consolas"/>
              <a:cs typeface="Consolas"/>
              <a:sym typeface="Consola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g135f80a2e56_2_51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RESHAPING DATA</a:t>
            </a:r>
            <a:endParaRPr b="1" i="0" sz="100" u="none" cap="none" strike="noStrike">
              <a:solidFill>
                <a:schemeClr val="accent1"/>
              </a:solidFill>
              <a:latin typeface="Arial"/>
              <a:ea typeface="Arial"/>
              <a:cs typeface="Arial"/>
              <a:sym typeface="Arial"/>
            </a:endParaRPr>
          </a:p>
        </p:txBody>
      </p:sp>
      <p:sp>
        <p:nvSpPr>
          <p:cNvPr id="661" name="Google Shape;661;g135f80a2e56_2_512"/>
          <p:cNvSpPr/>
          <p:nvPr/>
        </p:nvSpPr>
        <p:spPr>
          <a:xfrm>
            <a:off x="6219212"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2" name="Google Shape;662;g135f80a2e56_2_512"/>
          <p:cNvSpPr txBox="1"/>
          <p:nvPr/>
        </p:nvSpPr>
        <p:spPr>
          <a:xfrm>
            <a:off x="6429896" y="1851029"/>
            <a:ext cx="2244600" cy="2338500"/>
          </a:xfrm>
          <a:prstGeom prst="rect">
            <a:avLst/>
          </a:prstGeom>
          <a:noFill/>
          <a:ln>
            <a:noFill/>
          </a:ln>
        </p:spPr>
        <p:txBody>
          <a:bodyPr anchorCtr="0" anchor="t" bIns="91425" lIns="0" spcFirstLastPara="1" rIns="91425" wrap="square" tIns="91425">
            <a:normAutofit/>
          </a:bodyPr>
          <a:lstStyle/>
          <a:p>
            <a:pPr indent="-182880" lvl="0" marL="182880" marR="0" rtl="0" algn="l">
              <a:lnSpc>
                <a:spcPct val="100000"/>
              </a:lnSpc>
              <a:spcBef>
                <a:spcPts val="0"/>
              </a:spcBef>
              <a:spcAft>
                <a:spcPts val="0"/>
              </a:spcAft>
              <a:buClr>
                <a:schemeClr val="dk1"/>
              </a:buClr>
              <a:buSzPts val="1400"/>
              <a:buFont typeface="Noto Sans Symbols"/>
              <a:buChar char="●"/>
            </a:pPr>
            <a:r>
              <a:rPr b="1" lang="en-US">
                <a:solidFill>
                  <a:srgbClr val="7F7F7F"/>
                </a:solidFill>
                <a:latin typeface="Consolas"/>
                <a:ea typeface="Consolas"/>
                <a:cs typeface="Consolas"/>
                <a:sym typeface="Consolas"/>
              </a:rPr>
              <a:t>tidyLoans[</a:t>
            </a:r>
            <a:r>
              <a:rPr lang="en-US">
                <a:solidFill>
                  <a:schemeClr val="accent5"/>
                </a:solidFill>
                <a:latin typeface="Consolas"/>
                <a:ea typeface="Consolas"/>
                <a:cs typeface="Consolas"/>
                <a:sym typeface="Consolas"/>
              </a:rPr>
              <a:t>tidyLoans$Loan==2,</a:t>
            </a:r>
            <a:r>
              <a:rPr b="1" lang="en-US">
                <a:solidFill>
                  <a:srgbClr val="7F7F7F"/>
                </a:solidFill>
                <a:latin typeface="Consolas"/>
                <a:ea typeface="Consolas"/>
                <a:cs typeface="Consolas"/>
                <a:sym typeface="Consolas"/>
              </a:rPr>
              <a:t>]</a:t>
            </a:r>
            <a:endParaRPr b="1">
              <a:solidFill>
                <a:srgbClr val="7F7F7F"/>
              </a:solidFill>
              <a:latin typeface="Consolas"/>
              <a:ea typeface="Consolas"/>
              <a:cs typeface="Consolas"/>
              <a:sym typeface="Consolas"/>
            </a:endParaRPr>
          </a:p>
          <a:p>
            <a:pPr indent="-317500" lvl="0" marL="457200" marR="0" rtl="0" algn="l">
              <a:lnSpc>
                <a:spcPct val="100000"/>
              </a:lnSpc>
              <a:spcBef>
                <a:spcPts val="0"/>
              </a:spcBef>
              <a:spcAft>
                <a:spcPts val="0"/>
              </a:spcAft>
              <a:buClr>
                <a:schemeClr val="dk1"/>
              </a:buClr>
              <a:buSzPts val="1400"/>
              <a:buChar char="-"/>
            </a:pPr>
            <a:r>
              <a:rPr lang="en-US">
                <a:solidFill>
                  <a:schemeClr val="dk1"/>
                </a:solidFill>
              </a:rPr>
              <a:t># returns rows where “Loan” = “2”</a:t>
            </a:r>
            <a:endParaRPr>
              <a:solidFill>
                <a:schemeClr val="dk1"/>
              </a:solidFill>
            </a:endParaRPr>
          </a:p>
        </p:txBody>
      </p:sp>
      <p:sp>
        <p:nvSpPr>
          <p:cNvPr id="663" name="Google Shape;663;g135f80a2e56_2_512"/>
          <p:cNvSpPr/>
          <p:nvPr/>
        </p:nvSpPr>
        <p:spPr>
          <a:xfrm>
            <a:off x="250837"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4" name="Google Shape;664;g135f80a2e56_2_512"/>
          <p:cNvSpPr txBox="1"/>
          <p:nvPr/>
        </p:nvSpPr>
        <p:spPr>
          <a:xfrm>
            <a:off x="469446" y="1851017"/>
            <a:ext cx="2244600" cy="2338500"/>
          </a:xfrm>
          <a:prstGeom prst="rect">
            <a:avLst/>
          </a:prstGeom>
          <a:noFill/>
          <a:ln>
            <a:noFill/>
          </a:ln>
        </p:spPr>
        <p:txBody>
          <a:bodyPr anchorCtr="0" anchor="t" bIns="91425" lIns="0" spcFirstLastPara="1" rIns="91425" wrap="square" tIns="91425">
            <a:normAutofit lnSpcReduction="10000"/>
          </a:bodyPr>
          <a:lstStyle/>
          <a:p>
            <a:pPr indent="-182880" lvl="0" marL="182880" marR="0" rtl="0" algn="l">
              <a:lnSpc>
                <a:spcPct val="100000"/>
              </a:lnSpc>
              <a:spcBef>
                <a:spcPts val="0"/>
              </a:spcBef>
              <a:spcAft>
                <a:spcPts val="0"/>
              </a:spcAft>
              <a:buClr>
                <a:schemeClr val="dk1"/>
              </a:buClr>
              <a:buSzPts val="1400"/>
              <a:buFont typeface="Noto Sans Symbols"/>
              <a:buChar char="●"/>
            </a:pPr>
            <a:r>
              <a:rPr b="1" lang="en-US">
                <a:solidFill>
                  <a:srgbClr val="7F7F7F"/>
                </a:solidFill>
                <a:latin typeface="Consolas"/>
                <a:ea typeface="Consolas"/>
                <a:cs typeface="Consolas"/>
                <a:sym typeface="Consolas"/>
              </a:rPr>
              <a:t>tidyLoans[</a:t>
            </a:r>
            <a:r>
              <a:rPr lang="en-US">
                <a:solidFill>
                  <a:schemeClr val="accent5"/>
                </a:solidFill>
                <a:latin typeface="Consolas"/>
                <a:ea typeface="Consolas"/>
                <a:cs typeface="Consolas"/>
                <a:sym typeface="Consolas"/>
              </a:rPr>
              <a:t>1,3</a:t>
            </a:r>
            <a:r>
              <a:rPr b="1" lang="en-US">
                <a:solidFill>
                  <a:srgbClr val="7F7F7F"/>
                </a:solidFill>
                <a:latin typeface="Consolas"/>
                <a:ea typeface="Consolas"/>
                <a:cs typeface="Consolas"/>
                <a:sym typeface="Consolas"/>
              </a:rPr>
              <a:t>]</a:t>
            </a:r>
            <a:endParaRPr b="1">
              <a:solidFill>
                <a:srgbClr val="7F7F7F"/>
              </a:solidFill>
              <a:latin typeface="Consolas"/>
              <a:ea typeface="Consolas"/>
              <a:cs typeface="Consolas"/>
              <a:sym typeface="Consolas"/>
            </a:endParaRPr>
          </a:p>
          <a:p>
            <a:pPr indent="-317500" lvl="0" marL="457200" marR="0" rtl="0" algn="l">
              <a:lnSpc>
                <a:spcPct val="100000"/>
              </a:lnSpc>
              <a:spcBef>
                <a:spcPts val="0"/>
              </a:spcBef>
              <a:spcAft>
                <a:spcPts val="0"/>
              </a:spcAft>
              <a:buClr>
                <a:schemeClr val="dk1"/>
              </a:buClr>
              <a:buSzPts val="1400"/>
              <a:buChar char="-"/>
            </a:pPr>
            <a:r>
              <a:rPr lang="en-US">
                <a:solidFill>
                  <a:schemeClr val="dk1"/>
                </a:solidFill>
              </a:rPr>
              <a:t>#</a:t>
            </a:r>
            <a:r>
              <a:rPr lang="en-US">
                <a:solidFill>
                  <a:schemeClr val="dk1"/>
                </a:solidFill>
              </a:rPr>
              <a:t> </a:t>
            </a:r>
            <a:r>
              <a:rPr lang="en-US">
                <a:solidFill>
                  <a:schemeClr val="dk1"/>
                </a:solidFill>
              </a:rPr>
              <a:t>returns the value in row 1, column 3</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b="1" lang="en-US">
                <a:solidFill>
                  <a:srgbClr val="7F7F7F"/>
                </a:solidFill>
                <a:latin typeface="Consolas"/>
                <a:ea typeface="Consolas"/>
                <a:cs typeface="Consolas"/>
                <a:sym typeface="Consolas"/>
              </a:rPr>
              <a:t>tidyLoans[</a:t>
            </a:r>
            <a:r>
              <a:rPr lang="en-US">
                <a:solidFill>
                  <a:schemeClr val="accent5"/>
                </a:solidFill>
                <a:latin typeface="Consolas"/>
                <a:ea typeface="Consolas"/>
                <a:cs typeface="Consolas"/>
                <a:sym typeface="Consolas"/>
              </a:rPr>
              <a:t>1,</a:t>
            </a:r>
            <a:r>
              <a:rPr b="1" lang="en-US">
                <a:solidFill>
                  <a:srgbClr val="7F7F7F"/>
                </a:solidFill>
                <a:latin typeface="Consolas"/>
                <a:ea typeface="Consolas"/>
                <a:cs typeface="Consolas"/>
                <a:sym typeface="Consolas"/>
              </a:rPr>
              <a:t>]</a:t>
            </a:r>
            <a:endParaRPr b="1">
              <a:solidFill>
                <a:srgbClr val="7F7F7F"/>
              </a:solidFill>
              <a:latin typeface="Consolas"/>
              <a:ea typeface="Consolas"/>
              <a:cs typeface="Consolas"/>
              <a:sym typeface="Consolas"/>
            </a:endParaRPr>
          </a:p>
          <a:p>
            <a:pPr indent="-317500" lvl="0" marL="457200" marR="0" rtl="0" algn="l">
              <a:lnSpc>
                <a:spcPct val="100000"/>
              </a:lnSpc>
              <a:spcBef>
                <a:spcPts val="0"/>
              </a:spcBef>
              <a:spcAft>
                <a:spcPts val="0"/>
              </a:spcAft>
              <a:buClr>
                <a:schemeClr val="dk1"/>
              </a:buClr>
              <a:buSzPts val="1400"/>
              <a:buChar char="-"/>
            </a:pPr>
            <a:r>
              <a:rPr lang="en-US">
                <a:solidFill>
                  <a:schemeClr val="dk1"/>
                </a:solidFill>
              </a:rPr>
              <a:t># returns row 1 (all values)</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b="1" lang="en-US">
                <a:solidFill>
                  <a:srgbClr val="7F7F7F"/>
                </a:solidFill>
                <a:latin typeface="Consolas"/>
                <a:ea typeface="Consolas"/>
                <a:cs typeface="Consolas"/>
                <a:sym typeface="Consolas"/>
              </a:rPr>
              <a:t>tidyLoans[</a:t>
            </a:r>
            <a:r>
              <a:rPr lang="en-US">
                <a:solidFill>
                  <a:srgbClr val="446DCD"/>
                </a:solidFill>
                <a:latin typeface="Consolas"/>
                <a:ea typeface="Consolas"/>
                <a:cs typeface="Consolas"/>
                <a:sym typeface="Consolas"/>
              </a:rPr>
              <a:t>,-3</a:t>
            </a:r>
            <a:r>
              <a:rPr b="1" lang="en-US">
                <a:solidFill>
                  <a:srgbClr val="7F7F7F"/>
                </a:solidFill>
                <a:latin typeface="Consolas"/>
                <a:ea typeface="Consolas"/>
                <a:cs typeface="Consolas"/>
                <a:sym typeface="Consolas"/>
              </a:rPr>
              <a:t>]</a:t>
            </a:r>
            <a:endParaRPr b="1">
              <a:solidFill>
                <a:srgbClr val="7F7F7F"/>
              </a:solidFill>
              <a:latin typeface="Consolas"/>
              <a:ea typeface="Consolas"/>
              <a:cs typeface="Consolas"/>
              <a:sym typeface="Consolas"/>
            </a:endParaRPr>
          </a:p>
          <a:p>
            <a:pPr indent="-317500" lvl="0" marL="457200" marR="0" rtl="0" algn="l">
              <a:lnSpc>
                <a:spcPct val="100000"/>
              </a:lnSpc>
              <a:spcBef>
                <a:spcPts val="0"/>
              </a:spcBef>
              <a:spcAft>
                <a:spcPts val="0"/>
              </a:spcAft>
              <a:buClr>
                <a:schemeClr val="dk1"/>
              </a:buClr>
              <a:buSzPts val="1400"/>
              <a:buChar char="-"/>
            </a:pPr>
            <a:r>
              <a:rPr lang="en-US">
                <a:solidFill>
                  <a:schemeClr val="dk1"/>
                </a:solidFill>
              </a:rPr>
              <a:t># removes column 3 (all values)</a:t>
            </a:r>
            <a:endParaRPr b="0" i="0" sz="1400" u="none" cap="none" strike="noStrike">
              <a:solidFill>
                <a:srgbClr val="000000"/>
              </a:solidFill>
              <a:latin typeface="Arial"/>
              <a:ea typeface="Arial"/>
              <a:cs typeface="Arial"/>
              <a:sym typeface="Arial"/>
            </a:endParaRPr>
          </a:p>
        </p:txBody>
      </p:sp>
      <p:sp>
        <p:nvSpPr>
          <p:cNvPr id="665" name="Google Shape;665;g135f80a2e56_2_512"/>
          <p:cNvSpPr/>
          <p:nvPr/>
        </p:nvSpPr>
        <p:spPr>
          <a:xfrm>
            <a:off x="3235025" y="1311275"/>
            <a:ext cx="26739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6" name="Google Shape;666;g135f80a2e56_2_512"/>
          <p:cNvSpPr txBox="1"/>
          <p:nvPr/>
        </p:nvSpPr>
        <p:spPr>
          <a:xfrm>
            <a:off x="3449671" y="1851029"/>
            <a:ext cx="2244600" cy="2338500"/>
          </a:xfrm>
          <a:prstGeom prst="rect">
            <a:avLst/>
          </a:prstGeom>
          <a:noFill/>
          <a:ln>
            <a:noFill/>
          </a:ln>
        </p:spPr>
        <p:txBody>
          <a:bodyPr anchorCtr="0" anchor="t" bIns="91425" lIns="0" spcFirstLastPara="1" rIns="91425" wrap="square" tIns="91425">
            <a:normAutofit/>
          </a:bodyPr>
          <a:lstStyle/>
          <a:p>
            <a:pPr indent="-182880" lvl="0" marL="182880" marR="0" rtl="0" algn="l">
              <a:lnSpc>
                <a:spcPct val="100000"/>
              </a:lnSpc>
              <a:spcBef>
                <a:spcPts val="0"/>
              </a:spcBef>
              <a:spcAft>
                <a:spcPts val="0"/>
              </a:spcAft>
              <a:buClr>
                <a:schemeClr val="dk1"/>
              </a:buClr>
              <a:buSzPts val="1400"/>
              <a:buFont typeface="Noto Sans Symbols"/>
              <a:buChar char="●"/>
            </a:pPr>
            <a:r>
              <a:rPr b="1" lang="en-US">
                <a:solidFill>
                  <a:srgbClr val="7F7F7F"/>
                </a:solidFill>
                <a:latin typeface="Consolas"/>
                <a:ea typeface="Consolas"/>
                <a:cs typeface="Consolas"/>
                <a:sym typeface="Consolas"/>
              </a:rPr>
              <a:t>tidyLoans</a:t>
            </a:r>
            <a:r>
              <a:rPr lang="en-US">
                <a:solidFill>
                  <a:schemeClr val="accent5"/>
                </a:solidFill>
                <a:latin typeface="Consolas"/>
                <a:ea typeface="Consolas"/>
                <a:cs typeface="Consolas"/>
                <a:sym typeface="Consolas"/>
              </a:rPr>
              <a:t>$Loan</a:t>
            </a:r>
            <a:endParaRPr>
              <a:solidFill>
                <a:schemeClr val="accent5"/>
              </a:solidFill>
              <a:latin typeface="Consolas"/>
              <a:ea typeface="Consolas"/>
              <a:cs typeface="Consolas"/>
              <a:sym typeface="Consolas"/>
            </a:endParaRPr>
          </a:p>
          <a:p>
            <a:pPr indent="-317500" lvl="0" marL="457200" marR="0" rtl="0" algn="l">
              <a:lnSpc>
                <a:spcPct val="100000"/>
              </a:lnSpc>
              <a:spcBef>
                <a:spcPts val="0"/>
              </a:spcBef>
              <a:spcAft>
                <a:spcPts val="0"/>
              </a:spcAft>
              <a:buClr>
                <a:schemeClr val="dk1"/>
              </a:buClr>
              <a:buSzPts val="1400"/>
              <a:buChar char="-"/>
            </a:pPr>
            <a:r>
              <a:rPr lang="en-US">
                <a:solidFill>
                  <a:schemeClr val="dk1"/>
                </a:solidFill>
              </a:rPr>
              <a:t># returns all values in “Loan” column</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b="1" lang="en-US">
                <a:solidFill>
                  <a:srgbClr val="7F7F7F"/>
                </a:solidFill>
                <a:latin typeface="Consolas"/>
                <a:ea typeface="Consolas"/>
                <a:cs typeface="Consolas"/>
                <a:sym typeface="Consolas"/>
              </a:rPr>
              <a:t>tidyLoans</a:t>
            </a:r>
            <a:r>
              <a:rPr lang="en-US">
                <a:solidFill>
                  <a:schemeClr val="accent5"/>
                </a:solidFill>
                <a:latin typeface="Consolas"/>
                <a:ea typeface="Consolas"/>
                <a:cs typeface="Consolas"/>
                <a:sym typeface="Consolas"/>
              </a:rPr>
              <a:t>$Loan</a:t>
            </a:r>
            <a:r>
              <a:rPr b="1" lang="en-US">
                <a:solidFill>
                  <a:srgbClr val="7F7F7F"/>
                </a:solidFill>
                <a:latin typeface="Consolas"/>
                <a:ea typeface="Consolas"/>
                <a:cs typeface="Consolas"/>
                <a:sym typeface="Consolas"/>
              </a:rPr>
              <a:t>[2]</a:t>
            </a:r>
            <a:endParaRPr b="1">
              <a:solidFill>
                <a:srgbClr val="7F7F7F"/>
              </a:solidFill>
              <a:latin typeface="Consolas"/>
              <a:ea typeface="Consolas"/>
              <a:cs typeface="Consolas"/>
              <a:sym typeface="Consolas"/>
            </a:endParaRPr>
          </a:p>
          <a:p>
            <a:pPr indent="-317500" lvl="0" marL="457200" marR="0" rtl="0" algn="l">
              <a:lnSpc>
                <a:spcPct val="100000"/>
              </a:lnSpc>
              <a:spcBef>
                <a:spcPts val="0"/>
              </a:spcBef>
              <a:spcAft>
                <a:spcPts val="0"/>
              </a:spcAft>
              <a:buClr>
                <a:schemeClr val="dk1"/>
              </a:buClr>
              <a:buSzPts val="1400"/>
              <a:buChar char="-"/>
            </a:pPr>
            <a:r>
              <a:rPr lang="en-US">
                <a:solidFill>
                  <a:schemeClr val="dk1"/>
                </a:solidFill>
              </a:rPr>
              <a:t># returns 2nd value in “Loan” column</a:t>
            </a:r>
            <a:endParaRPr>
              <a:solidFill>
                <a:schemeClr val="dk1"/>
              </a:solidFill>
            </a:endParaRPr>
          </a:p>
        </p:txBody>
      </p:sp>
      <p:sp>
        <p:nvSpPr>
          <p:cNvPr id="667" name="Google Shape;667;g135f80a2e56_2_51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accent5"/>
                </a:solidFill>
                <a:latin typeface="Consolas"/>
                <a:ea typeface="Consolas"/>
                <a:cs typeface="Consolas"/>
                <a:sym typeface="Consolas"/>
              </a:rPr>
              <a:t>subsetting [ ] </a:t>
            </a:r>
            <a:endParaRPr b="1" i="0" sz="2200" u="none" cap="none" strike="noStrike">
              <a:solidFill>
                <a:schemeClr val="accent5"/>
              </a:solidFill>
              <a:latin typeface="Consolas"/>
              <a:ea typeface="Consolas"/>
              <a:cs typeface="Consolas"/>
              <a:sym typeface="Consolas"/>
            </a:endParaRPr>
          </a:p>
        </p:txBody>
      </p:sp>
      <p:sp>
        <p:nvSpPr>
          <p:cNvPr id="668" name="Google Shape;668;g135f80a2e56_2_512"/>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In dataframes: rows, columns, and values can be referenced by subsetting:</a:t>
            </a:r>
            <a:endParaRPr b="0" i="0" sz="1050" u="none" cap="none" strike="noStrike">
              <a:solidFill>
                <a:srgbClr val="7F7F7F"/>
              </a:solidFill>
              <a:latin typeface="Arial"/>
              <a:ea typeface="Arial"/>
              <a:cs typeface="Arial"/>
              <a:sym typeface="Arial"/>
            </a:endParaRPr>
          </a:p>
        </p:txBody>
      </p:sp>
      <p:sp>
        <p:nvSpPr>
          <p:cNvPr id="669" name="Google Shape;669;g135f80a2e56_2_512"/>
          <p:cNvSpPr txBox="1"/>
          <p:nvPr/>
        </p:nvSpPr>
        <p:spPr>
          <a:xfrm>
            <a:off x="250825" y="1494025"/>
            <a:ext cx="2673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t>by </a:t>
            </a:r>
            <a:r>
              <a:rPr b="1" lang="en-US"/>
              <a:t>numeric index</a:t>
            </a:r>
            <a:endParaRPr/>
          </a:p>
        </p:txBody>
      </p:sp>
      <p:sp>
        <p:nvSpPr>
          <p:cNvPr id="670" name="Google Shape;670;g135f80a2e56_2_512"/>
          <p:cNvSpPr txBox="1"/>
          <p:nvPr/>
        </p:nvSpPr>
        <p:spPr>
          <a:xfrm>
            <a:off x="3235013" y="1494025"/>
            <a:ext cx="2673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t>by </a:t>
            </a:r>
            <a:r>
              <a:rPr b="1" lang="en-US"/>
              <a:t>$name</a:t>
            </a:r>
            <a:endParaRPr/>
          </a:p>
        </p:txBody>
      </p:sp>
      <p:sp>
        <p:nvSpPr>
          <p:cNvPr id="671" name="Google Shape;671;g135f80a2e56_2_512"/>
          <p:cNvSpPr txBox="1"/>
          <p:nvPr/>
        </p:nvSpPr>
        <p:spPr>
          <a:xfrm>
            <a:off x="6219213" y="1494025"/>
            <a:ext cx="2673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t>by </a:t>
            </a:r>
            <a:r>
              <a:rPr b="1" lang="en-US"/>
              <a:t>logical condition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75" name="Shape 675"/>
        <p:cNvGrpSpPr/>
        <p:nvPr/>
      </p:nvGrpSpPr>
      <p:grpSpPr>
        <a:xfrm>
          <a:off x="0" y="0"/>
          <a:ext cx="0" cy="0"/>
          <a:chOff x="0" y="0"/>
          <a:chExt cx="0" cy="0"/>
        </a:xfrm>
      </p:grpSpPr>
      <p:sp>
        <p:nvSpPr>
          <p:cNvPr id="676" name="Google Shape;676;g135f80a2e56_2_525"/>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Exporting Data</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g135f80a2e56_3_563"/>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EXPORTING DATA</a:t>
            </a:r>
            <a:endParaRPr b="1" sz="100">
              <a:solidFill>
                <a:schemeClr val="accent1"/>
              </a:solidFill>
            </a:endParaRPr>
          </a:p>
        </p:txBody>
      </p:sp>
      <p:sp>
        <p:nvSpPr>
          <p:cNvPr id="682" name="Google Shape;682;g135f80a2e56_3_563"/>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AutoNum type="arabicPeriod"/>
            </a:pPr>
            <a:r>
              <a:rPr lang="en-US" sz="1000">
                <a:solidFill>
                  <a:schemeClr val="dk1"/>
                </a:solidFill>
              </a:rPr>
              <a:t>Export tidyLoans2 with the function </a:t>
            </a:r>
            <a:r>
              <a:rPr b="1" lang="en-US" sz="1000">
                <a:solidFill>
                  <a:schemeClr val="accent5"/>
                </a:solidFill>
                <a:latin typeface="Consolas"/>
                <a:ea typeface="Consolas"/>
                <a:cs typeface="Consolas"/>
                <a:sym typeface="Consolas"/>
              </a:rPr>
              <a:t>write.csv()</a:t>
            </a:r>
            <a:r>
              <a:rPr lang="en-US" sz="1000">
                <a:solidFill>
                  <a:schemeClr val="dk1"/>
                </a:solidFill>
              </a:rPr>
              <a:t>.</a:t>
            </a:r>
            <a:endParaRPr b="0" i="0" sz="1000" u="none" cap="none" strike="noStrike">
              <a:solidFill>
                <a:srgbClr val="000000"/>
              </a:solidFill>
              <a:latin typeface="Arial"/>
              <a:ea typeface="Arial"/>
              <a:cs typeface="Arial"/>
              <a:sym typeface="Arial"/>
            </a:endParaRPr>
          </a:p>
          <a:p>
            <a:pPr indent="-154940" lvl="0" marL="182880" marR="0" rtl="0" algn="l">
              <a:lnSpc>
                <a:spcPct val="100000"/>
              </a:lnSpc>
              <a:spcBef>
                <a:spcPts val="1200"/>
              </a:spcBef>
              <a:spcAft>
                <a:spcPts val="0"/>
              </a:spcAft>
              <a:buClr>
                <a:schemeClr val="dk1"/>
              </a:buClr>
              <a:buSzPts val="1000"/>
              <a:buAutoNum type="arabicPeriod"/>
            </a:pPr>
            <a:r>
              <a:rPr lang="en-US" sz="1000">
                <a:solidFill>
                  <a:schemeClr val="dk1"/>
                </a:solidFill>
              </a:rPr>
              <a:t>Run/execute lines </a:t>
            </a:r>
            <a:r>
              <a:rPr b="1" lang="en-US" sz="1000">
                <a:solidFill>
                  <a:schemeClr val="dk1"/>
                </a:solidFill>
              </a:rPr>
              <a:t>18-19</a:t>
            </a:r>
            <a:r>
              <a:rPr lang="en-US" sz="1000">
                <a:solidFill>
                  <a:schemeClr val="dk1"/>
                </a:solidFill>
              </a:rPr>
              <a:t> by:</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 </a:t>
            </a:r>
            <a:r>
              <a:rPr lang="en-US" sz="1000">
                <a:solidFill>
                  <a:schemeClr val="dk1"/>
                </a:solidFill>
                <a:highlight>
                  <a:srgbClr val="ADDFFC"/>
                </a:highlight>
              </a:rPr>
              <a:t>Highlighting the lines.</a:t>
            </a:r>
            <a:endParaRPr b="0" i="0" sz="1000" u="none" cap="none" strike="noStrike">
              <a:solidFill>
                <a:srgbClr val="000000"/>
              </a:solidFill>
              <a:highlight>
                <a:srgbClr val="ADDFFC"/>
              </a:highlight>
              <a:latin typeface="Arial"/>
              <a:ea typeface="Arial"/>
              <a:cs typeface="Arial"/>
              <a:sym typeface="Arial"/>
            </a:endParaRPr>
          </a:p>
          <a:p>
            <a:pPr indent="-209801" lvl="1" marL="448056" marR="0" rtl="0" algn="l">
              <a:lnSpc>
                <a:spcPct val="100000"/>
              </a:lnSpc>
              <a:spcBef>
                <a:spcPts val="1200"/>
              </a:spcBef>
              <a:spcAft>
                <a:spcPts val="1200"/>
              </a:spcAft>
              <a:buClr>
                <a:schemeClr val="dk1"/>
              </a:buClr>
              <a:buSzPts val="1000"/>
              <a:buFont typeface="Noto Sans Symbols"/>
              <a:buChar char="–"/>
            </a:pPr>
            <a:r>
              <a:rPr lang="en-US" sz="1000">
                <a:solidFill>
                  <a:schemeClr val="dk1"/>
                </a:solidFill>
              </a:rPr>
              <a:t> And pressing </a:t>
            </a:r>
            <a:r>
              <a:rPr b="1" lang="en-US" sz="1000">
                <a:solidFill>
                  <a:srgbClr val="7F7F7F"/>
                </a:solidFill>
                <a:latin typeface="Consolas"/>
                <a:ea typeface="Consolas"/>
                <a:cs typeface="Consolas"/>
                <a:sym typeface="Consolas"/>
              </a:rPr>
              <a:t>Ctrl+Enter</a:t>
            </a:r>
            <a:endParaRPr b="1" i="0" sz="1000" u="none" cap="none" strike="noStrike">
              <a:solidFill>
                <a:srgbClr val="7F7F7F"/>
              </a:solidFill>
              <a:latin typeface="Consolas"/>
              <a:ea typeface="Consolas"/>
              <a:cs typeface="Consolas"/>
              <a:sym typeface="Consolas"/>
            </a:endParaRPr>
          </a:p>
        </p:txBody>
      </p:sp>
      <p:sp>
        <p:nvSpPr>
          <p:cNvPr id="683" name="Google Shape;683;g135f80a2e56_3_563"/>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Exporting Data</a:t>
            </a:r>
            <a:endParaRPr b="0" i="0" sz="2200" u="none" cap="none" strike="noStrike">
              <a:solidFill>
                <a:schemeClr val="dk2"/>
              </a:solidFill>
              <a:latin typeface="Arial"/>
              <a:ea typeface="Arial"/>
              <a:cs typeface="Arial"/>
              <a:sym typeface="Arial"/>
            </a:endParaRPr>
          </a:p>
        </p:txBody>
      </p:sp>
      <p:graphicFrame>
        <p:nvGraphicFramePr>
          <p:cNvPr id="684" name="Google Shape;684;g135f80a2e56_3_563"/>
          <p:cNvGraphicFramePr/>
          <p:nvPr/>
        </p:nvGraphicFramePr>
        <p:xfrm>
          <a:off x="3852075" y="1950788"/>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15</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 Drop the ObjKey column by subsetting:</a:t>
                      </a:r>
                      <a:endParaRPr sz="1000">
                        <a:solidFill>
                          <a:srgbClr val="A5A5A5"/>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16</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tidyLoans2 &lt;- tidyLoans[,-2]</a:t>
                      </a:r>
                      <a:endParaRPr sz="1000">
                        <a:solidFill>
                          <a:srgbClr val="A5A5A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17</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 </a:t>
                      </a:r>
                      <a:endParaRPr sz="1000">
                        <a:solidFill>
                          <a:srgbClr val="A5A5A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18</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write.csv(</a:t>
                      </a:r>
                      <a:r>
                        <a:rPr lang="en-US" sz="1000">
                          <a:solidFill>
                            <a:schemeClr val="accent1"/>
                          </a:solidFill>
                          <a:latin typeface="Consolas"/>
                          <a:ea typeface="Consolas"/>
                          <a:cs typeface="Consolas"/>
                          <a:sym typeface="Consolas"/>
                        </a:rPr>
                        <a:t>tidyLoans2,</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19</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file = “tidy.csv”</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g135f80a2e56_3_57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EXPORTING </a:t>
            </a:r>
            <a:r>
              <a:rPr b="1" lang="en-US" sz="700">
                <a:solidFill>
                  <a:schemeClr val="accent1"/>
                </a:solidFill>
              </a:rPr>
              <a:t>DATA</a:t>
            </a:r>
            <a:endParaRPr b="1" sz="100">
              <a:solidFill>
                <a:schemeClr val="accent1"/>
              </a:solidFill>
            </a:endParaRPr>
          </a:p>
        </p:txBody>
      </p:sp>
      <p:sp>
        <p:nvSpPr>
          <p:cNvPr id="690" name="Google Shape;690;g135f80a2e56_3_579"/>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AutoNum type="arabicPeriod"/>
            </a:pPr>
            <a:r>
              <a:rPr lang="en-US" sz="1000">
                <a:solidFill>
                  <a:schemeClr val="dk1"/>
                </a:solidFill>
              </a:rPr>
              <a:t>Export tidyLoans2 with the function </a:t>
            </a:r>
            <a:r>
              <a:rPr b="1" lang="en-US" sz="1000">
                <a:solidFill>
                  <a:schemeClr val="accent5"/>
                </a:solidFill>
                <a:latin typeface="Consolas"/>
                <a:ea typeface="Consolas"/>
                <a:cs typeface="Consolas"/>
                <a:sym typeface="Consolas"/>
              </a:rPr>
              <a:t>write.csv()</a:t>
            </a:r>
            <a:r>
              <a:rPr lang="en-US" sz="1000">
                <a:solidFill>
                  <a:schemeClr val="dk1"/>
                </a:solidFill>
              </a:rPr>
              <a:t>.</a:t>
            </a:r>
            <a:endParaRPr b="0" i="0" sz="1000" u="none" cap="none" strike="noStrike">
              <a:solidFill>
                <a:srgbClr val="000000"/>
              </a:solidFill>
              <a:latin typeface="Arial"/>
              <a:ea typeface="Arial"/>
              <a:cs typeface="Arial"/>
              <a:sym typeface="Arial"/>
            </a:endParaRPr>
          </a:p>
          <a:p>
            <a:pPr indent="-154940" lvl="0" marL="182880" marR="0" rtl="0" algn="l">
              <a:lnSpc>
                <a:spcPct val="100000"/>
              </a:lnSpc>
              <a:spcBef>
                <a:spcPts val="1200"/>
              </a:spcBef>
              <a:spcAft>
                <a:spcPts val="0"/>
              </a:spcAft>
              <a:buClr>
                <a:schemeClr val="dk1"/>
              </a:buClr>
              <a:buSzPts val="1000"/>
              <a:buAutoNum type="arabicPeriod"/>
            </a:pPr>
            <a:r>
              <a:rPr lang="en-US" sz="1000">
                <a:solidFill>
                  <a:schemeClr val="dk1"/>
                </a:solidFill>
              </a:rPr>
              <a:t>Run/execute lines </a:t>
            </a:r>
            <a:r>
              <a:rPr b="1" lang="en-US" sz="1000">
                <a:solidFill>
                  <a:schemeClr val="dk1"/>
                </a:solidFill>
              </a:rPr>
              <a:t>18-19</a:t>
            </a:r>
            <a:r>
              <a:rPr lang="en-US" sz="1000">
                <a:solidFill>
                  <a:schemeClr val="dk1"/>
                </a:solidFill>
              </a:rPr>
              <a:t> by:</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 </a:t>
            </a:r>
            <a:r>
              <a:rPr lang="en-US" sz="1000">
                <a:solidFill>
                  <a:schemeClr val="dk1"/>
                </a:solidFill>
                <a:highlight>
                  <a:srgbClr val="ADDFFC"/>
                </a:highlight>
              </a:rPr>
              <a:t>Highlighting the lines.</a:t>
            </a:r>
            <a:endParaRPr b="0" i="0" sz="1000" u="none" cap="none" strike="noStrike">
              <a:solidFill>
                <a:srgbClr val="000000"/>
              </a:solidFill>
              <a:highlight>
                <a:srgbClr val="ADDFFC"/>
              </a:highlight>
              <a:latin typeface="Arial"/>
              <a:ea typeface="Arial"/>
              <a:cs typeface="Arial"/>
              <a:sym typeface="Arial"/>
            </a:endParaRPr>
          </a:p>
          <a:p>
            <a:pPr indent="-209801" lvl="1" marL="448056" marR="0" rtl="0" algn="l">
              <a:lnSpc>
                <a:spcPct val="100000"/>
              </a:lnSpc>
              <a:spcBef>
                <a:spcPts val="1200"/>
              </a:spcBef>
              <a:spcAft>
                <a:spcPts val="1200"/>
              </a:spcAft>
              <a:buClr>
                <a:schemeClr val="dk1"/>
              </a:buClr>
              <a:buSzPts val="1000"/>
              <a:buFont typeface="Noto Sans Symbols"/>
              <a:buChar char="–"/>
            </a:pPr>
            <a:r>
              <a:rPr lang="en-US" sz="1000">
                <a:solidFill>
                  <a:schemeClr val="dk1"/>
                </a:solidFill>
              </a:rPr>
              <a:t> And pressing </a:t>
            </a:r>
            <a:r>
              <a:rPr b="1" lang="en-US" sz="1000">
                <a:solidFill>
                  <a:srgbClr val="7F7F7F"/>
                </a:solidFill>
                <a:latin typeface="Consolas"/>
                <a:ea typeface="Consolas"/>
                <a:cs typeface="Consolas"/>
                <a:sym typeface="Consolas"/>
              </a:rPr>
              <a:t>Ctrl+Enter</a:t>
            </a:r>
            <a:endParaRPr b="1" i="0" sz="1000" u="none" cap="none" strike="noStrike">
              <a:solidFill>
                <a:srgbClr val="7F7F7F"/>
              </a:solidFill>
              <a:latin typeface="Consolas"/>
              <a:ea typeface="Consolas"/>
              <a:cs typeface="Consolas"/>
              <a:sym typeface="Consolas"/>
            </a:endParaRPr>
          </a:p>
        </p:txBody>
      </p:sp>
      <p:sp>
        <p:nvSpPr>
          <p:cNvPr id="691" name="Google Shape;691;g135f80a2e56_3_579"/>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Exporting Data</a:t>
            </a:r>
            <a:endParaRPr b="0" i="0" sz="2200" u="none" cap="none" strike="noStrike">
              <a:solidFill>
                <a:schemeClr val="dk2"/>
              </a:solidFill>
              <a:latin typeface="Arial"/>
              <a:ea typeface="Arial"/>
              <a:cs typeface="Arial"/>
              <a:sym typeface="Arial"/>
            </a:endParaRPr>
          </a:p>
        </p:txBody>
      </p:sp>
      <p:graphicFrame>
        <p:nvGraphicFramePr>
          <p:cNvPr id="692" name="Google Shape;692;g135f80a2e56_3_579"/>
          <p:cNvGraphicFramePr/>
          <p:nvPr/>
        </p:nvGraphicFramePr>
        <p:xfrm>
          <a:off x="3852075" y="1950788"/>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15</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 Drop the ObjKey column by subsetting:</a:t>
                      </a:r>
                      <a:endParaRPr sz="1000">
                        <a:solidFill>
                          <a:srgbClr val="A5A5A5"/>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16</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tidyLoans2 &lt;- tidyLoans[,-2]</a:t>
                      </a:r>
                      <a:endParaRPr sz="1000">
                        <a:solidFill>
                          <a:srgbClr val="A5A5A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17</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 </a:t>
                      </a:r>
                      <a:endParaRPr sz="1000">
                        <a:solidFill>
                          <a:srgbClr val="A5A5A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18</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write.csv(</a:t>
                      </a:r>
                      <a:r>
                        <a:rPr lang="en-US" sz="1000">
                          <a:solidFill>
                            <a:schemeClr val="accent1"/>
                          </a:solidFill>
                          <a:latin typeface="Consolas"/>
                          <a:ea typeface="Consolas"/>
                          <a:cs typeface="Consolas"/>
                          <a:sym typeface="Consolas"/>
                        </a:rPr>
                        <a:t>tidyLoans2,</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19</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lang="en-US" sz="1000">
                          <a:solidFill>
                            <a:schemeClr val="accent1"/>
                          </a:solidFill>
                          <a:latin typeface="Consolas"/>
                          <a:ea typeface="Consolas"/>
                          <a:cs typeface="Consolas"/>
                          <a:sym typeface="Consolas"/>
                        </a:rPr>
                        <a:t>file = “tidy.csv”</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
        <p:nvSpPr>
          <p:cNvPr id="693" name="Google Shape;693;g135f80a2e56_3_579"/>
          <p:cNvSpPr txBox="1"/>
          <p:nvPr/>
        </p:nvSpPr>
        <p:spPr>
          <a:xfrm>
            <a:off x="3852075" y="2895600"/>
            <a:ext cx="2160600" cy="1416000"/>
          </a:xfrm>
          <a:prstGeom prst="rect">
            <a:avLst/>
          </a:prstGeom>
          <a:noFill/>
          <a:ln>
            <a:noFill/>
          </a:ln>
        </p:spPr>
        <p:txBody>
          <a:bodyPr anchorCtr="0" anchor="b" bIns="91425" lIns="0" spcFirstLastPara="1" rIns="91425" wrap="square" tIns="91425">
            <a:noAutofit/>
          </a:bodyPr>
          <a:lstStyle/>
          <a:p>
            <a:pPr indent="-154940" lvl="0" marL="182880" marR="0" rtl="0" algn="l">
              <a:lnSpc>
                <a:spcPct val="100000"/>
              </a:lnSpc>
              <a:spcBef>
                <a:spcPts val="1200"/>
              </a:spcBef>
              <a:spcAft>
                <a:spcPts val="0"/>
              </a:spcAft>
              <a:buClr>
                <a:schemeClr val="dk1"/>
              </a:buClr>
              <a:buSzPts val="1000"/>
              <a:buAutoNum type="arabicPeriod" startAt="3"/>
            </a:pPr>
            <a:r>
              <a:rPr lang="en-US" sz="1000">
                <a:solidFill>
                  <a:schemeClr val="dk1"/>
                </a:solidFill>
              </a:rPr>
              <a:t>Open up “tidy.csv” in Excel…</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0"/>
              </a:spcAft>
              <a:buClr>
                <a:schemeClr val="accent2"/>
              </a:buClr>
              <a:buSzPts val="1000"/>
              <a:buChar char="–"/>
            </a:pPr>
            <a:r>
              <a:rPr lang="en-US" sz="1000">
                <a:solidFill>
                  <a:schemeClr val="accent2"/>
                </a:solidFill>
              </a:rPr>
              <a:t>Text</a:t>
            </a:r>
            <a:endParaRPr i="0" sz="1000" u="none" cap="none" strike="noStrike">
              <a:solidFill>
                <a:schemeClr val="accent2"/>
              </a:solidFill>
            </a:endParaRPr>
          </a:p>
          <a:p>
            <a:pPr indent="-209801" lvl="1" marL="448056" marR="0" rtl="0" algn="l">
              <a:lnSpc>
                <a:spcPct val="100000"/>
              </a:lnSpc>
              <a:spcBef>
                <a:spcPts val="1200"/>
              </a:spcBef>
              <a:spcAft>
                <a:spcPts val="1200"/>
              </a:spcAft>
              <a:buClr>
                <a:schemeClr val="accent2"/>
              </a:buClr>
              <a:buSzPts val="1000"/>
              <a:buFont typeface="Noto Sans Symbols"/>
              <a:buChar char="–"/>
            </a:pPr>
            <a:r>
              <a:rPr lang="en-US" sz="1000">
                <a:solidFill>
                  <a:schemeClr val="accent2"/>
                </a:solidFill>
              </a:rPr>
              <a:t> Text</a:t>
            </a:r>
            <a:endParaRPr b="1" i="0" sz="1000" u="none" cap="none" strike="noStrike">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35f80a2e56_3_133"/>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None/>
            </a:pPr>
            <a:r>
              <a:rPr b="1" lang="en-US" sz="700">
                <a:solidFill>
                  <a:schemeClr val="accent1"/>
                </a:solidFill>
              </a:rPr>
              <a:t>INTRODUCTION TO R</a:t>
            </a:r>
            <a:endParaRPr b="1" sz="700">
              <a:solidFill>
                <a:schemeClr val="accent1"/>
              </a:solidFill>
            </a:endParaRPr>
          </a:p>
          <a:p>
            <a:pPr indent="0" lvl="0" marL="0" marR="0" rtl="0" algn="r">
              <a:lnSpc>
                <a:spcPct val="90000"/>
              </a:lnSpc>
              <a:spcBef>
                <a:spcPts val="0"/>
              </a:spcBef>
              <a:spcAft>
                <a:spcPts val="0"/>
              </a:spcAft>
              <a:buNone/>
            </a:pPr>
            <a:r>
              <a:t/>
            </a:r>
            <a:endParaRPr b="1" sz="700">
              <a:solidFill>
                <a:schemeClr val="accent1"/>
              </a:solidFill>
            </a:endParaRPr>
          </a:p>
          <a:p>
            <a:pPr indent="0" lvl="0" marL="0" marR="0" rtl="0" algn="r">
              <a:lnSpc>
                <a:spcPct val="90000"/>
              </a:lnSpc>
              <a:spcBef>
                <a:spcPts val="0"/>
              </a:spcBef>
              <a:spcAft>
                <a:spcPts val="0"/>
              </a:spcAft>
              <a:buClr>
                <a:schemeClr val="dk1"/>
              </a:buClr>
              <a:buSzPts val="4400"/>
              <a:buFont typeface="Arial"/>
              <a:buNone/>
            </a:pPr>
            <a:r>
              <a:t/>
            </a:r>
            <a:endParaRPr b="1" sz="700">
              <a:solidFill>
                <a:schemeClr val="accent1"/>
              </a:solidFill>
            </a:endParaRPr>
          </a:p>
        </p:txBody>
      </p:sp>
      <p:sp>
        <p:nvSpPr>
          <p:cNvPr id="186" name="Google Shape;186;g135f80a2e56_3_13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i="0" lang="en-US" sz="2200" u="none" cap="none" strike="noStrike">
                <a:solidFill>
                  <a:schemeClr val="dk1"/>
                </a:solidFill>
                <a:latin typeface="Arial"/>
                <a:ea typeface="Arial"/>
                <a:cs typeface="Arial"/>
                <a:sym typeface="Arial"/>
              </a:rPr>
              <a:t>What Can/Can’t </a:t>
            </a:r>
            <a:r>
              <a:rPr b="1" lang="en-US" sz="2200">
                <a:solidFill>
                  <a:schemeClr val="dk1"/>
                </a:solidFill>
              </a:rPr>
              <a:t>R</a:t>
            </a:r>
            <a:r>
              <a:rPr b="1" i="0" lang="en-US" sz="2200" u="none" cap="none" strike="noStrike">
                <a:solidFill>
                  <a:schemeClr val="dk1"/>
                </a:solidFill>
                <a:latin typeface="Arial"/>
                <a:ea typeface="Arial"/>
                <a:cs typeface="Arial"/>
                <a:sym typeface="Arial"/>
              </a:rPr>
              <a:t> Do?</a:t>
            </a:r>
            <a:endParaRPr b="1" i="0" sz="2200" u="none" cap="none" strike="noStrike">
              <a:solidFill>
                <a:schemeClr val="dk1"/>
              </a:solidFill>
              <a:latin typeface="Arial"/>
              <a:ea typeface="Arial"/>
              <a:cs typeface="Arial"/>
              <a:sym typeface="Arial"/>
            </a:endParaRPr>
          </a:p>
        </p:txBody>
      </p:sp>
      <p:graphicFrame>
        <p:nvGraphicFramePr>
          <p:cNvPr id="187" name="Google Shape;187;g135f80a2e56_3_133"/>
          <p:cNvGraphicFramePr/>
          <p:nvPr/>
        </p:nvGraphicFramePr>
        <p:xfrm>
          <a:off x="1871251" y="1816947"/>
          <a:ext cx="3000000" cy="3000000"/>
        </p:xfrm>
        <a:graphic>
          <a:graphicData uri="http://schemas.openxmlformats.org/drawingml/2006/table">
            <a:tbl>
              <a:tblPr bandRow="1" firstRow="1">
                <a:noFill/>
                <a:tableStyleId>{A32E51C1-B71A-476F-9009-B6285AF64AD3}</a:tableStyleId>
              </a:tblPr>
              <a:tblGrid>
                <a:gridCol w="3858200"/>
                <a:gridCol w="1543300"/>
              </a:tblGrid>
              <a:tr h="437775">
                <a:tc>
                  <a:txBody>
                    <a:bodyPr/>
                    <a:lstStyle/>
                    <a:p>
                      <a:pPr indent="0" lvl="0" marL="0" marR="0" rtl="0" algn="l">
                        <a:lnSpc>
                          <a:spcPct val="100000"/>
                        </a:lnSpc>
                        <a:spcBef>
                          <a:spcPts val="0"/>
                        </a:spcBef>
                        <a:spcAft>
                          <a:spcPts val="0"/>
                        </a:spcAft>
                        <a:buClr>
                          <a:srgbClr val="000000"/>
                        </a:buClr>
                        <a:buSzPts val="1000"/>
                        <a:buFont typeface="Arial"/>
                        <a:buNone/>
                      </a:pPr>
                      <a:r>
                        <a:t/>
                      </a:r>
                      <a:endParaRPr sz="1200" u="none" cap="none" strike="noStrike">
                        <a:solidFill>
                          <a:schemeClr val="dk2"/>
                        </a:solidFill>
                      </a:endParaRPr>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a:solidFill>
                            <a:schemeClr val="dk2"/>
                          </a:solidFill>
                        </a:rPr>
                        <a:t>R</a:t>
                      </a:r>
                      <a:endParaRPr sz="1000" u="none" cap="none" strike="noStrike">
                        <a:solidFill>
                          <a:schemeClr val="dk2"/>
                        </a:solidFill>
                      </a:endParaRPr>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US" sz="1000" u="none" cap="none" strike="noStrike"/>
                        <a:t>Formulas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US" sz="1000" u="none" cap="none" strike="noStrike"/>
                        <a:t>Charts &amp; Graphs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US" sz="1000" u="none" cap="none" strike="noStrike"/>
                        <a:t>Auto-formats fields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900">
                          <a:solidFill>
                            <a:srgbClr val="7F7F7F"/>
                          </a:solidFill>
                        </a:rPr>
                        <a:t>Some </a:t>
                      </a:r>
                      <a:r>
                        <a:rPr lang="en-US" sz="900">
                          <a:solidFill>
                            <a:srgbClr val="7F7F7F"/>
                          </a:solidFill>
                        </a:rPr>
                        <a:t>functions</a:t>
                      </a:r>
                      <a:endParaRPr sz="900" u="none" cap="none" strike="noStrike">
                        <a:solidFill>
                          <a:srgbClr val="7F7F7F"/>
                        </a:solidFill>
                      </a:endParaRPr>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US" sz="1000" u="none" cap="none" strike="noStrike"/>
                        <a:t>Allow creation of lookup lists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US" sz="1000" u="none" cap="none" strike="noStrike"/>
                        <a:t>Allow character sets besides Latin1 (e.g., UTF-8)</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Track changes after closing</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53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Maintain integrity between rows and columns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t>Enforce referential integrity between different sheets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900">
                          <a:solidFill>
                            <a:srgbClr val="7F7F7F"/>
                          </a:solidFill>
                        </a:rPr>
                        <a:t>Some </a:t>
                      </a:r>
                      <a:r>
                        <a:rPr lang="en-US" sz="900">
                          <a:solidFill>
                            <a:srgbClr val="7F7F7F"/>
                          </a:solidFill>
                        </a:rPr>
                        <a:t>assembly</a:t>
                      </a:r>
                      <a:r>
                        <a:rPr lang="en-US" sz="900">
                          <a:solidFill>
                            <a:srgbClr val="7F7F7F"/>
                          </a:solidFill>
                        </a:rPr>
                        <a:t> required</a:t>
                      </a:r>
                      <a:endParaRPr sz="900" u="none" cap="none" strike="noStrike">
                        <a:solidFill>
                          <a:srgbClr val="7F7F7F"/>
                        </a:solidFill>
                      </a:endParaRPr>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88" name="Google Shape;188;g135f80a2e56_3_133"/>
          <p:cNvSpPr/>
          <p:nvPr/>
        </p:nvSpPr>
        <p:spPr>
          <a:xfrm>
            <a:off x="6409977" y="2306162"/>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135f80a2e56_3_133"/>
          <p:cNvSpPr/>
          <p:nvPr/>
        </p:nvSpPr>
        <p:spPr>
          <a:xfrm>
            <a:off x="6409964" y="2591536"/>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135f80a2e56_3_133"/>
          <p:cNvSpPr/>
          <p:nvPr/>
        </p:nvSpPr>
        <p:spPr>
          <a:xfrm>
            <a:off x="6409964" y="3162286"/>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135f80a2e56_3_133"/>
          <p:cNvSpPr/>
          <p:nvPr/>
        </p:nvSpPr>
        <p:spPr>
          <a:xfrm>
            <a:off x="6409964" y="4018411"/>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135f80a2e56_3_133"/>
          <p:cNvSpPr/>
          <p:nvPr/>
        </p:nvSpPr>
        <p:spPr>
          <a:xfrm>
            <a:off x="6409964" y="3733036"/>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135f80a2e56_3_133"/>
          <p:cNvSpPr/>
          <p:nvPr/>
        </p:nvSpPr>
        <p:spPr>
          <a:xfrm>
            <a:off x="6409964" y="3447661"/>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g135f80a2e56_3_59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EXPORTING</a:t>
            </a:r>
            <a:r>
              <a:rPr b="1" lang="en-US" sz="700">
                <a:solidFill>
                  <a:schemeClr val="accent1"/>
                </a:solidFill>
              </a:rPr>
              <a:t> DATA</a:t>
            </a:r>
            <a:endParaRPr b="1" sz="100">
              <a:solidFill>
                <a:schemeClr val="accent1"/>
              </a:solidFill>
            </a:endParaRPr>
          </a:p>
        </p:txBody>
      </p:sp>
      <p:sp>
        <p:nvSpPr>
          <p:cNvPr id="699" name="Google Shape;699;g135f80a2e56_3_599"/>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7480" lvl="0" marL="182880" marR="0" rtl="0" algn="l">
              <a:lnSpc>
                <a:spcPct val="100000"/>
              </a:lnSpc>
              <a:spcBef>
                <a:spcPts val="0"/>
              </a:spcBef>
              <a:spcAft>
                <a:spcPts val="0"/>
              </a:spcAft>
              <a:buClr>
                <a:schemeClr val="dk1"/>
              </a:buClr>
              <a:buSzPts val="1000"/>
              <a:buAutoNum type="arabicPeriod"/>
            </a:pPr>
            <a:r>
              <a:rPr lang="en-US" sz="1000">
                <a:solidFill>
                  <a:schemeClr val="dk1"/>
                </a:solidFill>
              </a:rPr>
              <a:t>Export tidyLoans2 with the function </a:t>
            </a:r>
            <a:r>
              <a:rPr b="1" lang="en-US" sz="1000">
                <a:solidFill>
                  <a:schemeClr val="accent5"/>
                </a:solidFill>
                <a:latin typeface="Consolas"/>
                <a:ea typeface="Consolas"/>
                <a:cs typeface="Consolas"/>
                <a:sym typeface="Consolas"/>
              </a:rPr>
              <a:t>write.csv()</a:t>
            </a:r>
            <a:r>
              <a:rPr lang="en-US" sz="1000">
                <a:solidFill>
                  <a:schemeClr val="dk1"/>
                </a:solidFill>
              </a:rPr>
              <a:t>.</a:t>
            </a:r>
            <a:endParaRPr b="0" i="0" sz="1000" u="none" cap="none" strike="noStrike">
              <a:solidFill>
                <a:srgbClr val="000000"/>
              </a:solidFill>
              <a:latin typeface="Arial"/>
              <a:ea typeface="Arial"/>
              <a:cs typeface="Arial"/>
              <a:sym typeface="Arial"/>
            </a:endParaRPr>
          </a:p>
          <a:p>
            <a:pPr indent="-154940" lvl="0" marL="182880" marR="0" rtl="0" algn="l">
              <a:lnSpc>
                <a:spcPct val="100000"/>
              </a:lnSpc>
              <a:spcBef>
                <a:spcPts val="1200"/>
              </a:spcBef>
              <a:spcAft>
                <a:spcPts val="0"/>
              </a:spcAft>
              <a:buClr>
                <a:schemeClr val="dk1"/>
              </a:buClr>
              <a:buSzPts val="1000"/>
              <a:buAutoNum type="arabicPeriod"/>
            </a:pPr>
            <a:r>
              <a:rPr lang="en-US" sz="1000">
                <a:solidFill>
                  <a:schemeClr val="dk1"/>
                </a:solidFill>
              </a:rPr>
              <a:t>Run/execute lines </a:t>
            </a:r>
            <a:r>
              <a:rPr b="1" lang="en-US" sz="1000">
                <a:solidFill>
                  <a:schemeClr val="dk1"/>
                </a:solidFill>
              </a:rPr>
              <a:t>18-19</a:t>
            </a:r>
            <a:r>
              <a:rPr lang="en-US" sz="1000">
                <a:solidFill>
                  <a:schemeClr val="dk1"/>
                </a:solidFill>
              </a:rPr>
              <a:t> by:</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 </a:t>
            </a:r>
            <a:r>
              <a:rPr lang="en-US" sz="1000">
                <a:solidFill>
                  <a:schemeClr val="dk1"/>
                </a:solidFill>
                <a:highlight>
                  <a:srgbClr val="ADDFFC"/>
                </a:highlight>
              </a:rPr>
              <a:t>Highlighting the lines.</a:t>
            </a:r>
            <a:endParaRPr b="0" i="0" sz="1000" u="none" cap="none" strike="noStrike">
              <a:solidFill>
                <a:srgbClr val="000000"/>
              </a:solidFill>
              <a:highlight>
                <a:srgbClr val="ADDFFC"/>
              </a:highlight>
              <a:latin typeface="Arial"/>
              <a:ea typeface="Arial"/>
              <a:cs typeface="Arial"/>
              <a:sym typeface="Arial"/>
            </a:endParaRPr>
          </a:p>
          <a:p>
            <a:pPr indent="-209801" lvl="1" marL="448056" marR="0" rtl="0" algn="l">
              <a:lnSpc>
                <a:spcPct val="100000"/>
              </a:lnSpc>
              <a:spcBef>
                <a:spcPts val="1200"/>
              </a:spcBef>
              <a:spcAft>
                <a:spcPts val="1200"/>
              </a:spcAft>
              <a:buClr>
                <a:schemeClr val="dk1"/>
              </a:buClr>
              <a:buSzPts val="1000"/>
              <a:buFont typeface="Noto Sans Symbols"/>
              <a:buChar char="–"/>
            </a:pPr>
            <a:r>
              <a:rPr lang="en-US" sz="1000">
                <a:solidFill>
                  <a:schemeClr val="dk1"/>
                </a:solidFill>
              </a:rPr>
              <a:t> And pressing </a:t>
            </a:r>
            <a:r>
              <a:rPr b="1" lang="en-US" sz="1000">
                <a:solidFill>
                  <a:srgbClr val="7F7F7F"/>
                </a:solidFill>
                <a:latin typeface="Consolas"/>
                <a:ea typeface="Consolas"/>
                <a:cs typeface="Consolas"/>
                <a:sym typeface="Consolas"/>
              </a:rPr>
              <a:t>Ctrl+Enter</a:t>
            </a:r>
            <a:endParaRPr b="1" i="0" sz="1000" u="none" cap="none" strike="noStrike">
              <a:solidFill>
                <a:srgbClr val="7F7F7F"/>
              </a:solidFill>
              <a:latin typeface="Consolas"/>
              <a:ea typeface="Consolas"/>
              <a:cs typeface="Consolas"/>
              <a:sym typeface="Consolas"/>
            </a:endParaRPr>
          </a:p>
        </p:txBody>
      </p:sp>
      <p:sp>
        <p:nvSpPr>
          <p:cNvPr id="700" name="Google Shape;700;g135f80a2e56_3_599"/>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Exporting Data</a:t>
            </a:r>
            <a:endParaRPr b="0" i="0" sz="2200" u="none" cap="none" strike="noStrike">
              <a:solidFill>
                <a:schemeClr val="dk2"/>
              </a:solidFill>
              <a:latin typeface="Arial"/>
              <a:ea typeface="Arial"/>
              <a:cs typeface="Arial"/>
              <a:sym typeface="Arial"/>
            </a:endParaRPr>
          </a:p>
        </p:txBody>
      </p:sp>
      <p:sp>
        <p:nvSpPr>
          <p:cNvPr id="701" name="Google Shape;701;g135f80a2e56_3_599"/>
          <p:cNvSpPr txBox="1"/>
          <p:nvPr/>
        </p:nvSpPr>
        <p:spPr>
          <a:xfrm>
            <a:off x="3852075" y="2895600"/>
            <a:ext cx="2160600" cy="1416000"/>
          </a:xfrm>
          <a:prstGeom prst="rect">
            <a:avLst/>
          </a:prstGeom>
          <a:noFill/>
          <a:ln>
            <a:noFill/>
          </a:ln>
        </p:spPr>
        <p:txBody>
          <a:bodyPr anchorCtr="0" anchor="b" bIns="91425" lIns="0" spcFirstLastPara="1" rIns="91425" wrap="square" tIns="91425">
            <a:noAutofit/>
          </a:bodyPr>
          <a:lstStyle/>
          <a:p>
            <a:pPr indent="-154940" lvl="0" marL="182880" marR="0" rtl="0" algn="l">
              <a:lnSpc>
                <a:spcPct val="100000"/>
              </a:lnSpc>
              <a:spcBef>
                <a:spcPts val="1200"/>
              </a:spcBef>
              <a:spcAft>
                <a:spcPts val="0"/>
              </a:spcAft>
              <a:buClr>
                <a:schemeClr val="dk1"/>
              </a:buClr>
              <a:buSzPts val="1000"/>
              <a:buAutoNum type="arabicPeriod" startAt="3"/>
            </a:pPr>
            <a:r>
              <a:rPr lang="en-US" sz="1000">
                <a:solidFill>
                  <a:schemeClr val="dk1"/>
                </a:solidFill>
              </a:rPr>
              <a:t>Open up “tidy.csv” in Excel…</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0"/>
              </a:spcAft>
              <a:buClr>
                <a:schemeClr val="dk1"/>
              </a:buClr>
              <a:buSzPts val="1000"/>
              <a:buChar char="–"/>
            </a:pPr>
            <a:r>
              <a:rPr lang="en-US" sz="1000">
                <a:solidFill>
                  <a:schemeClr val="dk1"/>
                </a:solidFill>
              </a:rPr>
              <a:t>Is it mangled?</a:t>
            </a:r>
            <a:endParaRPr i="0" sz="1000" u="none" cap="none" strike="noStrike">
              <a:solidFill>
                <a:schemeClr val="dk1"/>
              </a:solidFill>
            </a:endParaRPr>
          </a:p>
          <a:p>
            <a:pPr indent="-209801" lvl="1" marL="448056" marR="0" rtl="0" algn="l">
              <a:lnSpc>
                <a:spcPct val="100000"/>
              </a:lnSpc>
              <a:spcBef>
                <a:spcPts val="1200"/>
              </a:spcBef>
              <a:spcAft>
                <a:spcPts val="1200"/>
              </a:spcAft>
              <a:buClr>
                <a:schemeClr val="dk1"/>
              </a:buClr>
              <a:buSzPts val="1000"/>
              <a:buFont typeface="Noto Sans Symbols"/>
              <a:buChar char="–"/>
            </a:pPr>
            <a:r>
              <a:rPr lang="en-US" sz="1000">
                <a:solidFill>
                  <a:schemeClr val="dk1"/>
                </a:solidFill>
              </a:rPr>
              <a:t>Try setting the argument “</a:t>
            </a:r>
            <a:r>
              <a:rPr b="1" lang="en-US" sz="1000">
                <a:solidFill>
                  <a:schemeClr val="accent1"/>
                </a:solidFill>
                <a:latin typeface="Consolas"/>
                <a:ea typeface="Consolas"/>
                <a:cs typeface="Consolas"/>
                <a:sym typeface="Consolas"/>
              </a:rPr>
              <a:t>row.names</a:t>
            </a:r>
            <a:r>
              <a:rPr lang="en-US" sz="1000">
                <a:solidFill>
                  <a:schemeClr val="dk1"/>
                </a:solidFill>
              </a:rPr>
              <a:t>” to “</a:t>
            </a:r>
            <a:r>
              <a:rPr b="1" lang="en-US" sz="1000">
                <a:solidFill>
                  <a:schemeClr val="accent1"/>
                </a:solidFill>
                <a:latin typeface="Consolas"/>
                <a:ea typeface="Consolas"/>
                <a:cs typeface="Consolas"/>
                <a:sym typeface="Consolas"/>
              </a:rPr>
              <a:t>FALSE</a:t>
            </a:r>
            <a:r>
              <a:rPr lang="en-US" sz="1000">
                <a:solidFill>
                  <a:schemeClr val="dk1"/>
                </a:solidFill>
              </a:rPr>
              <a:t>”:</a:t>
            </a:r>
            <a:endParaRPr b="1" i="0" sz="1000" u="none" cap="none" strike="noStrike">
              <a:solidFill>
                <a:schemeClr val="dk1"/>
              </a:solidFill>
            </a:endParaRPr>
          </a:p>
        </p:txBody>
      </p:sp>
      <p:graphicFrame>
        <p:nvGraphicFramePr>
          <p:cNvPr id="702" name="Google Shape;702;g135f80a2e56_3_599"/>
          <p:cNvGraphicFramePr/>
          <p:nvPr/>
        </p:nvGraphicFramePr>
        <p:xfrm>
          <a:off x="3852075" y="1463663"/>
          <a:ext cx="3000000" cy="3000000"/>
        </p:xfrm>
        <a:graphic>
          <a:graphicData uri="http://schemas.openxmlformats.org/drawingml/2006/table">
            <a:tbl>
              <a:tblPr>
                <a:noFill/>
                <a:tableStyleId>{C559AA60-2DF7-488C-815A-7066DE94E78A}</a:tableStyleId>
              </a:tblPr>
              <a:tblGrid>
                <a:gridCol w="382850"/>
                <a:gridCol w="4189150"/>
              </a:tblGrid>
              <a:tr h="14262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15</a:t>
                      </a:r>
                      <a:endParaRPr sz="1000">
                        <a:latin typeface="Consolas"/>
                        <a:ea typeface="Consolas"/>
                        <a:cs typeface="Consolas"/>
                        <a:sym typeface="Consolas"/>
                      </a:endParaRPr>
                    </a:p>
                  </a:txBody>
                  <a:tcPr marT="182875" marB="91425" marR="91425" marL="91425" anchor="ctr">
                    <a:lnB cap="flat" cmpd="sng" w="9525">
                      <a:solidFill>
                        <a:schemeClr val="lt1">
                          <a:alpha val="0"/>
                        </a:scheme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 Drop the ObjKey column by subsetting:</a:t>
                      </a:r>
                      <a:endParaRPr sz="1000">
                        <a:solidFill>
                          <a:srgbClr val="A5A5A5"/>
                        </a:solidFill>
                        <a:latin typeface="Consolas"/>
                        <a:ea typeface="Consolas"/>
                        <a:cs typeface="Consolas"/>
                        <a:sym typeface="Consolas"/>
                      </a:endParaRPr>
                    </a:p>
                  </a:txBody>
                  <a:tcPr marT="228600" marB="91425" marR="91425" marL="91425" anchor="ctr">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16</a:t>
                      </a:r>
                      <a:endParaRPr sz="1000">
                        <a:latin typeface="Consolas"/>
                        <a:ea typeface="Consolas"/>
                        <a:cs typeface="Consolas"/>
                        <a:sym typeface="Consolas"/>
                      </a:endParaRPr>
                    </a:p>
                  </a:txBody>
                  <a:tcPr marT="91425" marB="91425" marR="91425" marL="91425" anchor="ctr">
                    <a:lnT cap="flat" cmpd="sng" w="9525">
                      <a:solidFill>
                        <a:schemeClr val="lt1">
                          <a:alpha val="0"/>
                        </a:scheme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tidyLoans2 &lt;- tidyLoans[,-2]</a:t>
                      </a:r>
                      <a:endParaRPr sz="1000">
                        <a:solidFill>
                          <a:srgbClr val="A5A5A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17</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rgbClr val="A5A5A5"/>
                          </a:solidFill>
                          <a:latin typeface="Consolas"/>
                          <a:ea typeface="Consolas"/>
                          <a:cs typeface="Consolas"/>
                          <a:sym typeface="Consolas"/>
                        </a:rPr>
                        <a:t> </a:t>
                      </a:r>
                      <a:endParaRPr sz="1000">
                        <a:solidFill>
                          <a:srgbClr val="A5A5A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18</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write.csv(</a:t>
                      </a:r>
                      <a:r>
                        <a:rPr lang="en-US" sz="1000">
                          <a:solidFill>
                            <a:schemeClr val="accent1"/>
                          </a:solidFill>
                          <a:latin typeface="Consolas"/>
                          <a:ea typeface="Consolas"/>
                          <a:cs typeface="Consolas"/>
                          <a:sym typeface="Consolas"/>
                        </a:rPr>
                        <a:t>tidyLoans2,</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00875">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19</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D5DDDD"/>
                    </a:solidFill>
                  </a:tcPr>
                </a:tc>
                <a:tc>
                  <a:txBody>
                    <a:bodyPr/>
                    <a:lstStyle/>
                    <a:p>
                      <a:pPr indent="0" lvl="0" marL="0" rtl="0" algn="l">
                        <a:lnSpc>
                          <a:spcPct val="25000"/>
                        </a:lnSpc>
                        <a:spcBef>
                          <a:spcPts val="0"/>
                        </a:spcBef>
                        <a:spcAft>
                          <a:spcPts val="0"/>
                        </a:spcAft>
                        <a:buNone/>
                      </a:pPr>
                      <a:r>
                        <a:rPr lang="en-US" sz="1000">
                          <a:solidFill>
                            <a:schemeClr val="accent5"/>
                          </a:solidFill>
                          <a:latin typeface="Consolas"/>
                          <a:ea typeface="Consolas"/>
                          <a:cs typeface="Consolas"/>
                          <a:sym typeface="Consolas"/>
                        </a:rPr>
                        <a:t>          </a:t>
                      </a:r>
                      <a:r>
                        <a:rPr lang="en-US" sz="1000">
                          <a:solidFill>
                            <a:schemeClr val="accent1"/>
                          </a:solidFill>
                          <a:latin typeface="Consolas"/>
                          <a:ea typeface="Consolas"/>
                          <a:cs typeface="Consolas"/>
                          <a:sym typeface="Consolas"/>
                        </a:rPr>
                        <a:t>file = “tidy.csv”,</a:t>
                      </a:r>
                      <a:endParaRPr sz="1000">
                        <a:solidFill>
                          <a:schemeClr val="accent1"/>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E7ECEA"/>
                    </a:solidFill>
                  </a:tcPr>
                </a:tc>
              </a:tr>
              <a:tr h="153050">
                <a:tc>
                  <a:txBody>
                    <a:bodyPr/>
                    <a:lstStyle/>
                    <a:p>
                      <a:pPr indent="0" lvl="0" marL="0" rtl="0" algn="r">
                        <a:lnSpc>
                          <a:spcPct val="25000"/>
                        </a:lnSpc>
                        <a:spcBef>
                          <a:spcPts val="0"/>
                        </a:spcBef>
                        <a:spcAft>
                          <a:spcPts val="0"/>
                        </a:spcAft>
                        <a:buNone/>
                      </a:pPr>
                      <a:r>
                        <a:rPr lang="en-US" sz="1000">
                          <a:latin typeface="Consolas"/>
                          <a:ea typeface="Consolas"/>
                          <a:cs typeface="Consolas"/>
                          <a:sym typeface="Consolas"/>
                        </a:rPr>
                        <a:t>19</a:t>
                      </a:r>
                      <a:endParaRPr sz="1000">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D5DDDD"/>
                    </a:solidFill>
                  </a:tcPr>
                </a:tc>
                <a:tc>
                  <a:txBody>
                    <a:bodyPr/>
                    <a:lstStyle/>
                    <a:p>
                      <a:pPr indent="0" lvl="0" marL="0" rtl="0" algn="l">
                        <a:lnSpc>
                          <a:spcPct val="25000"/>
                        </a:lnSpc>
                        <a:spcBef>
                          <a:spcPts val="0"/>
                        </a:spcBef>
                        <a:spcAft>
                          <a:spcPts val="0"/>
                        </a:spcAft>
                        <a:buNone/>
                      </a:pPr>
                      <a:r>
                        <a:rPr lang="en-US" sz="1000">
                          <a:latin typeface="Consolas"/>
                          <a:ea typeface="Consolas"/>
                          <a:cs typeface="Consolas"/>
                          <a:sym typeface="Consolas"/>
                        </a:rPr>
                        <a:t>          </a:t>
                      </a:r>
                      <a:r>
                        <a:rPr b="1" lang="en-US" sz="1000">
                          <a:solidFill>
                            <a:schemeClr val="accent1"/>
                          </a:solidFill>
                          <a:latin typeface="Consolas"/>
                          <a:ea typeface="Consolas"/>
                          <a:cs typeface="Consolas"/>
                          <a:sym typeface="Consolas"/>
                        </a:rPr>
                        <a:t>row.names = F</a:t>
                      </a:r>
                      <a:r>
                        <a:rPr lang="en-US" sz="1000">
                          <a:solidFill>
                            <a:schemeClr val="accent5"/>
                          </a:solidFill>
                          <a:latin typeface="Consolas"/>
                          <a:ea typeface="Consolas"/>
                          <a:cs typeface="Consolas"/>
                          <a:sym typeface="Consolas"/>
                        </a:rPr>
                        <a:t>)</a:t>
                      </a:r>
                      <a:endParaRPr sz="1000">
                        <a:solidFill>
                          <a:schemeClr val="accent5"/>
                        </a:solidFill>
                        <a:latin typeface="Consolas"/>
                        <a:ea typeface="Consolas"/>
                        <a:cs typeface="Consolas"/>
                        <a:sym typeface="Consolas"/>
                      </a:endParaRPr>
                    </a:p>
                  </a:txBody>
                  <a:tcPr marT="91425" marB="91425" marR="91425" marL="91425" anchor="ctr">
                    <a:lnT cap="flat" cmpd="sng" w="9525">
                      <a:solidFill>
                        <a:srgbClr val="9E9E9E">
                          <a:alpha val="0"/>
                        </a:srgbClr>
                      </a:solidFill>
                      <a:prstDash val="solid"/>
                      <a:round/>
                      <a:headEnd len="sm" w="sm" type="none"/>
                      <a:tailEnd len="sm" w="sm" type="none"/>
                    </a:lnT>
                    <a:solidFill>
                      <a:srgbClr val="E7ECEA"/>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06" name="Shape 706"/>
        <p:cNvGrpSpPr/>
        <p:nvPr/>
      </p:nvGrpSpPr>
      <p:grpSpPr>
        <a:xfrm>
          <a:off x="0" y="0"/>
          <a:ext cx="0" cy="0"/>
          <a:chOff x="0" y="0"/>
          <a:chExt cx="0" cy="0"/>
        </a:xfrm>
      </p:grpSpPr>
      <p:sp>
        <p:nvSpPr>
          <p:cNvPr id="707" name="Google Shape;707;g135f80a2e56_2_547"/>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Extras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g135f80a2e56_2_565"/>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Some other functions to try… </a:t>
            </a:r>
            <a:endParaRPr b="1" i="0" sz="2200" u="none" cap="none" strike="noStrike">
              <a:solidFill>
                <a:schemeClr val="dk2"/>
              </a:solidFill>
              <a:latin typeface="Arial"/>
              <a:ea typeface="Arial"/>
              <a:cs typeface="Arial"/>
              <a:sym typeface="Arial"/>
            </a:endParaRPr>
          </a:p>
        </p:txBody>
      </p:sp>
      <p:sp>
        <p:nvSpPr>
          <p:cNvPr id="713" name="Google Shape;713;g135f80a2e56_2_565"/>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Get summaries of columns</a:t>
            </a:r>
            <a:endParaRPr b="0" i="0" sz="1050" u="none" cap="none" strike="noStrike">
              <a:solidFill>
                <a:srgbClr val="7F7F7F"/>
              </a:solidFill>
              <a:latin typeface="Arial"/>
              <a:ea typeface="Arial"/>
              <a:cs typeface="Arial"/>
              <a:sym typeface="Arial"/>
            </a:endParaRPr>
          </a:p>
        </p:txBody>
      </p:sp>
      <p:sp>
        <p:nvSpPr>
          <p:cNvPr id="714" name="Google Shape;714;g135f80a2e56_2_565"/>
          <p:cNvSpPr/>
          <p:nvPr/>
        </p:nvSpPr>
        <p:spPr>
          <a:xfrm>
            <a:off x="250825" y="1311300"/>
            <a:ext cx="32418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5" name="Google Shape;715;g135f80a2e56_2_565"/>
          <p:cNvSpPr txBox="1"/>
          <p:nvPr/>
        </p:nvSpPr>
        <p:spPr>
          <a:xfrm>
            <a:off x="250825" y="2355900"/>
            <a:ext cx="3241800" cy="431700"/>
          </a:xfrm>
          <a:prstGeom prst="rect">
            <a:avLst/>
          </a:prstGeom>
          <a:noFill/>
          <a:ln>
            <a:noFill/>
          </a:ln>
        </p:spPr>
        <p:txBody>
          <a:bodyPr anchorCtr="0" anchor="t" bIns="91425" lIns="0" spcFirstLastPara="1" rIns="91425" wrap="square" tIns="91425">
            <a:normAutofit/>
          </a:bodyPr>
          <a:lstStyle/>
          <a:p>
            <a:pPr indent="0" lvl="0" marL="0" marR="0" rtl="0" algn="ctr">
              <a:lnSpc>
                <a:spcPct val="100000"/>
              </a:lnSpc>
              <a:spcBef>
                <a:spcPts val="0"/>
              </a:spcBef>
              <a:spcAft>
                <a:spcPts val="0"/>
              </a:spcAft>
              <a:buNone/>
            </a:pPr>
            <a:r>
              <a:rPr b="1" lang="en-US" sz="1600">
                <a:solidFill>
                  <a:schemeClr val="accent5"/>
                </a:solidFill>
                <a:latin typeface="Consolas"/>
                <a:ea typeface="Consolas"/>
                <a:cs typeface="Consolas"/>
                <a:sym typeface="Consolas"/>
              </a:rPr>
              <a:t>summary(</a:t>
            </a:r>
            <a:r>
              <a:rPr b="1" lang="en-US" sz="1600">
                <a:solidFill>
                  <a:schemeClr val="accent6"/>
                </a:solidFill>
                <a:latin typeface="Consolas"/>
                <a:ea typeface="Consolas"/>
                <a:cs typeface="Consolas"/>
                <a:sym typeface="Consolas"/>
              </a:rPr>
              <a:t>rawLoans</a:t>
            </a:r>
            <a:r>
              <a:rPr b="1" lang="en-US" sz="1600">
                <a:solidFill>
                  <a:schemeClr val="accent5"/>
                </a:solidFill>
                <a:latin typeface="Consolas"/>
                <a:ea typeface="Consolas"/>
                <a:cs typeface="Consolas"/>
                <a:sym typeface="Consolas"/>
              </a:rPr>
              <a:t>)</a:t>
            </a:r>
            <a:endParaRPr i="0" sz="1600" u="none" cap="none" strike="noStrike">
              <a:solidFill>
                <a:srgbClr val="000000"/>
              </a:solidFill>
              <a:latin typeface="Consolas"/>
              <a:ea typeface="Consolas"/>
              <a:cs typeface="Consolas"/>
              <a:sym typeface="Consolas"/>
            </a:endParaRPr>
          </a:p>
        </p:txBody>
      </p:sp>
      <p:sp>
        <p:nvSpPr>
          <p:cNvPr id="716" name="Google Shape;716;g135f80a2e56_2_565"/>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EXTRAS</a:t>
            </a:r>
            <a:endParaRPr b="1" i="0" sz="100" u="none" cap="none" strike="noStrike">
              <a:solidFill>
                <a:schemeClr val="accent1"/>
              </a:solidFill>
              <a:latin typeface="Arial"/>
              <a:ea typeface="Arial"/>
              <a:cs typeface="Arial"/>
              <a:sym typeface="Arial"/>
            </a:endParaRPr>
          </a:p>
        </p:txBody>
      </p:sp>
      <p:sp>
        <p:nvSpPr>
          <p:cNvPr id="717" name="Google Shape;717;g135f80a2e56_2_565"/>
          <p:cNvSpPr txBox="1"/>
          <p:nvPr/>
        </p:nvSpPr>
        <p:spPr>
          <a:xfrm>
            <a:off x="3763500" y="2161354"/>
            <a:ext cx="5101500" cy="1188300"/>
          </a:xfrm>
          <a:prstGeom prst="rect">
            <a:avLst/>
          </a:prstGeom>
          <a:solidFill>
            <a:srgbClr val="EFEFEF"/>
          </a:solid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rgbClr val="1155CC"/>
                </a:solidFill>
                <a:latin typeface="Consolas"/>
                <a:ea typeface="Consolas"/>
                <a:cs typeface="Consolas"/>
                <a:sym typeface="Consolas"/>
              </a:rPr>
              <a:t>&gt; summary(rawData)</a:t>
            </a:r>
            <a:endParaRPr sz="1200">
              <a:solidFill>
                <a:srgbClr val="1155CC"/>
              </a:solidFill>
              <a:latin typeface="Consolas"/>
              <a:ea typeface="Consolas"/>
              <a:cs typeface="Consolas"/>
              <a:sym typeface="Consolas"/>
            </a:endParaRPr>
          </a:p>
          <a:p>
            <a:pPr indent="0" lvl="0" marL="0" rtl="0" algn="l">
              <a:lnSpc>
                <a:spcPct val="115000"/>
              </a:lnSpc>
              <a:spcBef>
                <a:spcPts val="0"/>
              </a:spcBef>
              <a:spcAft>
                <a:spcPts val="0"/>
              </a:spcAft>
              <a:buNone/>
            </a:pPr>
            <a:r>
              <a:rPr i="1" lang="en-US" sz="1200">
                <a:latin typeface="Consolas"/>
                <a:ea typeface="Consolas"/>
                <a:cs typeface="Consolas"/>
                <a:sym typeface="Consolas"/>
              </a:rPr>
              <a:t>Cat..Numb.         University            	 Collector     UWP:122471: 2   Univ of Guatemala:760     Vargas I   : 207</a:t>
            </a:r>
            <a:endParaRPr i="1" sz="1200">
              <a:latin typeface="Consolas"/>
              <a:ea typeface="Consolas"/>
              <a:cs typeface="Consolas"/>
              <a:sym typeface="Consolas"/>
            </a:endParaRPr>
          </a:p>
          <a:p>
            <a:pPr indent="0" lvl="0" marL="0" rtl="0" algn="l">
              <a:lnSpc>
                <a:spcPct val="115000"/>
              </a:lnSpc>
              <a:spcBef>
                <a:spcPts val="0"/>
              </a:spcBef>
              <a:spcAft>
                <a:spcPts val="0"/>
              </a:spcAft>
              <a:buNone/>
            </a:pPr>
            <a:r>
              <a:rPr i="1" lang="en-US" sz="1200">
                <a:latin typeface="Consolas"/>
                <a:ea typeface="Consolas"/>
                <a:cs typeface="Consolas"/>
                <a:sym typeface="Consolas"/>
              </a:rPr>
              <a:t>UWP:157339: 2                             Betancur J : 203  UWP:100217: 1                             Callejas R : 48</a:t>
            </a:r>
            <a:endParaRPr i="1" sz="1200">
              <a:latin typeface="Consolas"/>
              <a:ea typeface="Consolas"/>
              <a:cs typeface="Consolas"/>
              <a:sym typeface="Consola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g135f80a2e56_2_55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Some other functions to try… </a:t>
            </a:r>
            <a:endParaRPr b="1" i="0" sz="2200" u="none" cap="none" strike="noStrike">
              <a:solidFill>
                <a:schemeClr val="dk2"/>
              </a:solidFill>
              <a:latin typeface="Arial"/>
              <a:ea typeface="Arial"/>
              <a:cs typeface="Arial"/>
              <a:sym typeface="Arial"/>
            </a:endParaRPr>
          </a:p>
        </p:txBody>
      </p:sp>
      <p:sp>
        <p:nvSpPr>
          <p:cNvPr id="723" name="Google Shape;723;g135f80a2e56_2_551"/>
          <p:cNvSpPr/>
          <p:nvPr/>
        </p:nvSpPr>
        <p:spPr>
          <a:xfrm>
            <a:off x="4022300" y="1311300"/>
            <a:ext cx="48426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4" name="Google Shape;724;g135f80a2e56_2_551"/>
          <p:cNvSpPr/>
          <p:nvPr/>
        </p:nvSpPr>
        <p:spPr>
          <a:xfrm>
            <a:off x="250825" y="1311300"/>
            <a:ext cx="34632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5" name="Google Shape;725;g135f80a2e56_2_551"/>
          <p:cNvSpPr txBox="1"/>
          <p:nvPr/>
        </p:nvSpPr>
        <p:spPr>
          <a:xfrm>
            <a:off x="735025" y="2359375"/>
            <a:ext cx="2494800" cy="9936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sz="1600">
                <a:solidFill>
                  <a:schemeClr val="accent5"/>
                </a:solidFill>
                <a:latin typeface="Consolas"/>
                <a:ea typeface="Consolas"/>
                <a:cs typeface="Consolas"/>
                <a:sym typeface="Consolas"/>
              </a:rPr>
              <a:t>gsub(</a:t>
            </a:r>
            <a:r>
              <a:rPr b="1" lang="en-US" sz="1600">
                <a:solidFill>
                  <a:schemeClr val="accent1"/>
                </a:solidFill>
                <a:latin typeface="Consolas"/>
                <a:ea typeface="Consolas"/>
                <a:cs typeface="Consolas"/>
                <a:sym typeface="Consolas"/>
              </a:rPr>
              <a:t>“\\s+”,</a:t>
            </a:r>
            <a:endParaRPr b="1" sz="1600">
              <a:solidFill>
                <a:schemeClr val="accent1"/>
              </a:solidFill>
              <a:latin typeface="Consolas"/>
              <a:ea typeface="Consolas"/>
              <a:cs typeface="Consolas"/>
              <a:sym typeface="Consolas"/>
            </a:endParaRPr>
          </a:p>
          <a:p>
            <a:pPr indent="457200" lvl="0" marL="0" marR="0" rtl="0" algn="l">
              <a:lnSpc>
                <a:spcPct val="100000"/>
              </a:lnSpc>
              <a:spcBef>
                <a:spcPts val="0"/>
              </a:spcBef>
              <a:spcAft>
                <a:spcPts val="0"/>
              </a:spcAft>
              <a:buNone/>
            </a:pPr>
            <a:r>
              <a:rPr b="1" lang="en-US" sz="1600">
                <a:solidFill>
                  <a:schemeClr val="accent1"/>
                </a:solidFill>
                <a:latin typeface="Consolas"/>
                <a:ea typeface="Consolas"/>
                <a:cs typeface="Consolas"/>
                <a:sym typeface="Consolas"/>
              </a:rPr>
              <a:t> “ ”,</a:t>
            </a:r>
            <a:endParaRPr b="1" sz="1600">
              <a:solidFill>
                <a:schemeClr val="accent1"/>
              </a:solidFill>
              <a:latin typeface="Consolas"/>
              <a:ea typeface="Consolas"/>
              <a:cs typeface="Consolas"/>
              <a:sym typeface="Consolas"/>
            </a:endParaRPr>
          </a:p>
          <a:p>
            <a:pPr indent="457200" lvl="0" marL="0" marR="0" rtl="0" algn="l">
              <a:lnSpc>
                <a:spcPct val="100000"/>
              </a:lnSpc>
              <a:spcBef>
                <a:spcPts val="0"/>
              </a:spcBef>
              <a:spcAft>
                <a:spcPts val="0"/>
              </a:spcAft>
              <a:buNone/>
            </a:pPr>
            <a:r>
              <a:rPr b="1" lang="en-US" sz="1600">
                <a:solidFill>
                  <a:schemeClr val="accent1"/>
                </a:solidFill>
                <a:latin typeface="Consolas"/>
                <a:ea typeface="Consolas"/>
                <a:cs typeface="Consolas"/>
                <a:sym typeface="Consolas"/>
              </a:rPr>
              <a:t> rawLoans$Loans</a:t>
            </a:r>
            <a:r>
              <a:rPr b="1" lang="en-US" sz="1600">
                <a:solidFill>
                  <a:schemeClr val="accent5"/>
                </a:solidFill>
                <a:latin typeface="Consolas"/>
                <a:ea typeface="Consolas"/>
                <a:cs typeface="Consolas"/>
                <a:sym typeface="Consolas"/>
              </a:rPr>
              <a:t>)</a:t>
            </a:r>
            <a:endParaRPr b="1" sz="1600">
              <a:solidFill>
                <a:schemeClr val="accent5"/>
              </a:solidFill>
              <a:latin typeface="Consolas"/>
              <a:ea typeface="Consolas"/>
              <a:cs typeface="Consolas"/>
              <a:sym typeface="Consolas"/>
            </a:endParaRPr>
          </a:p>
        </p:txBody>
      </p:sp>
      <p:sp>
        <p:nvSpPr>
          <p:cNvPr id="726" name="Google Shape;726;g135f80a2e56_2_55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EXTRAS</a:t>
            </a:r>
            <a:endParaRPr b="1" i="0" sz="100" u="none" cap="none" strike="noStrike">
              <a:solidFill>
                <a:schemeClr val="accent1"/>
              </a:solidFill>
              <a:latin typeface="Arial"/>
              <a:ea typeface="Arial"/>
              <a:cs typeface="Arial"/>
              <a:sym typeface="Arial"/>
            </a:endParaRPr>
          </a:p>
        </p:txBody>
      </p:sp>
      <p:sp>
        <p:nvSpPr>
          <p:cNvPr id="727" name="Google Shape;727;g135f80a2e56_2_551"/>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Use regular expressions:</a:t>
            </a:r>
            <a:endParaRPr b="0" i="0" sz="1050" u="none" cap="none" strike="noStrike">
              <a:solidFill>
                <a:srgbClr val="7F7F7F"/>
              </a:solidFill>
              <a:latin typeface="Arial"/>
              <a:ea typeface="Arial"/>
              <a:cs typeface="Arial"/>
              <a:sym typeface="Arial"/>
            </a:endParaRPr>
          </a:p>
        </p:txBody>
      </p:sp>
      <p:sp>
        <p:nvSpPr>
          <p:cNvPr id="728" name="Google Shape;728;g135f80a2e56_2_551"/>
          <p:cNvSpPr txBox="1"/>
          <p:nvPr/>
        </p:nvSpPr>
        <p:spPr>
          <a:xfrm>
            <a:off x="4831850" y="2310750"/>
            <a:ext cx="3223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Consolas"/>
                <a:ea typeface="Consolas"/>
                <a:cs typeface="Consolas"/>
                <a:sym typeface="Consolas"/>
              </a:rPr>
              <a:t># replace multiple spaces…</a:t>
            </a:r>
            <a:endParaRPr sz="1600">
              <a:latin typeface="Consolas"/>
              <a:ea typeface="Consolas"/>
              <a:cs typeface="Consolas"/>
              <a:sym typeface="Consolas"/>
            </a:endParaRPr>
          </a:p>
          <a:p>
            <a:pPr indent="0" lvl="0" marL="0" rtl="0" algn="l">
              <a:spcBef>
                <a:spcPts val="0"/>
              </a:spcBef>
              <a:spcAft>
                <a:spcPts val="0"/>
              </a:spcAft>
              <a:buNone/>
            </a:pPr>
            <a:r>
              <a:rPr lang="en-US" sz="1600">
                <a:latin typeface="Consolas"/>
                <a:ea typeface="Consolas"/>
                <a:cs typeface="Consolas"/>
                <a:sym typeface="Consolas"/>
              </a:rPr>
              <a:t># …with a single space…</a:t>
            </a:r>
            <a:endParaRPr sz="1600">
              <a:latin typeface="Consolas"/>
              <a:ea typeface="Consolas"/>
              <a:cs typeface="Consolas"/>
              <a:sym typeface="Consolas"/>
            </a:endParaRPr>
          </a:p>
          <a:p>
            <a:pPr indent="0" lvl="0" marL="0" rtl="0" algn="l">
              <a:spcBef>
                <a:spcPts val="0"/>
              </a:spcBef>
              <a:spcAft>
                <a:spcPts val="0"/>
              </a:spcAft>
              <a:buNone/>
            </a:pPr>
            <a:r>
              <a:rPr lang="en-US" sz="1600">
                <a:latin typeface="Consolas"/>
                <a:ea typeface="Consolas"/>
                <a:cs typeface="Consolas"/>
                <a:sym typeface="Consolas"/>
              </a:rPr>
              <a:t># …in this column.</a:t>
            </a:r>
            <a:endParaRPr sz="1600">
              <a:latin typeface="Consolas"/>
              <a:ea typeface="Consolas"/>
              <a:cs typeface="Consolas"/>
              <a:sym typeface="Consola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g134a052a8c4_0_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Some other functions to try… </a:t>
            </a:r>
            <a:endParaRPr b="1" i="0" sz="2200" u="none" cap="none" strike="noStrike">
              <a:solidFill>
                <a:schemeClr val="dk2"/>
              </a:solidFill>
              <a:latin typeface="Arial"/>
              <a:ea typeface="Arial"/>
              <a:cs typeface="Arial"/>
              <a:sym typeface="Arial"/>
            </a:endParaRPr>
          </a:p>
        </p:txBody>
      </p:sp>
      <p:sp>
        <p:nvSpPr>
          <p:cNvPr id="734" name="Google Shape;734;g134a052a8c4_0_4"/>
          <p:cNvSpPr/>
          <p:nvPr/>
        </p:nvSpPr>
        <p:spPr>
          <a:xfrm>
            <a:off x="4512825" y="1311300"/>
            <a:ext cx="43521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5" name="Google Shape;735;g134a052a8c4_0_4"/>
          <p:cNvSpPr/>
          <p:nvPr/>
        </p:nvSpPr>
        <p:spPr>
          <a:xfrm>
            <a:off x="250825" y="1311300"/>
            <a:ext cx="39678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6" name="Google Shape;736;g134a052a8c4_0_4"/>
          <p:cNvSpPr txBox="1"/>
          <p:nvPr/>
        </p:nvSpPr>
        <p:spPr>
          <a:xfrm>
            <a:off x="481275" y="2258700"/>
            <a:ext cx="3507000" cy="9936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sz="1600">
                <a:solidFill>
                  <a:schemeClr val="accent5"/>
                </a:solidFill>
                <a:latin typeface="Consolas"/>
                <a:ea typeface="Consolas"/>
                <a:cs typeface="Consolas"/>
                <a:sym typeface="Consolas"/>
              </a:rPr>
              <a:t>setwd(</a:t>
            </a:r>
            <a:r>
              <a:rPr b="1" lang="en-US" sz="1600">
                <a:solidFill>
                  <a:schemeClr val="accent1"/>
                </a:solidFill>
                <a:latin typeface="Consolas"/>
                <a:ea typeface="Consolas"/>
                <a:cs typeface="Consolas"/>
                <a:sym typeface="Consolas"/>
              </a:rPr>
              <a:t>“path/to/script-folder”</a:t>
            </a:r>
            <a:r>
              <a:rPr b="1" lang="en-US" sz="1600">
                <a:solidFill>
                  <a:schemeClr val="accent5"/>
                </a:solidFill>
                <a:latin typeface="Consolas"/>
                <a:ea typeface="Consolas"/>
                <a:cs typeface="Consolas"/>
                <a:sym typeface="Consolas"/>
              </a:rPr>
              <a:t>)</a:t>
            </a:r>
            <a:endParaRPr b="1" sz="1600">
              <a:solidFill>
                <a:schemeClr val="accent1"/>
              </a:solidFill>
              <a:latin typeface="Consolas"/>
              <a:ea typeface="Consolas"/>
              <a:cs typeface="Consolas"/>
              <a:sym typeface="Consolas"/>
            </a:endParaRPr>
          </a:p>
          <a:p>
            <a:pPr indent="0" lvl="0" marL="0" marR="0" rtl="0" algn="l">
              <a:lnSpc>
                <a:spcPct val="100000"/>
              </a:lnSpc>
              <a:spcBef>
                <a:spcPts val="0"/>
              </a:spcBef>
              <a:spcAft>
                <a:spcPts val="0"/>
              </a:spcAft>
              <a:buNone/>
            </a:pPr>
            <a:r>
              <a:rPr b="1" lang="en-US" sz="1600">
                <a:solidFill>
                  <a:schemeClr val="accent5"/>
                </a:solidFill>
                <a:latin typeface="Consolas"/>
                <a:ea typeface="Consolas"/>
                <a:cs typeface="Consolas"/>
                <a:sym typeface="Consolas"/>
              </a:rPr>
              <a:t>source(</a:t>
            </a:r>
            <a:r>
              <a:rPr b="1" lang="en-US" sz="1600">
                <a:solidFill>
                  <a:schemeClr val="accent1"/>
                </a:solidFill>
                <a:latin typeface="Consolas"/>
                <a:ea typeface="Consolas"/>
                <a:cs typeface="Consolas"/>
                <a:sym typeface="Consolas"/>
              </a:rPr>
              <a:t>“script.R”</a:t>
            </a:r>
            <a:r>
              <a:rPr b="1" lang="en-US" sz="1600">
                <a:solidFill>
                  <a:schemeClr val="accent5"/>
                </a:solidFill>
                <a:latin typeface="Consolas"/>
                <a:ea typeface="Consolas"/>
                <a:cs typeface="Consolas"/>
                <a:sym typeface="Consolas"/>
              </a:rPr>
              <a:t>)</a:t>
            </a:r>
            <a:endParaRPr b="1" sz="1600">
              <a:solidFill>
                <a:schemeClr val="accent5"/>
              </a:solidFill>
              <a:latin typeface="Consolas"/>
              <a:ea typeface="Consolas"/>
              <a:cs typeface="Consolas"/>
              <a:sym typeface="Consolas"/>
            </a:endParaRPr>
          </a:p>
        </p:txBody>
      </p:sp>
      <p:sp>
        <p:nvSpPr>
          <p:cNvPr id="737" name="Google Shape;737;g134a052a8c4_0_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EXTRAS</a:t>
            </a:r>
            <a:endParaRPr b="1" i="0" sz="100" u="none" cap="none" strike="noStrike">
              <a:solidFill>
                <a:schemeClr val="accent1"/>
              </a:solidFill>
              <a:latin typeface="Arial"/>
              <a:ea typeface="Arial"/>
              <a:cs typeface="Arial"/>
              <a:sym typeface="Arial"/>
            </a:endParaRPr>
          </a:p>
        </p:txBody>
      </p:sp>
      <p:sp>
        <p:nvSpPr>
          <p:cNvPr id="738" name="Google Shape;738;g134a052a8c4_0_4"/>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Run an R script in R-Studio:</a:t>
            </a:r>
            <a:endParaRPr b="0" i="0" sz="1050" u="none" cap="none" strike="noStrike">
              <a:solidFill>
                <a:srgbClr val="7F7F7F"/>
              </a:solidFill>
              <a:latin typeface="Arial"/>
              <a:ea typeface="Arial"/>
              <a:cs typeface="Arial"/>
              <a:sym typeface="Arial"/>
            </a:endParaRPr>
          </a:p>
        </p:txBody>
      </p:sp>
      <p:sp>
        <p:nvSpPr>
          <p:cNvPr id="739" name="Google Shape;739;g134a052a8c4_0_4"/>
          <p:cNvSpPr txBox="1"/>
          <p:nvPr/>
        </p:nvSpPr>
        <p:spPr>
          <a:xfrm>
            <a:off x="5078925" y="2233200"/>
            <a:ext cx="3219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Consolas"/>
                <a:ea typeface="Consolas"/>
                <a:cs typeface="Consolas"/>
                <a:sym typeface="Consolas"/>
              </a:rPr>
              <a:t># output objects will show in Environment pane</a:t>
            </a:r>
            <a:endParaRPr sz="1600">
              <a:latin typeface="Consolas"/>
              <a:ea typeface="Consolas"/>
              <a:cs typeface="Consolas"/>
              <a:sym typeface="Consola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g134a052a8c4_0_191"/>
          <p:cNvSpPr txBox="1"/>
          <p:nvPr/>
        </p:nvSpPr>
        <p:spPr>
          <a:xfrm>
            <a:off x="251625" y="0"/>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Git</a:t>
            </a:r>
            <a:endParaRPr b="0" i="0" sz="2200" u="none" cap="none" strike="noStrike">
              <a:solidFill>
                <a:schemeClr val="dk2"/>
              </a:solidFill>
              <a:latin typeface="Arial"/>
              <a:ea typeface="Arial"/>
              <a:cs typeface="Arial"/>
              <a:sym typeface="Arial"/>
            </a:endParaRPr>
          </a:p>
        </p:txBody>
      </p:sp>
      <p:sp>
        <p:nvSpPr>
          <p:cNvPr id="745" name="Google Shape;745;g134a052a8c4_0_191"/>
          <p:cNvSpPr txBox="1"/>
          <p:nvPr/>
        </p:nvSpPr>
        <p:spPr>
          <a:xfrm>
            <a:off x="251625" y="1023601"/>
            <a:ext cx="2160600" cy="5241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And now for something [slightly] different:</a:t>
            </a:r>
            <a:endParaRPr b="0" i="0" u="none" cap="none" strike="noStrike">
              <a:solidFill>
                <a:srgbClr val="7F7F7F"/>
              </a:solidFill>
              <a:latin typeface="Arial"/>
              <a:ea typeface="Arial"/>
              <a:cs typeface="Arial"/>
              <a:sym typeface="Arial"/>
            </a:endParaRPr>
          </a:p>
        </p:txBody>
      </p:sp>
      <p:sp>
        <p:nvSpPr>
          <p:cNvPr id="746" name="Google Shape;746;g134a052a8c4_0_19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EXTRAS</a:t>
            </a:r>
            <a:endParaRPr b="1" i="0" sz="100" u="none" cap="none" strike="noStrike">
              <a:solidFill>
                <a:schemeClr val="accent1"/>
              </a:solidFill>
              <a:latin typeface="Arial"/>
              <a:ea typeface="Arial"/>
              <a:cs typeface="Arial"/>
              <a:sym typeface="Arial"/>
            </a:endParaRPr>
          </a:p>
        </p:txBody>
      </p:sp>
      <p:pic>
        <p:nvPicPr>
          <p:cNvPr id="747" name="Google Shape;747;g134a052a8c4_0_191"/>
          <p:cNvPicPr preferRelativeResize="0"/>
          <p:nvPr/>
        </p:nvPicPr>
        <p:blipFill rotWithShape="1">
          <a:blip r:embed="rId3">
            <a:alphaModFix/>
          </a:blip>
          <a:srcRect b="0" l="939" r="1203" t="1999"/>
          <a:stretch/>
        </p:blipFill>
        <p:spPr>
          <a:xfrm>
            <a:off x="1142425" y="1709825"/>
            <a:ext cx="6859150" cy="2995151"/>
          </a:xfrm>
          <a:prstGeom prst="rect">
            <a:avLst/>
          </a:prstGeom>
          <a:noFill/>
          <a:ln>
            <a:noFill/>
          </a:ln>
          <a:effectLst>
            <a:outerShdw blurRad="57150" rotWithShape="0" algn="bl" dir="2400000" dist="28575">
              <a:srgbClr val="000000">
                <a:alpha val="50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pic>
        <p:nvPicPr>
          <p:cNvPr id="752" name="Google Shape;752;g134a052a8c4_1_8"/>
          <p:cNvPicPr preferRelativeResize="0"/>
          <p:nvPr/>
        </p:nvPicPr>
        <p:blipFill rotWithShape="1">
          <a:blip r:embed="rId4">
            <a:alphaModFix/>
          </a:blip>
          <a:srcRect b="681" l="366" r="544" t="533"/>
          <a:stretch/>
        </p:blipFill>
        <p:spPr>
          <a:xfrm>
            <a:off x="5416000" y="1298125"/>
            <a:ext cx="2926079" cy="2087271"/>
          </a:xfrm>
          <a:prstGeom prst="rect">
            <a:avLst/>
          </a:prstGeom>
          <a:noFill/>
          <a:ln>
            <a:noFill/>
          </a:ln>
        </p:spPr>
      </p:pic>
      <p:sp>
        <p:nvSpPr>
          <p:cNvPr id="753" name="Google Shape;753;g134a052a8c4_1_8"/>
          <p:cNvSpPr txBox="1"/>
          <p:nvPr/>
        </p:nvSpPr>
        <p:spPr>
          <a:xfrm>
            <a:off x="250825" y="827425"/>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Git</a:t>
            </a:r>
            <a:endParaRPr b="0" i="0" sz="2200" u="none" cap="none" strike="noStrike">
              <a:solidFill>
                <a:schemeClr val="dk2"/>
              </a:solidFill>
              <a:latin typeface="Arial"/>
              <a:ea typeface="Arial"/>
              <a:cs typeface="Arial"/>
              <a:sym typeface="Arial"/>
            </a:endParaRPr>
          </a:p>
        </p:txBody>
      </p:sp>
      <p:sp>
        <p:nvSpPr>
          <p:cNvPr id="754" name="Google Shape;754;g134a052a8c4_1_8"/>
          <p:cNvSpPr txBox="1"/>
          <p:nvPr/>
        </p:nvSpPr>
        <p:spPr>
          <a:xfrm>
            <a:off x="250825" y="1851026"/>
            <a:ext cx="2160600" cy="5241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What is this thing called git? </a:t>
            </a:r>
            <a:endParaRPr b="0" i="0" u="none" cap="none" strike="noStrike">
              <a:solidFill>
                <a:srgbClr val="7F7F7F"/>
              </a:solidFill>
              <a:latin typeface="Arial"/>
              <a:ea typeface="Arial"/>
              <a:cs typeface="Arial"/>
              <a:sym typeface="Arial"/>
            </a:endParaRPr>
          </a:p>
        </p:txBody>
      </p:sp>
      <p:sp>
        <p:nvSpPr>
          <p:cNvPr id="755" name="Google Shape;755;g134a052a8c4_1_8"/>
          <p:cNvSpPr txBox="1"/>
          <p:nvPr/>
        </p:nvSpPr>
        <p:spPr>
          <a:xfrm>
            <a:off x="250825" y="2895600"/>
            <a:ext cx="2160600" cy="2061600"/>
          </a:xfrm>
          <a:prstGeom prst="rect">
            <a:avLst/>
          </a:prstGeom>
          <a:noFill/>
          <a:ln>
            <a:noFill/>
          </a:ln>
        </p:spPr>
        <p:txBody>
          <a:bodyPr anchorCtr="0" anchor="t" bIns="91425" lIns="0" spcFirstLastPara="1" rIns="91425" wrap="square" tIns="91425">
            <a:noAutofit/>
          </a:bodyPr>
          <a:lstStyle/>
          <a:p>
            <a:pPr indent="-154940" lvl="0" marL="182880" marR="0" rtl="0" algn="l">
              <a:lnSpc>
                <a:spcPct val="100000"/>
              </a:lnSpc>
              <a:spcBef>
                <a:spcPts val="1200"/>
              </a:spcBef>
              <a:spcAft>
                <a:spcPts val="0"/>
              </a:spcAft>
              <a:buClr>
                <a:schemeClr val="dk1"/>
              </a:buClr>
              <a:buSzPts val="1000"/>
              <a:buFont typeface="Noto Sans Symbols"/>
              <a:buChar char="●"/>
            </a:pPr>
            <a:r>
              <a:rPr b="1" lang="en-US" sz="1000">
                <a:solidFill>
                  <a:schemeClr val="accent1"/>
                </a:solidFill>
              </a:rPr>
              <a:t>Git:</a:t>
            </a:r>
            <a:r>
              <a:rPr lang="en-US" sz="1000">
                <a:solidFill>
                  <a:schemeClr val="dk1"/>
                </a:solidFill>
              </a:rPr>
              <a:t> </a:t>
            </a:r>
            <a:r>
              <a:rPr lang="en-US" sz="1000">
                <a:solidFill>
                  <a:schemeClr val="accent1"/>
                </a:solidFill>
              </a:rPr>
              <a:t>a way to share and track changes in code</a:t>
            </a:r>
            <a:r>
              <a:rPr lang="en-US" sz="1000">
                <a:solidFill>
                  <a:schemeClr val="dk1"/>
                </a:solidFill>
              </a:rPr>
              <a:t> (or any digital content stored in a file or directory) control</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If (when) you break your code, you can use git to retrieve (pull) a previously saved (pushed) version.</a:t>
            </a:r>
            <a:endParaRPr b="0" i="0" sz="1000" u="none" cap="none" strike="noStrike">
              <a:solidFill>
                <a:srgbClr val="000000"/>
              </a:solidFill>
              <a:latin typeface="Arial"/>
              <a:ea typeface="Arial"/>
              <a:cs typeface="Arial"/>
              <a:sym typeface="Arial"/>
            </a:endParaRPr>
          </a:p>
        </p:txBody>
      </p:sp>
      <p:sp>
        <p:nvSpPr>
          <p:cNvPr id="756" name="Google Shape;756;g134a052a8c4_1_8"/>
          <p:cNvSpPr txBox="1"/>
          <p:nvPr/>
        </p:nvSpPr>
        <p:spPr>
          <a:xfrm>
            <a:off x="2412200" y="2895600"/>
            <a:ext cx="2160600" cy="2061600"/>
          </a:xfrm>
          <a:prstGeom prst="rect">
            <a:avLst/>
          </a:prstGeom>
          <a:noFill/>
          <a:ln>
            <a:noFill/>
          </a:ln>
        </p:spPr>
        <p:txBody>
          <a:bodyPr anchorCtr="0" anchor="t" bIns="91425" lIns="0" spcFirstLastPara="1" rIns="91425" wrap="square" tIns="91425">
            <a:normAutofit/>
          </a:bodyPr>
          <a:lstStyle/>
          <a:p>
            <a:pPr indent="-154940" lvl="0" marL="182880" marR="0" rtl="0" algn="l">
              <a:lnSpc>
                <a:spcPct val="100000"/>
              </a:lnSpc>
              <a:spcBef>
                <a:spcPts val="1200"/>
              </a:spcBef>
              <a:spcAft>
                <a:spcPts val="0"/>
              </a:spcAft>
              <a:buClr>
                <a:schemeClr val="dk1"/>
              </a:buClr>
              <a:buSzPts val="1000"/>
              <a:buFont typeface="Noto Sans Symbols"/>
              <a:buChar char="●"/>
            </a:pPr>
            <a:r>
              <a:rPr b="1" lang="en-US" sz="1000">
                <a:solidFill>
                  <a:schemeClr val="accent1"/>
                </a:solidFill>
              </a:rPr>
              <a:t>Github.com</a:t>
            </a:r>
            <a:r>
              <a:rPr lang="en-US" sz="1000">
                <a:solidFill>
                  <a:schemeClr val="dk1"/>
                </a:solidFill>
              </a:rPr>
              <a:t> &amp; </a:t>
            </a:r>
            <a:r>
              <a:rPr b="1" lang="en-US" sz="1000">
                <a:solidFill>
                  <a:schemeClr val="accent1"/>
                </a:solidFill>
              </a:rPr>
              <a:t>Bitbucket.com</a:t>
            </a:r>
            <a:endParaRPr b="1" i="0" sz="1000" u="none" cap="none" strike="noStrike">
              <a:solidFill>
                <a:schemeClr val="accent1"/>
              </a:solidFill>
            </a:endParaRPr>
          </a:p>
          <a:p>
            <a:pPr indent="-209801" lvl="1" marL="448056"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Online code repositories that use git.</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1200"/>
              </a:spcAft>
              <a:buClr>
                <a:schemeClr val="dk1"/>
              </a:buClr>
              <a:buSzPts val="1000"/>
              <a:buFont typeface="Noto Sans Symbols"/>
              <a:buChar char="–"/>
            </a:pPr>
            <a:r>
              <a:rPr lang="en-US" sz="1000">
                <a:solidFill>
                  <a:schemeClr val="dk1"/>
                </a:solidFill>
              </a:rPr>
              <a:t>Users can share (fork/branch) code.</a:t>
            </a:r>
            <a:endParaRPr b="0" i="0" sz="1000" u="none" cap="none" strike="noStrike">
              <a:solidFill>
                <a:srgbClr val="000000"/>
              </a:solidFill>
              <a:latin typeface="Arial"/>
              <a:ea typeface="Arial"/>
              <a:cs typeface="Arial"/>
              <a:sym typeface="Arial"/>
            </a:endParaRPr>
          </a:p>
        </p:txBody>
      </p:sp>
      <p:sp>
        <p:nvSpPr>
          <p:cNvPr id="757" name="Google Shape;757;g134a052a8c4_1_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EXTRAS</a:t>
            </a:r>
            <a:endParaRPr b="1" i="0" sz="100" u="none" cap="none" strike="noStrike">
              <a:solidFill>
                <a:schemeClr val="accent1"/>
              </a:solidFill>
              <a:latin typeface="Arial"/>
              <a:ea typeface="Arial"/>
              <a:cs typeface="Arial"/>
              <a:sym typeface="Arial"/>
            </a:endParaRPr>
          </a:p>
        </p:txBody>
      </p:sp>
      <p:pic>
        <p:nvPicPr>
          <p:cNvPr id="758" name="Google Shape;758;g134a052a8c4_1_8"/>
          <p:cNvPicPr preferRelativeResize="0"/>
          <p:nvPr/>
        </p:nvPicPr>
        <p:blipFill rotWithShape="1">
          <a:blip r:embed="rId5">
            <a:alphaModFix/>
          </a:blip>
          <a:srcRect b="23660" l="28472" r="28622" t="28287"/>
          <a:stretch/>
        </p:blipFill>
        <p:spPr>
          <a:xfrm>
            <a:off x="5568396" y="2614201"/>
            <a:ext cx="2926075" cy="2035994"/>
          </a:xfrm>
          <a:prstGeom prst="rect">
            <a:avLst/>
          </a:prstGeom>
          <a:noFill/>
          <a:ln>
            <a:noFill/>
          </a:ln>
        </p:spPr>
      </p:pic>
      <p:sp>
        <p:nvSpPr>
          <p:cNvPr id="759" name="Google Shape;759;g134a052a8c4_1_8"/>
          <p:cNvSpPr/>
          <p:nvPr/>
        </p:nvSpPr>
        <p:spPr>
          <a:xfrm>
            <a:off x="6286320" y="3626590"/>
            <a:ext cx="808800" cy="1866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g134a052a8c4_1_8"/>
          <p:cNvSpPr/>
          <p:nvPr/>
        </p:nvSpPr>
        <p:spPr>
          <a:xfrm>
            <a:off x="6120125" y="2289625"/>
            <a:ext cx="1106700" cy="238800"/>
          </a:xfrm>
          <a:prstGeom prst="rect">
            <a:avLst/>
          </a:prstGeom>
          <a:no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1" name="Google Shape;761;g134a052a8c4_1_8"/>
          <p:cNvPicPr preferRelativeResize="0"/>
          <p:nvPr/>
        </p:nvPicPr>
        <p:blipFill rotWithShape="1">
          <a:blip r:embed="rId6">
            <a:alphaModFix/>
          </a:blip>
          <a:srcRect b="14444" l="22514" r="22410" t="15708"/>
          <a:stretch/>
        </p:blipFill>
        <p:spPr>
          <a:xfrm>
            <a:off x="9413675" y="-1120150"/>
            <a:ext cx="4307002" cy="30724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3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EXTRAS</a:t>
            </a:r>
            <a:endParaRPr b="1" i="0" sz="100" u="none" cap="none" strike="noStrike">
              <a:solidFill>
                <a:schemeClr val="accent1"/>
              </a:solidFill>
              <a:latin typeface="Arial"/>
              <a:ea typeface="Arial"/>
              <a:cs typeface="Arial"/>
              <a:sym typeface="Arial"/>
            </a:endParaRPr>
          </a:p>
        </p:txBody>
      </p:sp>
      <p:sp>
        <p:nvSpPr>
          <p:cNvPr id="767" name="Google Shape;767;p132"/>
          <p:cNvSpPr/>
          <p:nvPr/>
        </p:nvSpPr>
        <p:spPr>
          <a:xfrm>
            <a:off x="6219212" y="1311275"/>
            <a:ext cx="2673971"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8" name="Google Shape;768;p132"/>
          <p:cNvSpPr txBox="1"/>
          <p:nvPr/>
        </p:nvSpPr>
        <p:spPr>
          <a:xfrm>
            <a:off x="6429896" y="1514929"/>
            <a:ext cx="2244640" cy="2338500"/>
          </a:xfrm>
          <a:prstGeom prst="rect">
            <a:avLst/>
          </a:prstGeom>
          <a:noFill/>
          <a:ln>
            <a:noFill/>
          </a:ln>
        </p:spPr>
        <p:txBody>
          <a:bodyPr anchorCtr="0" anchor="t" bIns="91425" lIns="0" spcFirstLastPara="1" rIns="91425" wrap="square" tIns="91425">
            <a:normAutofit fontScale="85000"/>
          </a:bodyPr>
          <a:lstStyle/>
          <a:p>
            <a:pPr indent="0" lvl="0" marL="0" marR="0" rtl="0" algn="l">
              <a:lnSpc>
                <a:spcPct val="100000"/>
              </a:lnSpc>
              <a:spcBef>
                <a:spcPts val="1000"/>
              </a:spcBef>
              <a:spcAft>
                <a:spcPts val="0"/>
              </a:spcAft>
              <a:buNone/>
            </a:pPr>
            <a:r>
              <a:rPr b="1" lang="en-US">
                <a:solidFill>
                  <a:schemeClr val="dk1"/>
                </a:solidFill>
              </a:rPr>
              <a:t>Other R Courses/Resources: </a:t>
            </a:r>
            <a:endParaRPr b="1">
              <a:solidFill>
                <a:schemeClr val="dk1"/>
              </a:solidFill>
            </a:endParaRPr>
          </a:p>
          <a:p>
            <a:pPr indent="-169545" lvl="0" marL="182880" marR="0" rtl="0" algn="l">
              <a:lnSpc>
                <a:spcPct val="100000"/>
              </a:lnSpc>
              <a:spcBef>
                <a:spcPts val="1000"/>
              </a:spcBef>
              <a:spcAft>
                <a:spcPts val="0"/>
              </a:spcAft>
              <a:buClr>
                <a:schemeClr val="dk1"/>
              </a:buClr>
              <a:buSzPct val="100000"/>
              <a:buFont typeface="Noto Sans Symbols"/>
              <a:buChar char="●"/>
            </a:pPr>
            <a:r>
              <a:rPr b="1" lang="en-US">
                <a:solidFill>
                  <a:schemeClr val="dk1"/>
                </a:solidFill>
              </a:rPr>
              <a:t>Roger Peng</a:t>
            </a:r>
            <a:r>
              <a:rPr lang="en-US">
                <a:solidFill>
                  <a:schemeClr val="dk1"/>
                </a:solidFill>
              </a:rPr>
              <a:t> / Johns Hopkins</a:t>
            </a:r>
            <a:endParaRPr>
              <a:solidFill>
                <a:schemeClr val="dk1"/>
              </a:solidFill>
            </a:endParaRPr>
          </a:p>
          <a:p>
            <a:pPr indent="-304165" lvl="0" marL="457200" marR="0" rtl="0" algn="l">
              <a:lnSpc>
                <a:spcPct val="100000"/>
              </a:lnSpc>
              <a:spcBef>
                <a:spcPts val="0"/>
              </a:spcBef>
              <a:spcAft>
                <a:spcPts val="0"/>
              </a:spcAft>
              <a:buClr>
                <a:schemeClr val="dk1"/>
              </a:buClr>
              <a:buSzPct val="100000"/>
              <a:buChar char="-"/>
            </a:pPr>
            <a:r>
              <a:rPr lang="en-US">
                <a:solidFill>
                  <a:schemeClr val="dk1"/>
                </a:solidFill>
              </a:rPr>
              <a:t>class: </a:t>
            </a:r>
            <a:r>
              <a:rPr lang="en-US" u="sng">
                <a:solidFill>
                  <a:schemeClr val="hlink"/>
                </a:solidFill>
                <a:hlinkClick r:id="rId3"/>
              </a:rPr>
              <a:t>r-programming</a:t>
            </a:r>
            <a:endParaRPr>
              <a:solidFill>
                <a:schemeClr val="dk1"/>
              </a:solidFill>
            </a:endParaRPr>
          </a:p>
          <a:p>
            <a:pPr indent="-304165" lvl="0" marL="457200" marR="0" rtl="0" algn="l">
              <a:lnSpc>
                <a:spcPct val="100000"/>
              </a:lnSpc>
              <a:spcBef>
                <a:spcPts val="0"/>
              </a:spcBef>
              <a:spcAft>
                <a:spcPts val="0"/>
              </a:spcAft>
              <a:buClr>
                <a:schemeClr val="dk1"/>
              </a:buClr>
              <a:buSzPct val="100000"/>
              <a:buChar char="-"/>
            </a:pPr>
            <a:r>
              <a:rPr lang="en-US">
                <a:solidFill>
                  <a:schemeClr val="dk1"/>
                </a:solidFill>
              </a:rPr>
              <a:t>blog: </a:t>
            </a:r>
            <a:r>
              <a:rPr lang="en-US" u="sng">
                <a:solidFill>
                  <a:schemeClr val="hlink"/>
                </a:solidFill>
                <a:hlinkClick r:id="rId4"/>
              </a:rPr>
              <a:t>SimplyStatistics.org</a:t>
            </a:r>
            <a:endParaRPr>
              <a:solidFill>
                <a:schemeClr val="dk1"/>
              </a:solidFill>
            </a:endParaRPr>
          </a:p>
          <a:p>
            <a:pPr indent="-167005" lvl="0" marL="182880" marR="0" rtl="0" algn="l">
              <a:lnSpc>
                <a:spcPct val="100000"/>
              </a:lnSpc>
              <a:spcBef>
                <a:spcPts val="1200"/>
              </a:spcBef>
              <a:spcAft>
                <a:spcPts val="0"/>
              </a:spcAft>
              <a:buClr>
                <a:schemeClr val="dk1"/>
              </a:buClr>
              <a:buSzPct val="100000"/>
              <a:buFont typeface="Noto Sans Symbols"/>
              <a:buChar char="●"/>
            </a:pPr>
            <a:r>
              <a:rPr b="1" lang="en-US">
                <a:solidFill>
                  <a:schemeClr val="dk1"/>
                </a:solidFill>
              </a:rPr>
              <a:t>Data Carpentry </a:t>
            </a:r>
            <a:r>
              <a:rPr lang="en-US">
                <a:solidFill>
                  <a:schemeClr val="dk1"/>
                </a:solidFill>
              </a:rPr>
              <a:t>/ R for Ecology</a:t>
            </a:r>
            <a:endParaRPr b="0" i="0" sz="1400" u="none" cap="none" strike="noStrike">
              <a:solidFill>
                <a:srgbClr val="000000"/>
              </a:solidFill>
              <a:latin typeface="Arial"/>
              <a:ea typeface="Arial"/>
              <a:cs typeface="Arial"/>
              <a:sym typeface="Arial"/>
            </a:endParaRPr>
          </a:p>
          <a:p>
            <a:pPr indent="-221866" lvl="1" marL="448056" marR="0" rtl="0" algn="l">
              <a:lnSpc>
                <a:spcPct val="100000"/>
              </a:lnSpc>
              <a:spcBef>
                <a:spcPts val="1200"/>
              </a:spcBef>
              <a:spcAft>
                <a:spcPts val="0"/>
              </a:spcAft>
              <a:buClr>
                <a:schemeClr val="dk1"/>
              </a:buClr>
              <a:buSzPct val="100000"/>
              <a:buFont typeface="Noto Sans Symbols"/>
              <a:buChar char="–"/>
            </a:pPr>
            <a:r>
              <a:rPr lang="en-US" u="sng">
                <a:solidFill>
                  <a:schemeClr val="hlink"/>
                </a:solidFill>
                <a:hlinkClick r:id="rId5"/>
              </a:rPr>
              <a:t>datacarpentry.org/R-ecology-lesson/</a:t>
            </a:r>
            <a:endParaRPr b="0" i="0" sz="1400" u="none" cap="none" strike="noStrike">
              <a:solidFill>
                <a:srgbClr val="000000"/>
              </a:solidFill>
              <a:latin typeface="Arial"/>
              <a:ea typeface="Arial"/>
              <a:cs typeface="Arial"/>
              <a:sym typeface="Arial"/>
            </a:endParaRPr>
          </a:p>
        </p:txBody>
      </p:sp>
      <p:sp>
        <p:nvSpPr>
          <p:cNvPr id="769" name="Google Shape;769;p132"/>
          <p:cNvSpPr/>
          <p:nvPr/>
        </p:nvSpPr>
        <p:spPr>
          <a:xfrm>
            <a:off x="250837" y="1311275"/>
            <a:ext cx="2673971"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0" name="Google Shape;770;p132"/>
          <p:cNvSpPr txBox="1"/>
          <p:nvPr/>
        </p:nvSpPr>
        <p:spPr>
          <a:xfrm>
            <a:off x="461521" y="1514929"/>
            <a:ext cx="224464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1000"/>
              </a:spcBef>
              <a:spcAft>
                <a:spcPts val="0"/>
              </a:spcAft>
              <a:buNone/>
            </a:pPr>
            <a:r>
              <a:rPr b="1" lang="en-US">
                <a:solidFill>
                  <a:schemeClr val="dk1"/>
                </a:solidFill>
              </a:rPr>
              <a:t>Installation</a:t>
            </a:r>
            <a:endParaRPr b="1">
              <a:solidFill>
                <a:schemeClr val="dk1"/>
              </a:solidFill>
            </a:endParaRPr>
          </a:p>
          <a:p>
            <a:pPr indent="-182880" lvl="0" marL="182880" marR="0" rtl="0" algn="l">
              <a:lnSpc>
                <a:spcPct val="100000"/>
              </a:lnSpc>
              <a:spcBef>
                <a:spcPts val="1000"/>
              </a:spcBef>
              <a:spcAft>
                <a:spcPts val="0"/>
              </a:spcAft>
              <a:buClr>
                <a:schemeClr val="dk1"/>
              </a:buClr>
              <a:buSzPts val="1400"/>
              <a:buFont typeface="Noto Sans Symbols"/>
              <a:buChar char="●"/>
            </a:pPr>
            <a:r>
              <a:rPr i="1" lang="en-US">
                <a:solidFill>
                  <a:schemeClr val="dk1"/>
                </a:solidFill>
              </a:rPr>
              <a:t>1st – </a:t>
            </a:r>
            <a:r>
              <a:rPr lang="en-US">
                <a:solidFill>
                  <a:schemeClr val="dk1"/>
                </a:solidFill>
              </a:rPr>
              <a:t>Install R</a:t>
            </a:r>
            <a:endParaRPr>
              <a:solidFill>
                <a:schemeClr val="dk1"/>
              </a:solidFill>
            </a:endParaRPr>
          </a:p>
          <a:p>
            <a:pPr indent="-317500" lvl="0" marL="457200" marR="0" rtl="0" algn="l">
              <a:lnSpc>
                <a:spcPct val="100000"/>
              </a:lnSpc>
              <a:spcBef>
                <a:spcPts val="0"/>
              </a:spcBef>
              <a:spcAft>
                <a:spcPts val="0"/>
              </a:spcAft>
              <a:buClr>
                <a:schemeClr val="dk1"/>
              </a:buClr>
              <a:buSzPts val="1400"/>
              <a:buChar char="-"/>
            </a:pPr>
            <a:r>
              <a:rPr lang="en-US" u="sng">
                <a:solidFill>
                  <a:schemeClr val="hlink"/>
                </a:solidFill>
                <a:hlinkClick r:id="rId6"/>
              </a:rPr>
              <a:t>cran.r-project.org</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i="1" lang="en-US">
                <a:solidFill>
                  <a:schemeClr val="dk1"/>
                </a:solidFill>
              </a:rPr>
              <a:t>2nd</a:t>
            </a:r>
            <a:r>
              <a:rPr lang="en-US">
                <a:solidFill>
                  <a:schemeClr val="dk1"/>
                </a:solidFill>
              </a:rPr>
              <a:t> – Install R-Studio</a:t>
            </a:r>
            <a:endParaRPr b="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en-US" u="sng">
                <a:solidFill>
                  <a:schemeClr val="hlink"/>
                </a:solidFill>
                <a:hlinkClick r:id="rId7"/>
              </a:rPr>
              <a:t>rstudio.com/products/rstudio/download</a:t>
            </a:r>
            <a:endParaRPr b="0" i="0" sz="1400" u="none" cap="none" strike="noStrike">
              <a:solidFill>
                <a:srgbClr val="000000"/>
              </a:solidFill>
              <a:latin typeface="Arial"/>
              <a:ea typeface="Arial"/>
              <a:cs typeface="Arial"/>
              <a:sym typeface="Arial"/>
            </a:endParaRPr>
          </a:p>
        </p:txBody>
      </p:sp>
      <p:sp>
        <p:nvSpPr>
          <p:cNvPr id="771" name="Google Shape;771;p132"/>
          <p:cNvSpPr/>
          <p:nvPr/>
        </p:nvSpPr>
        <p:spPr>
          <a:xfrm>
            <a:off x="3235025" y="1311275"/>
            <a:ext cx="2673971"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2" name="Google Shape;772;p132"/>
          <p:cNvSpPr txBox="1"/>
          <p:nvPr/>
        </p:nvSpPr>
        <p:spPr>
          <a:xfrm>
            <a:off x="3445708" y="1514929"/>
            <a:ext cx="2244640" cy="23385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1000"/>
              </a:spcBef>
              <a:spcAft>
                <a:spcPts val="0"/>
              </a:spcAft>
              <a:buNone/>
            </a:pPr>
            <a:r>
              <a:rPr b="1" lang="en-US">
                <a:solidFill>
                  <a:schemeClr val="dk1"/>
                </a:solidFill>
              </a:rPr>
              <a:t>For more help: </a:t>
            </a:r>
            <a:endParaRPr b="1">
              <a:solidFill>
                <a:schemeClr val="dk1"/>
              </a:solidFill>
            </a:endParaRPr>
          </a:p>
          <a:p>
            <a:pPr indent="-182880" lvl="0" marL="182880" marR="0" rtl="0" algn="l">
              <a:lnSpc>
                <a:spcPct val="100000"/>
              </a:lnSpc>
              <a:spcBef>
                <a:spcPts val="1000"/>
              </a:spcBef>
              <a:spcAft>
                <a:spcPts val="0"/>
              </a:spcAft>
              <a:buClr>
                <a:schemeClr val="dk1"/>
              </a:buClr>
              <a:buSzPts val="1400"/>
              <a:buFont typeface="Noto Sans Symbols"/>
              <a:buChar char="●"/>
            </a:pPr>
            <a:r>
              <a:rPr lang="en-US">
                <a:solidFill>
                  <a:schemeClr val="dk1"/>
                </a:solidFill>
              </a:rPr>
              <a:t>R-Studio’s built-in help</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u="sng">
                <a:solidFill>
                  <a:schemeClr val="hlink"/>
                </a:solidFill>
                <a:hlinkClick r:id="rId8"/>
              </a:rPr>
              <a:t>www.rOpenSci.org</a:t>
            </a:r>
            <a:r>
              <a:rPr lang="en-US">
                <a:solidFill>
                  <a:schemeClr val="dk1"/>
                </a:solidFill>
              </a:rPr>
              <a:t> </a:t>
            </a:r>
            <a:endParaRPr>
              <a:solidFill>
                <a:schemeClr val="dk1"/>
              </a:solidFill>
            </a:endParaRPr>
          </a:p>
          <a:p>
            <a:pPr indent="-180340" lvl="0" marL="182880" marR="0" rtl="0" algn="l">
              <a:lnSpc>
                <a:spcPct val="100000"/>
              </a:lnSpc>
              <a:spcBef>
                <a:spcPts val="1200"/>
              </a:spcBef>
              <a:spcAft>
                <a:spcPts val="0"/>
              </a:spcAft>
              <a:buClr>
                <a:schemeClr val="dk1"/>
              </a:buClr>
              <a:buSzPts val="1400"/>
              <a:buChar char="●"/>
            </a:pPr>
            <a:r>
              <a:rPr lang="en-US" u="sng">
                <a:solidFill>
                  <a:schemeClr val="hlink"/>
                </a:solidFill>
                <a:hlinkClick r:id="rId9"/>
              </a:rPr>
              <a:t>RStudio.com/resources/cheatsheets</a:t>
            </a:r>
            <a:endParaRPr>
              <a:solidFill>
                <a:schemeClr val="dk1"/>
              </a:solidFill>
            </a:endParaRPr>
          </a:p>
          <a:p>
            <a:pPr indent="0" lvl="0" marL="0" marR="0" rtl="0" algn="l">
              <a:lnSpc>
                <a:spcPct val="100000"/>
              </a:lnSpc>
              <a:spcBef>
                <a:spcPts val="1200"/>
              </a:spcBef>
              <a:spcAft>
                <a:spcPts val="1200"/>
              </a:spcAft>
              <a:buNone/>
            </a:pPr>
            <a:r>
              <a:t/>
            </a:r>
            <a:endParaRPr b="0" i="0" sz="1400" u="none" cap="none" strike="noStrike">
              <a:solidFill>
                <a:srgbClr val="000000"/>
              </a:solidFill>
              <a:latin typeface="Arial"/>
              <a:ea typeface="Arial"/>
              <a:cs typeface="Arial"/>
              <a:sym typeface="Arial"/>
            </a:endParaRPr>
          </a:p>
        </p:txBody>
      </p:sp>
      <p:sp>
        <p:nvSpPr>
          <p:cNvPr id="773" name="Google Shape;773;p13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R-Studio – More Help…</a:t>
            </a:r>
            <a:endParaRPr b="1" i="0" sz="2200" u="none" cap="none" strike="noStrike">
              <a:solidFill>
                <a:schemeClr val="dk2"/>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g134a052a8c4_0_40"/>
          <p:cNvSpPr/>
          <p:nvPr/>
        </p:nvSpPr>
        <p:spPr>
          <a:xfrm>
            <a:off x="0" y="3976688"/>
            <a:ext cx="9144000" cy="116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79" name="Google Shape;779;g134a052a8c4_0_40"/>
          <p:cNvSpPr txBox="1"/>
          <p:nvPr/>
        </p:nvSpPr>
        <p:spPr>
          <a:xfrm>
            <a:off x="250825" y="0"/>
            <a:ext cx="4195800" cy="3976800"/>
          </a:xfrm>
          <a:prstGeom prst="rect">
            <a:avLst/>
          </a:prstGeom>
          <a:noFill/>
          <a:ln>
            <a:noFill/>
          </a:ln>
        </p:spPr>
        <p:txBody>
          <a:bodyPr anchorCtr="0" anchor="ctr" bIns="0" lIns="0" spcFirstLastPara="1" rIns="91425" wrap="square" tIns="91425">
            <a:normAutofit/>
          </a:bodyPr>
          <a:lstStyle/>
          <a:p>
            <a:pPr indent="0" lvl="0" marL="0" marR="0" rtl="0" algn="l">
              <a:lnSpc>
                <a:spcPct val="90000"/>
              </a:lnSpc>
              <a:spcBef>
                <a:spcPts val="0"/>
              </a:spcBef>
              <a:spcAft>
                <a:spcPts val="0"/>
              </a:spcAft>
              <a:buClr>
                <a:srgbClr val="0F0F14"/>
              </a:buClr>
              <a:buSzPts val="4400"/>
              <a:buFont typeface="Arial"/>
              <a:buNone/>
            </a:pPr>
            <a:r>
              <a:rPr b="1" i="0" lang="en-US" sz="4400" u="none" cap="none" strike="noStrike">
                <a:solidFill>
                  <a:srgbClr val="37816E"/>
                </a:solidFill>
                <a:latin typeface="Arial"/>
                <a:ea typeface="Arial"/>
                <a:cs typeface="Arial"/>
                <a:sym typeface="Arial"/>
              </a:rPr>
              <a:t>Thank you!</a:t>
            </a:r>
            <a:endParaRPr b="0" i="0" sz="1400" u="none" cap="none" strike="noStrike">
              <a:solidFill>
                <a:srgbClr val="37816E"/>
              </a:solidFill>
              <a:latin typeface="Arial"/>
              <a:ea typeface="Arial"/>
              <a:cs typeface="Arial"/>
              <a:sym typeface="Arial"/>
            </a:endParaRPr>
          </a:p>
        </p:txBody>
      </p:sp>
      <p:pic>
        <p:nvPicPr>
          <p:cNvPr id="780" name="Google Shape;780;g134a052a8c4_0_40"/>
          <p:cNvPicPr preferRelativeResize="0"/>
          <p:nvPr/>
        </p:nvPicPr>
        <p:blipFill rotWithShape="1">
          <a:blip r:embed="rId3">
            <a:alphaModFix/>
          </a:blip>
          <a:srcRect b="0" l="0" r="0" t="0"/>
          <a:stretch/>
        </p:blipFill>
        <p:spPr>
          <a:xfrm>
            <a:off x="250825" y="268308"/>
            <a:ext cx="602326" cy="602326"/>
          </a:xfrm>
          <a:prstGeom prst="rect">
            <a:avLst/>
          </a:prstGeom>
          <a:noFill/>
          <a:ln>
            <a:noFill/>
          </a:ln>
        </p:spPr>
      </p:pic>
      <p:pic>
        <p:nvPicPr>
          <p:cNvPr id="781" name="Google Shape;781;g134a052a8c4_0_40"/>
          <p:cNvPicPr preferRelativeResize="0"/>
          <p:nvPr/>
        </p:nvPicPr>
        <p:blipFill rotWithShape="1">
          <a:blip r:embed="rId4">
            <a:alphaModFix/>
          </a:blip>
          <a:srcRect b="0" l="0" r="0" t="0"/>
          <a:stretch/>
        </p:blipFill>
        <p:spPr>
          <a:xfrm>
            <a:off x="7316541" y="4201434"/>
            <a:ext cx="1576748" cy="717250"/>
          </a:xfrm>
          <a:prstGeom prst="rect">
            <a:avLst/>
          </a:prstGeom>
          <a:noFill/>
          <a:ln>
            <a:noFill/>
          </a:ln>
        </p:spPr>
      </p:pic>
      <p:sp>
        <p:nvSpPr>
          <p:cNvPr id="782" name="Google Shape;782;g134a052a8c4_0_40"/>
          <p:cNvSpPr txBox="1"/>
          <p:nvPr/>
        </p:nvSpPr>
        <p:spPr>
          <a:xfrm>
            <a:off x="5424219" y="184222"/>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Sharon Grant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sgrant</a:t>
            </a:r>
            <a:r>
              <a:rPr b="0" i="0" lang="en-US" sz="1200" u="none" cap="none" strike="noStrike">
                <a:solidFill>
                  <a:srgbClr val="0F0F14"/>
                </a:solidFill>
                <a:latin typeface="Arial"/>
                <a:ea typeface="Arial"/>
                <a:cs typeface="Arial"/>
                <a:sym typeface="Arial"/>
              </a:rPr>
              <a:t>@</a:t>
            </a:r>
            <a:r>
              <a:rPr lang="en-US" sz="1200">
                <a:solidFill>
                  <a:srgbClr val="0F0F14"/>
                </a:solidFill>
              </a:rPr>
              <a:t>fieldmuseum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b="0" i="0" lang="en-US" sz="1200" u="sng" cap="none" strike="noStrike">
                <a:solidFill>
                  <a:srgbClr val="446DCD"/>
                </a:solidFill>
                <a:latin typeface="Arial"/>
                <a:ea typeface="Arial"/>
                <a:cs typeface="Arial"/>
                <a:sym typeface="Arial"/>
                <a:hlinkClick r:id="rId5">
                  <a:extLst>
                    <a:ext uri="{A12FA001-AC4F-418D-AE19-62706E023703}">
                      <ahyp:hlinkClr val="tx"/>
                    </a:ext>
                  </a:extLst>
                </a:hlinkClick>
              </a:rPr>
              <a:t>https://www.</a:t>
            </a:r>
            <a:r>
              <a:rPr lang="en-US" sz="1200" u="sng">
                <a:solidFill>
                  <a:srgbClr val="446DCD"/>
                </a:solidFill>
                <a:hlinkClick r:id="rId6">
                  <a:extLst>
                    <a:ext uri="{A12FA001-AC4F-418D-AE19-62706E023703}">
                      <ahyp:hlinkClr val="tx"/>
                    </a:ext>
                  </a:extLst>
                </a:hlinkClick>
              </a:rPr>
              <a:t>fieldmuseum</a:t>
            </a:r>
            <a:r>
              <a:rPr b="0" i="0" lang="en-US" sz="1200" u="sng" cap="none" strike="noStrike">
                <a:solidFill>
                  <a:srgbClr val="446DCD"/>
                </a:solidFill>
                <a:latin typeface="Arial"/>
                <a:ea typeface="Arial"/>
                <a:cs typeface="Arial"/>
                <a:sym typeface="Arial"/>
                <a:hlinkClick r:id="rId7">
                  <a:extLst>
                    <a:ext uri="{A12FA001-AC4F-418D-AE19-62706E023703}">
                      <ahyp:hlinkClr val="tx"/>
                    </a:ext>
                  </a:extLst>
                </a:hlinkClick>
              </a:rPr>
              <a:t>.</a:t>
            </a:r>
            <a:r>
              <a:rPr lang="en-US" sz="1200" u="sng">
                <a:solidFill>
                  <a:srgbClr val="446DCD"/>
                </a:solidFill>
                <a:hlinkClick r:id="rId8">
                  <a:extLst>
                    <a:ext uri="{A12FA001-AC4F-418D-AE19-62706E023703}">
                      <ahyp:hlinkClr val="tx"/>
                    </a:ext>
                  </a:extLst>
                </a:hlinkClick>
              </a:rPr>
              <a:t>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783" name="Google Shape;783;g134a052a8c4_0_40"/>
          <p:cNvSpPr txBox="1"/>
          <p:nvPr/>
        </p:nvSpPr>
        <p:spPr>
          <a:xfrm>
            <a:off x="5424219" y="1015141"/>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Janeen Jones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jjones</a:t>
            </a:r>
            <a:r>
              <a:rPr b="0" i="0" lang="en-US" sz="1200" u="none" cap="none" strike="noStrike">
                <a:solidFill>
                  <a:srgbClr val="0F0F14"/>
                </a:solidFill>
                <a:latin typeface="Arial"/>
                <a:ea typeface="Arial"/>
                <a:cs typeface="Arial"/>
                <a:sym typeface="Arial"/>
              </a:rPr>
              <a:t>@</a:t>
            </a:r>
            <a:r>
              <a:rPr lang="en-US" sz="1200">
                <a:solidFill>
                  <a:srgbClr val="0F0F14"/>
                </a:solidFill>
              </a:rPr>
              <a:t>fieldmuseum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b="0" i="0" lang="en-US" sz="1200" u="sng" cap="none" strike="noStrike">
                <a:solidFill>
                  <a:srgbClr val="446DCD"/>
                </a:solidFill>
                <a:latin typeface="Arial"/>
                <a:ea typeface="Arial"/>
                <a:cs typeface="Arial"/>
                <a:sym typeface="Arial"/>
                <a:hlinkClick r:id="rId9">
                  <a:extLst>
                    <a:ext uri="{A12FA001-AC4F-418D-AE19-62706E023703}">
                      <ahyp:hlinkClr val="tx"/>
                    </a:ext>
                  </a:extLst>
                </a:hlinkClick>
              </a:rPr>
              <a:t>https://www.</a:t>
            </a:r>
            <a:r>
              <a:rPr lang="en-US" sz="1200" u="sng">
                <a:solidFill>
                  <a:srgbClr val="446DCD"/>
                </a:solidFill>
                <a:hlinkClick r:id="rId10">
                  <a:extLst>
                    <a:ext uri="{A12FA001-AC4F-418D-AE19-62706E023703}">
                      <ahyp:hlinkClr val="tx"/>
                    </a:ext>
                  </a:extLst>
                </a:hlinkClick>
              </a:rPr>
              <a:t>fieldmuseum</a:t>
            </a:r>
            <a:r>
              <a:rPr b="0" i="0" lang="en-US" sz="1200" u="sng" cap="none" strike="noStrike">
                <a:solidFill>
                  <a:srgbClr val="446DCD"/>
                </a:solidFill>
                <a:latin typeface="Arial"/>
                <a:ea typeface="Arial"/>
                <a:cs typeface="Arial"/>
                <a:sym typeface="Arial"/>
                <a:hlinkClick r:id="rId11">
                  <a:extLst>
                    <a:ext uri="{A12FA001-AC4F-418D-AE19-62706E023703}">
                      <ahyp:hlinkClr val="tx"/>
                    </a:ext>
                  </a:extLst>
                </a:hlinkClick>
              </a:rPr>
              <a:t>.</a:t>
            </a:r>
            <a:r>
              <a:rPr lang="en-US" sz="1200" u="sng">
                <a:solidFill>
                  <a:srgbClr val="446DCD"/>
                </a:solidFill>
                <a:hlinkClick r:id="rId12">
                  <a:extLst>
                    <a:ext uri="{A12FA001-AC4F-418D-AE19-62706E023703}">
                      <ahyp:hlinkClr val="tx"/>
                    </a:ext>
                  </a:extLst>
                </a:hlinkClick>
              </a:rPr>
              <a:t>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784" name="Google Shape;784;g134a052a8c4_0_40"/>
          <p:cNvSpPr txBox="1"/>
          <p:nvPr/>
        </p:nvSpPr>
        <p:spPr>
          <a:xfrm>
            <a:off x="5424225" y="1771710"/>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Kate Webbink</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kwebbink</a:t>
            </a:r>
            <a:r>
              <a:rPr b="0" i="0" lang="en-US" sz="1200" u="none" cap="none" strike="noStrike">
                <a:solidFill>
                  <a:srgbClr val="0F0F14"/>
                </a:solidFill>
                <a:latin typeface="Arial"/>
                <a:ea typeface="Arial"/>
                <a:cs typeface="Arial"/>
                <a:sym typeface="Arial"/>
              </a:rPr>
              <a:t>@</a:t>
            </a:r>
            <a:r>
              <a:rPr lang="en-US" sz="1200">
                <a:solidFill>
                  <a:srgbClr val="0F0F14"/>
                </a:solidFill>
              </a:rPr>
              <a:t>fieldmusuem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lang="en-US" sz="1200" u="sng">
                <a:solidFill>
                  <a:srgbClr val="446DCD"/>
                </a:solidFill>
                <a:hlinkClick r:id="rId13">
                  <a:extLst>
                    <a:ext uri="{A12FA001-AC4F-418D-AE19-62706E023703}">
                      <ahyp:hlinkClr val="tx"/>
                    </a:ext>
                  </a:extLst>
                </a:hlinkClick>
              </a:rPr>
              <a:t>https://www.fieldmuseum.org/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785" name="Google Shape;785;g134a052a8c4_0_40"/>
          <p:cNvSpPr txBox="1"/>
          <p:nvPr/>
        </p:nvSpPr>
        <p:spPr>
          <a:xfrm>
            <a:off x="5424225" y="2512735"/>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Abigail McArthur-Self</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amcarthur-self</a:t>
            </a:r>
            <a:r>
              <a:rPr b="0" i="0" lang="en-US" sz="1200" u="none" cap="none" strike="noStrike">
                <a:solidFill>
                  <a:srgbClr val="0F0F14"/>
                </a:solidFill>
                <a:latin typeface="Arial"/>
                <a:ea typeface="Arial"/>
                <a:cs typeface="Arial"/>
                <a:sym typeface="Arial"/>
              </a:rPr>
              <a:t>@</a:t>
            </a:r>
            <a:r>
              <a:rPr lang="en-US" sz="1200">
                <a:solidFill>
                  <a:srgbClr val="0F0F14"/>
                </a:solidFill>
              </a:rPr>
              <a:t>fieldmusuem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lang="en-US" sz="1200" u="sng">
                <a:solidFill>
                  <a:srgbClr val="446DCD"/>
                </a:solidFill>
                <a:hlinkClick r:id="rId14">
                  <a:extLst>
                    <a:ext uri="{A12FA001-AC4F-418D-AE19-62706E023703}">
                      <ahyp:hlinkClr val="tx"/>
                    </a:ext>
                  </a:extLst>
                </a:hlinkClick>
              </a:rPr>
              <a:t>https://www.fieldmuseum.org/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786" name="Google Shape;786;g134a052a8c4_0_40"/>
          <p:cNvSpPr txBox="1"/>
          <p:nvPr/>
        </p:nvSpPr>
        <p:spPr>
          <a:xfrm>
            <a:off x="5424225" y="3350935"/>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Alexis Ramirez</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aramirez</a:t>
            </a:r>
            <a:r>
              <a:rPr b="0" i="0" lang="en-US" sz="1200" u="none" cap="none" strike="noStrike">
                <a:solidFill>
                  <a:srgbClr val="0F0F14"/>
                </a:solidFill>
                <a:latin typeface="Arial"/>
                <a:ea typeface="Arial"/>
                <a:cs typeface="Arial"/>
                <a:sym typeface="Arial"/>
              </a:rPr>
              <a:t>@</a:t>
            </a:r>
            <a:r>
              <a:rPr lang="en-US" sz="1200">
                <a:solidFill>
                  <a:srgbClr val="0F0F14"/>
                </a:solidFill>
              </a:rPr>
              <a:t>fieldmusuem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lang="en-US" sz="1200" u="sng">
                <a:solidFill>
                  <a:srgbClr val="446DCD"/>
                </a:solidFill>
                <a:hlinkClick r:id="rId15">
                  <a:extLst>
                    <a:ext uri="{A12FA001-AC4F-418D-AE19-62706E023703}">
                      <ahyp:hlinkClr val="tx"/>
                    </a:ext>
                  </a:extLst>
                </a:hlinkClick>
              </a:rPr>
              <a:t>https://www.fieldmuseum.org/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35f80a2e56_2_1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Useful Philosophy/ies</a:t>
            </a:r>
            <a:endParaRPr b="1" i="0" sz="2200" u="none" cap="none" strike="noStrike">
              <a:solidFill>
                <a:schemeClr val="dk2"/>
              </a:solidFill>
              <a:latin typeface="Arial"/>
              <a:ea typeface="Arial"/>
              <a:cs typeface="Arial"/>
              <a:sym typeface="Arial"/>
            </a:endParaRPr>
          </a:p>
        </p:txBody>
      </p:sp>
      <p:sp>
        <p:nvSpPr>
          <p:cNvPr id="199" name="Google Shape;199;g135f80a2e56_2_11"/>
          <p:cNvSpPr txBox="1"/>
          <p:nvPr/>
        </p:nvSpPr>
        <p:spPr>
          <a:xfrm>
            <a:off x="250825" y="800725"/>
            <a:ext cx="6798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“All tidy data is alike; all messy data is messy in its own way.” – Hadley Wickham/Leo</a:t>
            </a:r>
            <a:endParaRPr b="0" i="0" sz="1050" u="none" cap="none" strike="noStrike">
              <a:solidFill>
                <a:srgbClr val="7F7F7F"/>
              </a:solidFill>
              <a:latin typeface="Arial"/>
              <a:ea typeface="Arial"/>
              <a:cs typeface="Arial"/>
              <a:sym typeface="Arial"/>
            </a:endParaRPr>
          </a:p>
        </p:txBody>
      </p:sp>
      <p:sp>
        <p:nvSpPr>
          <p:cNvPr id="200" name="Google Shape;200;g135f80a2e56_2_11"/>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1" name="Google Shape;201;g135f80a2e56_2_11"/>
          <p:cNvSpPr/>
          <p:nvPr/>
        </p:nvSpPr>
        <p:spPr>
          <a:xfrm>
            <a:off x="250825" y="1311300"/>
            <a:ext cx="4052700" cy="3565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2" name="Google Shape;202;g135f80a2e56_2_11"/>
          <p:cNvSpPr txBox="1"/>
          <p:nvPr/>
        </p:nvSpPr>
        <p:spPr>
          <a:xfrm>
            <a:off x="570150" y="1514950"/>
            <a:ext cx="3402000" cy="31659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Tidy data structure:</a:t>
            </a:r>
            <a:r>
              <a:rPr lang="en-US">
                <a:solidFill>
                  <a:schemeClr val="dk1"/>
                </a:solidFill>
              </a:rPr>
              <a:t> </a:t>
            </a:r>
            <a:endParaRPr>
              <a:solidFill>
                <a:schemeClr val="dk1"/>
              </a:solidFill>
            </a:endParaRPr>
          </a:p>
          <a:p>
            <a:pPr indent="0" lvl="0" marL="0" marR="0" rtl="0" algn="l">
              <a:lnSpc>
                <a:spcPct val="100000"/>
              </a:lnSpc>
              <a:spcBef>
                <a:spcPts val="0"/>
              </a:spcBef>
              <a:spcAft>
                <a:spcPts val="0"/>
              </a:spcAft>
              <a:buNone/>
            </a:pPr>
            <a:r>
              <a:rPr lang="en-US">
                <a:solidFill>
                  <a:schemeClr val="dk1"/>
                </a:solidFill>
              </a:rPr>
              <a:t>(based on Codd 1990/normalization)</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1 row = 1 observation (record)</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1 column	 = 1 variable (attribute)</a:t>
            </a:r>
            <a:endParaRPr>
              <a:solidFill>
                <a:schemeClr val="dk1"/>
              </a:solidFill>
            </a:endParaRPr>
          </a:p>
          <a:p>
            <a:pPr indent="-180340" lvl="0" marL="182880" marR="0" rtl="0" algn="l">
              <a:lnSpc>
                <a:spcPct val="100000"/>
              </a:lnSpc>
              <a:spcBef>
                <a:spcPts val="1200"/>
              </a:spcBef>
              <a:spcAft>
                <a:spcPts val="0"/>
              </a:spcAft>
              <a:buClr>
                <a:schemeClr val="dk1"/>
              </a:buClr>
              <a:buSzPts val="1400"/>
              <a:buChar char="●"/>
            </a:pPr>
            <a:r>
              <a:rPr lang="en-US">
                <a:solidFill>
                  <a:schemeClr val="dk1"/>
                </a:solidFill>
              </a:rPr>
              <a:t>1 value = 1 observation of 1 variable</a:t>
            </a:r>
            <a:endParaRPr>
              <a:solidFill>
                <a:schemeClr val="dk1"/>
              </a:solidFill>
            </a:endParaRPr>
          </a:p>
          <a:p>
            <a:pPr indent="-180340" lvl="0" marL="182880" marR="0" rtl="0" algn="l">
              <a:lnSpc>
                <a:spcPct val="100000"/>
              </a:lnSpc>
              <a:spcBef>
                <a:spcPts val="1200"/>
              </a:spcBef>
              <a:spcAft>
                <a:spcPts val="0"/>
              </a:spcAft>
              <a:buClr>
                <a:schemeClr val="dk1"/>
              </a:buClr>
              <a:buSzPts val="1400"/>
              <a:buChar char="●"/>
            </a:pPr>
            <a:r>
              <a:rPr lang="en-US">
                <a:solidFill>
                  <a:schemeClr val="dk1"/>
                </a:solidFill>
              </a:rPr>
              <a:t>1 table = 1 type of observational unit [1 record-type]</a:t>
            </a:r>
            <a:endParaRPr>
              <a:solidFill>
                <a:schemeClr val="dk1"/>
              </a:solidFill>
            </a:endParaRPr>
          </a:p>
          <a:p>
            <a:pPr indent="-317500" lvl="1" marL="914400" marR="0" rtl="0" algn="l">
              <a:lnSpc>
                <a:spcPct val="100000"/>
              </a:lnSpc>
              <a:spcBef>
                <a:spcPts val="1200"/>
              </a:spcBef>
              <a:spcAft>
                <a:spcPts val="0"/>
              </a:spcAft>
              <a:buClr>
                <a:schemeClr val="dk1"/>
              </a:buClr>
              <a:buSzPts val="1400"/>
              <a:buChar char="–"/>
            </a:pPr>
            <a:r>
              <a:rPr lang="en-US">
                <a:solidFill>
                  <a:schemeClr val="dk1"/>
                </a:solidFill>
              </a:rPr>
              <a:t>e.g.— 1 table for locality records; 1 table taxon records</a:t>
            </a:r>
            <a:endParaRPr>
              <a:solidFill>
                <a:schemeClr val="dk1"/>
              </a:solidFill>
            </a:endParaRPr>
          </a:p>
        </p:txBody>
      </p:sp>
      <p:sp>
        <p:nvSpPr>
          <p:cNvPr id="203" name="Google Shape;203;g135f80a2e56_2_1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INTRODUCTION TO R</a:t>
            </a:r>
            <a:endParaRPr b="1" i="0" sz="100" u="none" cap="none" strike="noStrike">
              <a:solidFill>
                <a:schemeClr val="accent1"/>
              </a:solidFill>
              <a:latin typeface="Arial"/>
              <a:ea typeface="Arial"/>
              <a:cs typeface="Arial"/>
              <a:sym typeface="Arial"/>
            </a:endParaRPr>
          </a:p>
        </p:txBody>
      </p:sp>
      <p:pic>
        <p:nvPicPr>
          <p:cNvPr id="204" name="Google Shape;204;g135f80a2e56_2_11"/>
          <p:cNvPicPr preferRelativeResize="0"/>
          <p:nvPr/>
        </p:nvPicPr>
        <p:blipFill>
          <a:blip r:embed="rId3">
            <a:alphaModFix/>
          </a:blip>
          <a:stretch>
            <a:fillRect/>
          </a:stretch>
        </p:blipFill>
        <p:spPr>
          <a:xfrm rot="-1">
            <a:off x="5187751" y="1098775"/>
            <a:ext cx="3089697" cy="3858122"/>
          </a:xfrm>
          <a:prstGeom prst="rect">
            <a:avLst/>
          </a:prstGeom>
          <a:noFill/>
          <a:ln>
            <a:noFill/>
          </a:ln>
        </p:spPr>
      </p:pic>
      <p:sp>
        <p:nvSpPr>
          <p:cNvPr id="205" name="Google Shape;205;g135f80a2e56_2_11"/>
          <p:cNvSpPr/>
          <p:nvPr/>
        </p:nvSpPr>
        <p:spPr>
          <a:xfrm rot="-5258995">
            <a:off x="6622856" y="2625538"/>
            <a:ext cx="219485" cy="540144"/>
          </a:xfrm>
          <a:prstGeom prst="moon">
            <a:avLst>
              <a:gd fmla="val 53792" name="adj"/>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35f80a2e56_2_3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Useful Philosophy/ies</a:t>
            </a:r>
            <a:endParaRPr b="1" i="0" sz="2200" u="none" cap="none" strike="noStrike">
              <a:solidFill>
                <a:schemeClr val="dk2"/>
              </a:solidFill>
              <a:latin typeface="Arial"/>
              <a:ea typeface="Arial"/>
              <a:cs typeface="Arial"/>
              <a:sym typeface="Arial"/>
            </a:endParaRPr>
          </a:p>
        </p:txBody>
      </p:sp>
      <p:sp>
        <p:nvSpPr>
          <p:cNvPr id="211" name="Google Shape;211;g135f80a2e56_2_30"/>
          <p:cNvSpPr txBox="1"/>
          <p:nvPr/>
        </p:nvSpPr>
        <p:spPr>
          <a:xfrm>
            <a:off x="250825" y="800725"/>
            <a:ext cx="6798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“All tidy data is alike; all messy data is messy in its own way.” – Hadley Wickham/Leo</a:t>
            </a:r>
            <a:endParaRPr b="0" i="0" sz="1050" u="none" cap="none" strike="noStrike">
              <a:solidFill>
                <a:srgbClr val="7F7F7F"/>
              </a:solidFill>
              <a:latin typeface="Arial"/>
              <a:ea typeface="Arial"/>
              <a:cs typeface="Arial"/>
              <a:sym typeface="Arial"/>
            </a:endParaRPr>
          </a:p>
        </p:txBody>
      </p:sp>
      <p:sp>
        <p:nvSpPr>
          <p:cNvPr id="212" name="Google Shape;212;g135f80a2e56_2_30"/>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3" name="Google Shape;213;g135f80a2e56_2_30"/>
          <p:cNvSpPr/>
          <p:nvPr/>
        </p:nvSpPr>
        <p:spPr>
          <a:xfrm>
            <a:off x="250825" y="1311300"/>
            <a:ext cx="4052700" cy="3565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4" name="Google Shape;214;g135f80a2e56_2_30"/>
          <p:cNvSpPr txBox="1"/>
          <p:nvPr/>
        </p:nvSpPr>
        <p:spPr>
          <a:xfrm>
            <a:off x="570150" y="1514950"/>
            <a:ext cx="3402000" cy="31659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 Messy data structure </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1 row != 1 observation (record)</a:t>
            </a:r>
            <a:endParaRPr>
              <a:solidFill>
                <a:schemeClr val="dk1"/>
              </a:solidFil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1 column	!= 1 variable (attribute)</a:t>
            </a:r>
            <a:endParaRPr>
              <a:solidFill>
                <a:schemeClr val="dk1"/>
              </a:solidFill>
            </a:endParaRPr>
          </a:p>
          <a:p>
            <a:pPr indent="-180340" lvl="0" marL="182880" marR="0" rtl="0" algn="l">
              <a:lnSpc>
                <a:spcPct val="100000"/>
              </a:lnSpc>
              <a:spcBef>
                <a:spcPts val="1200"/>
              </a:spcBef>
              <a:spcAft>
                <a:spcPts val="0"/>
              </a:spcAft>
              <a:buClr>
                <a:schemeClr val="dk1"/>
              </a:buClr>
              <a:buSzPts val="1400"/>
              <a:buChar char="●"/>
            </a:pPr>
            <a:r>
              <a:rPr lang="en-US">
                <a:solidFill>
                  <a:schemeClr val="dk1"/>
                </a:solidFill>
              </a:rPr>
              <a:t>1 value != 1 observation of 1 variable</a:t>
            </a:r>
            <a:endParaRPr>
              <a:solidFill>
                <a:schemeClr val="dk1"/>
              </a:solidFill>
            </a:endParaRPr>
          </a:p>
          <a:p>
            <a:pPr indent="-180340" lvl="0" marL="182880" marR="0" rtl="0" algn="l">
              <a:lnSpc>
                <a:spcPct val="100000"/>
              </a:lnSpc>
              <a:spcBef>
                <a:spcPts val="1200"/>
              </a:spcBef>
              <a:spcAft>
                <a:spcPts val="0"/>
              </a:spcAft>
              <a:buClr>
                <a:schemeClr val="dk1"/>
              </a:buClr>
              <a:buSzPts val="1400"/>
              <a:buChar char="●"/>
            </a:pPr>
            <a:r>
              <a:rPr lang="en-US">
                <a:solidFill>
                  <a:schemeClr val="dk1"/>
                </a:solidFill>
              </a:rPr>
              <a:t>1 table != 1 type of observational unit [1 record-type]</a:t>
            </a:r>
            <a:endParaRPr>
              <a:solidFill>
                <a:schemeClr val="dk1"/>
              </a:solidFill>
            </a:endParaRPr>
          </a:p>
          <a:p>
            <a:pPr indent="-317500" lvl="1" marL="914400" marR="0" rtl="0" algn="l">
              <a:lnSpc>
                <a:spcPct val="100000"/>
              </a:lnSpc>
              <a:spcBef>
                <a:spcPts val="1200"/>
              </a:spcBef>
              <a:spcAft>
                <a:spcPts val="0"/>
              </a:spcAft>
              <a:buClr>
                <a:schemeClr val="dk1"/>
              </a:buClr>
              <a:buSzPts val="1400"/>
              <a:buChar char="–"/>
            </a:pPr>
            <a:r>
              <a:rPr lang="en-US">
                <a:solidFill>
                  <a:schemeClr val="dk1"/>
                </a:solidFill>
              </a:rPr>
              <a:t>e.g.— 1 table for locality records; 1 table taxon records</a:t>
            </a:r>
            <a:endParaRPr>
              <a:solidFill>
                <a:schemeClr val="dk1"/>
              </a:solidFill>
            </a:endParaRPr>
          </a:p>
        </p:txBody>
      </p:sp>
      <p:sp>
        <p:nvSpPr>
          <p:cNvPr id="215" name="Google Shape;215;g135f80a2e56_2_30"/>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INTRODUCTION TO R</a:t>
            </a:r>
            <a:endParaRPr b="1" i="0" sz="100" u="none" cap="none" strike="noStrike">
              <a:solidFill>
                <a:schemeClr val="accent1"/>
              </a:solidFill>
              <a:latin typeface="Arial"/>
              <a:ea typeface="Arial"/>
              <a:cs typeface="Arial"/>
              <a:sym typeface="Arial"/>
            </a:endParaRPr>
          </a:p>
        </p:txBody>
      </p:sp>
      <p:pic>
        <p:nvPicPr>
          <p:cNvPr id="216" name="Google Shape;216;g135f80a2e56_2_30"/>
          <p:cNvPicPr preferRelativeResize="0"/>
          <p:nvPr/>
        </p:nvPicPr>
        <p:blipFill>
          <a:blip r:embed="rId3">
            <a:alphaModFix/>
          </a:blip>
          <a:stretch>
            <a:fillRect/>
          </a:stretch>
        </p:blipFill>
        <p:spPr>
          <a:xfrm rot="-1">
            <a:off x="5187751" y="1098775"/>
            <a:ext cx="3089697" cy="3858122"/>
          </a:xfrm>
          <a:prstGeom prst="rect">
            <a:avLst/>
          </a:prstGeom>
          <a:noFill/>
          <a:ln>
            <a:noFill/>
          </a:ln>
        </p:spPr>
      </p:pic>
      <p:sp>
        <p:nvSpPr>
          <p:cNvPr id="217" name="Google Shape;217;g135f80a2e56_2_30"/>
          <p:cNvSpPr/>
          <p:nvPr/>
        </p:nvSpPr>
        <p:spPr>
          <a:xfrm rot="5400000">
            <a:off x="6622948" y="2721742"/>
            <a:ext cx="219300" cy="500100"/>
          </a:xfrm>
          <a:prstGeom prst="moon">
            <a:avLst>
              <a:gd fmla="val 40208" name="adj"/>
            </a:avLst>
          </a:prstGeom>
          <a:solidFill>
            <a:srgbClr val="000000"/>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35f80a2e56_2_4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Useful Philosophy/ies</a:t>
            </a:r>
            <a:endParaRPr b="1" i="0" sz="2200" u="none" cap="none" strike="noStrike">
              <a:solidFill>
                <a:schemeClr val="dk2"/>
              </a:solidFill>
              <a:latin typeface="Arial"/>
              <a:ea typeface="Arial"/>
              <a:cs typeface="Arial"/>
              <a:sym typeface="Arial"/>
            </a:endParaRPr>
          </a:p>
        </p:txBody>
      </p:sp>
      <p:sp>
        <p:nvSpPr>
          <p:cNvPr id="223" name="Google Shape;223;g135f80a2e56_2_46"/>
          <p:cNvSpPr txBox="1"/>
          <p:nvPr/>
        </p:nvSpPr>
        <p:spPr>
          <a:xfrm>
            <a:off x="250825" y="800725"/>
            <a:ext cx="67986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“All tidy data is alike; all messy data is messy in its own way.” – Hadley Wickham/Leo</a:t>
            </a:r>
            <a:endParaRPr b="0" i="0" sz="1050" u="none" cap="none" strike="noStrike">
              <a:solidFill>
                <a:srgbClr val="7F7F7F"/>
              </a:solidFill>
              <a:latin typeface="Arial"/>
              <a:ea typeface="Arial"/>
              <a:cs typeface="Arial"/>
              <a:sym typeface="Arial"/>
            </a:endParaRPr>
          </a:p>
        </p:txBody>
      </p:sp>
      <p:sp>
        <p:nvSpPr>
          <p:cNvPr id="224" name="Google Shape;224;g135f80a2e56_2_46"/>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5" name="Google Shape;225;g135f80a2e56_2_46"/>
          <p:cNvSpPr/>
          <p:nvPr/>
        </p:nvSpPr>
        <p:spPr>
          <a:xfrm>
            <a:off x="250825" y="1311300"/>
            <a:ext cx="4052700" cy="2386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6" name="Google Shape;226;g135f80a2e56_2_46"/>
          <p:cNvSpPr txBox="1"/>
          <p:nvPr/>
        </p:nvSpPr>
        <p:spPr>
          <a:xfrm>
            <a:off x="570150" y="1438750"/>
            <a:ext cx="3402000" cy="21117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None/>
            </a:pPr>
            <a:r>
              <a:rPr b="1" lang="en-US">
                <a:solidFill>
                  <a:schemeClr val="dk1"/>
                </a:solidFill>
              </a:rPr>
              <a:t> </a:t>
            </a:r>
            <a:r>
              <a:rPr b="1" lang="en-US" sz="1000">
                <a:solidFill>
                  <a:srgbClr val="7F7F7F"/>
                </a:solidFill>
              </a:rPr>
              <a:t>Messy data structure </a:t>
            </a:r>
            <a:endParaRPr b="0" i="0" sz="1000" u="none" cap="none" strike="noStrike">
              <a:solidFill>
                <a:srgbClr val="7F7F7F"/>
              </a:solidFill>
              <a:latin typeface="Arial"/>
              <a:ea typeface="Arial"/>
              <a:cs typeface="Arial"/>
              <a:sym typeface="Arial"/>
            </a:endParaRPr>
          </a:p>
          <a:p>
            <a:pPr indent="-154940" lvl="0" marL="182880" marR="0" rtl="0" algn="l">
              <a:lnSpc>
                <a:spcPct val="100000"/>
              </a:lnSpc>
              <a:spcBef>
                <a:spcPts val="1200"/>
              </a:spcBef>
              <a:spcAft>
                <a:spcPts val="0"/>
              </a:spcAft>
              <a:buClr>
                <a:srgbClr val="7F7F7F"/>
              </a:buClr>
              <a:buSzPts val="1000"/>
              <a:buFont typeface="Noto Sans Symbols"/>
              <a:buChar char="●"/>
            </a:pPr>
            <a:r>
              <a:rPr lang="en-US" sz="1000">
                <a:solidFill>
                  <a:srgbClr val="7F7F7F"/>
                </a:solidFill>
              </a:rPr>
              <a:t>1 row != 1 observation (record)</a:t>
            </a:r>
            <a:endParaRPr sz="1000">
              <a:solidFill>
                <a:srgbClr val="7F7F7F"/>
              </a:solidFill>
            </a:endParaRPr>
          </a:p>
          <a:p>
            <a:pPr indent="-154940" lvl="0" marL="182880" marR="0" rtl="0" algn="l">
              <a:lnSpc>
                <a:spcPct val="100000"/>
              </a:lnSpc>
              <a:spcBef>
                <a:spcPts val="1200"/>
              </a:spcBef>
              <a:spcAft>
                <a:spcPts val="0"/>
              </a:spcAft>
              <a:buClr>
                <a:srgbClr val="7F7F7F"/>
              </a:buClr>
              <a:buSzPts val="1000"/>
              <a:buFont typeface="Noto Sans Symbols"/>
              <a:buChar char="●"/>
            </a:pPr>
            <a:r>
              <a:rPr lang="en-US" sz="1000">
                <a:solidFill>
                  <a:srgbClr val="7F7F7F"/>
                </a:solidFill>
              </a:rPr>
              <a:t>1 column	!= 1 variable (attribute)</a:t>
            </a:r>
            <a:endParaRPr sz="1000">
              <a:solidFill>
                <a:srgbClr val="7F7F7F"/>
              </a:solidFill>
            </a:endParaRPr>
          </a:p>
          <a:p>
            <a:pPr indent="-154940" lvl="0" marL="182880" marR="0" rtl="0" algn="l">
              <a:lnSpc>
                <a:spcPct val="100000"/>
              </a:lnSpc>
              <a:spcBef>
                <a:spcPts val="1200"/>
              </a:spcBef>
              <a:spcAft>
                <a:spcPts val="0"/>
              </a:spcAft>
              <a:buClr>
                <a:srgbClr val="7F7F7F"/>
              </a:buClr>
              <a:buSzPts val="1000"/>
              <a:buChar char="●"/>
            </a:pPr>
            <a:r>
              <a:rPr lang="en-US" sz="1000">
                <a:solidFill>
                  <a:srgbClr val="7F7F7F"/>
                </a:solidFill>
              </a:rPr>
              <a:t>1 value != 1 observation of 1 variable</a:t>
            </a:r>
            <a:endParaRPr sz="1000">
              <a:solidFill>
                <a:srgbClr val="7F7F7F"/>
              </a:solidFill>
            </a:endParaRPr>
          </a:p>
          <a:p>
            <a:pPr indent="-154940" lvl="0" marL="182880" marR="0" rtl="0" algn="l">
              <a:lnSpc>
                <a:spcPct val="100000"/>
              </a:lnSpc>
              <a:spcBef>
                <a:spcPts val="1200"/>
              </a:spcBef>
              <a:spcAft>
                <a:spcPts val="0"/>
              </a:spcAft>
              <a:buClr>
                <a:srgbClr val="7F7F7F"/>
              </a:buClr>
              <a:buSzPts val="1000"/>
              <a:buChar char="●"/>
            </a:pPr>
            <a:r>
              <a:rPr lang="en-US" sz="1000">
                <a:solidFill>
                  <a:srgbClr val="7F7F7F"/>
                </a:solidFill>
              </a:rPr>
              <a:t>1 table != 1 type of observational unit [1 record-type]</a:t>
            </a:r>
            <a:endParaRPr sz="1000">
              <a:solidFill>
                <a:srgbClr val="7F7F7F"/>
              </a:solidFill>
            </a:endParaRPr>
          </a:p>
          <a:p>
            <a:pPr indent="-292100" lvl="1" marL="914400" marR="0" rtl="0" algn="l">
              <a:lnSpc>
                <a:spcPct val="100000"/>
              </a:lnSpc>
              <a:spcBef>
                <a:spcPts val="1200"/>
              </a:spcBef>
              <a:spcAft>
                <a:spcPts val="0"/>
              </a:spcAft>
              <a:buClr>
                <a:srgbClr val="7F7F7F"/>
              </a:buClr>
              <a:buSzPts val="1000"/>
              <a:buChar char="–"/>
            </a:pPr>
            <a:r>
              <a:rPr lang="en-US" sz="1000">
                <a:solidFill>
                  <a:srgbClr val="7F7F7F"/>
                </a:solidFill>
              </a:rPr>
              <a:t>e.g.-- 1 table for locality records; 1 table taxon records</a:t>
            </a:r>
            <a:endParaRPr sz="1000">
              <a:solidFill>
                <a:srgbClr val="7F7F7F"/>
              </a:solidFill>
            </a:endParaRPr>
          </a:p>
        </p:txBody>
      </p:sp>
      <p:sp>
        <p:nvSpPr>
          <p:cNvPr id="227" name="Google Shape;227;g135f80a2e56_2_4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INTRODUCTION TO R</a:t>
            </a:r>
            <a:endParaRPr b="1" i="0" sz="100" u="none" cap="none" strike="noStrike">
              <a:solidFill>
                <a:schemeClr val="accent1"/>
              </a:solidFill>
              <a:latin typeface="Arial"/>
              <a:ea typeface="Arial"/>
              <a:cs typeface="Arial"/>
              <a:sym typeface="Arial"/>
            </a:endParaRPr>
          </a:p>
        </p:txBody>
      </p:sp>
      <p:pic>
        <p:nvPicPr>
          <p:cNvPr id="228" name="Google Shape;228;g135f80a2e56_2_46"/>
          <p:cNvPicPr preferRelativeResize="0"/>
          <p:nvPr/>
        </p:nvPicPr>
        <p:blipFill>
          <a:blip r:embed="rId3">
            <a:alphaModFix/>
          </a:blip>
          <a:stretch>
            <a:fillRect/>
          </a:stretch>
        </p:blipFill>
        <p:spPr>
          <a:xfrm rot="-1">
            <a:off x="5187751" y="1098775"/>
            <a:ext cx="3089697" cy="3858122"/>
          </a:xfrm>
          <a:prstGeom prst="rect">
            <a:avLst/>
          </a:prstGeom>
          <a:noFill/>
          <a:ln>
            <a:noFill/>
          </a:ln>
        </p:spPr>
      </p:pic>
      <p:sp>
        <p:nvSpPr>
          <p:cNvPr id="229" name="Google Shape;229;g135f80a2e56_2_46"/>
          <p:cNvSpPr/>
          <p:nvPr/>
        </p:nvSpPr>
        <p:spPr>
          <a:xfrm>
            <a:off x="250825" y="3849325"/>
            <a:ext cx="4052700" cy="1107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0" name="Google Shape;230;g135f80a2e56_2_46"/>
          <p:cNvSpPr txBox="1"/>
          <p:nvPr/>
        </p:nvSpPr>
        <p:spPr>
          <a:xfrm>
            <a:off x="570025" y="4001725"/>
            <a:ext cx="3402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But Remember! </a:t>
            </a:r>
            <a:r>
              <a:rPr b="1" lang="en-US"/>
              <a:t>Useful data</a:t>
            </a:r>
            <a:endParaRPr b="1"/>
          </a:p>
          <a:p>
            <a:pPr indent="0" lvl="0" marL="0" rtl="0" algn="l">
              <a:spcBef>
                <a:spcPts val="0"/>
              </a:spcBef>
              <a:spcAft>
                <a:spcPts val="0"/>
              </a:spcAft>
              <a:buNone/>
            </a:pPr>
            <a:r>
              <a:rPr lang="en-US"/>
              <a:t>“Data cleaning is improving quality of data to make them ‘fit for use’”</a:t>
            </a:r>
            <a:endParaRPr/>
          </a:p>
        </p:txBody>
      </p:sp>
      <p:grpSp>
        <p:nvGrpSpPr>
          <p:cNvPr id="231" name="Google Shape;231;g135f80a2e56_2_46"/>
          <p:cNvGrpSpPr/>
          <p:nvPr/>
        </p:nvGrpSpPr>
        <p:grpSpPr>
          <a:xfrm rot="68746">
            <a:off x="6398865" y="2853014"/>
            <a:ext cx="667471" cy="237586"/>
            <a:chOff x="5353150" y="654615"/>
            <a:chExt cx="808894" cy="296373"/>
          </a:xfrm>
        </p:grpSpPr>
        <p:sp>
          <p:nvSpPr>
            <p:cNvPr id="232" name="Google Shape;232;g135f80a2e56_2_46"/>
            <p:cNvSpPr/>
            <p:nvPr/>
          </p:nvSpPr>
          <p:spPr>
            <a:xfrm>
              <a:off x="5353150" y="654775"/>
              <a:ext cx="804000" cy="286800"/>
            </a:xfrm>
            <a:prstGeom prst="roundRect">
              <a:avLst>
                <a:gd fmla="val 50000" name="adj"/>
              </a:avLst>
            </a:prstGeom>
            <a:solidFill>
              <a:srgbClr val="F3F3F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3" name="Google Shape;233;g135f80a2e56_2_46"/>
            <p:cNvCxnSpPr>
              <a:stCxn id="232" idx="1"/>
            </p:cNvCxnSpPr>
            <p:nvPr/>
          </p:nvCxnSpPr>
          <p:spPr>
            <a:xfrm rot="-70726">
              <a:off x="5353965" y="789875"/>
              <a:ext cx="802070" cy="16300"/>
            </a:xfrm>
            <a:prstGeom prst="straightConnector1">
              <a:avLst/>
            </a:prstGeom>
            <a:noFill/>
            <a:ln cap="flat" cmpd="sng" w="19050">
              <a:solidFill>
                <a:srgbClr val="000000"/>
              </a:solidFill>
              <a:prstDash val="solid"/>
              <a:round/>
              <a:headEnd len="med" w="med" type="none"/>
              <a:tailEnd len="med" w="med" type="none"/>
            </a:ln>
          </p:spPr>
        </p:cxnSp>
        <p:cxnSp>
          <p:nvCxnSpPr>
            <p:cNvPr id="234" name="Google Shape;234;g135f80a2e56_2_46"/>
            <p:cNvCxnSpPr>
              <a:stCxn id="232" idx="2"/>
              <a:endCxn id="232" idx="0"/>
            </p:cNvCxnSpPr>
            <p:nvPr/>
          </p:nvCxnSpPr>
          <p:spPr>
            <a:xfrm flipH="1" rot="10732602">
              <a:off x="5739847" y="654259"/>
              <a:ext cx="30606" cy="287831"/>
            </a:xfrm>
            <a:prstGeom prst="straightConnector1">
              <a:avLst/>
            </a:prstGeom>
            <a:noFill/>
            <a:ln cap="flat" cmpd="sng" w="19050">
              <a:solidFill>
                <a:srgbClr val="000000"/>
              </a:solidFill>
              <a:prstDash val="solid"/>
              <a:round/>
              <a:headEnd len="med" w="med" type="none"/>
              <a:tailEnd len="med" w="med" type="none"/>
            </a:ln>
          </p:spPr>
        </p:cxnSp>
        <p:cxnSp>
          <p:nvCxnSpPr>
            <p:cNvPr id="235" name="Google Shape;235;g135f80a2e56_2_46"/>
            <p:cNvCxnSpPr/>
            <p:nvPr/>
          </p:nvCxnSpPr>
          <p:spPr>
            <a:xfrm rot="-7694359">
              <a:off x="5781142" y="706469"/>
              <a:ext cx="223444" cy="192937"/>
            </a:xfrm>
            <a:prstGeom prst="straightConnector1">
              <a:avLst/>
            </a:prstGeom>
            <a:noFill/>
            <a:ln cap="flat" cmpd="sng" w="19050">
              <a:solidFill>
                <a:srgbClr val="000000"/>
              </a:solidFill>
              <a:prstDash val="solid"/>
              <a:round/>
              <a:headEnd len="med" w="med" type="none"/>
              <a:tailEnd len="med" w="med" type="none"/>
            </a:ln>
          </p:spPr>
        </p:cxnSp>
        <p:cxnSp>
          <p:nvCxnSpPr>
            <p:cNvPr id="236" name="Google Shape;236;g135f80a2e56_2_46"/>
            <p:cNvCxnSpPr/>
            <p:nvPr/>
          </p:nvCxnSpPr>
          <p:spPr>
            <a:xfrm rot="-7693911">
              <a:off x="5917095" y="698796"/>
              <a:ext cx="206998" cy="198278"/>
            </a:xfrm>
            <a:prstGeom prst="straightConnector1">
              <a:avLst/>
            </a:prstGeom>
            <a:noFill/>
            <a:ln cap="flat" cmpd="sng" w="19050">
              <a:solidFill>
                <a:srgbClr val="000000"/>
              </a:solidFill>
              <a:prstDash val="solid"/>
              <a:round/>
              <a:headEnd len="med" w="med" type="none"/>
              <a:tailEnd len="med" w="med" type="none"/>
            </a:ln>
          </p:spPr>
        </p:cxnSp>
        <p:cxnSp>
          <p:nvCxnSpPr>
            <p:cNvPr id="237" name="Google Shape;237;g135f80a2e56_2_46"/>
            <p:cNvCxnSpPr/>
            <p:nvPr/>
          </p:nvCxnSpPr>
          <p:spPr>
            <a:xfrm rot="-7694433">
              <a:off x="5503728" y="720787"/>
              <a:ext cx="243310" cy="157517"/>
            </a:xfrm>
            <a:prstGeom prst="straightConnector1">
              <a:avLst/>
            </a:prstGeom>
            <a:noFill/>
            <a:ln cap="flat" cmpd="sng" w="19050">
              <a:solidFill>
                <a:srgbClr val="000000"/>
              </a:solidFill>
              <a:prstDash val="solid"/>
              <a:round/>
              <a:headEnd len="med" w="med" type="none"/>
              <a:tailEnd len="med" w="med" type="none"/>
            </a:ln>
          </p:spPr>
        </p:cxnSp>
        <p:cxnSp>
          <p:nvCxnSpPr>
            <p:cNvPr id="238" name="Google Shape;238;g135f80a2e56_2_46"/>
            <p:cNvCxnSpPr/>
            <p:nvPr/>
          </p:nvCxnSpPr>
          <p:spPr>
            <a:xfrm rot="-7694433">
              <a:off x="5368937" y="721987"/>
              <a:ext cx="243310" cy="150255"/>
            </a:xfrm>
            <a:prstGeom prst="straightConnector1">
              <a:avLst/>
            </a:prstGeom>
            <a:noFill/>
            <a:ln cap="flat" cmpd="sng" w="19050">
              <a:solidFill>
                <a:srgbClr val="000000"/>
              </a:solidFill>
              <a:prstDash val="solid"/>
              <a:round/>
              <a:headEnd len="med" w="med" type="none"/>
              <a:tailEnd len="med" w="med"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cxnSp>
        <p:nvCxnSpPr>
          <p:cNvPr id="243" name="Google Shape;243;g135f80a2e56_3_278"/>
          <p:cNvCxnSpPr/>
          <p:nvPr/>
        </p:nvCxnSpPr>
        <p:spPr>
          <a:xfrm flipH="1" rot="-5400000">
            <a:off x="5477475" y="982750"/>
            <a:ext cx="1073100" cy="1073100"/>
          </a:xfrm>
          <a:prstGeom prst="bentConnector3">
            <a:avLst>
              <a:gd fmla="val 50000" name="adj1"/>
            </a:avLst>
          </a:prstGeom>
          <a:noFill/>
          <a:ln cap="flat" cmpd="sng" w="9525">
            <a:solidFill>
              <a:schemeClr val="dk2"/>
            </a:solidFill>
            <a:prstDash val="solid"/>
            <a:round/>
            <a:headEnd len="med" w="med" type="none"/>
            <a:tailEnd len="med" w="med" type="triangle"/>
          </a:ln>
        </p:spPr>
      </p:cxnSp>
      <p:sp>
        <p:nvSpPr>
          <p:cNvPr id="244" name="Google Shape;244;g135f80a2e56_3_278"/>
          <p:cNvSpPr/>
          <p:nvPr/>
        </p:nvSpPr>
        <p:spPr>
          <a:xfrm>
            <a:off x="5236350" y="993925"/>
            <a:ext cx="1140300" cy="700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135f80a2e56_3_278"/>
          <p:cNvSpPr txBox="1"/>
          <p:nvPr/>
        </p:nvSpPr>
        <p:spPr>
          <a:xfrm>
            <a:off x="250825" y="2895600"/>
            <a:ext cx="2881200" cy="1081200"/>
          </a:xfrm>
          <a:prstGeom prst="rect">
            <a:avLst/>
          </a:prstGeom>
          <a:noFill/>
          <a:ln>
            <a:noFill/>
          </a:ln>
        </p:spPr>
        <p:txBody>
          <a:bodyPr anchorCtr="0" anchor="t" bIns="91425" lIns="0" spcFirstLastPara="1" rIns="91425" wrap="square" tIns="91425">
            <a:noAutofit/>
          </a:bodyPr>
          <a:lstStyle/>
          <a:p>
            <a:pPr indent="0" lvl="0" marL="0" marR="0" rtl="0" algn="l">
              <a:lnSpc>
                <a:spcPct val="150000"/>
              </a:lnSpc>
              <a:spcBef>
                <a:spcPts val="0"/>
              </a:spcBef>
              <a:spcAft>
                <a:spcPts val="0"/>
              </a:spcAft>
              <a:buClr>
                <a:srgbClr val="000000"/>
              </a:buClr>
              <a:buSzPts val="1000"/>
              <a:buFont typeface="Arial"/>
              <a:buNone/>
            </a:pPr>
            <a:r>
              <a:rPr lang="en-US" sz="1000">
                <a:solidFill>
                  <a:schemeClr val="dk1"/>
                </a:solidFill>
              </a:rPr>
              <a:t>The two actions are opposites:</a:t>
            </a:r>
            <a:endParaRPr b="0" i="0" sz="1400" u="none" cap="none" strike="noStrike">
              <a:solidFill>
                <a:srgbClr val="000000"/>
              </a:solidFill>
              <a:latin typeface="Arial"/>
              <a:ea typeface="Arial"/>
              <a:cs typeface="Arial"/>
              <a:sym typeface="Arial"/>
            </a:endParaRPr>
          </a:p>
          <a:p>
            <a:pPr indent="-173228" lvl="0" marL="210312" marR="0" rtl="0" algn="l">
              <a:lnSpc>
                <a:spcPct val="150000"/>
              </a:lnSpc>
              <a:spcBef>
                <a:spcPts val="200"/>
              </a:spcBef>
              <a:spcAft>
                <a:spcPts val="0"/>
              </a:spcAft>
              <a:buClr>
                <a:schemeClr val="dk1"/>
              </a:buClr>
              <a:buSzPts val="1000"/>
              <a:buFont typeface="Arial"/>
              <a:buAutoNum type="arabicPeriod"/>
            </a:pPr>
            <a:r>
              <a:rPr lang="en-US" sz="1000">
                <a:solidFill>
                  <a:schemeClr val="dk1"/>
                </a:solidFill>
              </a:rPr>
              <a:t>Gathering: Adds rows to consolidate columns</a:t>
            </a:r>
            <a:endParaRPr sz="1000">
              <a:solidFill>
                <a:schemeClr val="dk1"/>
              </a:solidFill>
            </a:endParaRPr>
          </a:p>
        </p:txBody>
      </p:sp>
      <p:sp>
        <p:nvSpPr>
          <p:cNvPr id="246" name="Google Shape;246;g135f80a2e56_3_278"/>
          <p:cNvSpPr txBox="1"/>
          <p:nvPr/>
        </p:nvSpPr>
        <p:spPr>
          <a:xfrm>
            <a:off x="250825" y="808050"/>
            <a:ext cx="2476200" cy="10428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Reshaping Data</a:t>
            </a:r>
            <a:endParaRPr b="0" i="0" sz="2200" u="none" cap="none" strike="noStrike">
              <a:solidFill>
                <a:schemeClr val="dk2"/>
              </a:solidFill>
              <a:latin typeface="Arial"/>
              <a:ea typeface="Arial"/>
              <a:cs typeface="Arial"/>
              <a:sym typeface="Arial"/>
            </a:endParaRPr>
          </a:p>
        </p:txBody>
      </p:sp>
      <p:sp>
        <p:nvSpPr>
          <p:cNvPr id="247" name="Google Shape;247;g135f80a2e56_3_278"/>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Gathering and Spreading</a:t>
            </a:r>
            <a:endParaRPr b="0" i="0" sz="1050" u="none" cap="none" strike="noStrike">
              <a:solidFill>
                <a:srgbClr val="7F7F7F"/>
              </a:solidFill>
              <a:latin typeface="Arial"/>
              <a:ea typeface="Arial"/>
              <a:cs typeface="Arial"/>
              <a:sym typeface="Arial"/>
            </a:endParaRPr>
          </a:p>
        </p:txBody>
      </p:sp>
      <p:sp>
        <p:nvSpPr>
          <p:cNvPr id="248" name="Google Shape;248;g135f80a2e56_3_278"/>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INTRODUCTION TO R</a:t>
            </a:r>
            <a:endParaRPr b="1" i="0" sz="100" u="none" cap="none" strike="noStrike">
              <a:solidFill>
                <a:schemeClr val="accent1"/>
              </a:solidFill>
              <a:latin typeface="Arial"/>
              <a:ea typeface="Arial"/>
              <a:cs typeface="Arial"/>
              <a:sym typeface="Arial"/>
            </a:endParaRPr>
          </a:p>
        </p:txBody>
      </p:sp>
      <p:graphicFrame>
        <p:nvGraphicFramePr>
          <p:cNvPr id="249" name="Google Shape;249;g135f80a2e56_3_278"/>
          <p:cNvGraphicFramePr/>
          <p:nvPr/>
        </p:nvGraphicFramePr>
        <p:xfrm>
          <a:off x="6643075" y="982750"/>
          <a:ext cx="3000000" cy="3000000"/>
        </p:xfrm>
        <a:graphic>
          <a:graphicData uri="http://schemas.openxmlformats.org/drawingml/2006/table">
            <a:tbl>
              <a:tblPr>
                <a:noFill/>
                <a:tableStyleId>{C559AA60-2DF7-488C-815A-7066DE94E78A}</a:tableStyleId>
              </a:tblPr>
              <a:tblGrid>
                <a:gridCol w="740675"/>
                <a:gridCol w="740675"/>
                <a:gridCol w="740675"/>
              </a:tblGrid>
              <a:tr h="303450">
                <a:tc>
                  <a:txBody>
                    <a:bodyPr/>
                    <a:lstStyle/>
                    <a:p>
                      <a:pPr indent="0" lvl="0" marL="0" rtl="0" algn="l">
                        <a:spcBef>
                          <a:spcPts val="0"/>
                        </a:spcBef>
                        <a:spcAft>
                          <a:spcPts val="0"/>
                        </a:spcAft>
                        <a:buNone/>
                      </a:pPr>
                      <a:r>
                        <a:rPr lang="en-US" sz="800"/>
                        <a:t>Cat #</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c>
                  <a:txBody>
                    <a:bodyPr/>
                    <a:lstStyle/>
                    <a:p>
                      <a:pPr indent="0" lvl="0" marL="0" rtl="0" algn="l">
                        <a:spcBef>
                          <a:spcPts val="0"/>
                        </a:spcBef>
                        <a:spcAft>
                          <a:spcPts val="0"/>
                        </a:spcAft>
                        <a:buNone/>
                      </a:pPr>
                      <a:r>
                        <a:rPr lang="en-US" sz="800"/>
                        <a:t>ID</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r>
              <a:tr h="303450">
                <a:tc>
                  <a:txBody>
                    <a:bodyPr/>
                    <a:lstStyle/>
                    <a:p>
                      <a:pPr indent="0" lvl="0" marL="0" rtl="0" algn="l">
                        <a:spcBef>
                          <a:spcPts val="0"/>
                        </a:spcBef>
                        <a:spcAft>
                          <a:spcPts val="0"/>
                        </a:spcAft>
                        <a:buNone/>
                      </a:pPr>
                      <a:r>
                        <a:rPr lang="en-US" sz="800"/>
                        <a:t>FM 15</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ID-1</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P. jagori</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3450">
                <a:tc>
                  <a:txBody>
                    <a:bodyPr/>
                    <a:lstStyle/>
                    <a:p>
                      <a:pPr indent="0" lvl="0" marL="0" rtl="0" algn="l">
                        <a:spcBef>
                          <a:spcPts val="0"/>
                        </a:spcBef>
                        <a:spcAft>
                          <a:spcPts val="0"/>
                        </a:spcAft>
                        <a:buNone/>
                      </a:pPr>
                      <a:r>
                        <a:rPr lang="en-US" sz="800"/>
                        <a:t>FM 15</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ID-2</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P. minor</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6650">
                <a:tc>
                  <a:txBody>
                    <a:bodyPr/>
                    <a:lstStyle/>
                    <a:p>
                      <a:pPr indent="0" lvl="0" marL="0" rtl="0" algn="l">
                        <a:spcBef>
                          <a:spcPts val="0"/>
                        </a:spcBef>
                        <a:spcAft>
                          <a:spcPts val="0"/>
                        </a:spcAft>
                        <a:buNone/>
                      </a:pPr>
                      <a:r>
                        <a:rPr lang="en-US" sz="800"/>
                        <a:t>FM 15</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ID-3</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P. vampyrus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3450">
                <a:tc>
                  <a:txBody>
                    <a:bodyPr/>
                    <a:lstStyle/>
                    <a:p>
                      <a:pPr indent="0" lvl="0" marL="0" rtl="0" algn="l">
                        <a:spcBef>
                          <a:spcPts val="0"/>
                        </a:spcBef>
                        <a:spcAft>
                          <a:spcPts val="0"/>
                        </a:spcAft>
                        <a:buNone/>
                      </a:pPr>
                      <a:r>
                        <a:rPr lang="en-US" sz="800"/>
                        <a:t>FM 36</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ID-1</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R. inops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3450">
                <a:tc>
                  <a:txBody>
                    <a:bodyPr/>
                    <a:lstStyle/>
                    <a:p>
                      <a:pPr indent="0" lvl="0" marL="0" rtl="0" algn="l">
                        <a:spcBef>
                          <a:spcPts val="0"/>
                        </a:spcBef>
                        <a:spcAft>
                          <a:spcPts val="0"/>
                        </a:spcAft>
                        <a:buNone/>
                      </a:pPr>
                      <a:r>
                        <a:rPr lang="en-US" sz="800"/>
                        <a:t>FM 36</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ID-2</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R. rufus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6650">
                <a:tc>
                  <a:txBody>
                    <a:bodyPr/>
                    <a:lstStyle/>
                    <a:p>
                      <a:pPr indent="0" lvl="0" marL="0" rtl="0" algn="l">
                        <a:spcBef>
                          <a:spcPts val="0"/>
                        </a:spcBef>
                        <a:spcAft>
                          <a:spcPts val="0"/>
                        </a:spcAft>
                        <a:buNone/>
                      </a:pPr>
                      <a:r>
                        <a:rPr lang="en-US" sz="800"/>
                        <a:t>FM 36</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ID-3</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R. arcuatus</a:t>
                      </a:r>
                      <a:endParaRPr sz="800"/>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bl>
          </a:graphicData>
        </a:graphic>
      </p:graphicFrame>
      <p:graphicFrame>
        <p:nvGraphicFramePr>
          <p:cNvPr id="250" name="Google Shape;250;g135f80a2e56_3_278"/>
          <p:cNvGraphicFramePr/>
          <p:nvPr/>
        </p:nvGraphicFramePr>
        <p:xfrm>
          <a:off x="3360625" y="982750"/>
          <a:ext cx="3000000" cy="3000000"/>
        </p:xfrm>
        <a:graphic>
          <a:graphicData uri="http://schemas.openxmlformats.org/drawingml/2006/table">
            <a:tbl>
              <a:tblPr>
                <a:noFill/>
                <a:tableStyleId>{C559AA60-2DF7-488C-815A-7066DE94E78A}</a:tableStyleId>
              </a:tblPr>
              <a:tblGrid>
                <a:gridCol w="754375"/>
                <a:gridCol w="754375"/>
                <a:gridCol w="754375"/>
                <a:gridCol w="754375"/>
              </a:tblGrid>
              <a:tr h="304200">
                <a:tc>
                  <a:txBody>
                    <a:bodyPr/>
                    <a:lstStyle/>
                    <a:p>
                      <a:pPr indent="0" lvl="0" marL="0" rtl="0" algn="l">
                        <a:spcBef>
                          <a:spcPts val="0"/>
                        </a:spcBef>
                        <a:spcAft>
                          <a:spcPts val="0"/>
                        </a:spcAft>
                        <a:buNone/>
                      </a:pPr>
                      <a:r>
                        <a:rPr lang="en-US" sz="800"/>
                        <a:t>Cat #</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ID-1</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c>
                  <a:txBody>
                    <a:bodyPr/>
                    <a:lstStyle/>
                    <a:p>
                      <a:pPr indent="0" lvl="0" marL="0" rtl="0" algn="l">
                        <a:spcBef>
                          <a:spcPts val="0"/>
                        </a:spcBef>
                        <a:spcAft>
                          <a:spcPts val="0"/>
                        </a:spcAft>
                        <a:buNone/>
                      </a:pPr>
                      <a:r>
                        <a:rPr lang="en-US" sz="800"/>
                        <a:t>ID-2</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c>
                  <a:txBody>
                    <a:bodyPr/>
                    <a:lstStyle/>
                    <a:p>
                      <a:pPr indent="0" lvl="0" marL="0" rtl="0" algn="l">
                        <a:spcBef>
                          <a:spcPts val="0"/>
                        </a:spcBef>
                        <a:spcAft>
                          <a:spcPts val="0"/>
                        </a:spcAft>
                        <a:buNone/>
                      </a:pPr>
                      <a:r>
                        <a:rPr lang="en-US" sz="800"/>
                        <a:t>ID-3</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3C5AF">
                        <a:alpha val="22750"/>
                      </a:srgbClr>
                    </a:solidFill>
                  </a:tcPr>
                </a:tc>
              </a:tr>
              <a:tr h="305100">
                <a:tc>
                  <a:txBody>
                    <a:bodyPr/>
                    <a:lstStyle/>
                    <a:p>
                      <a:pPr indent="0" lvl="0" marL="0" rtl="0" algn="l">
                        <a:spcBef>
                          <a:spcPts val="0"/>
                        </a:spcBef>
                        <a:spcAft>
                          <a:spcPts val="0"/>
                        </a:spcAft>
                        <a:buNone/>
                      </a:pPr>
                      <a:r>
                        <a:rPr lang="en-US" sz="800"/>
                        <a:t>FM 15</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P. jagori</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P. minor</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P. vampyrus</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r h="305100">
                <a:tc>
                  <a:txBody>
                    <a:bodyPr/>
                    <a:lstStyle/>
                    <a:p>
                      <a:pPr indent="0" lvl="0" marL="0" rtl="0" algn="l">
                        <a:spcBef>
                          <a:spcPts val="0"/>
                        </a:spcBef>
                        <a:spcAft>
                          <a:spcPts val="0"/>
                        </a:spcAft>
                        <a:buNone/>
                      </a:pPr>
                      <a:r>
                        <a:rPr lang="en-US" sz="800"/>
                        <a:t>FM 36</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rtl="0" algn="l">
                        <a:spcBef>
                          <a:spcPts val="0"/>
                        </a:spcBef>
                        <a:spcAft>
                          <a:spcPts val="0"/>
                        </a:spcAft>
                        <a:buNone/>
                      </a:pPr>
                      <a:r>
                        <a:rPr lang="en-US" sz="800"/>
                        <a:t>R. inops</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R. rufus</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c>
                  <a:txBody>
                    <a:bodyPr/>
                    <a:lstStyle/>
                    <a:p>
                      <a:pPr indent="0" lvl="0" marL="0" rtl="0" algn="l">
                        <a:spcBef>
                          <a:spcPts val="0"/>
                        </a:spcBef>
                        <a:spcAft>
                          <a:spcPts val="0"/>
                        </a:spcAft>
                        <a:buNone/>
                      </a:pPr>
                      <a:r>
                        <a:rPr lang="en-US" sz="800"/>
                        <a:t>R. arcuatus</a:t>
                      </a:r>
                      <a:endParaRPr sz="800"/>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446DCD">
                        <a:alpha val="22750"/>
                      </a:srgbClr>
                    </a:solidFill>
                  </a:tcPr>
                </a:tc>
              </a:tr>
            </a:tbl>
          </a:graphicData>
        </a:graphic>
      </p:graphicFrame>
      <p:sp>
        <p:nvSpPr>
          <p:cNvPr id="251" name="Google Shape;251;g135f80a2e56_3_278"/>
          <p:cNvSpPr/>
          <p:nvPr/>
        </p:nvSpPr>
        <p:spPr>
          <a:xfrm>
            <a:off x="3360625" y="601750"/>
            <a:ext cx="228600" cy="228600"/>
          </a:xfrm>
          <a:prstGeom prst="ellipse">
            <a:avLst/>
          </a:prstGeom>
          <a:no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US" sz="1000"/>
              <a:t>1</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eld Museum">
  <a:themeElements>
    <a:clrScheme name="Field Museum">
      <a:dk1>
        <a:srgbClr val="0F0F14"/>
      </a:dk1>
      <a:lt1>
        <a:srgbClr val="FFFFFF"/>
      </a:lt1>
      <a:dk2>
        <a:srgbClr val="0F0F14"/>
      </a:dk2>
      <a:lt2>
        <a:srgbClr val="FFFFFF"/>
      </a:lt2>
      <a:accent1>
        <a:srgbClr val="37816E"/>
      </a:accent1>
      <a:accent2>
        <a:srgbClr val="F0F3F3"/>
      </a:accent2>
      <a:accent3>
        <a:srgbClr val="B35F96"/>
      </a:accent3>
      <a:accent4>
        <a:srgbClr val="F4A562"/>
      </a:accent4>
      <a:accent5>
        <a:srgbClr val="446DCD"/>
      </a:accent5>
      <a:accent6>
        <a:srgbClr val="37816E"/>
      </a:accent6>
      <a:hlink>
        <a:srgbClr val="446DCD"/>
      </a:hlink>
      <a:folHlink>
        <a:srgbClr val="446D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2022-02-02T09:59:38Z</dcterms:created>
  <dc:creator>Damon Nofar</dc:creator>
</cp:coreProperties>
</file>