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hqcPTB2IiK6tU8jPH8lpCwv0uVG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lexis Ramire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537B8A7-0D3A-4AA9-805C-62F12BCED220}">
  <a:tblStyle styleId="{F537B8A7-0D3A-4AA9-805C-62F12BCED22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CEA"/>
          </a:solidFill>
        </a:fill>
      </a:tcStyle>
    </a:wholeTbl>
    <a:band1H>
      <a:tcTxStyle b="off" i="off"/>
      <a:tcStyle>
        <a:fill>
          <a:solidFill>
            <a:srgbClr val="CCD7D4"/>
          </a:solidFill>
        </a:fill>
      </a:tcStyle>
    </a:band1H>
    <a:band2H>
      <a:tcTxStyle b="off" i="off"/>
    </a:band2H>
    <a:band1V>
      <a:tcTxStyle b="off" i="off"/>
      <a:tcStyle>
        <a:fill>
          <a:solidFill>
            <a:srgbClr val="CCD7D4"/>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7-14T20:49:56.086">
    <p:pos x="6000" y="0"/>
    <p:text>∑ button, GroupBy: Genius, ID:count</p:text>
    <p:extLst>
      <p:ext uri="{C676402C-5697-4E1C-873F-D02D1690AC5C}">
        <p15:threadingInfo timeZoneBias="0"/>
      </p:ext>
      <p:ext uri="http://customooxmlschemas.google.com/">
        <go:slidesCustomData xmlns:go="http://customooxmlschemas.google.com/" commentPostId="AAAAcrxCT8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3538ebba9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32" name="Google Shape;132;g13538ebba9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3538ebba94_4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13538ebba94_4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13538ebba94_4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3538ebba94_2_1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55" name="Google Shape;255;g13538ebba94_2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3568a1cf37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63" name="Google Shape;263;g13568a1cf37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3538ebba94_4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g13538ebba94_4_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13538ebba94_4_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3538ebba94_4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13538ebba94_4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3538ebba94_4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297" name="Google Shape;297;g13538ebba94_4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3538ebba94_2_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07" name="Google Shape;307;g13538ebba94_2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538ebba94_1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317" name="Google Shape;317;g13538ebba94_1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3568a1cf37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328" name="Google Shape;328;g13568a1cf37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3538ebba94_2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51" name="Google Shape;351;g13538ebba94_2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cfda2344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Click on image and choose “Replace image” in the menu. To move around the visible part of the image within the placeholder, click on “Crop” and move the image up or down.</a:t>
            </a:r>
            <a:endParaRPr/>
          </a:p>
          <a:p>
            <a:pPr indent="0" lvl="0" marL="0" rtl="0" algn="l">
              <a:lnSpc>
                <a:spcPct val="100000"/>
              </a:lnSpc>
              <a:spcBef>
                <a:spcPts val="0"/>
              </a:spcBef>
              <a:spcAft>
                <a:spcPts val="0"/>
              </a:spcAft>
              <a:buSzPts val="1400"/>
              <a:buNone/>
            </a:pPr>
            <a:r>
              <a:t/>
            </a:r>
            <a:endParaRPr/>
          </a:p>
        </p:txBody>
      </p:sp>
      <p:sp>
        <p:nvSpPr>
          <p:cNvPr id="139" name="Google Shape;139;g13cfda2344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3538ebba94_1_1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360" name="Google Shape;360;g13538ebba94_1_1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3568a1cf37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76" name="Google Shape;376;g13568a1cf37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3d11d7d1c7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392" name="Google Shape;392;g13d11d7d1c7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13ca25ce638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407" name="Google Shape;407;g13ca25ce638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3d11d7d1c7_1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p:txBody>
      </p:sp>
      <p:sp>
        <p:nvSpPr>
          <p:cNvPr id="424" name="Google Shape;424;g13d11d7d1c7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2003456d7e_2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35" name="Google Shape;435;g12003456d7e_2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3ca25ce638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44" name="Google Shape;444;g13ca25ce63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3538ebba94_1_2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53" name="Google Shape;453;g13538ebba94_1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3538ebba94_1_2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64" name="Google Shape;464;g13538ebba94_1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2003456d7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2003456d7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12003456d7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538ebba94_4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13538ebba94_4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g13538ebba94_4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3538ebba94_4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13538ebba94_4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g13538ebba94_4_1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3538ebba94_2_3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492" name="Google Shape;492;g13538ebba94_2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3538ebba94_2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04" name="Google Shape;504;g13538ebba94_2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3ca25ce638_1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13" name="Google Shape;513;g13ca25ce638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3538ebba94_4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24" name="Google Shape;524;g13538ebba94_4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3568a1cf37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539" name="Google Shape;539;g13568a1cf37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3d1060194f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g13d1060194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3c3ed0cb8b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g13c3ed0cb8b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3538ebba94_4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This project was made possible in part by the Institute of Museum and Library Services [include IMLS grant number when space allows]."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US"/>
              <a:t>You may choose to include this acknowledgment in Spanish:</a:t>
            </a:r>
            <a:endParaRPr/>
          </a:p>
          <a:p>
            <a:pPr indent="0" lvl="0" marL="0" rtl="0" algn="l">
              <a:lnSpc>
                <a:spcPct val="100000"/>
              </a:lnSpc>
              <a:spcBef>
                <a:spcPts val="0"/>
              </a:spcBef>
              <a:spcAft>
                <a:spcPts val="0"/>
              </a:spcAft>
              <a:buSzPts val="1400"/>
              <a:buNone/>
            </a:pPr>
            <a:r>
              <a:rPr lang="en-US"/>
              <a:t>“Este proyecto ha sido posible en parte por el Instituto de Servicios de Museos y Bibliotecas, [include IMLS grant number when space allows].</a:t>
            </a:r>
            <a:endParaRPr/>
          </a:p>
        </p:txBody>
      </p:sp>
      <p:sp>
        <p:nvSpPr>
          <p:cNvPr id="570" name="Google Shape;570;g13538ebba94_4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538ebba94_1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TIP: To quickly change the bullet point style, simply right-click on the bullet and choose another icon.</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70" name="Google Shape;170;g13538ebba94_1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538ebba94_1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84" name="Google Shape;184;g13538ebba94_1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3538ebba94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192" name="Google Shape;192;g13538ebba94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3538ebba94_1_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07" name="Google Shape;207;g13538ebba94_1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538ebba94_1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20" name="Google Shape;220;g13538ebba94_1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3538ebba94_1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36" name="Google Shape;236;g13538ebba94_1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imls.gov" TargetMode="External"/><Relationship Id="rId3" Type="http://schemas.openxmlformats.org/officeDocument/2006/relationships/image" Target="../media/image4.jpg"/><Relationship Id="rId4" Type="http://schemas.openxmlformats.org/officeDocument/2006/relationships/hyperlink" Target="https://www.imls.gov" TargetMode="External"/><Relationship Id="rId5"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hyperlink" Target="https://www.imls.gov" TargetMode="Externa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logo)">
  <p:cSld name="BLANK_3">
    <p:spTree>
      <p:nvGrpSpPr>
        <p:cNvPr id="13" name="Shape 13"/>
        <p:cNvGrpSpPr/>
        <p:nvPr/>
      </p:nvGrpSpPr>
      <p:grpSpPr>
        <a:xfrm>
          <a:off x="0" y="0"/>
          <a:ext cx="0" cy="0"/>
          <a:chOff x="0" y="0"/>
          <a:chExt cx="0" cy="0"/>
        </a:xfrm>
      </p:grpSpPr>
      <p:sp>
        <p:nvSpPr>
          <p:cNvPr id="14" name="Google Shape;14;g117bd95c426_0_5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 name="Google Shape;15;g117bd95c426_0_58"/>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2">
  <p:cSld name="TITLE_ONLY_1_1_1_1_1">
    <p:spTree>
      <p:nvGrpSpPr>
        <p:cNvPr id="48" name="Shape 48"/>
        <p:cNvGrpSpPr/>
        <p:nvPr/>
      </p:nvGrpSpPr>
      <p:grpSpPr>
        <a:xfrm>
          <a:off x="0" y="0"/>
          <a:ext cx="0" cy="0"/>
          <a:chOff x="0" y="0"/>
          <a:chExt cx="0" cy="0"/>
        </a:xfrm>
      </p:grpSpPr>
      <p:sp>
        <p:nvSpPr>
          <p:cNvPr id="49" name="Google Shape;49;g1178b2858e0_1_35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 name="Google Shape;50;g1178b2858e0_1_355"/>
          <p:cNvSpPr/>
          <p:nvPr/>
        </p:nvSpPr>
        <p:spPr>
          <a:xfrm>
            <a:off x="3132138" y="0"/>
            <a:ext cx="601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1" name="Google Shape;51;g1178b2858e0_1_35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right 01">
  <p:cSld name="TITLE_ONLY_1_1_1_1">
    <p:spTree>
      <p:nvGrpSpPr>
        <p:cNvPr id="52" name="Shape 52"/>
        <p:cNvGrpSpPr/>
        <p:nvPr/>
      </p:nvGrpSpPr>
      <p:grpSpPr>
        <a:xfrm>
          <a:off x="0" y="0"/>
          <a:ext cx="0" cy="0"/>
          <a:chOff x="0" y="0"/>
          <a:chExt cx="0" cy="0"/>
        </a:xfrm>
      </p:grpSpPr>
      <p:sp>
        <p:nvSpPr>
          <p:cNvPr id="53" name="Google Shape;53;g1178b2858e0_1_34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4" name="Google Shape;54;g1178b2858e0_1_345"/>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5" name="Google Shape;55;g1178b2858e0_1_34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1">
  <p:cSld name="TITLE_ONLY_1_1_1_1_1_1_1">
    <p:spTree>
      <p:nvGrpSpPr>
        <p:cNvPr id="56" name="Shape 56"/>
        <p:cNvGrpSpPr/>
        <p:nvPr/>
      </p:nvGrpSpPr>
      <p:grpSpPr>
        <a:xfrm>
          <a:off x="0" y="0"/>
          <a:ext cx="0" cy="0"/>
          <a:chOff x="0" y="0"/>
          <a:chExt cx="0" cy="0"/>
        </a:xfrm>
      </p:grpSpPr>
      <p:sp>
        <p:nvSpPr>
          <p:cNvPr id="57" name="Google Shape;57;g1178b2858e0_1_374"/>
          <p:cNvSpPr/>
          <p:nvPr/>
        </p:nvSpPr>
        <p:spPr>
          <a:xfrm>
            <a:off x="0" y="1671638"/>
            <a:ext cx="9144000" cy="3471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 name="Google Shape;58;g1178b2858e0_1_37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59" name="Google Shape;59;g1178b2858e0_1_37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left 01">
  <p:cSld name="TITLE_ONLY_1_1_1_1_1_1">
    <p:spTree>
      <p:nvGrpSpPr>
        <p:cNvPr id="60" name="Shape 60"/>
        <p:cNvGrpSpPr/>
        <p:nvPr/>
      </p:nvGrpSpPr>
      <p:grpSpPr>
        <a:xfrm>
          <a:off x="0" y="0"/>
          <a:ext cx="0" cy="0"/>
          <a:chOff x="0" y="0"/>
          <a:chExt cx="0" cy="0"/>
        </a:xfrm>
      </p:grpSpPr>
      <p:sp>
        <p:nvSpPr>
          <p:cNvPr id="61" name="Google Shape;61;g1178b2858e0_1_365"/>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 name="Google Shape;62;g1178b2858e0_1_36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3" name="Google Shape;63;g1178b2858e0_1_36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bottom 02">
  <p:cSld name="TITLE_ONLY_1_1_1_1_1_1_1_1">
    <p:spTree>
      <p:nvGrpSpPr>
        <p:cNvPr id="64" name="Shape 64"/>
        <p:cNvGrpSpPr/>
        <p:nvPr/>
      </p:nvGrpSpPr>
      <p:grpSpPr>
        <a:xfrm>
          <a:off x="0" y="0"/>
          <a:ext cx="0" cy="0"/>
          <a:chOff x="0" y="0"/>
          <a:chExt cx="0" cy="0"/>
        </a:xfrm>
      </p:grpSpPr>
      <p:sp>
        <p:nvSpPr>
          <p:cNvPr id="65" name="Google Shape;65;g1178b2858e0_1_384"/>
          <p:cNvSpPr/>
          <p:nvPr/>
        </p:nvSpPr>
        <p:spPr>
          <a:xfrm>
            <a:off x="0" y="1311275"/>
            <a:ext cx="9144000" cy="3832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 name="Google Shape;66;g1178b2858e0_1_38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g1178b2858e0_1_38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Red">
  <p:cSld name="TITLE_ONLY_1_1_2">
    <p:spTree>
      <p:nvGrpSpPr>
        <p:cNvPr id="68" name="Shape 68"/>
        <p:cNvGrpSpPr/>
        <p:nvPr/>
      </p:nvGrpSpPr>
      <p:grpSpPr>
        <a:xfrm>
          <a:off x="0" y="0"/>
          <a:ext cx="0" cy="0"/>
          <a:chOff x="0" y="0"/>
          <a:chExt cx="0" cy="0"/>
        </a:xfrm>
      </p:grpSpPr>
      <p:sp>
        <p:nvSpPr>
          <p:cNvPr id="69" name="Google Shape;69;g1178b2858e0_1_394"/>
          <p:cNvSpPr/>
          <p:nvPr/>
        </p:nvSpPr>
        <p:spPr>
          <a:xfrm>
            <a:off x="2830351" y="0"/>
            <a:ext cx="6313800" cy="5143500"/>
          </a:xfrm>
          <a:prstGeom prst="rect">
            <a:avLst/>
          </a:prstGeom>
          <a:solidFill>
            <a:srgbClr val="EFDEE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0" name="Google Shape;70;g1178b2858e0_1_394"/>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71" name="Google Shape;71;g1178b2858e0_1_394"/>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cise slide">
  <p:cSld name="BLANK_4">
    <p:spTree>
      <p:nvGrpSpPr>
        <p:cNvPr id="72" name="Shape 72"/>
        <p:cNvGrpSpPr/>
        <p:nvPr/>
      </p:nvGrpSpPr>
      <p:grpSpPr>
        <a:xfrm>
          <a:off x="0" y="0"/>
          <a:ext cx="0" cy="0"/>
          <a:chOff x="0" y="0"/>
          <a:chExt cx="0" cy="0"/>
        </a:xfrm>
      </p:grpSpPr>
      <p:sp>
        <p:nvSpPr>
          <p:cNvPr id="73" name="Google Shape;73;g117c1063d3c_1_5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4" name="Google Shape;74;g117c1063d3c_1_52"/>
          <p:cNvSpPr/>
          <p:nvPr/>
        </p:nvSpPr>
        <p:spPr>
          <a:xfrm>
            <a:off x="0" y="0"/>
            <a:ext cx="9144000" cy="5143500"/>
          </a:xfrm>
          <a:prstGeom prst="rect">
            <a:avLst/>
          </a:prstGeom>
          <a:noFill/>
          <a:ln cap="flat" cmpd="sng" w="152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75" name="Google Shape;75;g117c1063d3c_1_52"/>
          <p:cNvGrpSpPr/>
          <p:nvPr/>
        </p:nvGrpSpPr>
        <p:grpSpPr>
          <a:xfrm>
            <a:off x="7512825" y="238025"/>
            <a:ext cx="1699800" cy="457200"/>
            <a:chOff x="7512825" y="238025"/>
            <a:chExt cx="1699800" cy="457200"/>
          </a:xfrm>
        </p:grpSpPr>
        <p:sp>
          <p:nvSpPr>
            <p:cNvPr id="76" name="Google Shape;76;g117c1063d3c_1_52"/>
            <p:cNvSpPr/>
            <p:nvPr/>
          </p:nvSpPr>
          <p:spPr>
            <a:xfrm>
              <a:off x="7512825" y="238025"/>
              <a:ext cx="1699800" cy="457200"/>
            </a:xfrm>
            <a:prstGeom prst="roundRect">
              <a:avLst>
                <a:gd fmla="val 16667" name="adj"/>
              </a:avLst>
            </a:prstGeom>
            <a:solidFill>
              <a:schemeClr val="accent1"/>
            </a:solidFill>
            <a:ln>
              <a:noFill/>
            </a:ln>
          </p:spPr>
          <p:txBody>
            <a:bodyPr anchorCtr="0" anchor="ctr" bIns="45700" lIns="5486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Try it!</a:t>
              </a:r>
              <a:endParaRPr b="0" i="0" sz="1400" u="none" cap="none" strike="noStrike">
                <a:solidFill>
                  <a:schemeClr val="lt1"/>
                </a:solidFill>
                <a:latin typeface="Arial"/>
                <a:ea typeface="Arial"/>
                <a:cs typeface="Arial"/>
                <a:sym typeface="Arial"/>
              </a:endParaRPr>
            </a:p>
          </p:txBody>
        </p:sp>
        <p:grpSp>
          <p:nvGrpSpPr>
            <p:cNvPr id="77" name="Google Shape;77;g117c1063d3c_1_52"/>
            <p:cNvGrpSpPr/>
            <p:nvPr/>
          </p:nvGrpSpPr>
          <p:grpSpPr>
            <a:xfrm>
              <a:off x="7637130" y="291649"/>
              <a:ext cx="349953" cy="349953"/>
              <a:chOff x="2731914" y="373199"/>
              <a:chExt cx="950700" cy="950700"/>
            </a:xfrm>
          </p:grpSpPr>
          <p:sp>
            <p:nvSpPr>
              <p:cNvPr id="78" name="Google Shape;78;g117c1063d3c_1_52"/>
              <p:cNvSpPr/>
              <p:nvPr/>
            </p:nvSpPr>
            <p:spPr>
              <a:xfrm>
                <a:off x="2731914" y="373199"/>
                <a:ext cx="950700" cy="950700"/>
              </a:xfrm>
              <a:prstGeom prst="ellipse">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79" name="Google Shape;79;g117c1063d3c_1_52"/>
              <p:cNvSpPr/>
              <p:nvPr/>
            </p:nvSpPr>
            <p:spPr>
              <a:xfrm>
                <a:off x="2900578" y="541863"/>
                <a:ext cx="612866" cy="612866"/>
              </a:xfrm>
              <a:custGeom>
                <a:rect b="b" l="l" r="r" t="t"/>
                <a:pathLst>
                  <a:path extrusionOk="0" h="932116" w="932116">
                    <a:moveTo>
                      <a:pt x="203835" y="481870"/>
                    </a:moveTo>
                    <a:cubicBezTo>
                      <a:pt x="195869" y="479090"/>
                      <a:pt x="188049" y="475911"/>
                      <a:pt x="180404" y="472345"/>
                    </a:cubicBezTo>
                    <a:lnTo>
                      <a:pt x="163925" y="483870"/>
                    </a:lnTo>
                    <a:cubicBezTo>
                      <a:pt x="141297" y="499547"/>
                      <a:pt x="110709" y="496864"/>
                      <a:pt x="91154" y="477488"/>
                    </a:cubicBezTo>
                    <a:lnTo>
                      <a:pt x="69152" y="455962"/>
                    </a:lnTo>
                    <a:cubicBezTo>
                      <a:pt x="49776" y="436407"/>
                      <a:pt x="47093" y="405819"/>
                      <a:pt x="62770" y="383191"/>
                    </a:cubicBezTo>
                    <a:lnTo>
                      <a:pt x="74200" y="366903"/>
                    </a:lnTo>
                    <a:cubicBezTo>
                      <a:pt x="71406" y="360870"/>
                      <a:pt x="68866" y="354743"/>
                      <a:pt x="66580" y="348520"/>
                    </a:cubicBezTo>
                    <a:lnTo>
                      <a:pt x="46958" y="345091"/>
                    </a:lnTo>
                    <a:cubicBezTo>
                      <a:pt x="19888" y="340185"/>
                      <a:pt x="155" y="316689"/>
                      <a:pt x="0" y="289179"/>
                    </a:cubicBezTo>
                    <a:lnTo>
                      <a:pt x="0" y="258032"/>
                    </a:lnTo>
                    <a:cubicBezTo>
                      <a:pt x="109" y="230486"/>
                      <a:pt x="19853" y="206938"/>
                      <a:pt x="46958" y="202025"/>
                    </a:cubicBezTo>
                    <a:lnTo>
                      <a:pt x="66580" y="198596"/>
                    </a:lnTo>
                    <a:cubicBezTo>
                      <a:pt x="68802" y="192246"/>
                      <a:pt x="71342" y="186119"/>
                      <a:pt x="74200" y="180213"/>
                    </a:cubicBezTo>
                    <a:lnTo>
                      <a:pt x="62770" y="163925"/>
                    </a:lnTo>
                    <a:cubicBezTo>
                      <a:pt x="47093" y="141297"/>
                      <a:pt x="49776" y="110709"/>
                      <a:pt x="69152" y="91154"/>
                    </a:cubicBezTo>
                    <a:lnTo>
                      <a:pt x="91154" y="69152"/>
                    </a:lnTo>
                    <a:cubicBezTo>
                      <a:pt x="110709" y="49776"/>
                      <a:pt x="141297" y="47093"/>
                      <a:pt x="163925" y="62770"/>
                    </a:cubicBezTo>
                    <a:lnTo>
                      <a:pt x="180308" y="74200"/>
                    </a:lnTo>
                    <a:cubicBezTo>
                      <a:pt x="186341" y="71406"/>
                      <a:pt x="192469" y="68866"/>
                      <a:pt x="198692" y="66580"/>
                    </a:cubicBezTo>
                    <a:lnTo>
                      <a:pt x="202025" y="46958"/>
                    </a:lnTo>
                    <a:cubicBezTo>
                      <a:pt x="206931" y="19888"/>
                      <a:pt x="230427" y="155"/>
                      <a:pt x="257937" y="0"/>
                    </a:cubicBezTo>
                    <a:lnTo>
                      <a:pt x="289084" y="0"/>
                    </a:lnTo>
                    <a:cubicBezTo>
                      <a:pt x="316630" y="109"/>
                      <a:pt x="340179" y="19853"/>
                      <a:pt x="345091" y="46958"/>
                    </a:cubicBezTo>
                    <a:lnTo>
                      <a:pt x="348520" y="66580"/>
                    </a:lnTo>
                    <a:cubicBezTo>
                      <a:pt x="354870" y="68802"/>
                      <a:pt x="360998" y="71342"/>
                      <a:pt x="366903" y="74200"/>
                    </a:cubicBezTo>
                    <a:lnTo>
                      <a:pt x="383191" y="62770"/>
                    </a:lnTo>
                    <a:cubicBezTo>
                      <a:pt x="405819" y="47093"/>
                      <a:pt x="436407" y="49776"/>
                      <a:pt x="455962" y="69152"/>
                    </a:cubicBezTo>
                    <a:lnTo>
                      <a:pt x="477965" y="91154"/>
                    </a:lnTo>
                    <a:cubicBezTo>
                      <a:pt x="497340" y="110709"/>
                      <a:pt x="500023" y="141297"/>
                      <a:pt x="484346" y="163925"/>
                    </a:cubicBezTo>
                    <a:lnTo>
                      <a:pt x="472821" y="180308"/>
                    </a:lnTo>
                    <a:cubicBezTo>
                      <a:pt x="476393" y="187951"/>
                      <a:pt x="479572" y="195772"/>
                      <a:pt x="482346" y="203740"/>
                    </a:cubicBezTo>
                    <a:cubicBezTo>
                      <a:pt x="487370" y="218759"/>
                      <a:pt x="479267" y="235006"/>
                      <a:pt x="464248" y="240030"/>
                    </a:cubicBezTo>
                    <a:cubicBezTo>
                      <a:pt x="449230" y="245054"/>
                      <a:pt x="432982" y="236951"/>
                      <a:pt x="427958" y="221932"/>
                    </a:cubicBezTo>
                    <a:cubicBezTo>
                      <a:pt x="424635" y="211652"/>
                      <a:pt x="420296" y="201729"/>
                      <a:pt x="415004" y="192310"/>
                    </a:cubicBezTo>
                    <a:cubicBezTo>
                      <a:pt x="409233" y="182638"/>
                      <a:pt x="409680" y="170479"/>
                      <a:pt x="416147" y="161258"/>
                    </a:cubicBezTo>
                    <a:lnTo>
                      <a:pt x="437483" y="131064"/>
                    </a:lnTo>
                    <a:lnTo>
                      <a:pt x="415576" y="109538"/>
                    </a:lnTo>
                    <a:lnTo>
                      <a:pt x="385477" y="130969"/>
                    </a:lnTo>
                    <a:cubicBezTo>
                      <a:pt x="376380" y="137334"/>
                      <a:pt x="364421" y="137854"/>
                      <a:pt x="354806" y="132302"/>
                    </a:cubicBezTo>
                    <a:cubicBezTo>
                      <a:pt x="342607" y="125270"/>
                      <a:pt x="329543" y="119858"/>
                      <a:pt x="315944" y="116205"/>
                    </a:cubicBezTo>
                    <a:cubicBezTo>
                      <a:pt x="305201" y="113333"/>
                      <a:pt x="297101" y="104489"/>
                      <a:pt x="295180" y="93536"/>
                    </a:cubicBezTo>
                    <a:lnTo>
                      <a:pt x="288798" y="56483"/>
                    </a:lnTo>
                    <a:lnTo>
                      <a:pt x="258032" y="56483"/>
                    </a:lnTo>
                    <a:lnTo>
                      <a:pt x="251936" y="92869"/>
                    </a:lnTo>
                    <a:cubicBezTo>
                      <a:pt x="250015" y="103822"/>
                      <a:pt x="241915" y="112666"/>
                      <a:pt x="231172" y="115538"/>
                    </a:cubicBezTo>
                    <a:cubicBezTo>
                      <a:pt x="217521" y="119522"/>
                      <a:pt x="204455" y="125287"/>
                      <a:pt x="192310" y="132683"/>
                    </a:cubicBezTo>
                    <a:cubicBezTo>
                      <a:pt x="182527" y="138287"/>
                      <a:pt x="170364" y="137616"/>
                      <a:pt x="161258" y="130969"/>
                    </a:cubicBezTo>
                    <a:lnTo>
                      <a:pt x="130683" y="109538"/>
                    </a:lnTo>
                    <a:lnTo>
                      <a:pt x="109157" y="131540"/>
                    </a:lnTo>
                    <a:lnTo>
                      <a:pt x="130969" y="161258"/>
                    </a:lnTo>
                    <a:cubicBezTo>
                      <a:pt x="137616" y="170364"/>
                      <a:pt x="138287" y="182527"/>
                      <a:pt x="132683" y="192310"/>
                    </a:cubicBezTo>
                    <a:cubicBezTo>
                      <a:pt x="125651" y="204509"/>
                      <a:pt x="120239" y="217573"/>
                      <a:pt x="116586" y="231172"/>
                    </a:cubicBezTo>
                    <a:cubicBezTo>
                      <a:pt x="113714" y="241915"/>
                      <a:pt x="104870" y="250015"/>
                      <a:pt x="93917" y="251936"/>
                    </a:cubicBezTo>
                    <a:lnTo>
                      <a:pt x="56483" y="258318"/>
                    </a:lnTo>
                    <a:lnTo>
                      <a:pt x="56483" y="289084"/>
                    </a:lnTo>
                    <a:lnTo>
                      <a:pt x="92869" y="295180"/>
                    </a:lnTo>
                    <a:cubicBezTo>
                      <a:pt x="103822" y="297101"/>
                      <a:pt x="112666" y="305201"/>
                      <a:pt x="115538" y="315944"/>
                    </a:cubicBezTo>
                    <a:cubicBezTo>
                      <a:pt x="119522" y="329595"/>
                      <a:pt x="125287" y="342661"/>
                      <a:pt x="132683" y="354806"/>
                    </a:cubicBezTo>
                    <a:cubicBezTo>
                      <a:pt x="138235" y="364421"/>
                      <a:pt x="137715" y="376380"/>
                      <a:pt x="131350" y="385477"/>
                    </a:cubicBezTo>
                    <a:lnTo>
                      <a:pt x="109919" y="415957"/>
                    </a:lnTo>
                    <a:lnTo>
                      <a:pt x="131540" y="437483"/>
                    </a:lnTo>
                    <a:lnTo>
                      <a:pt x="161258" y="416147"/>
                    </a:lnTo>
                    <a:cubicBezTo>
                      <a:pt x="170355" y="409782"/>
                      <a:pt x="182314" y="409262"/>
                      <a:pt x="191929" y="414814"/>
                    </a:cubicBezTo>
                    <a:cubicBezTo>
                      <a:pt x="201494" y="420197"/>
                      <a:pt x="211578" y="424601"/>
                      <a:pt x="222028" y="427958"/>
                    </a:cubicBezTo>
                    <a:cubicBezTo>
                      <a:pt x="236994" y="432982"/>
                      <a:pt x="245054" y="449187"/>
                      <a:pt x="240030" y="464153"/>
                    </a:cubicBezTo>
                    <a:cubicBezTo>
                      <a:pt x="235006" y="479119"/>
                      <a:pt x="218801" y="487179"/>
                      <a:pt x="203835" y="482156"/>
                    </a:cubicBezTo>
                    <a:close/>
                    <a:moveTo>
                      <a:pt x="710184" y="579882"/>
                    </a:moveTo>
                    <a:cubicBezTo>
                      <a:pt x="710184" y="651846"/>
                      <a:pt x="651846" y="710184"/>
                      <a:pt x="579882" y="710184"/>
                    </a:cubicBezTo>
                    <a:cubicBezTo>
                      <a:pt x="507918" y="710184"/>
                      <a:pt x="449580" y="651846"/>
                      <a:pt x="449580" y="579882"/>
                    </a:cubicBezTo>
                    <a:cubicBezTo>
                      <a:pt x="449580" y="507918"/>
                      <a:pt x="507918" y="449580"/>
                      <a:pt x="579882" y="449580"/>
                    </a:cubicBezTo>
                    <a:cubicBezTo>
                      <a:pt x="651802" y="449685"/>
                      <a:pt x="710079" y="507962"/>
                      <a:pt x="710184" y="579882"/>
                    </a:cubicBezTo>
                    <a:close/>
                    <a:moveTo>
                      <a:pt x="653034" y="579882"/>
                    </a:moveTo>
                    <a:cubicBezTo>
                      <a:pt x="653034" y="539481"/>
                      <a:pt x="620283" y="506730"/>
                      <a:pt x="579882" y="506730"/>
                    </a:cubicBezTo>
                    <a:cubicBezTo>
                      <a:pt x="539481" y="506730"/>
                      <a:pt x="506730" y="539481"/>
                      <a:pt x="506730" y="579882"/>
                    </a:cubicBezTo>
                    <a:cubicBezTo>
                      <a:pt x="506730" y="620283"/>
                      <a:pt x="539481" y="653034"/>
                      <a:pt x="579882" y="653034"/>
                    </a:cubicBezTo>
                    <a:cubicBezTo>
                      <a:pt x="620261" y="652982"/>
                      <a:pt x="652982" y="620261"/>
                      <a:pt x="653034" y="579882"/>
                    </a:cubicBezTo>
                    <a:close/>
                    <a:moveTo>
                      <a:pt x="932117" y="559308"/>
                    </a:moveTo>
                    <a:lnTo>
                      <a:pt x="932117" y="600456"/>
                    </a:lnTo>
                    <a:cubicBezTo>
                      <a:pt x="932171" y="632459"/>
                      <a:pt x="909165" y="659848"/>
                      <a:pt x="877634" y="665321"/>
                    </a:cubicBezTo>
                    <a:lnTo>
                      <a:pt x="846392" y="670846"/>
                    </a:lnTo>
                    <a:cubicBezTo>
                      <a:pt x="842511" y="682244"/>
                      <a:pt x="837897" y="693380"/>
                      <a:pt x="832580" y="704183"/>
                    </a:cubicBezTo>
                    <a:lnTo>
                      <a:pt x="850773" y="730187"/>
                    </a:lnTo>
                    <a:cubicBezTo>
                      <a:pt x="869201" y="756351"/>
                      <a:pt x="866104" y="791985"/>
                      <a:pt x="843439" y="814578"/>
                    </a:cubicBezTo>
                    <a:lnTo>
                      <a:pt x="814388" y="843629"/>
                    </a:lnTo>
                    <a:cubicBezTo>
                      <a:pt x="791777" y="866257"/>
                      <a:pt x="756171" y="869351"/>
                      <a:pt x="729996" y="850963"/>
                    </a:cubicBezTo>
                    <a:lnTo>
                      <a:pt x="704183" y="832580"/>
                    </a:lnTo>
                    <a:cubicBezTo>
                      <a:pt x="693409" y="837890"/>
                      <a:pt x="682305" y="842503"/>
                      <a:pt x="670941" y="846392"/>
                    </a:cubicBezTo>
                    <a:lnTo>
                      <a:pt x="665512" y="877634"/>
                    </a:lnTo>
                    <a:cubicBezTo>
                      <a:pt x="660003" y="909144"/>
                      <a:pt x="632635" y="932132"/>
                      <a:pt x="600647" y="932117"/>
                    </a:cubicBezTo>
                    <a:lnTo>
                      <a:pt x="559308" y="932117"/>
                    </a:lnTo>
                    <a:cubicBezTo>
                      <a:pt x="527391" y="932039"/>
                      <a:pt x="500130" y="909074"/>
                      <a:pt x="494633" y="877634"/>
                    </a:cubicBezTo>
                    <a:lnTo>
                      <a:pt x="489204" y="846392"/>
                    </a:lnTo>
                    <a:cubicBezTo>
                      <a:pt x="477839" y="842505"/>
                      <a:pt x="466735" y="837892"/>
                      <a:pt x="455962" y="832580"/>
                    </a:cubicBezTo>
                    <a:lnTo>
                      <a:pt x="429673" y="850868"/>
                    </a:lnTo>
                    <a:cubicBezTo>
                      <a:pt x="403498" y="869256"/>
                      <a:pt x="367892" y="866162"/>
                      <a:pt x="345281" y="843534"/>
                    </a:cubicBezTo>
                    <a:lnTo>
                      <a:pt x="316135" y="814388"/>
                    </a:lnTo>
                    <a:cubicBezTo>
                      <a:pt x="293507" y="791777"/>
                      <a:pt x="290413" y="756171"/>
                      <a:pt x="308800" y="729996"/>
                    </a:cubicBezTo>
                    <a:lnTo>
                      <a:pt x="327089" y="704183"/>
                    </a:lnTo>
                    <a:cubicBezTo>
                      <a:pt x="321901" y="693338"/>
                      <a:pt x="317415" y="682171"/>
                      <a:pt x="313658" y="670751"/>
                    </a:cubicBezTo>
                    <a:lnTo>
                      <a:pt x="282416" y="665226"/>
                    </a:lnTo>
                    <a:cubicBezTo>
                      <a:pt x="250920" y="659759"/>
                      <a:pt x="227926" y="632423"/>
                      <a:pt x="227933" y="600456"/>
                    </a:cubicBezTo>
                    <a:lnTo>
                      <a:pt x="227933" y="559308"/>
                    </a:lnTo>
                    <a:cubicBezTo>
                      <a:pt x="227978" y="527512"/>
                      <a:pt x="250747" y="500293"/>
                      <a:pt x="282035" y="494633"/>
                    </a:cubicBezTo>
                    <a:lnTo>
                      <a:pt x="313658" y="488918"/>
                    </a:lnTo>
                    <a:cubicBezTo>
                      <a:pt x="317547" y="477554"/>
                      <a:pt x="322160" y="466450"/>
                      <a:pt x="327470" y="455676"/>
                    </a:cubicBezTo>
                    <a:lnTo>
                      <a:pt x="308896" y="429673"/>
                    </a:lnTo>
                    <a:cubicBezTo>
                      <a:pt x="290508" y="403498"/>
                      <a:pt x="293602" y="367892"/>
                      <a:pt x="316230" y="345281"/>
                    </a:cubicBezTo>
                    <a:lnTo>
                      <a:pt x="345281" y="316230"/>
                    </a:lnTo>
                    <a:cubicBezTo>
                      <a:pt x="367892" y="293602"/>
                      <a:pt x="403498" y="290508"/>
                      <a:pt x="429673" y="308896"/>
                    </a:cubicBezTo>
                    <a:lnTo>
                      <a:pt x="455676" y="327089"/>
                    </a:lnTo>
                    <a:cubicBezTo>
                      <a:pt x="466456" y="321900"/>
                      <a:pt x="477559" y="317413"/>
                      <a:pt x="488918" y="313658"/>
                    </a:cubicBezTo>
                    <a:lnTo>
                      <a:pt x="494633" y="282035"/>
                    </a:lnTo>
                    <a:cubicBezTo>
                      <a:pt x="500293" y="250747"/>
                      <a:pt x="527512" y="227978"/>
                      <a:pt x="559308" y="227933"/>
                    </a:cubicBezTo>
                    <a:lnTo>
                      <a:pt x="600456" y="227933"/>
                    </a:lnTo>
                    <a:cubicBezTo>
                      <a:pt x="632445" y="227918"/>
                      <a:pt x="659812" y="250905"/>
                      <a:pt x="665321" y="282416"/>
                    </a:cubicBezTo>
                    <a:lnTo>
                      <a:pt x="670751" y="313658"/>
                    </a:lnTo>
                    <a:cubicBezTo>
                      <a:pt x="682173" y="317408"/>
                      <a:pt x="693341" y="321894"/>
                      <a:pt x="704183" y="327089"/>
                    </a:cubicBezTo>
                    <a:lnTo>
                      <a:pt x="730187" y="308896"/>
                    </a:lnTo>
                    <a:cubicBezTo>
                      <a:pt x="756362" y="290508"/>
                      <a:pt x="791967" y="293602"/>
                      <a:pt x="814578" y="316230"/>
                    </a:cubicBezTo>
                    <a:lnTo>
                      <a:pt x="843629" y="345281"/>
                    </a:lnTo>
                    <a:cubicBezTo>
                      <a:pt x="866294" y="367874"/>
                      <a:pt x="869391" y="403508"/>
                      <a:pt x="850963" y="429673"/>
                    </a:cubicBezTo>
                    <a:lnTo>
                      <a:pt x="832771" y="455676"/>
                    </a:lnTo>
                    <a:cubicBezTo>
                      <a:pt x="838086" y="466448"/>
                      <a:pt x="842699" y="477552"/>
                      <a:pt x="846582" y="488918"/>
                    </a:cubicBezTo>
                    <a:lnTo>
                      <a:pt x="877824" y="494348"/>
                    </a:lnTo>
                    <a:lnTo>
                      <a:pt x="877824" y="494348"/>
                    </a:lnTo>
                    <a:cubicBezTo>
                      <a:pt x="909295" y="499945"/>
                      <a:pt x="932194" y="527344"/>
                      <a:pt x="932117" y="559308"/>
                    </a:cubicBezTo>
                    <a:close/>
                    <a:moveTo>
                      <a:pt x="874967" y="559308"/>
                    </a:moveTo>
                    <a:cubicBezTo>
                      <a:pt x="874978" y="555064"/>
                      <a:pt x="871914" y="551435"/>
                      <a:pt x="867728" y="550736"/>
                    </a:cubicBezTo>
                    <a:lnTo>
                      <a:pt x="819245" y="542258"/>
                    </a:lnTo>
                    <a:cubicBezTo>
                      <a:pt x="808292" y="540337"/>
                      <a:pt x="799448" y="532237"/>
                      <a:pt x="796576" y="521494"/>
                    </a:cubicBezTo>
                    <a:cubicBezTo>
                      <a:pt x="791538" y="502761"/>
                      <a:pt x="784077" y="484765"/>
                      <a:pt x="774383" y="467963"/>
                    </a:cubicBezTo>
                    <a:cubicBezTo>
                      <a:pt x="768912" y="458396"/>
                      <a:pt x="769431" y="446536"/>
                      <a:pt x="775716" y="437483"/>
                    </a:cubicBezTo>
                    <a:lnTo>
                      <a:pt x="804291" y="397193"/>
                    </a:lnTo>
                    <a:cubicBezTo>
                      <a:pt x="806694" y="393732"/>
                      <a:pt x="806294" y="389051"/>
                      <a:pt x="803339" y="386048"/>
                    </a:cubicBezTo>
                    <a:lnTo>
                      <a:pt x="774287" y="356997"/>
                    </a:lnTo>
                    <a:cubicBezTo>
                      <a:pt x="771302" y="354005"/>
                      <a:pt x="766593" y="353602"/>
                      <a:pt x="763143" y="356045"/>
                    </a:cubicBezTo>
                    <a:lnTo>
                      <a:pt x="722852" y="384620"/>
                    </a:lnTo>
                    <a:cubicBezTo>
                      <a:pt x="713756" y="390984"/>
                      <a:pt x="701796" y="391504"/>
                      <a:pt x="692182" y="385953"/>
                    </a:cubicBezTo>
                    <a:cubicBezTo>
                      <a:pt x="675382" y="376253"/>
                      <a:pt x="657386" y="368792"/>
                      <a:pt x="638651" y="363760"/>
                    </a:cubicBezTo>
                    <a:cubicBezTo>
                      <a:pt x="627908" y="360887"/>
                      <a:pt x="619808" y="352043"/>
                      <a:pt x="617887" y="341090"/>
                    </a:cubicBezTo>
                    <a:lnTo>
                      <a:pt x="608933" y="291941"/>
                    </a:lnTo>
                    <a:cubicBezTo>
                      <a:pt x="608234" y="287755"/>
                      <a:pt x="604605" y="284691"/>
                      <a:pt x="600361" y="284702"/>
                    </a:cubicBezTo>
                    <a:lnTo>
                      <a:pt x="559308" y="284702"/>
                    </a:lnTo>
                    <a:cubicBezTo>
                      <a:pt x="555064" y="284691"/>
                      <a:pt x="551435" y="287755"/>
                      <a:pt x="550736" y="291941"/>
                    </a:cubicBezTo>
                    <a:lnTo>
                      <a:pt x="542258" y="340424"/>
                    </a:lnTo>
                    <a:cubicBezTo>
                      <a:pt x="540337" y="351377"/>
                      <a:pt x="532237" y="360221"/>
                      <a:pt x="521494" y="363093"/>
                    </a:cubicBezTo>
                    <a:cubicBezTo>
                      <a:pt x="502758" y="368123"/>
                      <a:pt x="484762" y="375584"/>
                      <a:pt x="467963" y="385286"/>
                    </a:cubicBezTo>
                    <a:cubicBezTo>
                      <a:pt x="458396" y="390757"/>
                      <a:pt x="446536" y="390238"/>
                      <a:pt x="437483" y="383953"/>
                    </a:cubicBezTo>
                    <a:lnTo>
                      <a:pt x="397193" y="355378"/>
                    </a:lnTo>
                    <a:cubicBezTo>
                      <a:pt x="393712" y="352921"/>
                      <a:pt x="388970" y="353323"/>
                      <a:pt x="385953" y="356330"/>
                    </a:cubicBezTo>
                    <a:lnTo>
                      <a:pt x="356902" y="385382"/>
                    </a:lnTo>
                    <a:cubicBezTo>
                      <a:pt x="353947" y="388384"/>
                      <a:pt x="353547" y="393065"/>
                      <a:pt x="355949" y="396526"/>
                    </a:cubicBezTo>
                    <a:lnTo>
                      <a:pt x="384524" y="436817"/>
                    </a:lnTo>
                    <a:cubicBezTo>
                      <a:pt x="390889" y="445913"/>
                      <a:pt x="391409" y="457873"/>
                      <a:pt x="385858" y="467487"/>
                    </a:cubicBezTo>
                    <a:cubicBezTo>
                      <a:pt x="376161" y="484288"/>
                      <a:pt x="368700" y="502284"/>
                      <a:pt x="363664" y="521018"/>
                    </a:cubicBezTo>
                    <a:cubicBezTo>
                      <a:pt x="360869" y="532112"/>
                      <a:pt x="351724" y="540469"/>
                      <a:pt x="340423" y="542258"/>
                    </a:cubicBezTo>
                    <a:lnTo>
                      <a:pt x="291941" y="550736"/>
                    </a:lnTo>
                    <a:cubicBezTo>
                      <a:pt x="287755" y="551435"/>
                      <a:pt x="284691" y="555064"/>
                      <a:pt x="284702" y="559308"/>
                    </a:cubicBezTo>
                    <a:lnTo>
                      <a:pt x="284702" y="600456"/>
                    </a:lnTo>
                    <a:cubicBezTo>
                      <a:pt x="284691" y="604701"/>
                      <a:pt x="287755" y="608329"/>
                      <a:pt x="291941" y="609029"/>
                    </a:cubicBezTo>
                    <a:lnTo>
                      <a:pt x="340424" y="617506"/>
                    </a:lnTo>
                    <a:cubicBezTo>
                      <a:pt x="351377" y="619427"/>
                      <a:pt x="360221" y="627527"/>
                      <a:pt x="363093" y="638270"/>
                    </a:cubicBezTo>
                    <a:cubicBezTo>
                      <a:pt x="368128" y="657004"/>
                      <a:pt x="375589" y="675000"/>
                      <a:pt x="385286" y="691801"/>
                    </a:cubicBezTo>
                    <a:cubicBezTo>
                      <a:pt x="390838" y="701415"/>
                      <a:pt x="390318" y="713375"/>
                      <a:pt x="383953" y="722471"/>
                    </a:cubicBezTo>
                    <a:lnTo>
                      <a:pt x="355378" y="762762"/>
                    </a:lnTo>
                    <a:cubicBezTo>
                      <a:pt x="352975" y="766223"/>
                      <a:pt x="353375" y="770903"/>
                      <a:pt x="356330" y="773906"/>
                    </a:cubicBezTo>
                    <a:lnTo>
                      <a:pt x="385382" y="802958"/>
                    </a:lnTo>
                    <a:cubicBezTo>
                      <a:pt x="388367" y="805950"/>
                      <a:pt x="393076" y="806352"/>
                      <a:pt x="396526" y="803910"/>
                    </a:cubicBezTo>
                    <a:lnTo>
                      <a:pt x="436817" y="775335"/>
                    </a:lnTo>
                    <a:cubicBezTo>
                      <a:pt x="445913" y="768970"/>
                      <a:pt x="457873" y="768450"/>
                      <a:pt x="467487" y="774002"/>
                    </a:cubicBezTo>
                    <a:cubicBezTo>
                      <a:pt x="484288" y="783698"/>
                      <a:pt x="502284" y="791159"/>
                      <a:pt x="521018" y="796195"/>
                    </a:cubicBezTo>
                    <a:cubicBezTo>
                      <a:pt x="532056" y="798963"/>
                      <a:pt x="540400" y="808018"/>
                      <a:pt x="542258" y="819245"/>
                    </a:cubicBezTo>
                    <a:lnTo>
                      <a:pt x="550736" y="867728"/>
                    </a:lnTo>
                    <a:cubicBezTo>
                      <a:pt x="551435" y="871914"/>
                      <a:pt x="555064" y="874978"/>
                      <a:pt x="559308" y="874967"/>
                    </a:cubicBezTo>
                    <a:lnTo>
                      <a:pt x="600456" y="874967"/>
                    </a:lnTo>
                    <a:cubicBezTo>
                      <a:pt x="604701" y="874978"/>
                      <a:pt x="608329" y="871914"/>
                      <a:pt x="609029" y="867728"/>
                    </a:cubicBezTo>
                    <a:lnTo>
                      <a:pt x="617506" y="819245"/>
                    </a:lnTo>
                    <a:cubicBezTo>
                      <a:pt x="619427" y="808292"/>
                      <a:pt x="627527" y="799448"/>
                      <a:pt x="638270" y="796576"/>
                    </a:cubicBezTo>
                    <a:cubicBezTo>
                      <a:pt x="657003" y="791537"/>
                      <a:pt x="674998" y="784076"/>
                      <a:pt x="691801" y="774383"/>
                    </a:cubicBezTo>
                    <a:cubicBezTo>
                      <a:pt x="701415" y="768831"/>
                      <a:pt x="713375" y="769351"/>
                      <a:pt x="722471" y="775716"/>
                    </a:cubicBezTo>
                    <a:lnTo>
                      <a:pt x="762762" y="804291"/>
                    </a:lnTo>
                    <a:cubicBezTo>
                      <a:pt x="766223" y="806694"/>
                      <a:pt x="770903" y="806294"/>
                      <a:pt x="773906" y="803339"/>
                    </a:cubicBezTo>
                    <a:lnTo>
                      <a:pt x="802958" y="774287"/>
                    </a:lnTo>
                    <a:cubicBezTo>
                      <a:pt x="805950" y="771302"/>
                      <a:pt x="806352" y="766593"/>
                      <a:pt x="803910" y="763143"/>
                    </a:cubicBezTo>
                    <a:lnTo>
                      <a:pt x="775335" y="722852"/>
                    </a:lnTo>
                    <a:cubicBezTo>
                      <a:pt x="768970" y="713756"/>
                      <a:pt x="768450" y="701796"/>
                      <a:pt x="774002" y="692182"/>
                    </a:cubicBezTo>
                    <a:cubicBezTo>
                      <a:pt x="783698" y="675381"/>
                      <a:pt x="791159" y="657385"/>
                      <a:pt x="796195" y="638651"/>
                    </a:cubicBezTo>
                    <a:cubicBezTo>
                      <a:pt x="799067" y="627908"/>
                      <a:pt x="807911" y="619808"/>
                      <a:pt x="818864" y="617887"/>
                    </a:cubicBezTo>
                    <a:lnTo>
                      <a:pt x="867728" y="608933"/>
                    </a:lnTo>
                    <a:cubicBezTo>
                      <a:pt x="871914" y="608234"/>
                      <a:pt x="874978" y="604605"/>
                      <a:pt x="874967" y="600361"/>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le Gray Left with IMLS credit">
  <p:cSld name="TITLE_ONLY_1_1_1_1_1_1_2">
    <p:spTree>
      <p:nvGrpSpPr>
        <p:cNvPr id="80" name="Shape 80"/>
        <p:cNvGrpSpPr/>
        <p:nvPr/>
      </p:nvGrpSpPr>
      <p:grpSpPr>
        <a:xfrm>
          <a:off x="0" y="0"/>
          <a:ext cx="0" cy="0"/>
          <a:chOff x="0" y="0"/>
          <a:chExt cx="0" cy="0"/>
        </a:xfrm>
      </p:grpSpPr>
      <p:pic>
        <p:nvPicPr>
          <p:cNvPr id="81" name="Google Shape;81;g12e776c1500_0_10">
            <a:hlinkClick r:id="rId2"/>
          </p:cNvPr>
          <p:cNvPicPr preferRelativeResize="0"/>
          <p:nvPr/>
        </p:nvPicPr>
        <p:blipFill rotWithShape="1">
          <a:blip r:embed="rId3">
            <a:alphaModFix/>
          </a:blip>
          <a:srcRect b="0" l="0" r="0" t="0"/>
          <a:stretch/>
        </p:blipFill>
        <p:spPr>
          <a:xfrm>
            <a:off x="4698008" y="4280817"/>
            <a:ext cx="1179949" cy="536766"/>
          </a:xfrm>
          <a:prstGeom prst="rect">
            <a:avLst/>
          </a:prstGeom>
          <a:noFill/>
          <a:ln>
            <a:noFill/>
          </a:ln>
        </p:spPr>
      </p:pic>
      <p:sp>
        <p:nvSpPr>
          <p:cNvPr id="82" name="Google Shape;82;g12e776c1500_0_10"/>
          <p:cNvSpPr txBox="1"/>
          <p:nvPr/>
        </p:nvSpPr>
        <p:spPr>
          <a:xfrm>
            <a:off x="6070650" y="4322225"/>
            <a:ext cx="2276700" cy="536700"/>
          </a:xfrm>
          <a:prstGeom prst="rect">
            <a:avLst/>
          </a:prstGeom>
          <a:noFill/>
          <a:ln>
            <a:noFill/>
          </a:ln>
        </p:spPr>
        <p:txBody>
          <a:bodyPr anchorCtr="0" anchor="t" bIns="91425" lIns="0" spcFirstLastPara="1" rIns="91425" wrap="square" tIns="0">
            <a:noAutofit/>
          </a:bodyPr>
          <a:lstStyle/>
          <a:p>
            <a:pPr indent="0" lvl="0" marL="0" marR="0" rtl="0" algn="ctr">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4"/>
              </a:rPr>
              <a:t>IMLS.gov</a:t>
            </a:r>
            <a:r>
              <a:rPr b="0" i="0" lang="en-US" sz="850" u="none" cap="none" strike="noStrike">
                <a:solidFill>
                  <a:schemeClr val="accent1"/>
                </a:solidFill>
                <a:latin typeface="Arial"/>
                <a:ea typeface="Arial"/>
                <a:cs typeface="Arial"/>
                <a:sym typeface="Arial"/>
              </a:rPr>
              <a:t> </a:t>
            </a:r>
            <a:endParaRPr b="1" i="1" sz="850" u="none" cap="none" strike="noStrike">
              <a:solidFill>
                <a:srgbClr val="CC0000"/>
              </a:solidFill>
              <a:latin typeface="Arial"/>
              <a:ea typeface="Arial"/>
              <a:cs typeface="Arial"/>
              <a:sym typeface="Arial"/>
            </a:endParaRPr>
          </a:p>
        </p:txBody>
      </p:sp>
      <p:sp>
        <p:nvSpPr>
          <p:cNvPr id="83" name="Google Shape;83;g12e776c1500_0_10"/>
          <p:cNvSpPr/>
          <p:nvPr/>
        </p:nvSpPr>
        <p:spPr>
          <a:xfrm>
            <a:off x="1"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g12e776c1500_0_10"/>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85" name="Google Shape;85;g12e776c1500_0_10"/>
          <p:cNvPicPr preferRelativeResize="0"/>
          <p:nvPr/>
        </p:nvPicPr>
        <p:blipFill rotWithShape="1">
          <a:blip r:embed="rId5">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p Subtle Gray with IMLS credit">
  <p:cSld name="BLANK_3_1">
    <p:spTree>
      <p:nvGrpSpPr>
        <p:cNvPr id="86" name="Shape 86"/>
        <p:cNvGrpSpPr/>
        <p:nvPr/>
      </p:nvGrpSpPr>
      <p:grpSpPr>
        <a:xfrm>
          <a:off x="0" y="0"/>
          <a:ext cx="0" cy="0"/>
          <a:chOff x="0" y="0"/>
          <a:chExt cx="0" cy="0"/>
        </a:xfrm>
      </p:grpSpPr>
      <p:sp>
        <p:nvSpPr>
          <p:cNvPr id="87" name="Google Shape;87;g12e776c1500_0_33"/>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8" name="Google Shape;88;g12e776c1500_0_33"/>
          <p:cNvSpPr/>
          <p:nvPr/>
        </p:nvSpPr>
        <p:spPr>
          <a:xfrm>
            <a:off x="8329175" y="4328250"/>
            <a:ext cx="814800" cy="815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12e776c1500_0_33"/>
          <p:cNvSpPr/>
          <p:nvPr/>
        </p:nvSpPr>
        <p:spPr>
          <a:xfrm>
            <a:off x="0" y="3976688"/>
            <a:ext cx="9144000" cy="1166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0" name="Google Shape;90;g12e776c1500_0_33"/>
          <p:cNvSpPr/>
          <p:nvPr/>
        </p:nvSpPr>
        <p:spPr>
          <a:xfrm>
            <a:off x="0" y="0"/>
            <a:ext cx="9144000" cy="3976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91" name="Google Shape;91;g12e776c1500_0_33"/>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
        <p:nvSpPr>
          <p:cNvPr id="92" name="Google Shape;92;g12e776c1500_0_33"/>
          <p:cNvSpPr txBox="1"/>
          <p:nvPr/>
        </p:nvSpPr>
        <p:spPr>
          <a:xfrm>
            <a:off x="1615425" y="3261150"/>
            <a:ext cx="2357100" cy="536700"/>
          </a:xfrm>
          <a:prstGeom prst="rect">
            <a:avLst/>
          </a:prstGeom>
          <a:noFill/>
          <a:ln>
            <a:noFill/>
          </a:ln>
        </p:spPr>
        <p:txBody>
          <a:bodyPr anchorCtr="0" anchor="t" bIns="91425" lIns="0" spcFirstLastPara="1" rIns="91425" wrap="square" tIns="0">
            <a:noAutofit/>
          </a:bodyPr>
          <a:lstStyle/>
          <a:p>
            <a:pPr indent="0" lvl="0" marL="0" marR="0" rtl="0" algn="just">
              <a:lnSpc>
                <a:spcPct val="120000"/>
              </a:lnSpc>
              <a:spcBef>
                <a:spcPts val="0"/>
              </a:spcBef>
              <a:spcAft>
                <a:spcPts val="0"/>
              </a:spcAft>
              <a:buClr>
                <a:schemeClr val="dk1"/>
              </a:buClr>
              <a:buSzPts val="2000"/>
              <a:buFont typeface="Arial"/>
              <a:buNone/>
            </a:pPr>
            <a:r>
              <a:rPr b="0" i="0" lang="en-US" sz="850" u="none" cap="none" strike="noStrike">
                <a:solidFill>
                  <a:schemeClr val="accent1"/>
                </a:solidFill>
                <a:latin typeface="Arial"/>
                <a:ea typeface="Arial"/>
                <a:cs typeface="Arial"/>
                <a:sym typeface="Arial"/>
              </a:rPr>
              <a:t>This project was made possible in part by the</a:t>
            </a:r>
            <a:r>
              <a:rPr b="0" i="0" lang="en-US" sz="900" u="none" cap="none" strike="noStrike">
                <a:solidFill>
                  <a:schemeClr val="accent1"/>
                </a:solidFill>
                <a:latin typeface="Arial"/>
                <a:ea typeface="Arial"/>
                <a:cs typeface="Arial"/>
                <a:sym typeface="Arial"/>
              </a:rPr>
              <a:t> </a:t>
            </a:r>
            <a:r>
              <a:rPr b="1" i="0" lang="en-US" sz="850" u="none" cap="none" strike="noStrike">
                <a:solidFill>
                  <a:schemeClr val="accent1"/>
                </a:solidFill>
                <a:latin typeface="Arial"/>
                <a:ea typeface="Arial"/>
                <a:cs typeface="Arial"/>
                <a:sym typeface="Arial"/>
              </a:rPr>
              <a:t>Institute of Museum and Library Services</a:t>
            </a:r>
            <a:r>
              <a:rPr b="0" i="0" lang="en-US" sz="850" u="none" cap="none" strike="noStrike">
                <a:solidFill>
                  <a:schemeClr val="accent1"/>
                </a:solidFill>
                <a:latin typeface="Arial"/>
                <a:ea typeface="Arial"/>
                <a:cs typeface="Arial"/>
                <a:sym typeface="Arial"/>
              </a:rPr>
              <a:t> Grant ME-249136-OMS-21  |   </a:t>
            </a:r>
            <a:r>
              <a:rPr b="1" i="0" lang="en-US" sz="850" u="none" cap="none" strike="noStrike">
                <a:solidFill>
                  <a:schemeClr val="hlink"/>
                </a:solidFill>
                <a:uFill>
                  <a:noFill/>
                </a:uFill>
                <a:latin typeface="Arial"/>
                <a:ea typeface="Arial"/>
                <a:cs typeface="Arial"/>
                <a:sym typeface="Arial"/>
                <a:hlinkClick r:id="rId3"/>
              </a:rPr>
              <a:t>IMLS.gov</a:t>
            </a:r>
            <a:endParaRPr b="1" i="1" sz="850" u="none" cap="none" strike="noStrike">
              <a:solidFill>
                <a:srgbClr val="CC0000"/>
              </a:solidFill>
              <a:latin typeface="Arial"/>
              <a:ea typeface="Arial"/>
              <a:cs typeface="Arial"/>
              <a:sym typeface="Arial"/>
            </a:endParaRPr>
          </a:p>
        </p:txBody>
      </p:sp>
      <p:pic>
        <p:nvPicPr>
          <p:cNvPr id="93" name="Google Shape;93;g12e776c1500_0_33"/>
          <p:cNvPicPr preferRelativeResize="0"/>
          <p:nvPr/>
        </p:nvPicPr>
        <p:blipFill rotWithShape="1">
          <a:blip r:embed="rId4">
            <a:alphaModFix/>
          </a:blip>
          <a:srcRect b="0" l="0" r="0" t="0"/>
          <a:stretch/>
        </p:blipFill>
        <p:spPr>
          <a:xfrm>
            <a:off x="88916" y="3178400"/>
            <a:ext cx="1362802" cy="6194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grey Background">
  <p:cSld name="BLANK_2">
    <p:spTree>
      <p:nvGrpSpPr>
        <p:cNvPr id="94" name="Shape 94"/>
        <p:cNvGrpSpPr/>
        <p:nvPr/>
      </p:nvGrpSpPr>
      <p:grpSpPr>
        <a:xfrm>
          <a:off x="0" y="0"/>
          <a:ext cx="0" cy="0"/>
          <a:chOff x="0" y="0"/>
          <a:chExt cx="0" cy="0"/>
        </a:xfrm>
      </p:grpSpPr>
      <p:sp>
        <p:nvSpPr>
          <p:cNvPr id="95" name="Google Shape;95;g1178b2858e0_4_87"/>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6" name="Google Shape;96;g1178b2858e0_4_87"/>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7" name="Google Shape;97;g1178b2858e0_4_87"/>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29"/>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 name="Google Shape;18;p29"/>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Logo LEFT">
  <p:cSld name="BLANK_2_1">
    <p:spTree>
      <p:nvGrpSpPr>
        <p:cNvPr id="98" name="Shape 98"/>
        <p:cNvGrpSpPr/>
        <p:nvPr/>
      </p:nvGrpSpPr>
      <p:grpSpPr>
        <a:xfrm>
          <a:off x="0" y="0"/>
          <a:ext cx="0" cy="0"/>
          <a:chOff x="0" y="0"/>
          <a:chExt cx="0" cy="0"/>
        </a:xfrm>
      </p:grpSpPr>
      <p:sp>
        <p:nvSpPr>
          <p:cNvPr id="99" name="Google Shape;99;g1178b2858e0_4_136"/>
          <p:cNvSpPr/>
          <p:nvPr/>
        </p:nvSpPr>
        <p:spPr>
          <a:xfrm>
            <a:off x="7532200" y="3976700"/>
            <a:ext cx="1611900" cy="11667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00" name="Google Shape;100;g1178b2858e0_4_136"/>
          <p:cNvPicPr preferRelativeResize="0"/>
          <p:nvPr/>
        </p:nvPicPr>
        <p:blipFill rotWithShape="1">
          <a:blip r:embed="rId2">
            <a:alphaModFix/>
          </a:blip>
          <a:srcRect b="0" l="0" r="0" t="0"/>
          <a:stretch/>
        </p:blipFill>
        <p:spPr>
          <a:xfrm>
            <a:off x="259608" y="4511920"/>
            <a:ext cx="364879" cy="36487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p36"/>
          <p:cNvSpPr txBox="1"/>
          <p:nvPr>
            <p:ph idx="1" type="body"/>
          </p:nvPr>
        </p:nvSpPr>
        <p:spPr>
          <a:xfrm>
            <a:off x="250825" y="1311275"/>
            <a:ext cx="8642400" cy="3040800"/>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03" name="Google Shape;103;p36"/>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4" name="Google Shape;104;p36"/>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37"/>
          <p:cNvSpPr txBox="1"/>
          <p:nvPr>
            <p:ph type="title"/>
          </p:nvPr>
        </p:nvSpPr>
        <p:spPr>
          <a:xfrm>
            <a:off x="623888" y="1282304"/>
            <a:ext cx="7886700" cy="2139553"/>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7"/>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Arial"/>
                <a:ea typeface="Arial"/>
                <a:cs typeface="Arial"/>
                <a:sym typeface="Arial"/>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108" name="Google Shape;108;p37"/>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38"/>
          <p:cNvSpPr txBox="1"/>
          <p:nvPr>
            <p:ph type="title"/>
          </p:nvPr>
        </p:nvSpPr>
        <p:spPr>
          <a:xfrm>
            <a:off x="347296" y="297293"/>
            <a:ext cx="7886700" cy="594360"/>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38"/>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2" name="Google Shape;112;p38"/>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3" name="Google Shape;113;p38"/>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4" name="Shape 114"/>
        <p:cNvGrpSpPr/>
        <p:nvPr/>
      </p:nvGrpSpPr>
      <p:grpSpPr>
        <a:xfrm>
          <a:off x="0" y="0"/>
          <a:ext cx="0" cy="0"/>
          <a:chOff x="0" y="0"/>
          <a:chExt cx="0" cy="0"/>
        </a:xfrm>
      </p:grpSpPr>
      <p:sp>
        <p:nvSpPr>
          <p:cNvPr id="115" name="Google Shape;115;p39"/>
          <p:cNvSpPr txBox="1"/>
          <p:nvPr>
            <p:ph type="title"/>
          </p:nvPr>
        </p:nvSpPr>
        <p:spPr>
          <a:xfrm>
            <a:off x="629841" y="273844"/>
            <a:ext cx="7886700" cy="994172"/>
          </a:xfrm>
          <a:prstGeom prst="rect">
            <a:avLst/>
          </a:prstGeom>
          <a:noFill/>
          <a:ln>
            <a:noFill/>
          </a:ln>
        </p:spPr>
        <p:txBody>
          <a:bodyPr anchorCtr="0" anchor="t" bIns="45700" lIns="0" spcFirstLastPara="1" rIns="0"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9"/>
          <p:cNvSpPr txBox="1"/>
          <p:nvPr>
            <p:ph idx="1" type="body"/>
          </p:nvPr>
        </p:nvSpPr>
        <p:spPr>
          <a:xfrm>
            <a:off x="629842" y="1878806"/>
            <a:ext cx="3868340"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7" name="Google Shape;117;p39"/>
          <p:cNvSpPr txBox="1"/>
          <p:nvPr>
            <p:ph idx="2" type="body"/>
          </p:nvPr>
        </p:nvSpPr>
        <p:spPr>
          <a:xfrm>
            <a:off x="4629150" y="1878806"/>
            <a:ext cx="3887391" cy="2763441"/>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8" name="Google Shape;118;p39"/>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9" name="Shape 119"/>
        <p:cNvGrpSpPr/>
        <p:nvPr/>
      </p:nvGrpSpPr>
      <p:grpSpPr>
        <a:xfrm>
          <a:off x="0" y="0"/>
          <a:ext cx="0" cy="0"/>
          <a:chOff x="0" y="0"/>
          <a:chExt cx="0" cy="0"/>
        </a:xfrm>
      </p:grpSpPr>
      <p:sp>
        <p:nvSpPr>
          <p:cNvPr id="120" name="Google Shape;120;p40"/>
          <p:cNvSpPr txBox="1"/>
          <p:nvPr>
            <p:ph type="title"/>
          </p:nvPr>
        </p:nvSpPr>
        <p:spPr>
          <a:xfrm>
            <a:off x="629841" y="342900"/>
            <a:ext cx="2949178" cy="120015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4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22" name="Google Shape;122;p4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Arial"/>
                <a:ea typeface="Arial"/>
                <a:cs typeface="Arial"/>
                <a:sym typeface="Arial"/>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Arial"/>
                <a:ea typeface="Arial"/>
                <a:cs typeface="Arial"/>
                <a:sym typeface="Arial"/>
              </a:defRPr>
            </a:lvl9pPr>
          </a:lstStyle>
          <a:p/>
        </p:txBody>
      </p:sp>
      <p:sp>
        <p:nvSpPr>
          <p:cNvPr id="123" name="Google Shape;123;p40"/>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4" name="Shape 124"/>
        <p:cNvGrpSpPr/>
        <p:nvPr/>
      </p:nvGrpSpPr>
      <p:grpSpPr>
        <a:xfrm>
          <a:off x="0" y="0"/>
          <a:ext cx="0" cy="0"/>
          <a:chOff x="0" y="0"/>
          <a:chExt cx="0" cy="0"/>
        </a:xfrm>
      </p:grpSpPr>
      <p:sp>
        <p:nvSpPr>
          <p:cNvPr id="125" name="Google Shape;125;g13538ebba94_0_205"/>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13538ebba94_0_205"/>
          <p:cNvSpPr txBox="1"/>
          <p:nvPr>
            <p:ph type="title"/>
          </p:nvPr>
        </p:nvSpPr>
        <p:spPr>
          <a:xfrm>
            <a:off x="311700" y="445025"/>
            <a:ext cx="8520600" cy="572700"/>
          </a:xfrm>
          <a:prstGeom prst="rect">
            <a:avLst/>
          </a:prstGeom>
        </p:spPr>
        <p:txBody>
          <a:bodyPr anchorCtr="0" anchor="t" bIns="45700" lIns="0" spcFirstLastPara="1" rIns="0" wrap="square" tIns="45700">
            <a:noAutofit/>
          </a:bodyPr>
          <a:lstStyle>
            <a:lvl1pPr lvl="0" rtl="0">
              <a:spcBef>
                <a:spcPts val="0"/>
              </a:spcBef>
              <a:spcAft>
                <a:spcPts val="0"/>
              </a:spcAft>
              <a:buSzPts val="2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 name="Google Shape;127;g13538ebba94_0_205"/>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28" name="Google Shape;128;g13538ebba94_0_205"/>
          <p:cNvSpPr txBox="1"/>
          <p:nvPr>
            <p:ph idx="12" type="sldNum"/>
          </p:nvPr>
        </p:nvSpPr>
        <p:spPr>
          <a:xfrm>
            <a:off x="8472458" y="4663217"/>
            <a:ext cx="548700" cy="393600"/>
          </a:xfrm>
          <a:prstGeom prst="rect">
            <a:avLst/>
          </a:prstGeom>
        </p:spPr>
        <p:txBody>
          <a:bodyPr anchorCtr="0" anchor="ctr" bIns="45700" lIns="0" spcFirstLastPara="1" rIns="0"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
        <p:nvSpPr>
          <p:cNvPr id="129" name="Google Shape;129;g13538ebba94_0_205"/>
          <p:cNvSpPr txBox="1"/>
          <p:nvPr/>
        </p:nvSpPr>
        <p:spPr>
          <a:xfrm rot="-5400000">
            <a:off x="-1666799" y="1887750"/>
            <a:ext cx="4085400" cy="7518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1" i="0" lang="en-US" sz="3200" u="none" cap="none" strike="noStrike">
                <a:solidFill>
                  <a:srgbClr val="D9EAD3"/>
                </a:solidFill>
                <a:latin typeface="Calibri"/>
                <a:ea typeface="Calibri"/>
                <a:cs typeface="Calibri"/>
                <a:sym typeface="Calibri"/>
              </a:rPr>
              <a:t>Access 2007</a:t>
            </a:r>
            <a:endParaRPr b="1" i="0" sz="2400" u="none" cap="none" strike="noStrike">
              <a:solidFill>
                <a:srgbClr val="D9EAD3"/>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Green">
  <p:cSld name="TITLE_1">
    <p:spTree>
      <p:nvGrpSpPr>
        <p:cNvPr id="19" name="Shape 19"/>
        <p:cNvGrpSpPr/>
        <p:nvPr/>
      </p:nvGrpSpPr>
      <p:grpSpPr>
        <a:xfrm>
          <a:off x="0" y="0"/>
          <a:ext cx="0" cy="0"/>
          <a:chOff x="0" y="0"/>
          <a:chExt cx="0" cy="0"/>
        </a:xfrm>
      </p:grpSpPr>
      <p:sp>
        <p:nvSpPr>
          <p:cNvPr id="20" name="Google Shape;20;g1178b2858e0_4_158"/>
          <p:cNvSpPr/>
          <p:nvPr/>
        </p:nvSpPr>
        <p:spPr>
          <a:xfrm>
            <a:off x="0" y="0"/>
            <a:ext cx="9144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 name="Google Shape;21;g1178b2858e0_4_158"/>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
        <p:nvSpPr>
          <p:cNvPr id="22" name="Google Shape;22;g1178b2858e0_4_158"/>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178b2858e0_4_158"/>
          <p:cNvSpPr txBox="1"/>
          <p:nvPr>
            <p:ph idx="1" type="subTitle"/>
          </p:nvPr>
        </p:nvSpPr>
        <p:spPr>
          <a:xfrm>
            <a:off x="479425" y="2984466"/>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CFEBE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24" name="Google Shape;24;g1178b2858e0_4_158"/>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type="blank">
  <p:cSld name="BLANK">
    <p:spTree>
      <p:nvGrpSpPr>
        <p:cNvPr id="25" name="Shape 25"/>
        <p:cNvGrpSpPr/>
        <p:nvPr/>
      </p:nvGrpSpPr>
      <p:grpSpPr>
        <a:xfrm>
          <a:off x="0" y="0"/>
          <a:ext cx="0" cy="0"/>
          <a:chOff x="0" y="0"/>
          <a:chExt cx="0" cy="0"/>
        </a:xfrm>
      </p:grpSpPr>
      <p:sp>
        <p:nvSpPr>
          <p:cNvPr id="26" name="Google Shape;26;p28"/>
          <p:cNvSpPr txBox="1"/>
          <p:nvPr>
            <p:ph idx="12" type="sldNum"/>
          </p:nvPr>
        </p:nvSpPr>
        <p:spPr>
          <a:xfrm>
            <a:off x="213458" y="4783687"/>
            <a:ext cx="457200" cy="18288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01">
  <p:cSld name="BLANK_1">
    <p:spTree>
      <p:nvGrpSpPr>
        <p:cNvPr id="27" name="Shape 27"/>
        <p:cNvGrpSpPr/>
        <p:nvPr/>
      </p:nvGrpSpPr>
      <p:grpSpPr>
        <a:xfrm>
          <a:off x="0" y="0"/>
          <a:ext cx="0" cy="0"/>
          <a:chOff x="0" y="0"/>
          <a:chExt cx="0" cy="0"/>
        </a:xfrm>
      </p:grpSpPr>
      <p:sp>
        <p:nvSpPr>
          <p:cNvPr id="28" name="Google Shape;28;g11554ccd43f_0_367"/>
          <p:cNvSpPr/>
          <p:nvPr/>
        </p:nvSpPr>
        <p:spPr>
          <a:xfrm>
            <a:off x="8141975" y="4252250"/>
            <a:ext cx="1002000" cy="891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g11554ccd43f_0_367"/>
          <p:cNvPicPr preferRelativeResize="0"/>
          <p:nvPr/>
        </p:nvPicPr>
        <p:blipFill rotWithShape="1">
          <a:blip r:embed="rId2">
            <a:alphaModFix/>
          </a:blip>
          <a:srcRect b="0" l="0" r="0" t="0"/>
          <a:stretch/>
        </p:blipFill>
        <p:spPr>
          <a:xfrm>
            <a:off x="250825" y="268308"/>
            <a:ext cx="602326" cy="60232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ight">
  <p:cSld name="TITLE_1_1">
    <p:spTree>
      <p:nvGrpSpPr>
        <p:cNvPr id="30" name="Shape 30"/>
        <p:cNvGrpSpPr/>
        <p:nvPr/>
      </p:nvGrpSpPr>
      <p:grpSpPr>
        <a:xfrm>
          <a:off x="0" y="0"/>
          <a:ext cx="0" cy="0"/>
          <a:chOff x="0" y="0"/>
          <a:chExt cx="0" cy="0"/>
        </a:xfrm>
      </p:grpSpPr>
      <p:sp>
        <p:nvSpPr>
          <p:cNvPr id="31" name="Google Shape;31;g1178b2858e0_4_172"/>
          <p:cNvSpPr/>
          <p:nvPr/>
        </p:nvSpPr>
        <p:spPr>
          <a:xfrm>
            <a:off x="0" y="0"/>
            <a:ext cx="9144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 name="Google Shape;32;g1178b2858e0_4_172"/>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33" name="Google Shape;33;g1178b2858e0_4_172"/>
          <p:cNvPicPr preferRelativeResize="0"/>
          <p:nvPr/>
        </p:nvPicPr>
        <p:blipFill rotWithShape="1">
          <a:blip r:embed="rId2">
            <a:alphaModFix/>
          </a:blip>
          <a:srcRect b="0" l="0" r="0" t="0"/>
          <a:stretch/>
        </p:blipFill>
        <p:spPr>
          <a:xfrm>
            <a:off x="8530180" y="4477292"/>
            <a:ext cx="362995" cy="362995"/>
          </a:xfrm>
          <a:prstGeom prst="rect">
            <a:avLst/>
          </a:prstGeom>
          <a:noFill/>
          <a:ln>
            <a:noFill/>
          </a:ln>
        </p:spPr>
      </p:pic>
      <p:sp>
        <p:nvSpPr>
          <p:cNvPr id="34" name="Google Shape;34;g1178b2858e0_4_172"/>
          <p:cNvSpPr txBox="1"/>
          <p:nvPr>
            <p:ph type="ctrTitle"/>
          </p:nvPr>
        </p:nvSpPr>
        <p:spPr>
          <a:xfrm>
            <a:off x="479425" y="1106424"/>
            <a:ext cx="5943600" cy="1790700"/>
          </a:xfrm>
          <a:prstGeom prst="rect">
            <a:avLst/>
          </a:prstGeom>
          <a:noFill/>
          <a:ln>
            <a:noFill/>
          </a:ln>
        </p:spPr>
        <p:txBody>
          <a:bodyPr anchorCtr="0" anchor="b" bIns="45700" lIns="0" spcFirstLastPara="1" rIns="0" wrap="square" tIns="45700">
            <a:noAutofit/>
          </a:bodyPr>
          <a:lstStyle>
            <a:lvl1pPr lvl="0" algn="l">
              <a:lnSpc>
                <a:spcPct val="90000"/>
              </a:lnSpc>
              <a:spcBef>
                <a:spcPts val="0"/>
              </a:spcBef>
              <a:spcAft>
                <a:spcPts val="0"/>
              </a:spcAft>
              <a:buClr>
                <a:schemeClr val="lt1"/>
              </a:buClr>
              <a:buSzPts val="4400"/>
              <a:buFont typeface="Arial"/>
              <a:buNone/>
              <a:defRPr sz="4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g1178b2858e0_4_172"/>
          <p:cNvSpPr txBox="1"/>
          <p:nvPr>
            <p:ph idx="1" type="subTitle"/>
          </p:nvPr>
        </p:nvSpPr>
        <p:spPr>
          <a:xfrm>
            <a:off x="479425" y="2980944"/>
            <a:ext cx="5438100" cy="1241700"/>
          </a:xfrm>
          <a:prstGeom prst="rect">
            <a:avLst/>
          </a:prstGeom>
          <a:noFill/>
          <a:ln>
            <a:noFill/>
          </a:ln>
        </p:spPr>
        <p:txBody>
          <a:bodyPr anchorCtr="0" anchor="t" bIns="45700" lIns="0" spcFirstLastPara="1" rIns="0" wrap="square" tIns="0">
            <a:noAutofit/>
          </a:bodyPr>
          <a:lstStyle>
            <a:lvl1pPr lvl="0" marR="0" rtl="0" algn="l">
              <a:lnSpc>
                <a:spcPct val="115000"/>
              </a:lnSpc>
              <a:spcBef>
                <a:spcPts val="750"/>
              </a:spcBef>
              <a:spcAft>
                <a:spcPts val="0"/>
              </a:spcAft>
              <a:buClr>
                <a:schemeClr val="dk1"/>
              </a:buClr>
              <a:buSzPts val="1800"/>
              <a:buFont typeface="Arial"/>
              <a:buNone/>
              <a:defRPr b="0" i="0" sz="2000" u="none" cap="none" strike="noStrike">
                <a:solidFill>
                  <a:srgbClr val="1B4036"/>
                </a:solidFill>
                <a:latin typeface="Arial"/>
                <a:ea typeface="Arial"/>
                <a:cs typeface="Arial"/>
                <a:sym typeface="Arial"/>
              </a:defRPr>
            </a:lvl1pPr>
            <a:lvl2pPr lvl="1" marR="0" rtl="0" algn="l">
              <a:lnSpc>
                <a:spcPct val="115000"/>
              </a:lnSpc>
              <a:spcBef>
                <a:spcPts val="375"/>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l">
              <a:lnSpc>
                <a:spcPct val="115000"/>
              </a:lnSpc>
              <a:spcBef>
                <a:spcPts val="375"/>
              </a:spcBef>
              <a:spcAft>
                <a:spcPts val="0"/>
              </a:spcAft>
              <a:buClr>
                <a:schemeClr val="dk1"/>
              </a:buClr>
              <a:buSzPts val="1350"/>
              <a:buFont typeface="Arial"/>
              <a:buNone/>
              <a:defRPr b="0" i="0" sz="1350" u="none" cap="none" strike="noStrike">
                <a:solidFill>
                  <a:schemeClr val="dk1"/>
                </a:solidFill>
                <a:latin typeface="Arial"/>
                <a:ea typeface="Arial"/>
                <a:cs typeface="Arial"/>
                <a:sym typeface="Arial"/>
              </a:defRPr>
            </a:lvl3pPr>
            <a:lvl4pPr lvl="3"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l">
              <a:lnSpc>
                <a:spcPct val="115000"/>
              </a:lnSpc>
              <a:spcBef>
                <a:spcPts val="375"/>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p:cSld name="TITLE_ONLY_1">
    <p:spTree>
      <p:nvGrpSpPr>
        <p:cNvPr id="36" name="Shape 36"/>
        <p:cNvGrpSpPr/>
        <p:nvPr/>
      </p:nvGrpSpPr>
      <p:grpSpPr>
        <a:xfrm>
          <a:off x="0" y="0"/>
          <a:ext cx="0" cy="0"/>
          <a:chOff x="0" y="0"/>
          <a:chExt cx="0" cy="0"/>
        </a:xfrm>
      </p:grpSpPr>
      <p:sp>
        <p:nvSpPr>
          <p:cNvPr id="37" name="Google Shape;37;g1178b2858e0_1_316"/>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8" name="Google Shape;38;g1178b2858e0_1_316"/>
          <p:cNvSpPr/>
          <p:nvPr/>
        </p:nvSpPr>
        <p:spPr>
          <a:xfrm>
            <a:off x="2830286" y="0"/>
            <a:ext cx="63138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9" name="Google Shape;39;g1178b2858e0_1_316"/>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Subtle Grey">
  <p:cSld name="TITLE_ONLY_1_1">
    <p:spTree>
      <p:nvGrpSpPr>
        <p:cNvPr id="40" name="Shape 40"/>
        <p:cNvGrpSpPr/>
        <p:nvPr/>
      </p:nvGrpSpPr>
      <p:grpSpPr>
        <a:xfrm>
          <a:off x="0" y="0"/>
          <a:ext cx="0" cy="0"/>
          <a:chOff x="0" y="0"/>
          <a:chExt cx="0" cy="0"/>
        </a:xfrm>
      </p:grpSpPr>
      <p:sp>
        <p:nvSpPr>
          <p:cNvPr id="41" name="Google Shape;41;g1178b2858e0_1_32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2" name="Google Shape;42;g1178b2858e0_1_325"/>
          <p:cNvSpPr/>
          <p:nvPr/>
        </p:nvSpPr>
        <p:spPr>
          <a:xfrm>
            <a:off x="0" y="1191538"/>
            <a:ext cx="9144000" cy="39519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 name="Google Shape;43;g1178b2858e0_1_32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ight Subtle Grey 2">
  <p:cSld name="TITLE_ONLY_1_1_1">
    <p:spTree>
      <p:nvGrpSpPr>
        <p:cNvPr id="44" name="Shape 44"/>
        <p:cNvGrpSpPr/>
        <p:nvPr/>
      </p:nvGrpSpPr>
      <p:grpSpPr>
        <a:xfrm>
          <a:off x="0" y="0"/>
          <a:ext cx="0" cy="0"/>
          <a:chOff x="0" y="0"/>
          <a:chExt cx="0" cy="0"/>
        </a:xfrm>
      </p:grpSpPr>
      <p:sp>
        <p:nvSpPr>
          <p:cNvPr id="45" name="Google Shape;45;g1178b2858e0_1_335"/>
          <p:cNvSpPr txBox="1"/>
          <p:nvPr>
            <p:ph idx="12" type="sldNum"/>
          </p:nvPr>
        </p:nvSpPr>
        <p:spPr>
          <a:xfrm>
            <a:off x="213458" y="4783687"/>
            <a:ext cx="457200" cy="183000"/>
          </a:xfrm>
          <a:prstGeom prst="rect">
            <a:avLst/>
          </a:prstGeom>
          <a:noFill/>
          <a:ln>
            <a:noFill/>
          </a:ln>
        </p:spPr>
        <p:txBody>
          <a:bodyPr anchorCtr="0" anchor="ctr" bIns="45700" lIns="0" spcFirstLastPara="1" rIns="0" wrap="square" tIns="45700">
            <a:noAutofit/>
          </a:bodyPr>
          <a:lstStyle>
            <a:lvl1pPr indent="0" lvl="0"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6" name="Google Shape;46;g1178b2858e0_1_335"/>
          <p:cNvSpPr/>
          <p:nvPr/>
        </p:nvSpPr>
        <p:spPr>
          <a:xfrm>
            <a:off x="2411413" y="0"/>
            <a:ext cx="6732600" cy="51435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7" name="Google Shape;47;g1178b2858e0_1_335"/>
          <p:cNvPicPr preferRelativeResize="0"/>
          <p:nvPr/>
        </p:nvPicPr>
        <p:blipFill rotWithShape="1">
          <a:blip r:embed="rId2">
            <a:alphaModFix/>
          </a:blip>
          <a:srcRect b="0" l="0" r="0" t="0"/>
          <a:stretch/>
        </p:blipFill>
        <p:spPr>
          <a:xfrm>
            <a:off x="8528295" y="4511920"/>
            <a:ext cx="364879" cy="36487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theme" Target="../theme/theme2.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250825" y="297293"/>
            <a:ext cx="7983171" cy="594360"/>
          </a:xfrm>
          <a:prstGeom prst="rect">
            <a:avLst/>
          </a:prstGeom>
          <a:noFill/>
          <a:ln>
            <a:noFill/>
          </a:ln>
        </p:spPr>
        <p:txBody>
          <a:bodyPr anchorCtr="0" anchor="t" bIns="45700" lIns="0" spcFirstLastPara="1" rIns="0" wrap="square" tIns="45700">
            <a:noAutofit/>
          </a:bodyPr>
          <a:lstStyle>
            <a:lvl1pPr lvl="0" marR="0" rtl="0" algn="l">
              <a:lnSpc>
                <a:spcPct val="90000"/>
              </a:lnSpc>
              <a:spcBef>
                <a:spcPts val="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2" type="sldNum"/>
          </p:nvPr>
        </p:nvSpPr>
        <p:spPr>
          <a:xfrm>
            <a:off x="262792" y="4876800"/>
            <a:ext cx="457200" cy="182880"/>
          </a:xfrm>
          <a:prstGeom prst="rect">
            <a:avLst/>
          </a:prstGeom>
          <a:noFill/>
          <a:ln>
            <a:noFill/>
          </a:ln>
        </p:spPr>
        <p:txBody>
          <a:bodyPr anchorCtr="0" anchor="ctr" bIns="45700" lIns="0" spcFirstLastPara="1" rIns="0" wrap="square" tIns="45700">
            <a:noAutofit/>
          </a:bodyPr>
          <a:lstStyle>
            <a:lvl1pPr indent="0" lvl="0"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600"/>
              <a:buFont typeface="Arial"/>
              <a:buNone/>
              <a:defRPr b="0" i="0" sz="6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id="12" name="Google Shape;12;p27"/>
          <p:cNvPicPr preferRelativeResize="0"/>
          <p:nvPr/>
        </p:nvPicPr>
        <p:blipFill rotWithShape="1">
          <a:blip r:embed="rId1">
            <a:alphaModFix/>
          </a:blip>
          <a:srcRect b="0" l="0" r="0" t="0"/>
          <a:stretch/>
        </p:blipFill>
        <p:spPr>
          <a:xfrm>
            <a:off x="8528295" y="4511920"/>
            <a:ext cx="364880" cy="36488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58">
          <p15:clr>
            <a:srgbClr val="F26B43"/>
          </p15:clr>
        </p15:guide>
        <p15:guide id="3" orient="horz" pos="3072">
          <p15:clr>
            <a:srgbClr val="F26B43"/>
          </p15:clr>
        </p15:guide>
        <p15:guide id="4" orient="horz" pos="169">
          <p15:clr>
            <a:srgbClr val="F26B43"/>
          </p15:clr>
        </p15:guide>
        <p15:guide id="5" pos="3560">
          <p15:clr>
            <a:srgbClr val="F26B43"/>
          </p15:clr>
        </p15:guide>
        <p15:guide id="6" pos="1519">
          <p15:clr>
            <a:srgbClr val="F26B43"/>
          </p15:clr>
        </p15:guide>
        <p15:guide id="7" pos="839">
          <p15:clr>
            <a:srgbClr val="F26B43"/>
          </p15:clr>
        </p15:guide>
        <p15:guide id="8" pos="2200">
          <p15:clr>
            <a:srgbClr val="F26B43"/>
          </p15:clr>
        </p15:guide>
        <p15:guide id="9" pos="4241">
          <p15:clr>
            <a:srgbClr val="F26B43"/>
          </p15:clr>
        </p15:guide>
        <p15:guide id="10" pos="4921">
          <p15:clr>
            <a:srgbClr val="F26B43"/>
          </p15:clr>
        </p15:guide>
        <p15:guide id="11" orient="horz" pos="1484">
          <p15:clr>
            <a:srgbClr val="F26B43"/>
          </p15:clr>
        </p15:guide>
        <p15:guide id="12" orient="horz" pos="826">
          <p15:clr>
            <a:srgbClr val="F26B43"/>
          </p15:clr>
        </p15:guide>
        <p15:guide id="13" pos="5602">
          <p15:clr>
            <a:srgbClr val="F26B43"/>
          </p15:clr>
        </p15:guide>
        <p15:guide id="14" orient="horz" pos="2164">
          <p15:clr>
            <a:srgbClr val="F26B43"/>
          </p15:clr>
        </p15:guide>
        <p15:guide id="15" orient="horz" pos="2822">
          <p15:clr>
            <a:srgbClr val="F26B43"/>
          </p15:clr>
        </p15:guide>
        <p15:guide id="16" orient="horz" pos="1166">
          <p15:clr>
            <a:srgbClr val="F26B43"/>
          </p15:clr>
        </p15:guide>
        <p15:guide id="17" orient="horz" pos="1824">
          <p15:clr>
            <a:srgbClr val="F26B43"/>
          </p15:clr>
        </p15:guide>
        <p15:guide id="18" orient="horz" pos="2505">
          <p15:clr>
            <a:srgbClr val="F26B43"/>
          </p15:clr>
        </p15:guide>
        <p15:guide id="19" orient="horz" pos="50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35.png"/><Relationship Id="rId4" Type="http://schemas.openxmlformats.org/officeDocument/2006/relationships/hyperlink" Target="https://mm.fieldmuseum.org/f5332017-e914-4619-838b-a6896895b7e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33.png"/><Relationship Id="rId6"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11.png"/><Relationship Id="rId5" Type="http://schemas.openxmlformats.org/officeDocument/2006/relationships/hyperlink" Target="https://mm.fieldmuseum.org/3994ee8a-634d-4e95-bbd7-b008d415fb8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30.png"/><Relationship Id="rId4" Type="http://schemas.openxmlformats.org/officeDocument/2006/relationships/hyperlink" Target="https://www.techrepublic.com/article/how-do-i-create-a-crosstab-query-in-microsoft-acces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comments" Target="../comments/comment1.xml"/><Relationship Id="rId4" Type="http://schemas.openxmlformats.org/officeDocument/2006/relationships/hyperlink" Target="https://www.techrepublic.com/article/how-do-i-create-a-crosstab-query-in-microsoft-access/" TargetMode="External"/><Relationship Id="rId5" Type="http://schemas.openxmlformats.org/officeDocument/2006/relationships/image" Target="../media/image38.png"/><Relationship Id="rId6"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hyperlink" Target="https://support.microsoft.com/en-us/office/learn-about-access-reserved-words-and-symbols-ae9d9ada-3255-4b12-91a9-f855bdd9c5a2?redirectsourcepath=%252fen-us%252farticle%252faccess-2007-reserved-words-and-symbols-e33eb3a9-8baa-4335-9f57-da237c63eabe" TargetMode="External"/><Relationship Id="rId4" Type="http://schemas.openxmlformats.org/officeDocument/2006/relationships/hyperlink" Target="https://support.microsoft.com/en-us/office/right-function-c02a18a8-b224-437e-aaba-1b785c6c61bf?ui=en-us&amp;rs=en-us&amp;ad=us" TargetMode="External"/><Relationship Id="rId5" Type="http://schemas.openxmlformats.org/officeDocument/2006/relationships/hyperlink" Target="https://support.microsoft.com/en-us/office/left-function-d5897bf6-91f5-4bf8-853a-b63d7de09681?ui=en-us&amp;rs=en-us&amp;ad=us" TargetMode="External"/><Relationship Id="rId6" Type="http://schemas.openxmlformats.org/officeDocument/2006/relationships/hyperlink" Target="https://support.microsoft.com/en-us/office/instr-function-85d3392c-3b1c-4232-bb18-77cd0cb8a55b?ui=en-us&amp;rs=en-us&amp;ad=us" TargetMode="External"/><Relationship Id="rId7" Type="http://schemas.openxmlformats.org/officeDocument/2006/relationships/hyperlink" Target="https://support.microsoft.com/en-us/office/len-function-8282adcf-4e26-4ebd-87ed-73af04b0cf36?ui=en-us&amp;rs=en-us&amp;ad=u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43.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47.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51.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 Id="rId3" Type="http://schemas.openxmlformats.org/officeDocument/2006/relationships/image" Target="../media/image9.png"/><Relationship Id="rId4" Type="http://schemas.openxmlformats.org/officeDocument/2006/relationships/hyperlink" Target="https://www.fieldmuseum.org/" TargetMode="External"/><Relationship Id="rId9" Type="http://schemas.openxmlformats.org/officeDocument/2006/relationships/hyperlink" Target="https://www.fieldmuseum.org/" TargetMode="External"/><Relationship Id="rId5" Type="http://schemas.openxmlformats.org/officeDocument/2006/relationships/hyperlink" Target="https://www.fieldmuseum.org/" TargetMode="External"/><Relationship Id="rId6" Type="http://schemas.openxmlformats.org/officeDocument/2006/relationships/hyperlink" Target="https://www.fieldmuseum.org/" TargetMode="External"/><Relationship Id="rId7" Type="http://schemas.openxmlformats.org/officeDocument/2006/relationships/hyperlink" Target="https://www.fieldmuseum.org/" TargetMode="External"/><Relationship Id="rId8" Type="http://schemas.openxmlformats.org/officeDocument/2006/relationships/hyperlink" Target="https://www.fieldmuseum.org/" TargetMode="External"/><Relationship Id="rId11" Type="http://schemas.openxmlformats.org/officeDocument/2006/relationships/hyperlink" Target="https://www.fieldmuseum.org/" TargetMode="External"/><Relationship Id="rId10" Type="http://schemas.openxmlformats.org/officeDocument/2006/relationships/hyperlink" Target="https://www.fieldmuseum.org/" TargetMode="External"/><Relationship Id="rId13" Type="http://schemas.openxmlformats.org/officeDocument/2006/relationships/hyperlink" Target="https://www.fieldmuseum.org/" TargetMode="External"/><Relationship Id="rId12" Type="http://schemas.openxmlformats.org/officeDocument/2006/relationships/hyperlink" Target="https://www.fieldmuseum.org/" TargetMode="External"/><Relationship Id="rId14" Type="http://schemas.openxmlformats.org/officeDocument/2006/relationships/hyperlink" Target="https://www.fieldmuseum.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support.office.com/en-US/Access" TargetMode="External"/><Relationship Id="rId4" Type="http://schemas.openxmlformats.org/officeDocument/2006/relationships/hyperlink" Target="https://support.office.com/en-US/Access" TargetMode="External"/><Relationship Id="rId5" Type="http://schemas.openxmlformats.org/officeDocument/2006/relationships/hyperlink" Target="https://support.office.com/en-US/Acce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www.stl-training.co.uk/versions/access-difference.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support.office.com/en-US/Acces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32.png"/><Relationship Id="rId5"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3538ebba94_1_0"/>
          <p:cNvSpPr txBox="1"/>
          <p:nvPr/>
        </p:nvSpPr>
        <p:spPr>
          <a:xfrm>
            <a:off x="250825" y="1311275"/>
            <a:ext cx="4321200" cy="1486200"/>
          </a:xfrm>
          <a:prstGeom prst="rect">
            <a:avLst/>
          </a:prstGeom>
          <a:noFill/>
          <a:ln>
            <a:noFill/>
          </a:ln>
        </p:spPr>
        <p:txBody>
          <a:bodyPr anchorCtr="0" anchor="b" bIns="91425" lIns="0" spcFirstLastPara="1" rIns="91425" wrap="square" tIns="91425">
            <a:normAutofit/>
          </a:bodyPr>
          <a:lstStyle/>
          <a:p>
            <a:pPr indent="0" lvl="0" marL="0" marR="0" rtl="0" algn="l">
              <a:lnSpc>
                <a:spcPct val="90000"/>
              </a:lnSpc>
              <a:spcBef>
                <a:spcPts val="0"/>
              </a:spcBef>
              <a:spcAft>
                <a:spcPts val="0"/>
              </a:spcAft>
              <a:buClr>
                <a:schemeClr val="dk1"/>
              </a:buClr>
              <a:buSzPts val="4400"/>
              <a:buFont typeface="Arial"/>
              <a:buNone/>
            </a:pPr>
            <a:r>
              <a:rPr b="1" lang="en-US" sz="3500">
                <a:solidFill>
                  <a:schemeClr val="dk1"/>
                </a:solidFill>
              </a:rPr>
              <a:t>Access for </a:t>
            </a:r>
            <a:br>
              <a:rPr b="1" lang="en-US" sz="3500">
                <a:solidFill>
                  <a:schemeClr val="dk1"/>
                </a:solidFill>
              </a:rPr>
            </a:br>
            <a:r>
              <a:rPr b="1" lang="en-US" sz="3500">
                <a:solidFill>
                  <a:schemeClr val="dk1"/>
                </a:solidFill>
              </a:rPr>
              <a:t>Data Cleaning</a:t>
            </a:r>
            <a:endParaRPr b="1" sz="3500">
              <a:solidFill>
                <a:schemeClr val="dk1"/>
              </a:solidFill>
            </a:endParaRPr>
          </a:p>
        </p:txBody>
      </p:sp>
      <p:pic>
        <p:nvPicPr>
          <p:cNvPr id="135" name="Google Shape;135;g13538ebba94_1_0"/>
          <p:cNvPicPr preferRelativeResize="0"/>
          <p:nvPr/>
        </p:nvPicPr>
        <p:blipFill>
          <a:blip r:embed="rId3">
            <a:alphaModFix/>
          </a:blip>
          <a:stretch>
            <a:fillRect/>
          </a:stretch>
        </p:blipFill>
        <p:spPr>
          <a:xfrm>
            <a:off x="3987605" y="0"/>
            <a:ext cx="5156390" cy="5143499"/>
          </a:xfrm>
          <a:prstGeom prst="rect">
            <a:avLst/>
          </a:prstGeom>
          <a:noFill/>
          <a:ln>
            <a:noFill/>
          </a:ln>
        </p:spPr>
      </p:pic>
      <p:sp>
        <p:nvSpPr>
          <p:cNvPr id="136" name="Google Shape;136;g13538ebba94_1_0"/>
          <p:cNvSpPr txBox="1"/>
          <p:nvPr/>
        </p:nvSpPr>
        <p:spPr>
          <a:xfrm>
            <a:off x="250826" y="4479925"/>
            <a:ext cx="36312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a:t>
            </a:r>
            <a:r>
              <a:rPr lang="en-US" sz="700"/>
              <a:t>Courtesy of: R. Testa. (c) Field Museum of Natural History. </a:t>
            </a:r>
            <a:r>
              <a:rPr lang="en-US" sz="700" u="sng">
                <a:solidFill>
                  <a:schemeClr val="hlink"/>
                </a:solidFill>
                <a:hlinkClick r:id="rId4"/>
              </a:rPr>
              <a:t>https://mm.fieldmuseum.org/f5332017-e914-4619-838b-a6896895b7e7</a:t>
            </a:r>
            <a:r>
              <a:rPr lang="en-US" sz="700"/>
              <a:t> (accessed on 16 June 2022)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13538ebba94_4_93"/>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Getting Your Data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3538ebba94_2_13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YOUR DATA</a:t>
            </a:r>
            <a:endParaRPr b="1" i="0" sz="100" u="none" cap="none" strike="noStrike">
              <a:solidFill>
                <a:schemeClr val="accent1"/>
              </a:solidFill>
              <a:latin typeface="Arial"/>
              <a:ea typeface="Arial"/>
              <a:cs typeface="Arial"/>
              <a:sym typeface="Arial"/>
            </a:endParaRPr>
          </a:p>
        </p:txBody>
      </p:sp>
      <p:sp>
        <p:nvSpPr>
          <p:cNvPr id="258" name="Google Shape;258;g13538ebba94_2_13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Getting Your Data</a:t>
            </a:r>
            <a:endParaRPr b="1" i="0" sz="2200" u="none" cap="none" strike="noStrike">
              <a:solidFill>
                <a:schemeClr val="dk2"/>
              </a:solidFill>
              <a:latin typeface="Arial"/>
              <a:ea typeface="Arial"/>
              <a:cs typeface="Arial"/>
              <a:sym typeface="Arial"/>
            </a:endParaRPr>
          </a:p>
        </p:txBody>
      </p:sp>
      <p:sp>
        <p:nvSpPr>
          <p:cNvPr id="259" name="Google Shape;259;g13538ebba94_2_136"/>
          <p:cNvSpPr txBox="1"/>
          <p:nvPr/>
        </p:nvSpPr>
        <p:spPr>
          <a:xfrm>
            <a:off x="742800" y="1611725"/>
            <a:ext cx="7512000" cy="1862400"/>
          </a:xfrm>
          <a:prstGeom prst="rect">
            <a:avLst/>
          </a:prstGeom>
          <a:noFill/>
          <a:ln>
            <a:noFill/>
          </a:ln>
        </p:spPr>
        <p:txBody>
          <a:bodyPr anchorCtr="0" anchor="t" bIns="91425" lIns="91425" spcFirstLastPara="1" rIns="91425" wrap="square" tIns="91425">
            <a:spAutoFit/>
          </a:bodyPr>
          <a:lstStyle/>
          <a:p>
            <a:pPr indent="-317500" lvl="0" marL="457200" rtl="0" algn="l">
              <a:spcBef>
                <a:spcPts val="1000"/>
              </a:spcBef>
              <a:spcAft>
                <a:spcPts val="0"/>
              </a:spcAft>
              <a:buSzPts val="1400"/>
              <a:buChar char="●"/>
            </a:pPr>
            <a:r>
              <a:rPr lang="en-US"/>
              <a:t>Know where your data is</a:t>
            </a:r>
            <a:endParaRPr/>
          </a:p>
          <a:p>
            <a:pPr indent="-317500" lvl="0" marL="457200" rtl="0" algn="l">
              <a:spcBef>
                <a:spcPts val="1000"/>
              </a:spcBef>
              <a:spcAft>
                <a:spcPts val="0"/>
              </a:spcAft>
              <a:buSzPts val="1400"/>
              <a:buChar char="●"/>
            </a:pPr>
            <a:r>
              <a:rPr lang="en-US"/>
              <a:t>Decide whether to import or link</a:t>
            </a:r>
            <a:endParaRPr/>
          </a:p>
          <a:p>
            <a:pPr indent="-317500" lvl="1" marL="914400" rtl="0" algn="l">
              <a:spcBef>
                <a:spcPts val="1000"/>
              </a:spcBef>
              <a:spcAft>
                <a:spcPts val="0"/>
              </a:spcAft>
              <a:buSzPts val="1400"/>
              <a:buChar char="○"/>
            </a:pPr>
            <a:r>
              <a:rPr b="1" lang="en-US"/>
              <a:t>Import </a:t>
            </a:r>
            <a:r>
              <a:rPr lang="en-US"/>
              <a:t>(copies the data into Access)</a:t>
            </a:r>
            <a:endParaRPr/>
          </a:p>
          <a:p>
            <a:pPr indent="-317500" lvl="1" marL="914400" rtl="0" algn="l">
              <a:spcBef>
                <a:spcPts val="1000"/>
              </a:spcBef>
              <a:spcAft>
                <a:spcPts val="0"/>
              </a:spcAft>
              <a:buSzPts val="1400"/>
              <a:buChar char="○"/>
            </a:pPr>
            <a:r>
              <a:rPr b="1" lang="en-US"/>
              <a:t>Link</a:t>
            </a:r>
            <a:r>
              <a:rPr lang="en-US"/>
              <a:t> (creates a link to the original data): Any changes made in Access are reflected in the data file. If the file is moved from the original path the link will break. (Linking data is found on the SharePoint list.)</a:t>
            </a:r>
            <a:endParaRPr/>
          </a:p>
        </p:txBody>
      </p:sp>
      <p:sp>
        <p:nvSpPr>
          <p:cNvPr id="260" name="Google Shape;260;g13538ebba94_2_136"/>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Import and Link</a:t>
            </a:r>
            <a:endParaRPr b="0" i="0" sz="1050" u="none" cap="none" strike="noStrike">
              <a:solidFill>
                <a:srgbClr val="7F7F7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3568a1cf37_0_2"/>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YOUR DATA</a:t>
            </a:r>
            <a:endParaRPr b="1" i="0" sz="100" u="none" cap="none" strike="noStrike">
              <a:solidFill>
                <a:schemeClr val="accent1"/>
              </a:solidFill>
              <a:latin typeface="Arial"/>
              <a:ea typeface="Arial"/>
              <a:cs typeface="Arial"/>
              <a:sym typeface="Arial"/>
            </a:endParaRPr>
          </a:p>
        </p:txBody>
      </p:sp>
      <p:sp>
        <p:nvSpPr>
          <p:cNvPr id="266" name="Google Shape;266;g13568a1cf37_0_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Getting Your Data</a:t>
            </a:r>
            <a:endParaRPr b="1" i="0" sz="2200" u="none" cap="none" strike="noStrike">
              <a:solidFill>
                <a:schemeClr val="dk2"/>
              </a:solidFill>
              <a:latin typeface="Arial"/>
              <a:ea typeface="Arial"/>
              <a:cs typeface="Arial"/>
              <a:sym typeface="Arial"/>
            </a:endParaRPr>
          </a:p>
        </p:txBody>
      </p:sp>
      <p:sp>
        <p:nvSpPr>
          <p:cNvPr id="267" name="Google Shape;267;g13568a1cf37_0_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Importing Data</a:t>
            </a:r>
            <a:endParaRPr b="0" i="0" sz="1050" u="none" cap="none" strike="noStrike">
              <a:solidFill>
                <a:srgbClr val="7F7F7F"/>
              </a:solidFill>
              <a:latin typeface="Arial"/>
              <a:ea typeface="Arial"/>
              <a:cs typeface="Arial"/>
              <a:sym typeface="Arial"/>
            </a:endParaRPr>
          </a:p>
        </p:txBody>
      </p:sp>
      <p:sp>
        <p:nvSpPr>
          <p:cNvPr id="268" name="Google Shape;268;g13568a1cf37_0_2"/>
          <p:cNvSpPr txBox="1"/>
          <p:nvPr/>
        </p:nvSpPr>
        <p:spPr>
          <a:xfrm>
            <a:off x="5433125" y="1769363"/>
            <a:ext cx="6920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269" name="Google Shape;269;g13568a1cf37_0_2"/>
          <p:cNvSpPr txBox="1"/>
          <p:nvPr/>
        </p:nvSpPr>
        <p:spPr>
          <a:xfrm>
            <a:off x="742800" y="1611725"/>
            <a:ext cx="7512000" cy="11748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US"/>
              <a:t>In</a:t>
            </a:r>
            <a:r>
              <a:rPr lang="en-US"/>
              <a:t> the </a:t>
            </a:r>
            <a:r>
              <a:rPr lang="en-US">
                <a:solidFill>
                  <a:schemeClr val="accent3"/>
                </a:solidFill>
              </a:rPr>
              <a:t>External Data</a:t>
            </a:r>
            <a:r>
              <a:rPr lang="en-US"/>
              <a:t> tab of the ribbon, select the option for the type of data being imported. For CSV files select </a:t>
            </a:r>
            <a:r>
              <a:rPr lang="en-US">
                <a:solidFill>
                  <a:schemeClr val="accent3"/>
                </a:solidFill>
              </a:rPr>
              <a:t>Text File</a:t>
            </a:r>
            <a:r>
              <a:rPr lang="en-US"/>
              <a:t>.</a:t>
            </a:r>
            <a:endParaRPr/>
          </a:p>
          <a:p>
            <a:pPr indent="0" lvl="0" marL="0" rtl="0" algn="l">
              <a:spcBef>
                <a:spcPts val="1000"/>
              </a:spcBef>
              <a:spcAft>
                <a:spcPts val="0"/>
              </a:spcAft>
              <a:buNone/>
            </a:pPr>
            <a:r>
              <a:rPr lang="en-US"/>
              <a:t>Follow the steps of the import wizard. The wizard will prompt the user with the option to save the import. </a:t>
            </a:r>
            <a:r>
              <a:rPr lang="en-US"/>
              <a:t>S</a:t>
            </a:r>
            <a:r>
              <a:rPr lang="en-US"/>
              <a:t>ave the import only if you plan on re-importing the file in </a:t>
            </a:r>
            <a:r>
              <a:rPr lang="en-US"/>
              <a:t>exactly the same way.</a:t>
            </a:r>
            <a:endParaRPr/>
          </a:p>
        </p:txBody>
      </p:sp>
      <p:pic>
        <p:nvPicPr>
          <p:cNvPr id="270" name="Google Shape;270;g13568a1cf37_0_2"/>
          <p:cNvPicPr preferRelativeResize="0"/>
          <p:nvPr/>
        </p:nvPicPr>
        <p:blipFill rotWithShape="1">
          <a:blip r:embed="rId3">
            <a:alphaModFix/>
          </a:blip>
          <a:srcRect b="3334" l="0" r="1468" t="0"/>
          <a:stretch/>
        </p:blipFill>
        <p:spPr>
          <a:xfrm>
            <a:off x="1410463" y="3078425"/>
            <a:ext cx="6323077" cy="1371600"/>
          </a:xfrm>
          <a:prstGeom prst="rect">
            <a:avLst/>
          </a:prstGeom>
          <a:noFill/>
          <a:ln>
            <a:noFill/>
          </a:ln>
        </p:spPr>
      </p:pic>
      <p:sp>
        <p:nvSpPr>
          <p:cNvPr id="271" name="Google Shape;271;g13568a1cf37_0_2"/>
          <p:cNvSpPr/>
          <p:nvPr/>
        </p:nvSpPr>
        <p:spPr>
          <a:xfrm>
            <a:off x="1410475" y="3606700"/>
            <a:ext cx="3066600" cy="8433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13538ebba94_4_98"/>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Views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3538ebba94_4_103"/>
          <p:cNvSpPr txBox="1"/>
          <p:nvPr/>
        </p:nvSpPr>
        <p:spPr>
          <a:xfrm>
            <a:off x="250826" y="268288"/>
            <a:ext cx="2160600" cy="1582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3200"/>
              <a:buFont typeface="Arial"/>
              <a:buNone/>
            </a:pPr>
            <a:r>
              <a:rPr b="1" lang="en-US" sz="3200">
                <a:solidFill>
                  <a:schemeClr val="accent1"/>
                </a:solidFill>
              </a:rPr>
              <a:t>Views</a:t>
            </a:r>
            <a:endParaRPr b="0" i="0" sz="2400" u="none" cap="none" strike="noStrike">
              <a:solidFill>
                <a:schemeClr val="accent1"/>
              </a:solidFill>
              <a:latin typeface="Arial"/>
              <a:ea typeface="Arial"/>
              <a:cs typeface="Arial"/>
              <a:sym typeface="Arial"/>
            </a:endParaRPr>
          </a:p>
        </p:txBody>
      </p:sp>
      <p:grpSp>
        <p:nvGrpSpPr>
          <p:cNvPr id="283" name="Google Shape;283;g13538ebba94_4_103"/>
          <p:cNvGrpSpPr/>
          <p:nvPr/>
        </p:nvGrpSpPr>
        <p:grpSpPr>
          <a:xfrm>
            <a:off x="1331786" y="1322219"/>
            <a:ext cx="7560857" cy="1573381"/>
            <a:chOff x="3132138" y="1396723"/>
            <a:chExt cx="5616444" cy="1573381"/>
          </a:xfrm>
        </p:grpSpPr>
        <p:sp>
          <p:nvSpPr>
            <p:cNvPr id="284" name="Google Shape;284;g13538ebba94_4_103"/>
            <p:cNvSpPr txBox="1"/>
            <p:nvPr/>
          </p:nvSpPr>
          <p:spPr>
            <a:xfrm>
              <a:off x="3132138" y="1396724"/>
              <a:ext cx="4813500" cy="5289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Filters</a:t>
              </a:r>
              <a:endParaRPr b="0" i="0" sz="1100" u="none" cap="none" strike="noStrike">
                <a:solidFill>
                  <a:srgbClr val="000000"/>
                </a:solidFill>
                <a:latin typeface="Arial"/>
                <a:ea typeface="Arial"/>
                <a:cs typeface="Arial"/>
                <a:sym typeface="Arial"/>
              </a:endParaRPr>
            </a:p>
          </p:txBody>
        </p:sp>
        <p:sp>
          <p:nvSpPr>
            <p:cNvPr id="285" name="Google Shape;285;g13538ebba94_4_103"/>
            <p:cNvSpPr txBox="1"/>
            <p:nvPr/>
          </p:nvSpPr>
          <p:spPr>
            <a:xfrm>
              <a:off x="7870482" y="1396724"/>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3200" u="none" cap="none" strike="noStrike">
                <a:solidFill>
                  <a:schemeClr val="dk2"/>
                </a:solidFill>
                <a:latin typeface="Arial"/>
                <a:ea typeface="Arial"/>
                <a:cs typeface="Arial"/>
                <a:sym typeface="Arial"/>
              </a:endParaRPr>
            </a:p>
          </p:txBody>
        </p:sp>
        <p:sp>
          <p:nvSpPr>
            <p:cNvPr id="286" name="Google Shape;286;g13538ebba94_4_103"/>
            <p:cNvSpPr txBox="1"/>
            <p:nvPr/>
          </p:nvSpPr>
          <p:spPr>
            <a:xfrm>
              <a:off x="3132138" y="1925530"/>
              <a:ext cx="4813500" cy="511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Queries</a:t>
              </a:r>
              <a:endParaRPr b="0" i="0" sz="1100" u="none" cap="none" strike="noStrike">
                <a:solidFill>
                  <a:srgbClr val="000000"/>
                </a:solidFill>
                <a:latin typeface="Arial"/>
                <a:ea typeface="Arial"/>
                <a:cs typeface="Arial"/>
                <a:sym typeface="Arial"/>
              </a:endParaRPr>
            </a:p>
          </p:txBody>
        </p:sp>
        <p:sp>
          <p:nvSpPr>
            <p:cNvPr id="287" name="Google Shape;287;g13538ebba94_4_103"/>
            <p:cNvSpPr txBox="1"/>
            <p:nvPr/>
          </p:nvSpPr>
          <p:spPr>
            <a:xfrm>
              <a:off x="7870482" y="1925530"/>
              <a:ext cx="878100" cy="504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3200" u="none" cap="none" strike="noStrike">
                <a:solidFill>
                  <a:schemeClr val="dk2"/>
                </a:solidFill>
                <a:latin typeface="Arial"/>
                <a:ea typeface="Arial"/>
                <a:cs typeface="Arial"/>
                <a:sym typeface="Arial"/>
              </a:endParaRPr>
            </a:p>
          </p:txBody>
        </p:sp>
        <p:sp>
          <p:nvSpPr>
            <p:cNvPr id="288" name="Google Shape;288;g13538ebba94_4_103"/>
            <p:cNvSpPr txBox="1"/>
            <p:nvPr/>
          </p:nvSpPr>
          <p:spPr>
            <a:xfrm>
              <a:off x="3132138" y="2437258"/>
              <a:ext cx="4813500" cy="5220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Functions</a:t>
              </a:r>
              <a:endParaRPr b="0" i="0" sz="1100" u="none" cap="none" strike="noStrike">
                <a:solidFill>
                  <a:srgbClr val="000000"/>
                </a:solidFill>
                <a:latin typeface="Arial"/>
                <a:ea typeface="Arial"/>
                <a:cs typeface="Arial"/>
                <a:sym typeface="Arial"/>
              </a:endParaRPr>
            </a:p>
          </p:txBody>
        </p:sp>
        <p:sp>
          <p:nvSpPr>
            <p:cNvPr id="289" name="Google Shape;289;g13538ebba94_4_103"/>
            <p:cNvSpPr txBox="1"/>
            <p:nvPr/>
          </p:nvSpPr>
          <p:spPr>
            <a:xfrm>
              <a:off x="7870482" y="2430355"/>
              <a:ext cx="8781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3200" u="none" cap="none" strike="noStrike">
                <a:solidFill>
                  <a:schemeClr val="dk2"/>
                </a:solidFill>
                <a:latin typeface="Arial"/>
                <a:ea typeface="Arial"/>
                <a:cs typeface="Arial"/>
                <a:sym typeface="Arial"/>
              </a:endParaRPr>
            </a:p>
          </p:txBody>
        </p:sp>
        <p:grpSp>
          <p:nvGrpSpPr>
            <p:cNvPr id="290" name="Google Shape;290;g13538ebba94_4_103"/>
            <p:cNvGrpSpPr/>
            <p:nvPr/>
          </p:nvGrpSpPr>
          <p:grpSpPr>
            <a:xfrm>
              <a:off x="3132174" y="1396723"/>
              <a:ext cx="5616279" cy="1573381"/>
              <a:chOff x="409325" y="1842994"/>
              <a:chExt cx="5531100" cy="1573381"/>
            </a:xfrm>
          </p:grpSpPr>
          <p:cxnSp>
            <p:nvCxnSpPr>
              <p:cNvPr id="291" name="Google Shape;291;g13538ebba94_4_103"/>
              <p:cNvCxnSpPr/>
              <p:nvPr/>
            </p:nvCxnSpPr>
            <p:spPr>
              <a:xfrm rot="10800000">
                <a:off x="409325" y="1842994"/>
                <a:ext cx="5531100" cy="0"/>
              </a:xfrm>
              <a:prstGeom prst="straightConnector1">
                <a:avLst/>
              </a:prstGeom>
              <a:noFill/>
              <a:ln cap="flat" cmpd="sng" w="9525">
                <a:solidFill>
                  <a:srgbClr val="A5A5A5"/>
                </a:solidFill>
                <a:prstDash val="solid"/>
                <a:round/>
                <a:headEnd len="sm" w="sm" type="none"/>
                <a:tailEnd len="sm" w="sm" type="none"/>
              </a:ln>
            </p:spPr>
          </p:cxnSp>
          <p:cxnSp>
            <p:nvCxnSpPr>
              <p:cNvPr id="292" name="Google Shape;292;g13538ebba94_4_103"/>
              <p:cNvCxnSpPr/>
              <p:nvPr/>
            </p:nvCxnSpPr>
            <p:spPr>
              <a:xfrm rot="10800000">
                <a:off x="409325" y="2372412"/>
                <a:ext cx="5531100" cy="0"/>
              </a:xfrm>
              <a:prstGeom prst="straightConnector1">
                <a:avLst/>
              </a:prstGeom>
              <a:noFill/>
              <a:ln cap="flat" cmpd="sng" w="9525">
                <a:solidFill>
                  <a:srgbClr val="A5A5A5"/>
                </a:solidFill>
                <a:prstDash val="solid"/>
                <a:round/>
                <a:headEnd len="sm" w="sm" type="none"/>
                <a:tailEnd len="sm" w="sm" type="none"/>
              </a:ln>
            </p:spPr>
          </p:cxnSp>
          <p:cxnSp>
            <p:nvCxnSpPr>
              <p:cNvPr id="293" name="Google Shape;293;g13538ebba94_4_103"/>
              <p:cNvCxnSpPr/>
              <p:nvPr/>
            </p:nvCxnSpPr>
            <p:spPr>
              <a:xfrm rot="10800000">
                <a:off x="409325" y="2876625"/>
                <a:ext cx="5531100" cy="0"/>
              </a:xfrm>
              <a:prstGeom prst="straightConnector1">
                <a:avLst/>
              </a:prstGeom>
              <a:noFill/>
              <a:ln cap="flat" cmpd="sng" w="9525">
                <a:solidFill>
                  <a:srgbClr val="A5A5A5"/>
                </a:solidFill>
                <a:prstDash val="solid"/>
                <a:round/>
                <a:headEnd len="sm" w="sm" type="none"/>
                <a:tailEnd len="sm" w="sm" type="none"/>
              </a:ln>
            </p:spPr>
          </p:cxnSp>
          <p:cxnSp>
            <p:nvCxnSpPr>
              <p:cNvPr id="294" name="Google Shape;294;g13538ebba94_4_103"/>
              <p:cNvCxnSpPr/>
              <p:nvPr/>
            </p:nvCxnSpPr>
            <p:spPr>
              <a:xfrm rot="10800000">
                <a:off x="409325" y="3416375"/>
                <a:ext cx="5531100" cy="0"/>
              </a:xfrm>
              <a:prstGeom prst="straightConnector1">
                <a:avLst/>
              </a:prstGeom>
              <a:noFill/>
              <a:ln cap="flat" cmpd="sng" w="9525">
                <a:solidFill>
                  <a:srgbClr val="A5A5A5"/>
                </a:solidFill>
                <a:prstDash val="solid"/>
                <a:round/>
                <a:headEnd len="sm" w="sm" type="none"/>
                <a:tailEnd len="sm" w="sm" type="none"/>
              </a:ln>
            </p:spPr>
          </p:cxn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13538ebba94_4_74"/>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Views vs. Actions</a:t>
            </a:r>
            <a:endParaRPr b="1" i="0" sz="2200" u="none" cap="none" strike="noStrike">
              <a:solidFill>
                <a:schemeClr val="dk2"/>
              </a:solidFill>
              <a:latin typeface="Arial"/>
              <a:ea typeface="Arial"/>
              <a:cs typeface="Arial"/>
              <a:sym typeface="Arial"/>
            </a:endParaRPr>
          </a:p>
        </p:txBody>
      </p:sp>
      <p:sp>
        <p:nvSpPr>
          <p:cNvPr id="300" name="Google Shape;300;g13538ebba94_4_74"/>
          <p:cNvSpPr/>
          <p:nvPr/>
        </p:nvSpPr>
        <p:spPr>
          <a:xfrm>
            <a:off x="481237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1" name="Google Shape;301;g13538ebba94_4_74"/>
          <p:cNvSpPr txBox="1"/>
          <p:nvPr/>
        </p:nvSpPr>
        <p:spPr>
          <a:xfrm>
            <a:off x="513168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None/>
            </a:pPr>
            <a:r>
              <a:rPr lang="en-US">
                <a:solidFill>
                  <a:schemeClr val="dk1"/>
                </a:solidFill>
              </a:rPr>
              <a:t>Actions</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Actions are functions performed on a dataset that changes either the values themselves or the underlying structure.</a:t>
            </a:r>
            <a:endParaRPr b="0" i="0" sz="1400" u="none" cap="none" strike="noStrike">
              <a:solidFill>
                <a:srgbClr val="000000"/>
              </a:solidFill>
              <a:latin typeface="Arial"/>
              <a:ea typeface="Arial"/>
              <a:cs typeface="Arial"/>
              <a:sym typeface="Arial"/>
            </a:endParaRPr>
          </a:p>
        </p:txBody>
      </p:sp>
      <p:sp>
        <p:nvSpPr>
          <p:cNvPr id="302" name="Google Shape;302;g13538ebba94_4_74"/>
          <p:cNvSpPr/>
          <p:nvPr/>
        </p:nvSpPr>
        <p:spPr>
          <a:xfrm>
            <a:off x="250825" y="1311300"/>
            <a:ext cx="40527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3" name="Google Shape;303;g13538ebba94_4_74"/>
          <p:cNvSpPr txBox="1"/>
          <p:nvPr/>
        </p:nvSpPr>
        <p:spPr>
          <a:xfrm>
            <a:off x="570139" y="1514954"/>
            <a:ext cx="3402000" cy="23385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None/>
            </a:pPr>
            <a:r>
              <a:rPr lang="en-US">
                <a:solidFill>
                  <a:schemeClr val="dk1"/>
                </a:solidFill>
              </a:rPr>
              <a:t>Views</a:t>
            </a:r>
            <a:endParaRPr b="0" i="0" sz="1400" u="none" cap="none" strike="noStrike">
              <a:solidFill>
                <a:srgbClr val="000000"/>
              </a:solidFill>
              <a:latin typeface="Arial"/>
              <a:ea typeface="Arial"/>
              <a:cs typeface="Arial"/>
              <a:sym typeface="Arial"/>
            </a:endParaRPr>
          </a:p>
          <a:p>
            <a:pPr indent="-180340" lvl="0" marL="182880" marR="0" rtl="0" algn="l">
              <a:lnSpc>
                <a:spcPct val="100000"/>
              </a:lnSpc>
              <a:spcBef>
                <a:spcPts val="1200"/>
              </a:spcBef>
              <a:spcAft>
                <a:spcPts val="0"/>
              </a:spcAft>
              <a:buClr>
                <a:schemeClr val="dk1"/>
              </a:buClr>
              <a:buSzPts val="1400"/>
              <a:buFont typeface="Noto Sans Symbols"/>
              <a:buChar char="●"/>
            </a:pPr>
            <a:r>
              <a:rPr lang="en-US">
                <a:solidFill>
                  <a:schemeClr val="dk1"/>
                </a:solidFill>
              </a:rPr>
              <a:t>A data view is a view or subset of data in a data table or virtual table. </a:t>
            </a:r>
            <a:endParaRPr>
              <a:solidFill>
                <a:schemeClr val="dk1"/>
              </a:solidFill>
            </a:endParaRPr>
          </a:p>
          <a:p>
            <a:pPr indent="-235203" lvl="1" marL="448056" marR="0" rtl="0" algn="l">
              <a:lnSpc>
                <a:spcPct val="100000"/>
              </a:lnSpc>
              <a:spcBef>
                <a:spcPts val="1200"/>
              </a:spcBef>
              <a:spcAft>
                <a:spcPts val="0"/>
              </a:spcAft>
              <a:buClr>
                <a:schemeClr val="dk1"/>
              </a:buClr>
              <a:buSzPts val="1400"/>
              <a:buFont typeface="Noto Sans Symbols"/>
              <a:buChar char="–"/>
            </a:pPr>
            <a:r>
              <a:rPr lang="en-US">
                <a:solidFill>
                  <a:schemeClr val="dk1"/>
                </a:solidFill>
              </a:rPr>
              <a:t>You can create views that are filters/facets/preview pane/subsetting for content and/or fields.</a:t>
            </a:r>
            <a:endParaRPr b="0" i="0" sz="1400" u="none" cap="none" strike="noStrike">
              <a:solidFill>
                <a:srgbClr val="000000"/>
              </a:solidFill>
              <a:latin typeface="Arial"/>
              <a:ea typeface="Arial"/>
              <a:cs typeface="Arial"/>
              <a:sym typeface="Arial"/>
            </a:endParaRPr>
          </a:p>
        </p:txBody>
      </p:sp>
      <p:sp>
        <p:nvSpPr>
          <p:cNvPr id="304" name="Google Shape;304;g13538ebba94_4_7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VIEWS </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g13538ebba94_2_194"/>
          <p:cNvPicPr preferRelativeResize="0"/>
          <p:nvPr/>
        </p:nvPicPr>
        <p:blipFill rotWithShape="1">
          <a:blip r:embed="rId3">
            <a:alphaModFix/>
          </a:blip>
          <a:srcRect b="719" l="1003" r="16732" t="787"/>
          <a:stretch/>
        </p:blipFill>
        <p:spPr>
          <a:xfrm>
            <a:off x="5463360" y="412750"/>
            <a:ext cx="2831374" cy="3886201"/>
          </a:xfrm>
          <a:prstGeom prst="rect">
            <a:avLst/>
          </a:prstGeom>
          <a:noFill/>
          <a:ln>
            <a:noFill/>
          </a:ln>
        </p:spPr>
      </p:pic>
      <p:sp>
        <p:nvSpPr>
          <p:cNvPr id="310" name="Google Shape;310;g13538ebba94_2_194"/>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Views</a:t>
            </a:r>
            <a:endParaRPr b="0" i="0" sz="2200" u="none" cap="none" strike="noStrike">
              <a:solidFill>
                <a:schemeClr val="dk2"/>
              </a:solidFill>
              <a:latin typeface="Arial"/>
              <a:ea typeface="Arial"/>
              <a:cs typeface="Arial"/>
              <a:sym typeface="Arial"/>
            </a:endParaRPr>
          </a:p>
        </p:txBody>
      </p:sp>
      <p:sp>
        <p:nvSpPr>
          <p:cNvPr id="311" name="Google Shape;311;g13538ebba94_2_194"/>
          <p:cNvSpPr txBox="1"/>
          <p:nvPr/>
        </p:nvSpPr>
        <p:spPr>
          <a:xfrm>
            <a:off x="250825" y="1851026"/>
            <a:ext cx="2160600" cy="524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Filters and Queries</a:t>
            </a:r>
            <a:endParaRPr b="0" i="0" sz="1050" u="none" cap="none" strike="noStrike">
              <a:solidFill>
                <a:srgbClr val="7F7F7F"/>
              </a:solidFill>
              <a:latin typeface="Arial"/>
              <a:ea typeface="Arial"/>
              <a:cs typeface="Arial"/>
              <a:sym typeface="Arial"/>
            </a:endParaRPr>
          </a:p>
        </p:txBody>
      </p:sp>
      <p:sp>
        <p:nvSpPr>
          <p:cNvPr id="312" name="Google Shape;312;g13538ebba94_2_194"/>
          <p:cNvSpPr txBox="1"/>
          <p:nvPr/>
        </p:nvSpPr>
        <p:spPr>
          <a:xfrm>
            <a:off x="250825" y="2895600"/>
            <a:ext cx="2160600" cy="2061600"/>
          </a:xfrm>
          <a:prstGeom prst="rect">
            <a:avLst/>
          </a:prstGeom>
          <a:noFill/>
          <a:ln>
            <a:noFill/>
          </a:ln>
        </p:spPr>
        <p:txBody>
          <a:bodyPr anchorCtr="0" anchor="t" bIns="91425" lIns="0" spcFirstLastPara="1" rIns="91425" wrap="square" tIns="91425">
            <a:noAutofit/>
          </a:bodyPr>
          <a:lstStyle/>
          <a:p>
            <a:pPr indent="-157480" lvl="0" marL="182880" marR="0" rtl="0" algn="l">
              <a:lnSpc>
                <a:spcPct val="100000"/>
              </a:lnSpc>
              <a:spcBef>
                <a:spcPts val="0"/>
              </a:spcBef>
              <a:spcAft>
                <a:spcPts val="0"/>
              </a:spcAft>
              <a:buClr>
                <a:schemeClr val="dk1"/>
              </a:buClr>
              <a:buSzPts val="1000"/>
              <a:buFont typeface="Noto Sans Symbols"/>
              <a:buChar char="●"/>
            </a:pPr>
            <a:r>
              <a:rPr lang="en-US" sz="1000">
                <a:solidFill>
                  <a:schemeClr val="dk1"/>
                </a:solidFill>
              </a:rPr>
              <a:t>Access allows users to view data in various ways.</a:t>
            </a:r>
            <a:endParaRPr b="0" i="0" sz="1000" u="none" cap="none" strike="noStrike">
              <a:solidFill>
                <a:srgbClr val="000000"/>
              </a:solidFill>
              <a:latin typeface="Arial"/>
              <a:ea typeface="Arial"/>
              <a:cs typeface="Arial"/>
              <a:sym typeface="Arial"/>
            </a:endParaRPr>
          </a:p>
          <a:p>
            <a:pPr indent="-154940" lvl="0" marL="182880"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The most common ways for the purposes of data cleaning are:</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Filters</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1200"/>
              </a:spcAft>
              <a:buClr>
                <a:schemeClr val="dk1"/>
              </a:buClr>
              <a:buSzPts val="1000"/>
              <a:buFont typeface="Noto Sans Symbols"/>
              <a:buChar char="–"/>
            </a:pPr>
            <a:r>
              <a:rPr lang="en-US" sz="1000">
                <a:solidFill>
                  <a:schemeClr val="dk1"/>
                </a:solidFill>
              </a:rPr>
              <a:t>Queries</a:t>
            </a:r>
            <a:endParaRPr b="0" i="0" sz="1000" u="none" cap="none" strike="noStrike">
              <a:solidFill>
                <a:srgbClr val="000000"/>
              </a:solidFill>
              <a:latin typeface="Arial"/>
              <a:ea typeface="Arial"/>
              <a:cs typeface="Arial"/>
              <a:sym typeface="Arial"/>
            </a:endParaRPr>
          </a:p>
        </p:txBody>
      </p:sp>
      <p:sp>
        <p:nvSpPr>
          <p:cNvPr id="313" name="Google Shape;313;g13538ebba94_2_194"/>
          <p:cNvSpPr txBox="1"/>
          <p:nvPr/>
        </p:nvSpPr>
        <p:spPr>
          <a:xfrm>
            <a:off x="2412200" y="2895600"/>
            <a:ext cx="2160600" cy="2061600"/>
          </a:xfrm>
          <a:prstGeom prst="rect">
            <a:avLst/>
          </a:prstGeom>
          <a:noFill/>
          <a:ln>
            <a:noFill/>
          </a:ln>
        </p:spPr>
        <p:txBody>
          <a:bodyPr anchorCtr="0" anchor="t" bIns="91425" lIns="0" spcFirstLastPara="1" rIns="91425" wrap="square" tIns="91425">
            <a:noAutofit/>
          </a:bodyPr>
          <a:lstStyle/>
          <a:p>
            <a:pPr indent="-154940" lvl="0" marL="182880"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The query types used to view data are:</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Summary queries</a:t>
            </a:r>
            <a:endParaRPr sz="1000">
              <a:solidFill>
                <a:schemeClr val="dk1"/>
              </a:solidFil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Select queries</a:t>
            </a:r>
            <a:endParaRPr sz="1000">
              <a:solidFill>
                <a:schemeClr val="dk1"/>
              </a:solidFill>
            </a:endParaRPr>
          </a:p>
          <a:p>
            <a:pPr indent="-209801" lvl="1" marL="448056" marR="0" rtl="0" algn="l">
              <a:lnSpc>
                <a:spcPct val="100000"/>
              </a:lnSpc>
              <a:spcBef>
                <a:spcPts val="1200"/>
              </a:spcBef>
              <a:spcAft>
                <a:spcPts val="1200"/>
              </a:spcAft>
              <a:buClr>
                <a:schemeClr val="dk1"/>
              </a:buClr>
              <a:buSzPts val="1000"/>
              <a:buFont typeface="Noto Sans Symbols"/>
              <a:buChar char="–"/>
            </a:pPr>
            <a:r>
              <a:rPr lang="en-US" sz="1000">
                <a:solidFill>
                  <a:schemeClr val="dk1"/>
                </a:solidFill>
              </a:rPr>
              <a:t>Duplicate queries</a:t>
            </a:r>
            <a:endParaRPr sz="1000">
              <a:solidFill>
                <a:schemeClr val="dk1"/>
              </a:solidFill>
            </a:endParaRPr>
          </a:p>
        </p:txBody>
      </p:sp>
      <p:sp>
        <p:nvSpPr>
          <p:cNvPr id="314" name="Google Shape;314;g13538ebba94_2_194"/>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VIEWS </a:t>
            </a:r>
            <a:endParaRPr b="1" i="0" sz="100" u="none" cap="none" strike="noStrike">
              <a:solidFill>
                <a:schemeClr val="accen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g13538ebba94_1_148"/>
          <p:cNvPicPr preferRelativeResize="0"/>
          <p:nvPr/>
        </p:nvPicPr>
        <p:blipFill rotWithShape="1">
          <a:blip r:embed="rId3">
            <a:alphaModFix/>
          </a:blip>
          <a:srcRect b="0" l="1442" r="1101" t="0"/>
          <a:stretch/>
        </p:blipFill>
        <p:spPr>
          <a:xfrm>
            <a:off x="2166000" y="1822000"/>
            <a:ext cx="1874520" cy="290551"/>
          </a:xfrm>
          <a:prstGeom prst="rect">
            <a:avLst/>
          </a:prstGeom>
          <a:noFill/>
          <a:ln>
            <a:noFill/>
          </a:ln>
        </p:spPr>
      </p:pic>
      <p:sp>
        <p:nvSpPr>
          <p:cNvPr id="320" name="Google Shape;320;g13538ebba94_1_14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Filters</a:t>
            </a:r>
            <a:endParaRPr b="1" i="0" sz="2200" u="none" cap="none" strike="noStrike">
              <a:solidFill>
                <a:schemeClr val="dk2"/>
              </a:solidFill>
              <a:latin typeface="Arial"/>
              <a:ea typeface="Arial"/>
              <a:cs typeface="Arial"/>
              <a:sym typeface="Arial"/>
            </a:endParaRPr>
          </a:p>
        </p:txBody>
      </p:sp>
      <p:sp>
        <p:nvSpPr>
          <p:cNvPr id="321" name="Google Shape;321;g13538ebba94_1_148"/>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Filters are available on every attribute in both tables and queries. To access them, click the drop-down icon to the right of the field name.</a:t>
            </a:r>
            <a:endParaRPr b="0" i="0" sz="1050" u="none" cap="none" strike="noStrike">
              <a:solidFill>
                <a:srgbClr val="7F7F7F"/>
              </a:solidFill>
              <a:latin typeface="Arial"/>
              <a:ea typeface="Arial"/>
              <a:cs typeface="Arial"/>
              <a:sym typeface="Arial"/>
            </a:endParaRPr>
          </a:p>
        </p:txBody>
      </p:sp>
      <p:sp>
        <p:nvSpPr>
          <p:cNvPr id="322" name="Google Shape;322;g13538ebba94_1_148"/>
          <p:cNvSpPr/>
          <p:nvPr/>
        </p:nvSpPr>
        <p:spPr>
          <a:xfrm>
            <a:off x="2894318" y="1835113"/>
            <a:ext cx="252300" cy="264300"/>
          </a:xfrm>
          <a:prstGeom prst="ellipse">
            <a:avLst/>
          </a:prstGeom>
          <a:solidFill>
            <a:srgbClr val="B35F96">
              <a:alpha val="22620"/>
            </a:srgbClr>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13538ebba94_1_148"/>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br>
              <a:rPr b="0" i="0" lang="en-US" sz="700" u="none" cap="none" strike="noStrike">
                <a:solidFill>
                  <a:schemeClr val="accent1"/>
                </a:solidFill>
                <a:latin typeface="Arial"/>
                <a:ea typeface="Arial"/>
                <a:cs typeface="Arial"/>
                <a:sym typeface="Arial"/>
              </a:rPr>
            </a:br>
            <a:r>
              <a:rPr lang="en-US" sz="700">
                <a:solidFill>
                  <a:srgbClr val="1B4036"/>
                </a:solidFill>
              </a:rPr>
              <a:t>FILTERS</a:t>
            </a:r>
            <a:endParaRPr b="0" i="0" sz="100" u="none" cap="none" strike="noStrike">
              <a:solidFill>
                <a:srgbClr val="1B4036"/>
              </a:solidFill>
              <a:latin typeface="Arial"/>
              <a:ea typeface="Arial"/>
              <a:cs typeface="Arial"/>
              <a:sym typeface="Arial"/>
            </a:endParaRPr>
          </a:p>
        </p:txBody>
      </p:sp>
      <p:pic>
        <p:nvPicPr>
          <p:cNvPr id="324" name="Google Shape;324;g13538ebba94_1_148"/>
          <p:cNvPicPr preferRelativeResize="0"/>
          <p:nvPr/>
        </p:nvPicPr>
        <p:blipFill>
          <a:blip r:embed="rId4">
            <a:alphaModFix/>
          </a:blip>
          <a:stretch>
            <a:fillRect/>
          </a:stretch>
        </p:blipFill>
        <p:spPr>
          <a:xfrm>
            <a:off x="4864163" y="1813988"/>
            <a:ext cx="2103120" cy="2849727"/>
          </a:xfrm>
          <a:prstGeom prst="rect">
            <a:avLst/>
          </a:prstGeom>
          <a:noFill/>
          <a:ln>
            <a:noFill/>
          </a:ln>
          <a:effectLst>
            <a:outerShdw blurRad="128588" rotWithShape="0" algn="bl" dir="2700000" dist="47625">
              <a:srgbClr val="000000">
                <a:alpha val="40000"/>
              </a:srgbClr>
            </a:outerShdw>
          </a:effectLst>
        </p:spPr>
      </p:pic>
      <p:cxnSp>
        <p:nvCxnSpPr>
          <p:cNvPr id="325" name="Google Shape;325;g13538ebba94_1_148"/>
          <p:cNvCxnSpPr>
            <a:stCxn id="322" idx="6"/>
            <a:endCxn id="324" idx="1"/>
          </p:cNvCxnSpPr>
          <p:nvPr/>
        </p:nvCxnSpPr>
        <p:spPr>
          <a:xfrm>
            <a:off x="3146618" y="1967263"/>
            <a:ext cx="1717500" cy="1271700"/>
          </a:xfrm>
          <a:prstGeom prst="straightConnector1">
            <a:avLst/>
          </a:prstGeom>
          <a:noFill/>
          <a:ln cap="flat" cmpd="sng" w="19050">
            <a:solidFill>
              <a:schemeClr val="accent3"/>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13568a1cf37_0_32"/>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Creating Queries</a:t>
            </a:r>
            <a:endParaRPr b="1" i="0" sz="2200" u="none" cap="none" strike="noStrike">
              <a:solidFill>
                <a:schemeClr val="dk2"/>
              </a:solidFill>
              <a:latin typeface="Arial"/>
              <a:ea typeface="Arial"/>
              <a:cs typeface="Arial"/>
              <a:sym typeface="Arial"/>
            </a:endParaRPr>
          </a:p>
        </p:txBody>
      </p:sp>
      <p:sp>
        <p:nvSpPr>
          <p:cNvPr id="331" name="Google Shape;331;g13568a1cf37_0_32"/>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sz="1200">
                <a:solidFill>
                  <a:srgbClr val="7F7F7F"/>
                </a:solidFill>
              </a:rPr>
              <a:t>On the Create tab, choose either </a:t>
            </a:r>
            <a:r>
              <a:rPr lang="en-US" sz="1200">
                <a:solidFill>
                  <a:schemeClr val="accent3"/>
                </a:solidFill>
              </a:rPr>
              <a:t>Query Wizard</a:t>
            </a:r>
            <a:r>
              <a:rPr lang="en-US" sz="1200">
                <a:solidFill>
                  <a:srgbClr val="7F7F7F"/>
                </a:solidFill>
              </a:rPr>
              <a:t> (pre-canned queries, for example “Find duplicates”) or </a:t>
            </a:r>
            <a:r>
              <a:rPr lang="en-US" sz="1200">
                <a:solidFill>
                  <a:schemeClr val="accent3"/>
                </a:solidFill>
              </a:rPr>
              <a:t>Query Design</a:t>
            </a:r>
            <a:r>
              <a:rPr lang="en-US" sz="1200">
                <a:solidFill>
                  <a:srgbClr val="7F7F7F"/>
                </a:solidFill>
              </a:rPr>
              <a:t> for almost every other kind of query.</a:t>
            </a:r>
            <a:endParaRPr b="0" i="0" sz="850" u="none" cap="none" strike="noStrike">
              <a:solidFill>
                <a:srgbClr val="7F7F7F"/>
              </a:solidFill>
              <a:latin typeface="Arial"/>
              <a:ea typeface="Arial"/>
              <a:cs typeface="Arial"/>
              <a:sym typeface="Arial"/>
            </a:endParaRPr>
          </a:p>
        </p:txBody>
      </p:sp>
      <p:sp>
        <p:nvSpPr>
          <p:cNvPr id="332" name="Google Shape;332;g13568a1cf37_0_32"/>
          <p:cNvSpPr txBox="1"/>
          <p:nvPr/>
        </p:nvSpPr>
        <p:spPr>
          <a:xfrm>
            <a:off x="182200" y="3064075"/>
            <a:ext cx="2470800" cy="800400"/>
          </a:xfrm>
          <a:prstGeom prst="rect">
            <a:avLst/>
          </a:prstGeom>
          <a:noFill/>
          <a:ln>
            <a:noFill/>
          </a:ln>
        </p:spPr>
        <p:txBody>
          <a:bodyPr anchorCtr="0" anchor="t" bIns="91425" lIns="0" spcFirstLastPara="1" rIns="365750" wrap="square" tIns="91425">
            <a:spAutoFit/>
          </a:bodyPr>
          <a:lstStyle/>
          <a:p>
            <a:pPr indent="-154940" lvl="0" marL="182880" rtl="0" algn="l">
              <a:spcBef>
                <a:spcPts val="0"/>
              </a:spcBef>
              <a:spcAft>
                <a:spcPts val="0"/>
              </a:spcAft>
              <a:buSzPts val="1000"/>
              <a:buAutoNum type="arabicPeriod"/>
            </a:pPr>
            <a:r>
              <a:rPr lang="en-US" sz="1000">
                <a:solidFill>
                  <a:schemeClr val="dk1"/>
                </a:solidFill>
              </a:rPr>
              <a:t>The default query type is </a:t>
            </a:r>
            <a:r>
              <a:rPr lang="en-US" sz="1000">
                <a:solidFill>
                  <a:schemeClr val="accent3"/>
                </a:solidFill>
              </a:rPr>
              <a:t>Select</a:t>
            </a:r>
            <a:r>
              <a:rPr lang="en-US" sz="1000">
                <a:solidFill>
                  <a:schemeClr val="dk1"/>
                </a:solidFill>
              </a:rPr>
              <a:t>. Create a query and change the type by selecting it from the menu, or …</a:t>
            </a:r>
            <a:endParaRPr sz="1000">
              <a:solidFill>
                <a:schemeClr val="dk1"/>
              </a:solidFill>
            </a:endParaRPr>
          </a:p>
        </p:txBody>
      </p:sp>
      <p:sp>
        <p:nvSpPr>
          <p:cNvPr id="333" name="Google Shape;333;g13568a1cf37_0_32"/>
          <p:cNvSpPr txBox="1"/>
          <p:nvPr/>
        </p:nvSpPr>
        <p:spPr>
          <a:xfrm>
            <a:off x="183100" y="3862975"/>
            <a:ext cx="2469000" cy="800400"/>
          </a:xfrm>
          <a:prstGeom prst="rect">
            <a:avLst/>
          </a:prstGeom>
          <a:noFill/>
          <a:ln>
            <a:noFill/>
          </a:ln>
        </p:spPr>
        <p:txBody>
          <a:bodyPr anchorCtr="0" anchor="t" bIns="91425" lIns="0" spcFirstLastPara="1" rIns="365750" wrap="square" tIns="91425">
            <a:spAutoFit/>
          </a:bodyPr>
          <a:lstStyle/>
          <a:p>
            <a:pPr indent="-154940" lvl="0" marL="182880" rtl="0" algn="l">
              <a:spcBef>
                <a:spcPts val="0"/>
              </a:spcBef>
              <a:spcAft>
                <a:spcPts val="0"/>
              </a:spcAft>
              <a:buClr>
                <a:schemeClr val="dk1"/>
              </a:buClr>
              <a:buSzPts val="1000"/>
              <a:buAutoNum type="arabicPeriod" startAt="2"/>
            </a:pPr>
            <a:r>
              <a:rPr lang="en-US" sz="1000">
                <a:solidFill>
                  <a:schemeClr val="dk1"/>
                </a:solidFill>
              </a:rPr>
              <a:t>… by right-clicking anywhere inside the blank gray area within the new Query’s tab and choosing it from the menu.</a:t>
            </a:r>
            <a:endParaRPr sz="1200"/>
          </a:p>
        </p:txBody>
      </p:sp>
      <p:sp>
        <p:nvSpPr>
          <p:cNvPr id="334" name="Google Shape;334;g13568a1cf37_0_32"/>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br>
              <a:rPr b="0" i="0" lang="en-US" sz="700" u="none" cap="none" strike="noStrike">
                <a:solidFill>
                  <a:schemeClr val="accent1"/>
                </a:solidFill>
                <a:latin typeface="Arial"/>
                <a:ea typeface="Arial"/>
                <a:cs typeface="Arial"/>
                <a:sym typeface="Arial"/>
              </a:rPr>
            </a:br>
            <a:r>
              <a:rPr lang="en-US" sz="700">
                <a:solidFill>
                  <a:srgbClr val="1B4036"/>
                </a:solidFill>
              </a:rPr>
              <a:t>QUERIES</a:t>
            </a:r>
            <a:endParaRPr b="0" i="0" sz="100" u="none" cap="none" strike="noStrike">
              <a:solidFill>
                <a:srgbClr val="1B4036"/>
              </a:solidFill>
              <a:latin typeface="Arial"/>
              <a:ea typeface="Arial"/>
              <a:cs typeface="Arial"/>
              <a:sym typeface="Arial"/>
            </a:endParaRPr>
          </a:p>
        </p:txBody>
      </p:sp>
      <p:pic>
        <p:nvPicPr>
          <p:cNvPr id="335" name="Google Shape;335;g13568a1cf37_0_32"/>
          <p:cNvPicPr preferRelativeResize="0"/>
          <p:nvPr/>
        </p:nvPicPr>
        <p:blipFill rotWithShape="1">
          <a:blip r:embed="rId3">
            <a:alphaModFix/>
          </a:blip>
          <a:srcRect b="4168" l="18527" r="2633" t="0"/>
          <a:stretch/>
        </p:blipFill>
        <p:spPr>
          <a:xfrm>
            <a:off x="182200" y="1510050"/>
            <a:ext cx="1513975" cy="946375"/>
          </a:xfrm>
          <a:prstGeom prst="rect">
            <a:avLst/>
          </a:prstGeom>
          <a:noFill/>
          <a:ln>
            <a:noFill/>
          </a:ln>
          <a:effectLst>
            <a:outerShdw blurRad="57150" rotWithShape="0" algn="bl" dir="2640000" dist="38100">
              <a:srgbClr val="000000">
                <a:alpha val="50000"/>
              </a:srgbClr>
            </a:outerShdw>
          </a:effectLst>
        </p:spPr>
      </p:pic>
      <p:pic>
        <p:nvPicPr>
          <p:cNvPr id="336" name="Google Shape;336;g13568a1cf37_0_32"/>
          <p:cNvPicPr preferRelativeResize="0"/>
          <p:nvPr/>
        </p:nvPicPr>
        <p:blipFill rotWithShape="1">
          <a:blip r:embed="rId4">
            <a:alphaModFix/>
          </a:blip>
          <a:srcRect b="4552" l="0" r="0" t="0"/>
          <a:stretch/>
        </p:blipFill>
        <p:spPr>
          <a:xfrm>
            <a:off x="4290700" y="1662438"/>
            <a:ext cx="4754877" cy="2834282"/>
          </a:xfrm>
          <a:prstGeom prst="rect">
            <a:avLst/>
          </a:prstGeom>
          <a:noFill/>
          <a:ln>
            <a:noFill/>
          </a:ln>
        </p:spPr>
      </p:pic>
      <p:sp>
        <p:nvSpPr>
          <p:cNvPr id="337" name="Google Shape;337;g13568a1cf37_0_32"/>
          <p:cNvSpPr/>
          <p:nvPr/>
        </p:nvSpPr>
        <p:spPr>
          <a:xfrm>
            <a:off x="4597050" y="1851025"/>
            <a:ext cx="897600" cy="306900"/>
          </a:xfrm>
          <a:prstGeom prst="roundRect">
            <a:avLst>
              <a:gd fmla="val 5837" name="adj"/>
            </a:avLst>
          </a:prstGeom>
          <a:solidFill>
            <a:srgbClr val="B35F96">
              <a:alpha val="9800"/>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38" name="Google Shape;338;g13568a1cf37_0_32"/>
          <p:cNvSpPr/>
          <p:nvPr/>
        </p:nvSpPr>
        <p:spPr>
          <a:xfrm>
            <a:off x="738673" y="2534881"/>
            <a:ext cx="913200" cy="365700"/>
          </a:xfrm>
          <a:prstGeom prst="roundRect">
            <a:avLst>
              <a:gd fmla="val 16667" name="adj"/>
            </a:avLst>
          </a:prstGeom>
          <a:solidFill>
            <a:srgbClr val="B35F96">
              <a:alpha val="9800"/>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000">
                <a:solidFill>
                  <a:schemeClr val="dk1"/>
                </a:solidFill>
              </a:rPr>
              <a:t>Wizard</a:t>
            </a:r>
            <a:endParaRPr b="0" i="0" sz="1000" u="none" cap="none" strike="noStrike">
              <a:solidFill>
                <a:schemeClr val="dk1"/>
              </a:solidFill>
              <a:latin typeface="Arial"/>
              <a:ea typeface="Arial"/>
              <a:cs typeface="Arial"/>
              <a:sym typeface="Arial"/>
            </a:endParaRPr>
          </a:p>
        </p:txBody>
      </p:sp>
      <p:sp>
        <p:nvSpPr>
          <p:cNvPr id="339" name="Google Shape;339;g13568a1cf37_0_32"/>
          <p:cNvSpPr/>
          <p:nvPr/>
        </p:nvSpPr>
        <p:spPr>
          <a:xfrm flipH="1">
            <a:off x="1772369" y="1859415"/>
            <a:ext cx="914400" cy="365700"/>
          </a:xfrm>
          <a:prstGeom prst="homePlate">
            <a:avLst>
              <a:gd fmla="val 50000" name="adj"/>
            </a:avLst>
          </a:prstGeom>
          <a:solidFill>
            <a:srgbClr val="B35F96">
              <a:alpha val="9800"/>
            </a:srgbClr>
          </a:solidFill>
          <a:ln cap="flat" cmpd="sng" w="12700">
            <a:solidFill>
              <a:srgbClr val="B35F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US" sz="1000">
                <a:solidFill>
                  <a:schemeClr val="dk1"/>
                </a:solidFill>
              </a:rPr>
              <a:t>Design</a:t>
            </a:r>
            <a:endParaRPr b="0" i="0" sz="1000" u="none" cap="none" strike="noStrike">
              <a:solidFill>
                <a:schemeClr val="dk1"/>
              </a:solidFill>
              <a:latin typeface="Arial"/>
              <a:ea typeface="Arial"/>
              <a:cs typeface="Arial"/>
              <a:sym typeface="Arial"/>
            </a:endParaRPr>
          </a:p>
        </p:txBody>
      </p:sp>
      <p:cxnSp>
        <p:nvCxnSpPr>
          <p:cNvPr id="340" name="Google Shape;340;g13568a1cf37_0_32"/>
          <p:cNvCxnSpPr>
            <a:stCxn id="338" idx="0"/>
          </p:cNvCxnSpPr>
          <p:nvPr/>
        </p:nvCxnSpPr>
        <p:spPr>
          <a:xfrm rot="10800000">
            <a:off x="1195273" y="2317381"/>
            <a:ext cx="0" cy="217500"/>
          </a:xfrm>
          <a:prstGeom prst="straightConnector1">
            <a:avLst/>
          </a:prstGeom>
          <a:noFill/>
          <a:ln cap="flat" cmpd="sng" w="19050">
            <a:solidFill>
              <a:schemeClr val="accent3"/>
            </a:solidFill>
            <a:prstDash val="solid"/>
            <a:round/>
            <a:headEnd len="med" w="med" type="none"/>
            <a:tailEnd len="med" w="med" type="triangle"/>
          </a:ln>
        </p:spPr>
      </p:cxnSp>
      <p:pic>
        <p:nvPicPr>
          <p:cNvPr id="341" name="Google Shape;341;g13568a1cf37_0_32"/>
          <p:cNvPicPr preferRelativeResize="0"/>
          <p:nvPr/>
        </p:nvPicPr>
        <p:blipFill rotWithShape="1">
          <a:blip r:embed="rId5">
            <a:alphaModFix/>
          </a:blip>
          <a:srcRect b="4498" l="1922" r="0" t="5887"/>
          <a:stretch/>
        </p:blipFill>
        <p:spPr>
          <a:xfrm>
            <a:off x="2652100" y="2609250"/>
            <a:ext cx="2221993" cy="674153"/>
          </a:xfrm>
          <a:prstGeom prst="rect">
            <a:avLst/>
          </a:prstGeom>
          <a:noFill/>
          <a:ln cap="flat" cmpd="sng" w="19050">
            <a:solidFill>
              <a:schemeClr val="accent3"/>
            </a:solidFill>
            <a:prstDash val="solid"/>
            <a:round/>
            <a:headEnd len="sm" w="sm" type="none"/>
            <a:tailEnd len="sm" w="sm" type="none"/>
          </a:ln>
          <a:effectLst>
            <a:outerShdw blurRad="128588" rotWithShape="0" algn="bl" dir="2700000" dist="47625">
              <a:srgbClr val="000000">
                <a:alpha val="40000"/>
              </a:srgbClr>
            </a:outerShdw>
          </a:effectLst>
        </p:spPr>
      </p:pic>
      <p:cxnSp>
        <p:nvCxnSpPr>
          <p:cNvPr id="342" name="Google Shape;342;g13568a1cf37_0_32"/>
          <p:cNvCxnSpPr>
            <a:stCxn id="337" idx="2"/>
            <a:endCxn id="341" idx="0"/>
          </p:cNvCxnSpPr>
          <p:nvPr/>
        </p:nvCxnSpPr>
        <p:spPr>
          <a:xfrm flipH="1">
            <a:off x="3763050" y="2157925"/>
            <a:ext cx="1282800" cy="451200"/>
          </a:xfrm>
          <a:prstGeom prst="straightConnector1">
            <a:avLst/>
          </a:prstGeom>
          <a:noFill/>
          <a:ln cap="flat" cmpd="sng" w="19050">
            <a:solidFill>
              <a:schemeClr val="accent3"/>
            </a:solidFill>
            <a:prstDash val="solid"/>
            <a:round/>
            <a:headEnd len="med" w="med" type="none"/>
            <a:tailEnd len="med" w="med" type="triangle"/>
          </a:ln>
        </p:spPr>
      </p:cxnSp>
      <p:pic>
        <p:nvPicPr>
          <p:cNvPr id="343" name="Google Shape;343;g13568a1cf37_0_32"/>
          <p:cNvPicPr preferRelativeResize="0"/>
          <p:nvPr/>
        </p:nvPicPr>
        <p:blipFill>
          <a:blip r:embed="rId6">
            <a:alphaModFix/>
          </a:blip>
          <a:stretch>
            <a:fillRect/>
          </a:stretch>
        </p:blipFill>
        <p:spPr>
          <a:xfrm>
            <a:off x="2652100" y="3398407"/>
            <a:ext cx="1998185" cy="1637288"/>
          </a:xfrm>
          <a:prstGeom prst="rect">
            <a:avLst/>
          </a:prstGeom>
          <a:noFill/>
          <a:ln cap="flat" cmpd="sng" w="19050">
            <a:solidFill>
              <a:schemeClr val="accent3"/>
            </a:solidFill>
            <a:prstDash val="solid"/>
            <a:round/>
            <a:headEnd len="sm" w="sm" type="none"/>
            <a:tailEnd len="sm" w="sm" type="none"/>
          </a:ln>
          <a:effectLst>
            <a:outerShdw blurRad="57150" rotWithShape="0" algn="bl" dir="2220000" dist="47625">
              <a:srgbClr val="000000">
                <a:alpha val="50000"/>
              </a:srgbClr>
            </a:outerShdw>
          </a:effectLst>
        </p:spPr>
      </p:pic>
      <p:sp>
        <p:nvSpPr>
          <p:cNvPr id="344" name="Google Shape;344;g13568a1cf37_0_32"/>
          <p:cNvSpPr/>
          <p:nvPr/>
        </p:nvSpPr>
        <p:spPr>
          <a:xfrm>
            <a:off x="5746203" y="2659209"/>
            <a:ext cx="1079100" cy="877800"/>
          </a:xfrm>
          <a:prstGeom prst="roundRect">
            <a:avLst>
              <a:gd fmla="val 7470" name="adj"/>
            </a:avLst>
          </a:prstGeom>
          <a:solidFill>
            <a:srgbClr val="B35F96">
              <a:alpha val="9800"/>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345" name="Google Shape;345;g13568a1cf37_0_32"/>
          <p:cNvCxnSpPr>
            <a:stCxn id="344" idx="1"/>
            <a:endCxn id="343" idx="3"/>
          </p:cNvCxnSpPr>
          <p:nvPr/>
        </p:nvCxnSpPr>
        <p:spPr>
          <a:xfrm flipH="1">
            <a:off x="4650303" y="3098109"/>
            <a:ext cx="1095900" cy="1119000"/>
          </a:xfrm>
          <a:prstGeom prst="straightConnector1">
            <a:avLst/>
          </a:prstGeom>
          <a:noFill/>
          <a:ln cap="flat" cmpd="sng" w="19050">
            <a:solidFill>
              <a:schemeClr val="accent3"/>
            </a:solidFill>
            <a:prstDash val="solid"/>
            <a:round/>
            <a:headEnd len="med" w="med" type="none"/>
            <a:tailEnd len="med" w="med" type="triangle"/>
          </a:ln>
        </p:spPr>
      </p:cxnSp>
      <p:sp>
        <p:nvSpPr>
          <p:cNvPr id="346" name="Google Shape;346;g13568a1cf37_0_32"/>
          <p:cNvSpPr/>
          <p:nvPr/>
        </p:nvSpPr>
        <p:spPr>
          <a:xfrm>
            <a:off x="6977709" y="2850976"/>
            <a:ext cx="1143000" cy="457200"/>
          </a:xfrm>
          <a:prstGeom prst="round2DiagRect">
            <a:avLst>
              <a:gd fmla="val 16667" name="adj1"/>
              <a:gd fmla="val 0" name="adj2"/>
            </a:avLst>
          </a:prstGeom>
          <a:solidFill>
            <a:srgbClr val="B35F96">
              <a:alpha val="9800"/>
            </a:srgbClr>
          </a:solidFill>
          <a:ln cap="flat" cmpd="sng" w="12700">
            <a:solidFill>
              <a:srgbClr val="B35F9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sz="700">
                <a:solidFill>
                  <a:schemeClr val="dk1"/>
                </a:solidFill>
              </a:rPr>
              <a:t>Click within this gray area to open the menu at left.</a:t>
            </a:r>
            <a:endParaRPr i="0" sz="700" u="none" cap="none" strike="noStrike">
              <a:solidFill>
                <a:schemeClr val="dk1"/>
              </a:solidFill>
            </a:endParaRPr>
          </a:p>
        </p:txBody>
      </p:sp>
      <p:sp>
        <p:nvSpPr>
          <p:cNvPr id="347" name="Google Shape;347;g13568a1cf37_0_32"/>
          <p:cNvSpPr/>
          <p:nvPr/>
        </p:nvSpPr>
        <p:spPr>
          <a:xfrm>
            <a:off x="2392900" y="2609125"/>
            <a:ext cx="183000" cy="182100"/>
          </a:xfrm>
          <a:prstGeom prst="ellipse">
            <a:avLst/>
          </a:prstGeom>
          <a:noFill/>
          <a:ln cap="flat" cmpd="sng" w="9525">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US" sz="900">
                <a:solidFill>
                  <a:schemeClr val="accent3"/>
                </a:solidFill>
              </a:rPr>
              <a:t>1</a:t>
            </a:r>
            <a:endParaRPr sz="900">
              <a:solidFill>
                <a:schemeClr val="accent3"/>
              </a:solidFill>
            </a:endParaRPr>
          </a:p>
        </p:txBody>
      </p:sp>
      <p:sp>
        <p:nvSpPr>
          <p:cNvPr id="348" name="Google Shape;348;g13568a1cf37_0_32"/>
          <p:cNvSpPr/>
          <p:nvPr/>
        </p:nvSpPr>
        <p:spPr>
          <a:xfrm>
            <a:off x="2392900" y="3658276"/>
            <a:ext cx="183000" cy="182100"/>
          </a:xfrm>
          <a:prstGeom prst="ellipse">
            <a:avLst/>
          </a:prstGeom>
          <a:noFill/>
          <a:ln cap="flat" cmpd="sng" w="9525">
            <a:solidFill>
              <a:schemeClr val="accent3"/>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US" sz="900">
                <a:solidFill>
                  <a:schemeClr val="accent3"/>
                </a:solidFill>
              </a:rPr>
              <a:t>2</a:t>
            </a:r>
            <a:endParaRPr sz="900">
              <a:solidFill>
                <a:schemeClr val="accent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13538ebba94_2_212"/>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br>
              <a:rPr b="0" i="0" lang="en-US" sz="700" u="none" cap="none" strike="noStrike">
                <a:solidFill>
                  <a:schemeClr val="accent1"/>
                </a:solidFill>
                <a:latin typeface="Arial"/>
                <a:ea typeface="Arial"/>
                <a:cs typeface="Arial"/>
                <a:sym typeface="Arial"/>
              </a:rPr>
            </a:br>
            <a:r>
              <a:rPr lang="en-US" sz="700">
                <a:solidFill>
                  <a:srgbClr val="1B4036"/>
                </a:solidFill>
              </a:rPr>
              <a:t>QUERIES</a:t>
            </a:r>
            <a:endParaRPr b="0" i="0" sz="100" u="none" cap="none" strike="noStrike">
              <a:solidFill>
                <a:srgbClr val="1B4036"/>
              </a:solidFill>
              <a:latin typeface="Arial"/>
              <a:ea typeface="Arial"/>
              <a:cs typeface="Arial"/>
              <a:sym typeface="Arial"/>
            </a:endParaRPr>
          </a:p>
        </p:txBody>
      </p:sp>
      <p:sp>
        <p:nvSpPr>
          <p:cNvPr id="354" name="Google Shape;354;g13538ebba94_2_212"/>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55" name="Google Shape;355;g13538ebba94_2_212"/>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1200"/>
              </a:spcBef>
              <a:spcAft>
                <a:spcPts val="1200"/>
              </a:spcAft>
              <a:buNone/>
            </a:pPr>
            <a:r>
              <a:rPr lang="en-US" sz="1100">
                <a:solidFill>
                  <a:schemeClr val="dk1"/>
                </a:solidFill>
              </a:rPr>
              <a:t>To choose a query type right-click on </a:t>
            </a:r>
            <a:r>
              <a:rPr lang="en-US" sz="1100">
                <a:solidFill>
                  <a:schemeClr val="accent3"/>
                </a:solidFill>
              </a:rPr>
              <a:t>Query Design</a:t>
            </a:r>
            <a:r>
              <a:rPr lang="en-US" sz="1100">
                <a:solidFill>
                  <a:schemeClr val="dk1"/>
                </a:solidFill>
              </a:rPr>
              <a:t> and choose the </a:t>
            </a:r>
            <a:r>
              <a:rPr lang="en-US" sz="1100">
                <a:solidFill>
                  <a:schemeClr val="accent3"/>
                </a:solidFill>
              </a:rPr>
              <a:t>Query Type</a:t>
            </a:r>
            <a:r>
              <a:rPr lang="en-US" sz="1100">
                <a:solidFill>
                  <a:schemeClr val="dk1"/>
                </a:solidFill>
              </a:rPr>
              <a:t> option.</a:t>
            </a:r>
            <a:endParaRPr b="0" i="0" sz="1400" u="none" cap="none" strike="noStrike">
              <a:solidFill>
                <a:schemeClr val="dk1"/>
              </a:solidFill>
              <a:latin typeface="Arial"/>
              <a:ea typeface="Arial"/>
              <a:cs typeface="Arial"/>
              <a:sym typeface="Arial"/>
            </a:endParaRPr>
          </a:p>
        </p:txBody>
      </p:sp>
      <p:sp>
        <p:nvSpPr>
          <p:cNvPr id="356" name="Google Shape;356;g13538ebba94_2_212"/>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None/>
            </a:pPr>
            <a:r>
              <a:rPr b="1" lang="en-US" sz="2200">
                <a:solidFill>
                  <a:schemeClr val="dk2"/>
                </a:solidFill>
              </a:rPr>
              <a:t>Types of </a:t>
            </a:r>
            <a:endParaRPr b="1" sz="2200">
              <a:solidFill>
                <a:schemeClr val="dk2"/>
              </a:solidFill>
            </a:endParaRPr>
          </a:p>
          <a:p>
            <a:pPr indent="0" lvl="0" marL="0" marR="0" rtl="0" algn="l">
              <a:lnSpc>
                <a:spcPct val="90000"/>
              </a:lnSpc>
              <a:spcBef>
                <a:spcPts val="0"/>
              </a:spcBef>
              <a:spcAft>
                <a:spcPts val="0"/>
              </a:spcAft>
              <a:buNone/>
            </a:pPr>
            <a:r>
              <a:rPr b="1" lang="en-US" sz="2200">
                <a:solidFill>
                  <a:schemeClr val="dk2"/>
                </a:solidFill>
              </a:rPr>
              <a:t>Queries</a:t>
            </a:r>
            <a:endParaRPr b="1" sz="2200">
              <a:solidFill>
                <a:schemeClr val="dk2"/>
              </a:solidFill>
            </a:endParaRPr>
          </a:p>
        </p:txBody>
      </p:sp>
      <p:sp>
        <p:nvSpPr>
          <p:cNvPr id="357" name="Google Shape;357;g13538ebba94_2_212"/>
          <p:cNvSpPr txBox="1"/>
          <p:nvPr/>
        </p:nvSpPr>
        <p:spPr>
          <a:xfrm>
            <a:off x="3635550" y="800425"/>
            <a:ext cx="4695000" cy="34788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000000"/>
              </a:buClr>
              <a:buSzPts val="1100"/>
              <a:buAutoNum type="alphaLcParenR"/>
            </a:pPr>
            <a:r>
              <a:rPr b="1" lang="en-US" sz="1100"/>
              <a:t>Select</a:t>
            </a:r>
            <a:r>
              <a:rPr lang="en-US" sz="1100"/>
              <a:t>: Just views data</a:t>
            </a:r>
            <a:endParaRPr i="0" sz="1400" u="none" cap="none" strike="noStrike">
              <a:solidFill>
                <a:srgbClr val="000000"/>
              </a:solidFill>
            </a:endParaRPr>
          </a:p>
          <a:p>
            <a:pPr indent="-228600" lvl="0" marL="228600" marR="0" rtl="0" algn="l">
              <a:lnSpc>
                <a:spcPct val="100000"/>
              </a:lnSpc>
              <a:spcBef>
                <a:spcPts val="1200"/>
              </a:spcBef>
              <a:spcAft>
                <a:spcPts val="0"/>
              </a:spcAft>
              <a:buClr>
                <a:srgbClr val="000000"/>
              </a:buClr>
              <a:buSzPts val="1100"/>
              <a:buAutoNum type="alphaLcParenR"/>
            </a:pPr>
            <a:r>
              <a:rPr b="1" lang="en-US" sz="1100"/>
              <a:t>Make Table</a:t>
            </a:r>
            <a:r>
              <a:rPr lang="en-US" sz="1100"/>
              <a:t>: Creates a new table from the selected data</a:t>
            </a:r>
            <a:endParaRPr i="0" sz="1400" u="none" cap="none" strike="noStrike">
              <a:solidFill>
                <a:srgbClr val="000000"/>
              </a:solidFill>
            </a:endParaRPr>
          </a:p>
          <a:p>
            <a:pPr indent="-228600" lvl="0" marL="228600" marR="0" rtl="0" algn="l">
              <a:lnSpc>
                <a:spcPct val="100000"/>
              </a:lnSpc>
              <a:spcBef>
                <a:spcPts val="1200"/>
              </a:spcBef>
              <a:spcAft>
                <a:spcPts val="0"/>
              </a:spcAft>
              <a:buClr>
                <a:srgbClr val="000000"/>
              </a:buClr>
              <a:buSzPts val="1100"/>
              <a:buAutoNum type="alphaLcParenR"/>
            </a:pPr>
            <a:r>
              <a:rPr b="1" lang="en-US" sz="1100"/>
              <a:t>Update</a:t>
            </a:r>
            <a:r>
              <a:rPr lang="en-US" sz="1100"/>
              <a:t>: Changes data according to the criteria designated by the user</a:t>
            </a:r>
            <a:endParaRPr i="0" sz="1400" u="none" cap="none" strike="noStrike">
              <a:solidFill>
                <a:srgbClr val="000000"/>
              </a:solidFill>
            </a:endParaRPr>
          </a:p>
          <a:p>
            <a:pPr indent="-228600" lvl="0" marL="228600" marR="0" rtl="0" algn="l">
              <a:lnSpc>
                <a:spcPct val="100000"/>
              </a:lnSpc>
              <a:spcBef>
                <a:spcPts val="1200"/>
              </a:spcBef>
              <a:spcAft>
                <a:spcPts val="0"/>
              </a:spcAft>
              <a:buClr>
                <a:srgbClr val="000000"/>
              </a:buClr>
              <a:buSzPts val="1100"/>
              <a:buAutoNum type="alphaLcParenR"/>
            </a:pPr>
            <a:r>
              <a:rPr b="1" lang="en-US" sz="1100"/>
              <a:t>Append</a:t>
            </a:r>
            <a:r>
              <a:rPr lang="en-US" sz="1100"/>
              <a:t>: Adds new rows to an existing table</a:t>
            </a:r>
            <a:endParaRPr sz="1100"/>
          </a:p>
          <a:p>
            <a:pPr indent="-228600" lvl="0" marL="228600" marR="0" rtl="0" algn="l">
              <a:lnSpc>
                <a:spcPct val="100000"/>
              </a:lnSpc>
              <a:spcBef>
                <a:spcPts val="1200"/>
              </a:spcBef>
              <a:spcAft>
                <a:spcPts val="0"/>
              </a:spcAft>
              <a:buSzPts val="1100"/>
              <a:buAutoNum type="alphaLcParenR"/>
            </a:pPr>
            <a:r>
              <a:rPr b="1" lang="en-US" sz="1100"/>
              <a:t>Delete</a:t>
            </a:r>
            <a:r>
              <a:rPr lang="en-US" sz="1100"/>
              <a:t>: Deletes data from a table based on the criteria designated by the user</a:t>
            </a:r>
            <a:endParaRPr sz="1100"/>
          </a:p>
          <a:p>
            <a:pPr indent="-228600" lvl="0" marL="228600" marR="0" rtl="0" algn="l">
              <a:lnSpc>
                <a:spcPct val="100000"/>
              </a:lnSpc>
              <a:spcBef>
                <a:spcPts val="1200"/>
              </a:spcBef>
              <a:spcAft>
                <a:spcPts val="0"/>
              </a:spcAft>
              <a:buSzPts val="1100"/>
              <a:buAutoNum type="alphaLcParenR"/>
            </a:pPr>
            <a:r>
              <a:rPr b="1" lang="en-US" sz="1100"/>
              <a:t>Crosstab</a:t>
            </a:r>
            <a:r>
              <a:rPr lang="en-US" sz="1100"/>
              <a:t>: Summarizes data and creates a new view; useful for data users plan to chart</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Skull of Kipunji, a new primate genus Rungwecebus kipunji." id="141" name="Google Shape;141;g13cfda23449_1_0"/>
          <p:cNvPicPr preferRelativeResize="0"/>
          <p:nvPr/>
        </p:nvPicPr>
        <p:blipFill rotWithShape="1">
          <a:blip r:embed="rId3">
            <a:alphaModFix/>
          </a:blip>
          <a:srcRect b="2572" l="18756" r="24146" t="0"/>
          <a:stretch/>
        </p:blipFill>
        <p:spPr>
          <a:xfrm>
            <a:off x="6732575" y="0"/>
            <a:ext cx="2411424" cy="5143500"/>
          </a:xfrm>
          <a:prstGeom prst="rect">
            <a:avLst/>
          </a:prstGeom>
          <a:noFill/>
          <a:ln>
            <a:noFill/>
          </a:ln>
        </p:spPr>
      </p:pic>
      <p:sp>
        <p:nvSpPr>
          <p:cNvPr id="142" name="Google Shape;142;g13cfda23449_1_0"/>
          <p:cNvSpPr txBox="1"/>
          <p:nvPr/>
        </p:nvSpPr>
        <p:spPr>
          <a:xfrm>
            <a:off x="250825" y="268288"/>
            <a:ext cx="5689500" cy="15531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accent1"/>
                </a:solidFill>
                <a:latin typeface="Arial"/>
                <a:ea typeface="Arial"/>
                <a:cs typeface="Arial"/>
                <a:sym typeface="Arial"/>
              </a:rPr>
              <a:t>Agenda</a:t>
            </a:r>
            <a:endParaRPr b="0" i="0" sz="2400" u="none" cap="none" strike="noStrike">
              <a:solidFill>
                <a:schemeClr val="accent1"/>
              </a:solidFill>
              <a:latin typeface="Arial"/>
              <a:ea typeface="Arial"/>
              <a:cs typeface="Arial"/>
              <a:sym typeface="Arial"/>
            </a:endParaRPr>
          </a:p>
        </p:txBody>
      </p:sp>
      <p:pic>
        <p:nvPicPr>
          <p:cNvPr id="143" name="Google Shape;143;g13cfda23449_1_0"/>
          <p:cNvPicPr preferRelativeResize="0"/>
          <p:nvPr/>
        </p:nvPicPr>
        <p:blipFill rotWithShape="1">
          <a:blip r:embed="rId4">
            <a:alphaModFix/>
          </a:blip>
          <a:srcRect b="0" l="0" r="0" t="0"/>
          <a:stretch/>
        </p:blipFill>
        <p:spPr>
          <a:xfrm>
            <a:off x="8528295" y="4511920"/>
            <a:ext cx="364879" cy="364879"/>
          </a:xfrm>
          <a:prstGeom prst="rect">
            <a:avLst/>
          </a:prstGeom>
          <a:noFill/>
          <a:ln>
            <a:noFill/>
          </a:ln>
        </p:spPr>
      </p:pic>
      <p:sp>
        <p:nvSpPr>
          <p:cNvPr id="144" name="Google Shape;144;g13cfda23449_1_0"/>
          <p:cNvSpPr txBox="1"/>
          <p:nvPr/>
        </p:nvSpPr>
        <p:spPr>
          <a:xfrm>
            <a:off x="250826" y="4479925"/>
            <a:ext cx="768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Reference: (c) Field Museum of Natural History - CC BY-NC 4.0 </a:t>
            </a:r>
            <a:r>
              <a:rPr b="0" i="0" lang="en-US" sz="700" u="sng" cap="none" strike="noStrike">
                <a:solidFill>
                  <a:srgbClr val="446DCD"/>
                </a:solidFill>
                <a:latin typeface="Arial"/>
                <a:ea typeface="Arial"/>
                <a:cs typeface="Arial"/>
                <a:sym typeface="Arial"/>
                <a:hlinkClick r:id="rId5">
                  <a:extLst>
                    <a:ext uri="{A12FA001-AC4F-418D-AE19-62706E023703}">
                      <ahyp:hlinkClr val="tx"/>
                    </a:ext>
                  </a:extLst>
                </a:hlinkClick>
              </a:rPr>
              <a:t>https://mm.fieldmuseum.org/3994ee8a-634d-4e95-bbd7-b008d415fb81</a:t>
            </a:r>
            <a:r>
              <a:rPr b="0" i="0" lang="en-US" sz="700" u="none" cap="none" strike="noStrike">
                <a:solidFill>
                  <a:srgbClr val="000000"/>
                </a:solidFill>
                <a:latin typeface="Arial"/>
                <a:ea typeface="Arial"/>
                <a:cs typeface="Arial"/>
                <a:sym typeface="Arial"/>
              </a:rPr>
              <a:t> (accessed on 6-15-2022) </a:t>
            </a:r>
            <a:endParaRPr b="0" i="0" sz="1400" u="none" cap="none" strike="noStrike">
              <a:solidFill>
                <a:srgbClr val="000000"/>
              </a:solidFill>
              <a:latin typeface="Arial"/>
              <a:ea typeface="Arial"/>
              <a:cs typeface="Arial"/>
              <a:sym typeface="Arial"/>
            </a:endParaRPr>
          </a:p>
        </p:txBody>
      </p:sp>
      <p:sp>
        <p:nvSpPr>
          <p:cNvPr id="145" name="Google Shape;145;g13cfda23449_1_0"/>
          <p:cNvSpPr txBox="1"/>
          <p:nvPr/>
        </p:nvSpPr>
        <p:spPr>
          <a:xfrm>
            <a:off x="341183" y="3839776"/>
            <a:ext cx="4876200" cy="532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Relating Your Data</a:t>
            </a:r>
            <a:endParaRPr b="0" i="0" sz="1100" u="none" cap="none" strike="noStrike">
              <a:solidFill>
                <a:srgbClr val="000000"/>
              </a:solidFill>
              <a:latin typeface="Arial"/>
              <a:ea typeface="Arial"/>
              <a:cs typeface="Arial"/>
              <a:sym typeface="Arial"/>
            </a:endParaRPr>
          </a:p>
        </p:txBody>
      </p:sp>
      <p:sp>
        <p:nvSpPr>
          <p:cNvPr id="146" name="Google Shape;146;g13cfda23449_1_0"/>
          <p:cNvSpPr txBox="1"/>
          <p:nvPr/>
        </p:nvSpPr>
        <p:spPr>
          <a:xfrm>
            <a:off x="341183" y="2210356"/>
            <a:ext cx="4876200" cy="5220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Views</a:t>
            </a:r>
            <a:endParaRPr b="0" i="0" sz="1100" u="none" cap="none" strike="noStrike">
              <a:solidFill>
                <a:srgbClr val="000000"/>
              </a:solidFill>
              <a:latin typeface="Arial"/>
              <a:ea typeface="Arial"/>
              <a:cs typeface="Arial"/>
              <a:sym typeface="Arial"/>
            </a:endParaRPr>
          </a:p>
        </p:txBody>
      </p:sp>
      <p:sp>
        <p:nvSpPr>
          <p:cNvPr id="147" name="Google Shape;147;g13cfda23449_1_0"/>
          <p:cNvSpPr txBox="1"/>
          <p:nvPr/>
        </p:nvSpPr>
        <p:spPr>
          <a:xfrm>
            <a:off x="341183" y="1169825"/>
            <a:ext cx="4876200" cy="5289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Getting Access</a:t>
            </a:r>
            <a:endParaRPr b="0" i="0" sz="1100" u="none" cap="none" strike="noStrike">
              <a:solidFill>
                <a:srgbClr val="000000"/>
              </a:solidFill>
              <a:latin typeface="Arial"/>
              <a:ea typeface="Arial"/>
              <a:cs typeface="Arial"/>
              <a:sym typeface="Arial"/>
            </a:endParaRPr>
          </a:p>
        </p:txBody>
      </p:sp>
      <p:sp>
        <p:nvSpPr>
          <p:cNvPr id="148" name="Google Shape;148;g13cfda23449_1_0"/>
          <p:cNvSpPr txBox="1"/>
          <p:nvPr/>
        </p:nvSpPr>
        <p:spPr>
          <a:xfrm>
            <a:off x="341183" y="1698630"/>
            <a:ext cx="4876200" cy="511800"/>
          </a:xfrm>
          <a:prstGeom prst="rect">
            <a:avLst/>
          </a:prstGeom>
          <a:noFill/>
          <a:ln>
            <a:noFill/>
          </a:ln>
        </p:spPr>
        <p:txBody>
          <a:bodyPr anchorCtr="0" anchor="ctr"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sz="1600">
                <a:solidFill>
                  <a:schemeClr val="dk1"/>
                </a:solidFill>
              </a:rPr>
              <a:t>Getting Your Data</a:t>
            </a:r>
            <a:endParaRPr b="0" i="0" sz="1100" u="none" cap="none" strike="noStrike">
              <a:solidFill>
                <a:srgbClr val="000000"/>
              </a:solidFill>
              <a:latin typeface="Arial"/>
              <a:ea typeface="Arial"/>
              <a:cs typeface="Arial"/>
              <a:sym typeface="Arial"/>
            </a:endParaRPr>
          </a:p>
        </p:txBody>
      </p:sp>
      <p:cxnSp>
        <p:nvCxnSpPr>
          <p:cNvPr id="149" name="Google Shape;149;g13cfda23449_1_0"/>
          <p:cNvCxnSpPr/>
          <p:nvPr/>
        </p:nvCxnSpPr>
        <p:spPr>
          <a:xfrm rot="10800000">
            <a:off x="341171" y="1699241"/>
            <a:ext cx="5689500" cy="0"/>
          </a:xfrm>
          <a:prstGeom prst="straightConnector1">
            <a:avLst/>
          </a:prstGeom>
          <a:noFill/>
          <a:ln cap="flat" cmpd="sng" w="9525">
            <a:solidFill>
              <a:srgbClr val="A5A5A5"/>
            </a:solidFill>
            <a:prstDash val="solid"/>
            <a:round/>
            <a:headEnd len="sm" w="sm" type="none"/>
            <a:tailEnd len="sm" w="sm" type="none"/>
          </a:ln>
        </p:spPr>
      </p:cxnSp>
      <p:cxnSp>
        <p:nvCxnSpPr>
          <p:cNvPr id="150" name="Google Shape;150;g13cfda23449_1_0"/>
          <p:cNvCxnSpPr/>
          <p:nvPr/>
        </p:nvCxnSpPr>
        <p:spPr>
          <a:xfrm rot="10800000">
            <a:off x="341171" y="2203452"/>
            <a:ext cx="5689500" cy="0"/>
          </a:xfrm>
          <a:prstGeom prst="straightConnector1">
            <a:avLst/>
          </a:prstGeom>
          <a:noFill/>
          <a:ln cap="flat" cmpd="sng" w="9525">
            <a:solidFill>
              <a:srgbClr val="A5A5A5"/>
            </a:solidFill>
            <a:prstDash val="solid"/>
            <a:round/>
            <a:headEnd len="sm" w="sm" type="none"/>
            <a:tailEnd len="sm" w="sm" type="none"/>
          </a:ln>
        </p:spPr>
      </p:cxnSp>
      <p:cxnSp>
        <p:nvCxnSpPr>
          <p:cNvPr id="151" name="Google Shape;151;g13cfda23449_1_0"/>
          <p:cNvCxnSpPr/>
          <p:nvPr/>
        </p:nvCxnSpPr>
        <p:spPr>
          <a:xfrm rot="10800000">
            <a:off x="341171" y="3839223"/>
            <a:ext cx="5689500" cy="0"/>
          </a:xfrm>
          <a:prstGeom prst="straightConnector1">
            <a:avLst/>
          </a:prstGeom>
          <a:noFill/>
          <a:ln cap="flat" cmpd="sng" w="9525">
            <a:solidFill>
              <a:srgbClr val="A5A5A5"/>
            </a:solidFill>
            <a:prstDash val="solid"/>
            <a:round/>
            <a:headEnd len="sm" w="sm" type="none"/>
            <a:tailEnd len="sm" w="sm" type="none"/>
          </a:ln>
        </p:spPr>
      </p:cxnSp>
      <p:cxnSp>
        <p:nvCxnSpPr>
          <p:cNvPr id="152" name="Google Shape;152;g13cfda23449_1_0"/>
          <p:cNvCxnSpPr/>
          <p:nvPr/>
        </p:nvCxnSpPr>
        <p:spPr>
          <a:xfrm rot="10800000">
            <a:off x="513375" y="3032350"/>
            <a:ext cx="5517300" cy="0"/>
          </a:xfrm>
          <a:prstGeom prst="straightConnector1">
            <a:avLst/>
          </a:prstGeom>
          <a:noFill/>
          <a:ln cap="flat" cmpd="sng" w="9525">
            <a:solidFill>
              <a:srgbClr val="A5A5A5"/>
            </a:solidFill>
            <a:prstDash val="solid"/>
            <a:round/>
            <a:headEnd len="sm" w="sm" type="none"/>
            <a:tailEnd len="sm" w="sm" type="none"/>
          </a:ln>
        </p:spPr>
      </p:cxnSp>
      <p:cxnSp>
        <p:nvCxnSpPr>
          <p:cNvPr id="153" name="Google Shape;153;g13cfda23449_1_0"/>
          <p:cNvCxnSpPr/>
          <p:nvPr/>
        </p:nvCxnSpPr>
        <p:spPr>
          <a:xfrm rot="10800000">
            <a:off x="513375" y="3397674"/>
            <a:ext cx="5517300" cy="0"/>
          </a:xfrm>
          <a:prstGeom prst="straightConnector1">
            <a:avLst/>
          </a:prstGeom>
          <a:noFill/>
          <a:ln cap="flat" cmpd="sng" w="9525">
            <a:solidFill>
              <a:srgbClr val="A5A5A5"/>
            </a:solidFill>
            <a:prstDash val="solid"/>
            <a:round/>
            <a:headEnd len="sm" w="sm" type="none"/>
            <a:tailEnd len="sm" w="sm" type="none"/>
          </a:ln>
        </p:spPr>
      </p:cxnSp>
      <p:sp>
        <p:nvSpPr>
          <p:cNvPr id="154" name="Google Shape;154;g13cfda23449_1_0"/>
          <p:cNvSpPr txBox="1"/>
          <p:nvPr/>
        </p:nvSpPr>
        <p:spPr>
          <a:xfrm>
            <a:off x="341175" y="2689354"/>
            <a:ext cx="4876200" cy="356400"/>
          </a:xfrm>
          <a:prstGeom prst="rect">
            <a:avLst/>
          </a:prstGeom>
          <a:noFill/>
          <a:ln>
            <a:noFill/>
          </a:ln>
        </p:spPr>
        <p:txBody>
          <a:bodyPr anchorCtr="0" anchor="b" bIns="91425" lIns="0" spcFirstLastPara="1" rIns="91425" wrap="square" tIns="91425">
            <a:noAutofit/>
          </a:bodyPr>
          <a:lstStyle/>
          <a:p>
            <a:pPr indent="0" lvl="0" marL="320040" marR="0" rtl="0" algn="l">
              <a:lnSpc>
                <a:spcPct val="100000"/>
              </a:lnSpc>
              <a:spcBef>
                <a:spcPts val="0"/>
              </a:spcBef>
              <a:spcAft>
                <a:spcPts val="0"/>
              </a:spcAft>
              <a:buClr>
                <a:schemeClr val="dk1"/>
              </a:buClr>
              <a:buSzPts val="2000"/>
              <a:buFont typeface="Arial"/>
              <a:buNone/>
            </a:pPr>
            <a:r>
              <a:rPr lang="en-US" sz="1200">
                <a:solidFill>
                  <a:schemeClr val="dk1"/>
                </a:solidFill>
              </a:rPr>
              <a:t>Filters</a:t>
            </a:r>
            <a:endParaRPr b="0" i="0" sz="1200" u="none" cap="none" strike="noStrike">
              <a:solidFill>
                <a:srgbClr val="000000"/>
              </a:solidFill>
              <a:latin typeface="Arial"/>
              <a:ea typeface="Arial"/>
              <a:cs typeface="Arial"/>
              <a:sym typeface="Arial"/>
            </a:endParaRPr>
          </a:p>
        </p:txBody>
      </p:sp>
      <p:sp>
        <p:nvSpPr>
          <p:cNvPr id="155" name="Google Shape;155;g13cfda23449_1_0"/>
          <p:cNvSpPr txBox="1"/>
          <p:nvPr/>
        </p:nvSpPr>
        <p:spPr>
          <a:xfrm>
            <a:off x="341175" y="3052866"/>
            <a:ext cx="4876200" cy="356400"/>
          </a:xfrm>
          <a:prstGeom prst="rect">
            <a:avLst/>
          </a:prstGeom>
          <a:noFill/>
          <a:ln>
            <a:noFill/>
          </a:ln>
        </p:spPr>
        <p:txBody>
          <a:bodyPr anchorCtr="0" anchor="b" bIns="91425" lIns="0" spcFirstLastPara="1" rIns="91425" wrap="square" tIns="91425">
            <a:noAutofit/>
          </a:bodyPr>
          <a:lstStyle/>
          <a:p>
            <a:pPr indent="0" lvl="0" marL="320040" marR="0" rtl="0" algn="l">
              <a:lnSpc>
                <a:spcPct val="100000"/>
              </a:lnSpc>
              <a:spcBef>
                <a:spcPts val="0"/>
              </a:spcBef>
              <a:spcAft>
                <a:spcPts val="0"/>
              </a:spcAft>
              <a:buClr>
                <a:schemeClr val="dk1"/>
              </a:buClr>
              <a:buSzPts val="2000"/>
              <a:buFont typeface="Arial"/>
              <a:buNone/>
            </a:pPr>
            <a:r>
              <a:rPr lang="en-US" sz="1200">
                <a:solidFill>
                  <a:schemeClr val="dk1"/>
                </a:solidFill>
              </a:rPr>
              <a:t>Queries</a:t>
            </a:r>
            <a:endParaRPr b="0" i="0" sz="1200" u="none" cap="none" strike="noStrike">
              <a:solidFill>
                <a:srgbClr val="000000"/>
              </a:solidFill>
              <a:latin typeface="Arial"/>
              <a:ea typeface="Arial"/>
              <a:cs typeface="Arial"/>
              <a:sym typeface="Arial"/>
            </a:endParaRPr>
          </a:p>
        </p:txBody>
      </p:sp>
      <p:sp>
        <p:nvSpPr>
          <p:cNvPr id="156" name="Google Shape;156;g13cfda23449_1_0"/>
          <p:cNvSpPr txBox="1"/>
          <p:nvPr/>
        </p:nvSpPr>
        <p:spPr>
          <a:xfrm>
            <a:off x="341175" y="3418252"/>
            <a:ext cx="4876200" cy="356400"/>
          </a:xfrm>
          <a:prstGeom prst="rect">
            <a:avLst/>
          </a:prstGeom>
          <a:noFill/>
          <a:ln>
            <a:noFill/>
          </a:ln>
        </p:spPr>
        <p:txBody>
          <a:bodyPr anchorCtr="0" anchor="b" bIns="91425" lIns="0" spcFirstLastPara="1" rIns="91425" wrap="square" tIns="91425">
            <a:noAutofit/>
          </a:bodyPr>
          <a:lstStyle/>
          <a:p>
            <a:pPr indent="0" lvl="0" marL="320040" marR="0" rtl="0" algn="l">
              <a:lnSpc>
                <a:spcPct val="100000"/>
              </a:lnSpc>
              <a:spcBef>
                <a:spcPts val="0"/>
              </a:spcBef>
              <a:spcAft>
                <a:spcPts val="0"/>
              </a:spcAft>
              <a:buClr>
                <a:schemeClr val="dk1"/>
              </a:buClr>
              <a:buSzPts val="2000"/>
              <a:buFont typeface="Arial"/>
              <a:buNone/>
            </a:pPr>
            <a:r>
              <a:rPr lang="en-US" sz="1200">
                <a:solidFill>
                  <a:schemeClr val="dk1"/>
                </a:solidFill>
              </a:rPr>
              <a:t>Functions</a:t>
            </a:r>
            <a:endParaRPr b="0" i="0" sz="1200" u="none" cap="none" strike="noStrike">
              <a:solidFill>
                <a:srgbClr val="000000"/>
              </a:solidFill>
              <a:latin typeface="Arial"/>
              <a:ea typeface="Arial"/>
              <a:cs typeface="Arial"/>
              <a:sym typeface="Arial"/>
            </a:endParaRPr>
          </a:p>
        </p:txBody>
      </p:sp>
      <p:sp>
        <p:nvSpPr>
          <p:cNvPr id="157" name="Google Shape;157;g13cfda23449_1_0"/>
          <p:cNvSpPr txBox="1"/>
          <p:nvPr/>
        </p:nvSpPr>
        <p:spPr>
          <a:xfrm>
            <a:off x="4868245" y="1188645"/>
            <a:ext cx="11820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01</a:t>
            </a:r>
            <a:endParaRPr b="1" i="0" sz="3200" u="none" cap="none" strike="noStrike">
              <a:solidFill>
                <a:schemeClr val="dk2"/>
              </a:solidFill>
              <a:latin typeface="Arial"/>
              <a:ea typeface="Arial"/>
              <a:cs typeface="Arial"/>
              <a:sym typeface="Arial"/>
            </a:endParaRPr>
          </a:p>
        </p:txBody>
      </p:sp>
      <p:cxnSp>
        <p:nvCxnSpPr>
          <p:cNvPr id="158" name="Google Shape;158;g13cfda23449_1_0"/>
          <p:cNvCxnSpPr/>
          <p:nvPr/>
        </p:nvCxnSpPr>
        <p:spPr>
          <a:xfrm rot="10800000">
            <a:off x="341171" y="1206335"/>
            <a:ext cx="5689500" cy="0"/>
          </a:xfrm>
          <a:prstGeom prst="straightConnector1">
            <a:avLst/>
          </a:prstGeom>
          <a:noFill/>
          <a:ln cap="flat" cmpd="sng" w="9525">
            <a:solidFill>
              <a:srgbClr val="A5A5A5"/>
            </a:solidFill>
            <a:prstDash val="solid"/>
            <a:round/>
            <a:headEnd len="sm" w="sm" type="none"/>
            <a:tailEnd len="sm" w="sm" type="none"/>
          </a:ln>
        </p:spPr>
      </p:cxnSp>
      <p:sp>
        <p:nvSpPr>
          <p:cNvPr id="159" name="Google Shape;159;g13cfda23449_1_0"/>
          <p:cNvSpPr txBox="1"/>
          <p:nvPr/>
        </p:nvSpPr>
        <p:spPr>
          <a:xfrm>
            <a:off x="4868245" y="1695388"/>
            <a:ext cx="1182000" cy="504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02</a:t>
            </a:r>
            <a:endParaRPr b="1" i="0" sz="3200" u="none" cap="none" strike="noStrike">
              <a:solidFill>
                <a:schemeClr val="dk2"/>
              </a:solidFill>
              <a:latin typeface="Arial"/>
              <a:ea typeface="Arial"/>
              <a:cs typeface="Arial"/>
              <a:sym typeface="Arial"/>
            </a:endParaRPr>
          </a:p>
        </p:txBody>
      </p:sp>
      <p:sp>
        <p:nvSpPr>
          <p:cNvPr id="160" name="Google Shape;160;g13cfda23449_1_0"/>
          <p:cNvSpPr txBox="1"/>
          <p:nvPr/>
        </p:nvSpPr>
        <p:spPr>
          <a:xfrm>
            <a:off x="4868245" y="2172689"/>
            <a:ext cx="1182000" cy="5289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03</a:t>
            </a:r>
            <a:endParaRPr b="1" i="0" sz="3200" u="none" cap="none" strike="noStrike">
              <a:solidFill>
                <a:schemeClr val="dk2"/>
              </a:solidFill>
              <a:latin typeface="Arial"/>
              <a:ea typeface="Arial"/>
              <a:cs typeface="Arial"/>
              <a:sym typeface="Arial"/>
            </a:endParaRPr>
          </a:p>
        </p:txBody>
      </p:sp>
      <p:sp>
        <p:nvSpPr>
          <p:cNvPr id="161" name="Google Shape;161;g13cfda23449_1_0"/>
          <p:cNvSpPr txBox="1"/>
          <p:nvPr/>
        </p:nvSpPr>
        <p:spPr>
          <a:xfrm>
            <a:off x="4868245" y="3853385"/>
            <a:ext cx="1182000" cy="547800"/>
          </a:xfrm>
          <a:prstGeom prst="rect">
            <a:avLst/>
          </a:prstGeom>
          <a:noFill/>
          <a:ln>
            <a:noFill/>
          </a:ln>
        </p:spPr>
        <p:txBody>
          <a:bodyPr anchorCtr="0" anchor="ctr" bIns="91425" lIns="91425" spcFirstLastPara="1" rIns="0" wrap="square" tIns="91425">
            <a:noAutofit/>
          </a:bodyPr>
          <a:lstStyle/>
          <a:p>
            <a:pPr indent="0" lvl="0" marL="0" marR="0" rtl="0" algn="r">
              <a:lnSpc>
                <a:spcPct val="100000"/>
              </a:lnSpc>
              <a:spcBef>
                <a:spcPts val="0"/>
              </a:spcBef>
              <a:spcAft>
                <a:spcPts val="0"/>
              </a:spcAft>
              <a:buClr>
                <a:schemeClr val="dk1"/>
              </a:buClr>
              <a:buSzPts val="2000"/>
              <a:buFont typeface="Arial"/>
              <a:buNone/>
            </a:pPr>
            <a:r>
              <a:rPr b="1" i="0" lang="en-US" sz="3200" u="none" cap="none" strike="noStrike">
                <a:solidFill>
                  <a:schemeClr val="dk2"/>
                </a:solidFill>
                <a:latin typeface="Arial"/>
                <a:ea typeface="Arial"/>
                <a:cs typeface="Arial"/>
                <a:sym typeface="Arial"/>
              </a:rPr>
              <a:t>0</a:t>
            </a:r>
            <a:r>
              <a:rPr b="1" lang="en-US" sz="3200">
                <a:solidFill>
                  <a:schemeClr val="dk2"/>
                </a:solidFill>
              </a:rPr>
              <a:t>4</a:t>
            </a:r>
            <a:endParaRPr b="1" i="0" sz="3200" u="none" cap="none" strike="noStrike">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g13538ebba94_1_191"/>
          <p:cNvPicPr preferRelativeResize="0"/>
          <p:nvPr/>
        </p:nvPicPr>
        <p:blipFill rotWithShape="1">
          <a:blip r:embed="rId3">
            <a:alphaModFix/>
          </a:blip>
          <a:srcRect b="9535" l="10498" r="52073" t="62791"/>
          <a:stretch/>
        </p:blipFill>
        <p:spPr>
          <a:xfrm>
            <a:off x="441600" y="1943900"/>
            <a:ext cx="5430677" cy="2258650"/>
          </a:xfrm>
          <a:prstGeom prst="rect">
            <a:avLst/>
          </a:prstGeom>
          <a:noFill/>
          <a:ln>
            <a:noFill/>
          </a:ln>
          <a:effectLst>
            <a:outerShdw blurRad="57150" rotWithShape="0" algn="bl" dir="2580000" dist="38100">
              <a:srgbClr val="000000">
                <a:alpha val="50000"/>
              </a:srgbClr>
            </a:outerShdw>
          </a:effectLst>
        </p:spPr>
      </p:pic>
      <p:sp>
        <p:nvSpPr>
          <p:cNvPr id="363" name="Google Shape;363;g13538ebba94_1_191"/>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Update Queries</a:t>
            </a:r>
            <a:endParaRPr b="1" i="0" sz="2200" u="none" cap="none" strike="noStrike">
              <a:solidFill>
                <a:schemeClr val="dk2"/>
              </a:solidFill>
              <a:latin typeface="Arial"/>
              <a:ea typeface="Arial"/>
              <a:cs typeface="Arial"/>
              <a:sym typeface="Arial"/>
            </a:endParaRPr>
          </a:p>
        </p:txBody>
      </p:sp>
      <p:sp>
        <p:nvSpPr>
          <p:cNvPr id="364" name="Google Shape;364;g13538ebba94_1_191"/>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Update queries change data in fields. Access allows users to define the change as simple text, another field, or a combination of the two.</a:t>
            </a:r>
            <a:endParaRPr b="0" i="0" sz="1050" u="none" cap="none" strike="noStrike">
              <a:solidFill>
                <a:srgbClr val="7F7F7F"/>
              </a:solidFill>
              <a:latin typeface="Arial"/>
              <a:ea typeface="Arial"/>
              <a:cs typeface="Arial"/>
              <a:sym typeface="Arial"/>
            </a:endParaRPr>
          </a:p>
        </p:txBody>
      </p:sp>
      <p:cxnSp>
        <p:nvCxnSpPr>
          <p:cNvPr id="365" name="Google Shape;365;g13538ebba94_1_191"/>
          <p:cNvCxnSpPr>
            <a:stCxn id="366" idx="1"/>
            <a:endCxn id="367" idx="3"/>
          </p:cNvCxnSpPr>
          <p:nvPr/>
        </p:nvCxnSpPr>
        <p:spPr>
          <a:xfrm flipH="1">
            <a:off x="5562137" y="2606677"/>
            <a:ext cx="1220100" cy="187500"/>
          </a:xfrm>
          <a:prstGeom prst="straightConnector1">
            <a:avLst/>
          </a:prstGeom>
          <a:noFill/>
          <a:ln cap="flat" cmpd="sng" w="19050">
            <a:solidFill>
              <a:schemeClr val="accent3"/>
            </a:solidFill>
            <a:prstDash val="solid"/>
            <a:round/>
            <a:headEnd len="med" w="med" type="none"/>
            <a:tailEnd len="med" w="med" type="triangle"/>
          </a:ln>
        </p:spPr>
      </p:cxnSp>
      <p:cxnSp>
        <p:nvCxnSpPr>
          <p:cNvPr id="368" name="Google Shape;368;g13538ebba94_1_191"/>
          <p:cNvCxnSpPr>
            <a:stCxn id="369" idx="1"/>
            <a:endCxn id="370" idx="3"/>
          </p:cNvCxnSpPr>
          <p:nvPr/>
        </p:nvCxnSpPr>
        <p:spPr>
          <a:xfrm rot="10800000">
            <a:off x="5562137" y="3022921"/>
            <a:ext cx="1220100" cy="861600"/>
          </a:xfrm>
          <a:prstGeom prst="straightConnector1">
            <a:avLst/>
          </a:prstGeom>
          <a:noFill/>
          <a:ln cap="flat" cmpd="sng" w="19050">
            <a:solidFill>
              <a:schemeClr val="accent1"/>
            </a:solidFill>
            <a:prstDash val="solid"/>
            <a:round/>
            <a:headEnd len="med" w="med" type="none"/>
            <a:tailEnd len="med" w="med" type="triangle"/>
          </a:ln>
        </p:spPr>
      </p:cxnSp>
      <p:sp>
        <p:nvSpPr>
          <p:cNvPr id="371" name="Google Shape;371;g13538ebba94_1_191"/>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br>
              <a:rPr b="0" i="0" lang="en-US" sz="700" u="none" cap="none" strike="noStrike">
                <a:solidFill>
                  <a:schemeClr val="accent1"/>
                </a:solidFill>
                <a:latin typeface="Arial"/>
                <a:ea typeface="Arial"/>
                <a:cs typeface="Arial"/>
                <a:sym typeface="Arial"/>
              </a:rPr>
            </a:br>
            <a:r>
              <a:rPr lang="en-US" sz="700">
                <a:solidFill>
                  <a:srgbClr val="1B4036"/>
                </a:solidFill>
              </a:rPr>
              <a:t>QUERIES</a:t>
            </a:r>
            <a:endParaRPr b="0" i="0" sz="100" u="none" cap="none" strike="noStrike">
              <a:solidFill>
                <a:srgbClr val="1B4036"/>
              </a:solidFill>
              <a:latin typeface="Arial"/>
              <a:ea typeface="Arial"/>
              <a:cs typeface="Arial"/>
              <a:sym typeface="Arial"/>
            </a:endParaRPr>
          </a:p>
        </p:txBody>
      </p:sp>
      <p:sp>
        <p:nvSpPr>
          <p:cNvPr id="367" name="Google Shape;367;g13538ebba94_1_191"/>
          <p:cNvSpPr/>
          <p:nvPr/>
        </p:nvSpPr>
        <p:spPr>
          <a:xfrm>
            <a:off x="532975" y="2679878"/>
            <a:ext cx="5029200" cy="2286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0" name="Google Shape;370;g13538ebba94_1_191"/>
          <p:cNvSpPr/>
          <p:nvPr/>
        </p:nvSpPr>
        <p:spPr>
          <a:xfrm>
            <a:off x="532975" y="2908475"/>
            <a:ext cx="5029200" cy="2286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2" name="Google Shape;372;g13538ebba94_1_191"/>
          <p:cNvSpPr/>
          <p:nvPr/>
        </p:nvSpPr>
        <p:spPr>
          <a:xfrm>
            <a:off x="1538137" y="5338446"/>
            <a:ext cx="1600200" cy="7812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rPr lang="en-US" sz="1000">
                <a:solidFill>
                  <a:schemeClr val="dk1"/>
                </a:solidFill>
              </a:rPr>
              <a:t>Records must meet this criteria before change happens.</a:t>
            </a:r>
            <a:endParaRPr sz="1000">
              <a:solidFill>
                <a:schemeClr val="dk1"/>
              </a:solidFill>
            </a:endParaRPr>
          </a:p>
        </p:txBody>
      </p:sp>
      <p:sp>
        <p:nvSpPr>
          <p:cNvPr id="373" name="Google Shape;373;g13538ebba94_1_191"/>
          <p:cNvSpPr/>
          <p:nvPr/>
        </p:nvSpPr>
        <p:spPr>
          <a:xfrm>
            <a:off x="3492512" y="5338452"/>
            <a:ext cx="1600200" cy="7908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en-US" sz="1000">
                <a:solidFill>
                  <a:schemeClr val="dk2"/>
                </a:solidFill>
              </a:rPr>
              <a:t>update To:</a:t>
            </a:r>
            <a:r>
              <a:rPr lang="en-US" sz="1000">
                <a:solidFill>
                  <a:schemeClr val="dk2"/>
                </a:solidFill>
              </a:rPr>
              <a:t> Defines the value that will replace original data.</a:t>
            </a:r>
            <a:endParaRPr sz="1000">
              <a:solidFill>
                <a:schemeClr val="dk2"/>
              </a:solidFill>
            </a:endParaRPr>
          </a:p>
        </p:txBody>
      </p:sp>
      <p:sp>
        <p:nvSpPr>
          <p:cNvPr id="366" name="Google Shape;366;g13538ebba94_1_191"/>
          <p:cNvSpPr/>
          <p:nvPr/>
        </p:nvSpPr>
        <p:spPr>
          <a:xfrm>
            <a:off x="6782237" y="2153977"/>
            <a:ext cx="1828800" cy="9054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lang="en-US" sz="1100">
                <a:solidFill>
                  <a:schemeClr val="dk2"/>
                </a:solidFill>
              </a:rPr>
              <a:t>update To</a:t>
            </a:r>
            <a:r>
              <a:rPr lang="en-US" sz="1100">
                <a:solidFill>
                  <a:schemeClr val="dk2"/>
                </a:solidFill>
              </a:rPr>
              <a:t>:</a:t>
            </a:r>
            <a:r>
              <a:rPr lang="en-US" sz="1100">
                <a:solidFill>
                  <a:schemeClr val="dk2"/>
                </a:solidFill>
              </a:rPr>
              <a:t> Defines the value that will replace original data.</a:t>
            </a:r>
            <a:endParaRPr sz="1100">
              <a:solidFill>
                <a:schemeClr val="dk2"/>
              </a:solidFill>
            </a:endParaRPr>
          </a:p>
        </p:txBody>
      </p:sp>
      <p:sp>
        <p:nvSpPr>
          <p:cNvPr id="369" name="Google Shape;369;g13538ebba94_1_191"/>
          <p:cNvSpPr/>
          <p:nvPr/>
        </p:nvSpPr>
        <p:spPr>
          <a:xfrm>
            <a:off x="6782237" y="3440371"/>
            <a:ext cx="1828800" cy="888300"/>
          </a:xfrm>
          <a:prstGeom prst="roundRect">
            <a:avLst>
              <a:gd fmla="val 16667" name="adj"/>
            </a:avLst>
          </a:prstGeom>
          <a:solidFill>
            <a:srgbClr val="73C5AF">
              <a:alpha val="9800"/>
            </a:srgbClr>
          </a:solid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rPr b="1" lang="en-US" sz="1100">
                <a:solidFill>
                  <a:schemeClr val="dk1"/>
                </a:solidFill>
              </a:rPr>
              <a:t>Criteria</a:t>
            </a:r>
            <a:r>
              <a:rPr lang="en-US" sz="1100">
                <a:solidFill>
                  <a:schemeClr val="dk1"/>
                </a:solidFill>
              </a:rPr>
              <a:t>: </a:t>
            </a:r>
            <a:r>
              <a:rPr lang="en-US" sz="1100">
                <a:solidFill>
                  <a:schemeClr val="dk1"/>
                </a:solidFill>
              </a:rPr>
              <a:t>Records must meet this criteria before the change happens.</a:t>
            </a:r>
            <a:endParaRPr sz="11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g13568a1cf37_0_53"/>
          <p:cNvPicPr preferRelativeResize="0"/>
          <p:nvPr/>
        </p:nvPicPr>
        <p:blipFill rotWithShape="1">
          <a:blip r:embed="rId3">
            <a:alphaModFix/>
          </a:blip>
          <a:srcRect b="3594" l="611" r="818" t="4468"/>
          <a:stretch/>
        </p:blipFill>
        <p:spPr>
          <a:xfrm>
            <a:off x="5388225" y="1779813"/>
            <a:ext cx="2743201" cy="817123"/>
          </a:xfrm>
          <a:prstGeom prst="rect">
            <a:avLst/>
          </a:prstGeom>
          <a:noFill/>
          <a:ln>
            <a:noFill/>
          </a:ln>
        </p:spPr>
      </p:pic>
      <p:pic>
        <p:nvPicPr>
          <p:cNvPr id="379" name="Google Shape;379;g13568a1cf37_0_53"/>
          <p:cNvPicPr preferRelativeResize="0"/>
          <p:nvPr/>
        </p:nvPicPr>
        <p:blipFill>
          <a:blip r:embed="rId4">
            <a:alphaModFix/>
          </a:blip>
          <a:stretch>
            <a:fillRect/>
          </a:stretch>
        </p:blipFill>
        <p:spPr>
          <a:xfrm>
            <a:off x="3732525" y="3447550"/>
            <a:ext cx="3337559" cy="1335024"/>
          </a:xfrm>
          <a:prstGeom prst="rect">
            <a:avLst/>
          </a:prstGeom>
          <a:noFill/>
          <a:ln>
            <a:noFill/>
          </a:ln>
          <a:effectLst>
            <a:outerShdw blurRad="128588" rotWithShape="0" algn="bl" dir="2700000" dist="47625">
              <a:srgbClr val="000000">
                <a:alpha val="40000"/>
              </a:srgbClr>
            </a:outerShdw>
          </a:effectLst>
        </p:spPr>
      </p:pic>
      <p:pic>
        <p:nvPicPr>
          <p:cNvPr id="380" name="Google Shape;380;g13568a1cf37_0_53"/>
          <p:cNvPicPr preferRelativeResize="0"/>
          <p:nvPr/>
        </p:nvPicPr>
        <p:blipFill>
          <a:blip r:embed="rId5">
            <a:alphaModFix/>
          </a:blip>
          <a:stretch>
            <a:fillRect/>
          </a:stretch>
        </p:blipFill>
        <p:spPr>
          <a:xfrm>
            <a:off x="973975" y="1837925"/>
            <a:ext cx="2377440" cy="1901952"/>
          </a:xfrm>
          <a:prstGeom prst="rect">
            <a:avLst/>
          </a:prstGeom>
          <a:noFill/>
          <a:ln>
            <a:noFill/>
          </a:ln>
        </p:spPr>
      </p:pic>
      <p:cxnSp>
        <p:nvCxnSpPr>
          <p:cNvPr id="381" name="Google Shape;381;g13568a1cf37_0_53"/>
          <p:cNvCxnSpPr>
            <a:endCxn id="382" idx="1"/>
          </p:cNvCxnSpPr>
          <p:nvPr/>
        </p:nvCxnSpPr>
        <p:spPr>
          <a:xfrm>
            <a:off x="1561250" y="3858903"/>
            <a:ext cx="386400" cy="561900"/>
          </a:xfrm>
          <a:prstGeom prst="straightConnector1">
            <a:avLst/>
          </a:prstGeom>
          <a:noFill/>
          <a:ln cap="flat" cmpd="sng" w="19050">
            <a:solidFill>
              <a:schemeClr val="accent3"/>
            </a:solidFill>
            <a:prstDash val="solid"/>
            <a:round/>
            <a:headEnd len="med" w="med" type="none"/>
            <a:tailEnd len="med" w="med" type="triangle"/>
          </a:ln>
        </p:spPr>
      </p:cxnSp>
      <p:sp>
        <p:nvSpPr>
          <p:cNvPr id="383" name="Google Shape;383;g13568a1cf37_0_53"/>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Make Table Queries</a:t>
            </a:r>
            <a:endParaRPr b="1" i="0" sz="2200" u="none" cap="none" strike="noStrike">
              <a:solidFill>
                <a:schemeClr val="dk2"/>
              </a:solidFill>
              <a:latin typeface="Arial"/>
              <a:ea typeface="Arial"/>
              <a:cs typeface="Arial"/>
              <a:sym typeface="Arial"/>
            </a:endParaRPr>
          </a:p>
        </p:txBody>
      </p:sp>
      <p:sp>
        <p:nvSpPr>
          <p:cNvPr id="384" name="Google Shape;384;g13568a1cf37_0_53"/>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Using tables to aid large data corrections.</a:t>
            </a:r>
            <a:endParaRPr b="0" i="0" sz="1050" u="none" cap="none" strike="noStrike">
              <a:solidFill>
                <a:srgbClr val="7F7F7F"/>
              </a:solidFill>
              <a:latin typeface="Arial"/>
              <a:ea typeface="Arial"/>
              <a:cs typeface="Arial"/>
              <a:sym typeface="Arial"/>
            </a:endParaRPr>
          </a:p>
        </p:txBody>
      </p:sp>
      <p:sp>
        <p:nvSpPr>
          <p:cNvPr id="385" name="Google Shape;385;g13568a1cf37_0_53"/>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br>
              <a:rPr b="0" i="0" lang="en-US" sz="700" u="none" cap="none" strike="noStrike">
                <a:solidFill>
                  <a:schemeClr val="accent1"/>
                </a:solidFill>
                <a:latin typeface="Arial"/>
                <a:ea typeface="Arial"/>
                <a:cs typeface="Arial"/>
                <a:sym typeface="Arial"/>
              </a:rPr>
            </a:br>
            <a:r>
              <a:rPr lang="en-US" sz="700">
                <a:solidFill>
                  <a:srgbClr val="1B4036"/>
                </a:solidFill>
              </a:rPr>
              <a:t>QUERIES</a:t>
            </a:r>
            <a:endParaRPr b="0" i="0" sz="100" u="none" cap="none" strike="noStrike">
              <a:solidFill>
                <a:srgbClr val="1B4036"/>
              </a:solidFill>
              <a:latin typeface="Arial"/>
              <a:ea typeface="Arial"/>
              <a:cs typeface="Arial"/>
              <a:sym typeface="Arial"/>
            </a:endParaRPr>
          </a:p>
        </p:txBody>
      </p:sp>
      <p:sp>
        <p:nvSpPr>
          <p:cNvPr id="386" name="Google Shape;386;g13568a1cf37_0_53"/>
          <p:cNvSpPr/>
          <p:nvPr/>
        </p:nvSpPr>
        <p:spPr>
          <a:xfrm>
            <a:off x="1006436" y="2641569"/>
            <a:ext cx="1143000" cy="1647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7" name="Google Shape;387;g13568a1cf37_0_53"/>
          <p:cNvSpPr/>
          <p:nvPr/>
        </p:nvSpPr>
        <p:spPr>
          <a:xfrm>
            <a:off x="2020720" y="2990894"/>
            <a:ext cx="1280100" cy="1647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8" name="Google Shape;388;g13568a1cf37_0_53"/>
          <p:cNvSpPr txBox="1"/>
          <p:nvPr/>
        </p:nvSpPr>
        <p:spPr>
          <a:xfrm>
            <a:off x="2301838" y="1766875"/>
            <a:ext cx="2743200" cy="6927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1200"/>
              </a:spcAft>
              <a:buNone/>
            </a:pPr>
            <a:r>
              <a:rPr lang="en-US" sz="1100">
                <a:solidFill>
                  <a:schemeClr val="dk1"/>
                </a:solidFill>
              </a:rPr>
              <a:t>To create a table query, click on </a:t>
            </a:r>
            <a:r>
              <a:rPr lang="en-US" sz="1100">
                <a:solidFill>
                  <a:schemeClr val="accent3"/>
                </a:solidFill>
              </a:rPr>
              <a:t>Query Design</a:t>
            </a:r>
            <a:r>
              <a:rPr lang="en-US" sz="1100">
                <a:solidFill>
                  <a:schemeClr val="dk1"/>
                </a:solidFill>
              </a:rPr>
              <a:t> and select </a:t>
            </a:r>
            <a:r>
              <a:rPr lang="en-US" sz="1100">
                <a:solidFill>
                  <a:schemeClr val="accent3"/>
                </a:solidFill>
              </a:rPr>
              <a:t>Make Table Query…</a:t>
            </a:r>
            <a:r>
              <a:rPr lang="en-US" sz="1100">
                <a:solidFill>
                  <a:schemeClr val="dk1"/>
                </a:solidFill>
              </a:rPr>
              <a:t> from the </a:t>
            </a:r>
            <a:r>
              <a:rPr lang="en-US" sz="1100">
                <a:solidFill>
                  <a:schemeClr val="accent3"/>
                </a:solidFill>
              </a:rPr>
              <a:t>Query Type</a:t>
            </a:r>
            <a:r>
              <a:rPr lang="en-US" sz="1100">
                <a:solidFill>
                  <a:schemeClr val="dk1"/>
                </a:solidFill>
              </a:rPr>
              <a:t> menu; or …</a:t>
            </a:r>
            <a:endParaRPr/>
          </a:p>
        </p:txBody>
      </p:sp>
      <p:sp>
        <p:nvSpPr>
          <p:cNvPr id="389" name="Google Shape;389;g13568a1cf37_0_53"/>
          <p:cNvSpPr txBox="1"/>
          <p:nvPr/>
        </p:nvSpPr>
        <p:spPr>
          <a:xfrm>
            <a:off x="5363238" y="2690900"/>
            <a:ext cx="2743200" cy="5232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1200"/>
              </a:spcAft>
              <a:buNone/>
            </a:pPr>
            <a:r>
              <a:rPr lang="en-US" sz="1100">
                <a:solidFill>
                  <a:schemeClr val="dk1"/>
                </a:solidFill>
              </a:rPr>
              <a:t>… create a query and change the type by clicking on </a:t>
            </a:r>
            <a:r>
              <a:rPr lang="en-US" sz="1100">
                <a:solidFill>
                  <a:schemeClr val="accent3"/>
                </a:solidFill>
              </a:rPr>
              <a:t>Make Table</a:t>
            </a:r>
            <a:r>
              <a:rPr lang="en-US" sz="1100">
                <a:solidFill>
                  <a:schemeClr val="dk1"/>
                </a:solidFill>
              </a:rPr>
              <a:t>.</a:t>
            </a:r>
            <a:endParaRPr/>
          </a:p>
        </p:txBody>
      </p:sp>
      <p:sp>
        <p:nvSpPr>
          <p:cNvPr id="382" name="Google Shape;382;g13568a1cf37_0_53"/>
          <p:cNvSpPr/>
          <p:nvPr/>
        </p:nvSpPr>
        <p:spPr>
          <a:xfrm>
            <a:off x="1947650" y="4059603"/>
            <a:ext cx="1591200" cy="722400"/>
          </a:xfrm>
          <a:prstGeom prst="homePlate">
            <a:avLst>
              <a:gd fmla="val 50000"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lang="en-US" sz="1000">
                <a:solidFill>
                  <a:schemeClr val="dk1"/>
                </a:solidFill>
              </a:rPr>
              <a:t>Use the pop-up dialog to finish creating the table.</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13d11d7d1c7_1_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Crosstab Queries</a:t>
            </a:r>
            <a:endParaRPr b="1" i="0" sz="2200" u="none" cap="none" strike="noStrike">
              <a:solidFill>
                <a:schemeClr val="dk2"/>
              </a:solidFill>
              <a:latin typeface="Arial"/>
              <a:ea typeface="Arial"/>
              <a:cs typeface="Arial"/>
              <a:sym typeface="Arial"/>
            </a:endParaRPr>
          </a:p>
        </p:txBody>
      </p:sp>
      <p:sp>
        <p:nvSpPr>
          <p:cNvPr id="395" name="Google Shape;395;g13d11d7d1c7_1_0"/>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Summarizes data and creates a new view; useful for data you plan to chart.</a:t>
            </a:r>
            <a:endParaRPr b="0" i="0" sz="1050" u="none" cap="none" strike="noStrike">
              <a:solidFill>
                <a:srgbClr val="7F7F7F"/>
              </a:solidFill>
              <a:latin typeface="Arial"/>
              <a:ea typeface="Arial"/>
              <a:cs typeface="Arial"/>
              <a:sym typeface="Arial"/>
            </a:endParaRPr>
          </a:p>
        </p:txBody>
      </p:sp>
      <p:sp>
        <p:nvSpPr>
          <p:cNvPr id="396" name="Google Shape;396;g13d11d7d1c7_1_0"/>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br>
              <a:rPr b="0" i="0" lang="en-US" sz="700" u="none" cap="none" strike="noStrike">
                <a:solidFill>
                  <a:schemeClr val="accent1"/>
                </a:solidFill>
                <a:latin typeface="Arial"/>
                <a:ea typeface="Arial"/>
                <a:cs typeface="Arial"/>
                <a:sym typeface="Arial"/>
              </a:rPr>
            </a:br>
            <a:r>
              <a:rPr lang="en-US" sz="700">
                <a:solidFill>
                  <a:srgbClr val="1B4036"/>
                </a:solidFill>
              </a:rPr>
              <a:t>QUERIES</a:t>
            </a:r>
            <a:endParaRPr b="0" i="0" sz="100" u="none" cap="none" strike="noStrike">
              <a:solidFill>
                <a:srgbClr val="1B4036"/>
              </a:solidFill>
              <a:latin typeface="Arial"/>
              <a:ea typeface="Arial"/>
              <a:cs typeface="Arial"/>
              <a:sym typeface="Arial"/>
            </a:endParaRPr>
          </a:p>
        </p:txBody>
      </p:sp>
      <p:pic>
        <p:nvPicPr>
          <p:cNvPr id="397" name="Google Shape;397;g13d11d7d1c7_1_0"/>
          <p:cNvPicPr preferRelativeResize="0"/>
          <p:nvPr/>
        </p:nvPicPr>
        <p:blipFill rotWithShape="1">
          <a:blip r:embed="rId3">
            <a:alphaModFix/>
          </a:blip>
          <a:srcRect b="17659" l="11678" r="56963" t="61062"/>
          <a:stretch/>
        </p:blipFill>
        <p:spPr>
          <a:xfrm>
            <a:off x="596725" y="1433650"/>
            <a:ext cx="5790024" cy="2210026"/>
          </a:xfrm>
          <a:prstGeom prst="rect">
            <a:avLst/>
          </a:prstGeom>
          <a:noFill/>
          <a:ln>
            <a:noFill/>
          </a:ln>
        </p:spPr>
      </p:pic>
      <p:sp>
        <p:nvSpPr>
          <p:cNvPr id="398" name="Google Shape;398;g13d11d7d1c7_1_0"/>
          <p:cNvSpPr txBox="1"/>
          <p:nvPr/>
        </p:nvSpPr>
        <p:spPr>
          <a:xfrm>
            <a:off x="6732625" y="1688575"/>
            <a:ext cx="2160600" cy="1369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100">
                <a:solidFill>
                  <a:schemeClr val="dk1"/>
                </a:solidFill>
              </a:rPr>
              <a:t>To create a crosstab summary: </a:t>
            </a:r>
            <a:r>
              <a:rPr lang="en-US" sz="1100">
                <a:solidFill>
                  <a:schemeClr val="dk1"/>
                </a:solidFill>
              </a:rPr>
              <a:t>select a field to serve as column headings and field to serve as row headings. Select a “value” field, the data which will be summarized in the new table. </a:t>
            </a:r>
            <a:endParaRPr/>
          </a:p>
        </p:txBody>
      </p:sp>
      <p:sp>
        <p:nvSpPr>
          <p:cNvPr id="399" name="Google Shape;399;g13d11d7d1c7_1_0"/>
          <p:cNvSpPr/>
          <p:nvPr/>
        </p:nvSpPr>
        <p:spPr>
          <a:xfrm>
            <a:off x="6651700" y="1630825"/>
            <a:ext cx="2320800" cy="14853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0" name="Google Shape;400;g13d11d7d1c7_1_0"/>
          <p:cNvGrpSpPr/>
          <p:nvPr/>
        </p:nvGrpSpPr>
        <p:grpSpPr>
          <a:xfrm>
            <a:off x="867770" y="4217436"/>
            <a:ext cx="274330" cy="274330"/>
            <a:chOff x="2195103" y="2488571"/>
            <a:chExt cx="713100" cy="713100"/>
          </a:xfrm>
        </p:grpSpPr>
        <p:sp>
          <p:nvSpPr>
            <p:cNvPr id="401" name="Google Shape;401;g13d11d7d1c7_1_0"/>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02" name="Google Shape;402;g13d11d7d1c7_1_0"/>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03" name="Google Shape;403;g13d11d7d1c7_1_0"/>
          <p:cNvSpPr/>
          <p:nvPr/>
        </p:nvSpPr>
        <p:spPr>
          <a:xfrm>
            <a:off x="596725" y="3844900"/>
            <a:ext cx="7503000" cy="10320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13d11d7d1c7_1_0"/>
          <p:cNvSpPr txBox="1"/>
          <p:nvPr/>
        </p:nvSpPr>
        <p:spPr>
          <a:xfrm>
            <a:off x="1331100" y="3938950"/>
            <a:ext cx="6582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For more information, see: </a:t>
            </a:r>
            <a:r>
              <a:rPr lang="en-US" u="sng">
                <a:solidFill>
                  <a:schemeClr val="hlink"/>
                </a:solidFill>
                <a:hlinkClick r:id="rId4"/>
              </a:rPr>
              <a:t>https://www.techrepublic.com/article/how-do-i-create-a-crosstab-query-in-microsoft-access/</a:t>
            </a:r>
            <a:r>
              <a:rPr lang="en-US"/>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13ca25ce638_2_0"/>
          <p:cNvSpPr/>
          <p:nvPr/>
        </p:nvSpPr>
        <p:spPr>
          <a:xfrm>
            <a:off x="4815813" y="3537345"/>
            <a:ext cx="2902500" cy="10446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182875" spcFirstLastPara="1" rIns="182875" wrap="square" tIns="91425">
            <a:noAutofit/>
          </a:bodyPr>
          <a:lstStyle/>
          <a:p>
            <a:pPr indent="0" lvl="0" marL="0" rtl="0" algn="l">
              <a:spcBef>
                <a:spcPts val="0"/>
              </a:spcBef>
              <a:spcAft>
                <a:spcPts val="0"/>
              </a:spcAft>
              <a:buNone/>
            </a:pPr>
            <a:r>
              <a:rPr lang="en-US" sz="1100">
                <a:solidFill>
                  <a:schemeClr val="dk1"/>
                </a:solidFill>
              </a:rPr>
              <a:t>Clicking the </a:t>
            </a:r>
            <a:r>
              <a:rPr b="1" lang="en-US" sz="1100">
                <a:solidFill>
                  <a:schemeClr val="dk1"/>
                </a:solidFill>
              </a:rPr>
              <a:t>Totals </a:t>
            </a:r>
            <a:r>
              <a:rPr lang="en-US" sz="1100">
                <a:solidFill>
                  <a:schemeClr val="dk1"/>
                </a:solidFill>
              </a:rPr>
              <a:t>icon adds a </a:t>
            </a:r>
            <a:r>
              <a:rPr b="1" lang="en-US" sz="1100">
                <a:solidFill>
                  <a:schemeClr val="accent3"/>
                </a:solidFill>
              </a:rPr>
              <a:t>Total:</a:t>
            </a:r>
            <a:r>
              <a:rPr lang="en-US" sz="1100">
                <a:solidFill>
                  <a:schemeClr val="dk1"/>
                </a:solidFill>
              </a:rPr>
              <a:t> option in the </a:t>
            </a:r>
            <a:r>
              <a:rPr b="1" lang="en-US" sz="1100">
                <a:solidFill>
                  <a:schemeClr val="dk1"/>
                </a:solidFill>
              </a:rPr>
              <a:t>Query Design</a:t>
            </a:r>
            <a:r>
              <a:rPr lang="en-US" sz="1100">
                <a:solidFill>
                  <a:schemeClr val="dk1"/>
                </a:solidFill>
              </a:rPr>
              <a:t> panel that can be used to select functions.</a:t>
            </a:r>
            <a:endParaRPr/>
          </a:p>
        </p:txBody>
      </p:sp>
      <p:sp>
        <p:nvSpPr>
          <p:cNvPr id="410" name="Google Shape;410;g13ca25ce638_2_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Summary Queries</a:t>
            </a:r>
            <a:endParaRPr b="1" i="0" sz="2200" u="none" cap="none" strike="noStrike">
              <a:solidFill>
                <a:schemeClr val="dk2"/>
              </a:solidFill>
              <a:latin typeface="Arial"/>
              <a:ea typeface="Arial"/>
              <a:cs typeface="Arial"/>
              <a:sym typeface="Arial"/>
            </a:endParaRPr>
          </a:p>
        </p:txBody>
      </p:sp>
      <p:sp>
        <p:nvSpPr>
          <p:cNvPr id="411" name="Google Shape;411;g13ca25ce638_2_0"/>
          <p:cNvSpPr txBox="1"/>
          <p:nvPr/>
        </p:nvSpPr>
        <p:spPr>
          <a:xfrm>
            <a:off x="250825" y="800725"/>
            <a:ext cx="86142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Although Access does not have a setting for “summary queries” as it does some other queries, the </a:t>
            </a:r>
            <a:r>
              <a:rPr lang="en-US">
                <a:solidFill>
                  <a:schemeClr val="accent3"/>
                </a:solidFill>
              </a:rPr>
              <a:t>Totals Σ</a:t>
            </a:r>
            <a:r>
              <a:rPr lang="en-US">
                <a:solidFill>
                  <a:srgbClr val="7F7F7F"/>
                </a:solidFill>
              </a:rPr>
              <a:t> button can be used to add aggregating functions to a query.</a:t>
            </a:r>
            <a:endParaRPr b="0" i="0" sz="1050" u="none" cap="none" strike="noStrike">
              <a:solidFill>
                <a:srgbClr val="7F7F7F"/>
              </a:solidFill>
              <a:latin typeface="Arial"/>
              <a:ea typeface="Arial"/>
              <a:cs typeface="Arial"/>
              <a:sym typeface="Arial"/>
            </a:endParaRPr>
          </a:p>
        </p:txBody>
      </p:sp>
      <p:sp>
        <p:nvSpPr>
          <p:cNvPr id="412" name="Google Shape;412;g13ca25ce638_2_0"/>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br>
              <a:rPr b="0" i="0" lang="en-US" sz="700" u="none" cap="none" strike="noStrike">
                <a:solidFill>
                  <a:schemeClr val="accent1"/>
                </a:solidFill>
                <a:latin typeface="Arial"/>
                <a:ea typeface="Arial"/>
                <a:cs typeface="Arial"/>
                <a:sym typeface="Arial"/>
              </a:rPr>
            </a:br>
            <a:r>
              <a:rPr lang="en-US" sz="700">
                <a:solidFill>
                  <a:srgbClr val="1B4036"/>
                </a:solidFill>
              </a:rPr>
              <a:t>QUERIES</a:t>
            </a:r>
            <a:endParaRPr b="0" i="0" sz="100" u="none" cap="none" strike="noStrike">
              <a:solidFill>
                <a:srgbClr val="1B4036"/>
              </a:solidFill>
              <a:latin typeface="Arial"/>
              <a:ea typeface="Arial"/>
              <a:cs typeface="Arial"/>
              <a:sym typeface="Arial"/>
            </a:endParaRPr>
          </a:p>
        </p:txBody>
      </p:sp>
      <p:grpSp>
        <p:nvGrpSpPr>
          <p:cNvPr id="413" name="Google Shape;413;g13ca25ce638_2_0"/>
          <p:cNvGrpSpPr/>
          <p:nvPr/>
        </p:nvGrpSpPr>
        <p:grpSpPr>
          <a:xfrm>
            <a:off x="1037720" y="5803736"/>
            <a:ext cx="274330" cy="274330"/>
            <a:chOff x="2195103" y="2488571"/>
            <a:chExt cx="713100" cy="713100"/>
          </a:xfrm>
        </p:grpSpPr>
        <p:sp>
          <p:nvSpPr>
            <p:cNvPr id="414" name="Google Shape;414;g13ca25ce638_2_0"/>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415" name="Google Shape;415;g13ca25ce638_2_0"/>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16" name="Google Shape;416;g13ca25ce638_2_0"/>
          <p:cNvSpPr/>
          <p:nvPr/>
        </p:nvSpPr>
        <p:spPr>
          <a:xfrm>
            <a:off x="766675" y="5431200"/>
            <a:ext cx="7503000" cy="10320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13ca25ce638_2_0"/>
          <p:cNvSpPr txBox="1"/>
          <p:nvPr/>
        </p:nvSpPr>
        <p:spPr>
          <a:xfrm>
            <a:off x="1501050" y="5525250"/>
            <a:ext cx="6582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For more information, see: </a:t>
            </a:r>
            <a:r>
              <a:rPr lang="en-US" u="sng">
                <a:solidFill>
                  <a:schemeClr val="hlink"/>
                </a:solidFill>
                <a:hlinkClick r:id="rId4"/>
              </a:rPr>
              <a:t>https://www.techrepublic.com/article/how-do-i-create-a-crosstab-query-in-microsoft-access/</a:t>
            </a:r>
            <a:r>
              <a:rPr lang="en-US"/>
              <a:t> </a:t>
            </a:r>
            <a:endParaRPr/>
          </a:p>
        </p:txBody>
      </p:sp>
      <p:pic>
        <p:nvPicPr>
          <p:cNvPr id="418" name="Google Shape;418;g13ca25ce638_2_0"/>
          <p:cNvPicPr preferRelativeResize="0"/>
          <p:nvPr/>
        </p:nvPicPr>
        <p:blipFill rotWithShape="1">
          <a:blip r:embed="rId5">
            <a:alphaModFix/>
          </a:blip>
          <a:srcRect b="73677" l="55344" r="19800" t="0"/>
          <a:stretch/>
        </p:blipFill>
        <p:spPr>
          <a:xfrm>
            <a:off x="503100" y="1851025"/>
            <a:ext cx="2902550" cy="1729026"/>
          </a:xfrm>
          <a:prstGeom prst="rect">
            <a:avLst/>
          </a:prstGeom>
          <a:noFill/>
          <a:ln>
            <a:noFill/>
          </a:ln>
        </p:spPr>
      </p:pic>
      <p:pic>
        <p:nvPicPr>
          <p:cNvPr id="419" name="Google Shape;419;g13ca25ce638_2_0"/>
          <p:cNvPicPr preferRelativeResize="0"/>
          <p:nvPr/>
        </p:nvPicPr>
        <p:blipFill rotWithShape="1">
          <a:blip r:embed="rId6">
            <a:alphaModFix/>
          </a:blip>
          <a:srcRect b="8646" l="11171" r="39264" t="63162"/>
          <a:stretch/>
        </p:blipFill>
        <p:spPr>
          <a:xfrm>
            <a:off x="3820375" y="1819475"/>
            <a:ext cx="4893374" cy="1565476"/>
          </a:xfrm>
          <a:prstGeom prst="rect">
            <a:avLst/>
          </a:prstGeom>
          <a:noFill/>
          <a:ln>
            <a:noFill/>
          </a:ln>
        </p:spPr>
      </p:pic>
      <p:sp>
        <p:nvSpPr>
          <p:cNvPr id="420" name="Google Shape;420;g13ca25ce638_2_0"/>
          <p:cNvSpPr/>
          <p:nvPr/>
        </p:nvSpPr>
        <p:spPr>
          <a:xfrm>
            <a:off x="3912575" y="2310775"/>
            <a:ext cx="2286000" cy="1260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13ca25ce638_2_0"/>
          <p:cNvSpPr/>
          <p:nvPr/>
        </p:nvSpPr>
        <p:spPr>
          <a:xfrm>
            <a:off x="1276837" y="2452502"/>
            <a:ext cx="365700" cy="685800"/>
          </a:xfrm>
          <a:prstGeom prst="roundRect">
            <a:avLst>
              <a:gd fmla="val 16667" name="adj"/>
            </a:avLst>
          </a:prstGeom>
          <a:solidFill>
            <a:srgbClr val="B35F96">
              <a:alpha val="9800"/>
            </a:srgbClr>
          </a:solidFill>
          <a:ln cap="flat" cmpd="sng" w="12700">
            <a:solidFill>
              <a:srgbClr val="B35F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3d11d7d1c7_1_18"/>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Summary Queries</a:t>
            </a:r>
            <a:endParaRPr b="1" i="0" sz="2200" u="none" cap="none" strike="noStrike">
              <a:solidFill>
                <a:schemeClr val="dk2"/>
              </a:solidFill>
              <a:latin typeface="Arial"/>
              <a:ea typeface="Arial"/>
              <a:cs typeface="Arial"/>
              <a:sym typeface="Arial"/>
            </a:endParaRPr>
          </a:p>
        </p:txBody>
      </p:sp>
      <p:sp>
        <p:nvSpPr>
          <p:cNvPr id="427" name="Google Shape;427;g13d11d7d1c7_1_18"/>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Although Access does not have a setting for “summary queries” as it does some other queries, the Totals Σ button can be used to add aggregating functions to a query. </a:t>
            </a:r>
            <a:endParaRPr b="0" i="0" sz="1050" u="none" cap="none" strike="noStrike">
              <a:solidFill>
                <a:srgbClr val="7F7F7F"/>
              </a:solidFill>
              <a:latin typeface="Arial"/>
              <a:ea typeface="Arial"/>
              <a:cs typeface="Arial"/>
              <a:sym typeface="Arial"/>
            </a:endParaRPr>
          </a:p>
        </p:txBody>
      </p:sp>
      <p:sp>
        <p:nvSpPr>
          <p:cNvPr id="428" name="Google Shape;428;g13d11d7d1c7_1_18"/>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br>
              <a:rPr b="0" i="0" lang="en-US" sz="700" u="none" cap="none" strike="noStrike">
                <a:solidFill>
                  <a:schemeClr val="accent1"/>
                </a:solidFill>
                <a:latin typeface="Arial"/>
                <a:ea typeface="Arial"/>
                <a:cs typeface="Arial"/>
                <a:sym typeface="Arial"/>
              </a:rPr>
            </a:br>
            <a:r>
              <a:rPr lang="en-US" sz="700">
                <a:solidFill>
                  <a:srgbClr val="1B4036"/>
                </a:solidFill>
              </a:rPr>
              <a:t>QUERIES</a:t>
            </a:r>
            <a:endParaRPr b="0" i="0" sz="100" u="none" cap="none" strike="noStrike">
              <a:solidFill>
                <a:srgbClr val="1B4036"/>
              </a:solidFill>
              <a:latin typeface="Arial"/>
              <a:ea typeface="Arial"/>
              <a:cs typeface="Arial"/>
              <a:sym typeface="Arial"/>
            </a:endParaRPr>
          </a:p>
        </p:txBody>
      </p:sp>
      <p:pic>
        <p:nvPicPr>
          <p:cNvPr id="429" name="Google Shape;429;g13d11d7d1c7_1_18"/>
          <p:cNvPicPr preferRelativeResize="0"/>
          <p:nvPr/>
        </p:nvPicPr>
        <p:blipFill rotWithShape="1">
          <a:blip r:embed="rId3">
            <a:alphaModFix/>
          </a:blip>
          <a:srcRect b="20709" l="15483" r="65971" t="47411"/>
          <a:stretch/>
        </p:blipFill>
        <p:spPr>
          <a:xfrm>
            <a:off x="484025" y="1851025"/>
            <a:ext cx="2160600" cy="2089187"/>
          </a:xfrm>
          <a:prstGeom prst="rect">
            <a:avLst/>
          </a:prstGeom>
          <a:noFill/>
          <a:ln>
            <a:noFill/>
          </a:ln>
        </p:spPr>
      </p:pic>
      <p:pic>
        <p:nvPicPr>
          <p:cNvPr id="430" name="Google Shape;430;g13d11d7d1c7_1_18"/>
          <p:cNvPicPr preferRelativeResize="0"/>
          <p:nvPr/>
        </p:nvPicPr>
        <p:blipFill rotWithShape="1">
          <a:blip r:embed="rId4">
            <a:alphaModFix/>
          </a:blip>
          <a:srcRect b="8716" l="11348" r="69288" t="21553"/>
          <a:stretch/>
        </p:blipFill>
        <p:spPr>
          <a:xfrm>
            <a:off x="6041901" y="1449525"/>
            <a:ext cx="1770576" cy="3586599"/>
          </a:xfrm>
          <a:prstGeom prst="rect">
            <a:avLst/>
          </a:prstGeom>
          <a:noFill/>
          <a:ln>
            <a:noFill/>
          </a:ln>
        </p:spPr>
      </p:pic>
      <p:sp>
        <p:nvSpPr>
          <p:cNvPr id="431" name="Google Shape;431;g13d11d7d1c7_1_18"/>
          <p:cNvSpPr/>
          <p:nvPr/>
        </p:nvSpPr>
        <p:spPr>
          <a:xfrm>
            <a:off x="3052225" y="2008800"/>
            <a:ext cx="2582100" cy="1831200"/>
          </a:xfrm>
          <a:prstGeom prst="roundRect">
            <a:avLst>
              <a:gd fmla="val 16667" name="adj"/>
            </a:avLst>
          </a:prstGeom>
          <a:solidFill>
            <a:srgbClr val="B35F96">
              <a:alpha val="980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13d11d7d1c7_1_18"/>
          <p:cNvSpPr txBox="1"/>
          <p:nvPr/>
        </p:nvSpPr>
        <p:spPr>
          <a:xfrm>
            <a:off x="3223450" y="2186350"/>
            <a:ext cx="2160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Using </a:t>
            </a:r>
            <a:r>
              <a:rPr b="1" lang="en-US"/>
              <a:t>Group By</a:t>
            </a:r>
            <a:r>
              <a:rPr lang="en-US"/>
              <a:t> and </a:t>
            </a:r>
            <a:r>
              <a:rPr b="1" lang="en-US"/>
              <a:t>Count</a:t>
            </a:r>
            <a:r>
              <a:rPr lang="en-US"/>
              <a:t> in this example yields a table that displays the number of records with each </a:t>
            </a:r>
            <a:r>
              <a:rPr b="1" lang="en-US"/>
              <a:t>Genus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12003456d7e_2_4"/>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endParaRPr b="1" sz="700">
              <a:solidFill>
                <a:schemeClr val="accent1"/>
              </a:solidFill>
            </a:endParaRPr>
          </a:p>
          <a:p>
            <a:pPr indent="0" lvl="0" marL="0" marR="0" rtl="0" algn="r">
              <a:lnSpc>
                <a:spcPct val="90000"/>
              </a:lnSpc>
              <a:spcBef>
                <a:spcPts val="0"/>
              </a:spcBef>
              <a:spcAft>
                <a:spcPts val="0"/>
              </a:spcAft>
              <a:buClr>
                <a:srgbClr val="000000"/>
              </a:buClr>
              <a:buSzPts val="700"/>
              <a:buFont typeface="Arial"/>
              <a:buNone/>
            </a:pPr>
            <a:r>
              <a:rPr lang="en-US" sz="700">
                <a:solidFill>
                  <a:schemeClr val="dk1"/>
                </a:solidFill>
              </a:rPr>
              <a:t>FUNCTIONS</a:t>
            </a:r>
            <a:endParaRPr sz="700">
              <a:solidFill>
                <a:schemeClr val="dk1"/>
              </a:solidFill>
            </a:endParaRPr>
          </a:p>
        </p:txBody>
      </p:sp>
      <p:sp>
        <p:nvSpPr>
          <p:cNvPr id="438" name="Google Shape;438;g12003456d7e_2_4"/>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39" name="Google Shape;439;g12003456d7e_2_4"/>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1200"/>
              </a:spcBef>
              <a:spcAft>
                <a:spcPts val="1200"/>
              </a:spcAft>
              <a:buNone/>
            </a:pPr>
            <a:r>
              <a:rPr lang="en-US" sz="1100">
                <a:solidFill>
                  <a:schemeClr val="dk1"/>
                </a:solidFill>
              </a:rPr>
              <a:t>Use formulas in </a:t>
            </a:r>
            <a:r>
              <a:rPr lang="en-US" sz="1100">
                <a:solidFill>
                  <a:schemeClr val="accent3"/>
                </a:solidFill>
              </a:rPr>
              <a:t>Select </a:t>
            </a:r>
            <a:r>
              <a:rPr lang="en-US" sz="1100">
                <a:solidFill>
                  <a:schemeClr val="dk1"/>
                </a:solidFill>
              </a:rPr>
              <a:t>and </a:t>
            </a:r>
            <a:r>
              <a:rPr lang="en-US" sz="1100">
                <a:solidFill>
                  <a:schemeClr val="accent3"/>
                </a:solidFill>
              </a:rPr>
              <a:t>Make Table Query… </a:t>
            </a:r>
            <a:r>
              <a:rPr lang="en-US" sz="1100">
                <a:solidFill>
                  <a:schemeClr val="dk1"/>
                </a:solidFill>
              </a:rPr>
              <a:t>to complete actions.</a:t>
            </a:r>
            <a:endParaRPr b="0" i="0" sz="1400" u="none" cap="none" strike="noStrike">
              <a:solidFill>
                <a:schemeClr val="dk1"/>
              </a:solidFill>
              <a:latin typeface="Arial"/>
              <a:ea typeface="Arial"/>
              <a:cs typeface="Arial"/>
              <a:sym typeface="Arial"/>
            </a:endParaRPr>
          </a:p>
        </p:txBody>
      </p:sp>
      <p:sp>
        <p:nvSpPr>
          <p:cNvPr id="440" name="Google Shape;440;g12003456d7e_2_4"/>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None/>
            </a:pPr>
            <a:r>
              <a:rPr b="1" lang="en-US" sz="2200">
                <a:solidFill>
                  <a:schemeClr val="dk2"/>
                </a:solidFill>
              </a:rPr>
              <a:t>Using formulas to concatenate and rename fields</a:t>
            </a:r>
            <a:endParaRPr b="1" sz="2200">
              <a:solidFill>
                <a:schemeClr val="dk2"/>
              </a:solidFill>
            </a:endParaRPr>
          </a:p>
        </p:txBody>
      </p:sp>
      <p:sp>
        <p:nvSpPr>
          <p:cNvPr id="441" name="Google Shape;441;g12003456d7e_2_4"/>
          <p:cNvSpPr txBox="1"/>
          <p:nvPr/>
        </p:nvSpPr>
        <p:spPr>
          <a:xfrm>
            <a:off x="3635550" y="800425"/>
            <a:ext cx="4695000" cy="34788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0"/>
              </a:spcBef>
              <a:spcAft>
                <a:spcPts val="0"/>
              </a:spcAft>
              <a:buClr>
                <a:srgbClr val="000000"/>
              </a:buClr>
              <a:buSzPts val="1100"/>
              <a:buAutoNum type="alphaLcParenR"/>
            </a:pPr>
            <a:r>
              <a:rPr b="1" lang="en-US" sz="1100"/>
              <a:t>Access reserved words and characters</a:t>
            </a:r>
            <a:r>
              <a:rPr lang="en-US" sz="1100"/>
              <a:t>: words or characters that have a specific meaning to the program. Learn more: </a:t>
            </a:r>
            <a:r>
              <a:rPr lang="en-US" sz="1100" u="sng">
                <a:solidFill>
                  <a:schemeClr val="hlink"/>
                </a:solidFill>
                <a:hlinkClick r:id="rId3"/>
              </a:rPr>
              <a:t>Learn about Access reserved words and symbols (microsoft.com)</a:t>
            </a:r>
            <a:endParaRPr i="0" sz="1100" u="none" cap="none" strike="noStrike">
              <a:solidFill>
                <a:srgbClr val="000000"/>
              </a:solidFill>
            </a:endParaRPr>
          </a:p>
          <a:p>
            <a:pPr indent="-228600" lvl="0" marL="228600" marR="0" rtl="0" algn="l">
              <a:lnSpc>
                <a:spcPct val="100000"/>
              </a:lnSpc>
              <a:spcBef>
                <a:spcPts val="1200"/>
              </a:spcBef>
              <a:spcAft>
                <a:spcPts val="0"/>
              </a:spcAft>
              <a:buClr>
                <a:srgbClr val="000000"/>
              </a:buClr>
              <a:buSzPts val="1100"/>
              <a:buAutoNum type="alphaLcParenR"/>
            </a:pPr>
            <a:r>
              <a:rPr b="1" lang="en-US" sz="1100"/>
              <a:t>Split on character</a:t>
            </a:r>
            <a:r>
              <a:rPr lang="en-US" sz="1100"/>
              <a:t>:</a:t>
            </a:r>
            <a:endParaRPr sz="1100"/>
          </a:p>
          <a:p>
            <a:pPr indent="-216151" lvl="1" marL="448056" rtl="0" algn="l">
              <a:spcBef>
                <a:spcPts val="1200"/>
              </a:spcBef>
              <a:spcAft>
                <a:spcPts val="0"/>
              </a:spcAft>
              <a:buClr>
                <a:schemeClr val="dk1"/>
              </a:buClr>
              <a:buSzPts val="1100"/>
              <a:buFont typeface="Noto Sans Symbols"/>
              <a:buChar char="–"/>
            </a:pPr>
            <a:r>
              <a:rPr lang="en-US" sz="1100" u="sng">
                <a:solidFill>
                  <a:schemeClr val="hlink"/>
                </a:solidFill>
                <a:latin typeface="Consolas"/>
                <a:ea typeface="Consolas"/>
                <a:cs typeface="Consolas"/>
                <a:sym typeface="Consolas"/>
                <a:hlinkClick r:id="rId4"/>
              </a:rPr>
              <a:t>Right</a:t>
            </a:r>
            <a:r>
              <a:rPr lang="en-US" sz="1100">
                <a:solidFill>
                  <a:schemeClr val="dk1"/>
                </a:solidFill>
              </a:rPr>
              <a:t>: “Returns a Variant (String) containing a specified number of characters from the right side of a string”</a:t>
            </a:r>
            <a:endParaRPr sz="1100">
              <a:solidFill>
                <a:schemeClr val="dk1"/>
              </a:solidFill>
            </a:endParaRPr>
          </a:p>
          <a:p>
            <a:pPr indent="-216151" lvl="1" marL="448056" rtl="0" algn="l">
              <a:spcBef>
                <a:spcPts val="1200"/>
              </a:spcBef>
              <a:spcAft>
                <a:spcPts val="0"/>
              </a:spcAft>
              <a:buClr>
                <a:schemeClr val="dk1"/>
              </a:buClr>
              <a:buSzPts val="1100"/>
              <a:buChar char="–"/>
            </a:pPr>
            <a:r>
              <a:rPr lang="en-US" sz="1100" u="sng">
                <a:solidFill>
                  <a:schemeClr val="hlink"/>
                </a:solidFill>
                <a:latin typeface="Consolas"/>
                <a:ea typeface="Consolas"/>
                <a:cs typeface="Consolas"/>
                <a:sym typeface="Consolas"/>
                <a:hlinkClick r:id="rId5"/>
              </a:rPr>
              <a:t>Left</a:t>
            </a:r>
            <a:r>
              <a:rPr lang="en-US" sz="1100">
                <a:solidFill>
                  <a:schemeClr val="dk1"/>
                </a:solidFill>
              </a:rPr>
              <a:t>: “Returns a  Variant (String) containing a specified number of characters from the left side of a string.”</a:t>
            </a:r>
            <a:endParaRPr sz="1100">
              <a:solidFill>
                <a:schemeClr val="dk1"/>
              </a:solidFill>
            </a:endParaRPr>
          </a:p>
          <a:p>
            <a:pPr indent="-216151" lvl="1" marL="448056" rtl="0" algn="l">
              <a:spcBef>
                <a:spcPts val="1200"/>
              </a:spcBef>
              <a:spcAft>
                <a:spcPts val="0"/>
              </a:spcAft>
              <a:buClr>
                <a:schemeClr val="dk1"/>
              </a:buClr>
              <a:buSzPts val="1100"/>
              <a:buChar char="–"/>
            </a:pPr>
            <a:r>
              <a:rPr lang="en-US" sz="1100" u="sng">
                <a:solidFill>
                  <a:schemeClr val="hlink"/>
                </a:solidFill>
                <a:latin typeface="Consolas"/>
                <a:ea typeface="Consolas"/>
                <a:cs typeface="Consolas"/>
                <a:sym typeface="Consolas"/>
                <a:hlinkClick r:id="rId6"/>
              </a:rPr>
              <a:t>InStr</a:t>
            </a:r>
            <a:r>
              <a:rPr lang="en-US" sz="1100">
                <a:solidFill>
                  <a:schemeClr val="dk1"/>
                </a:solidFill>
              </a:rPr>
              <a:t>: “Returns a Variant (Long) specifying the position of the first occurrence of one string within another.”</a:t>
            </a:r>
            <a:endParaRPr sz="1100">
              <a:solidFill>
                <a:schemeClr val="dk1"/>
              </a:solidFill>
            </a:endParaRPr>
          </a:p>
          <a:p>
            <a:pPr indent="-216151" lvl="1" marL="448056" rtl="0" algn="l">
              <a:spcBef>
                <a:spcPts val="1200"/>
              </a:spcBef>
              <a:spcAft>
                <a:spcPts val="0"/>
              </a:spcAft>
              <a:buClr>
                <a:schemeClr val="dk1"/>
              </a:buClr>
              <a:buSzPts val="1100"/>
              <a:buChar char="–"/>
            </a:pPr>
            <a:r>
              <a:rPr lang="en-US" sz="1100" u="sng">
                <a:solidFill>
                  <a:schemeClr val="hlink"/>
                </a:solidFill>
                <a:latin typeface="Consolas"/>
                <a:ea typeface="Consolas"/>
                <a:cs typeface="Consolas"/>
                <a:sym typeface="Consolas"/>
                <a:hlinkClick r:id="rId7"/>
              </a:rPr>
              <a:t>Len</a:t>
            </a:r>
            <a:r>
              <a:rPr lang="en-US" sz="1100">
                <a:solidFill>
                  <a:schemeClr val="dk1"/>
                </a:solidFill>
              </a:rPr>
              <a:t>: “Returns a Long containing the number of characters in a string or the number of bytes required to store a variable.”</a:t>
            </a:r>
            <a:endParaRPr sz="1100">
              <a:solidFill>
                <a:schemeClr val="dk1"/>
              </a:solidFill>
            </a:endParaRPr>
          </a:p>
          <a:p>
            <a:pPr indent="-228600" lvl="0" marL="228600" marR="0" rtl="0" algn="l">
              <a:lnSpc>
                <a:spcPct val="100000"/>
              </a:lnSpc>
              <a:spcBef>
                <a:spcPts val="1200"/>
              </a:spcBef>
              <a:spcAft>
                <a:spcPts val="0"/>
              </a:spcAft>
              <a:buClr>
                <a:srgbClr val="000000"/>
              </a:buClr>
              <a:buSzPts val="1100"/>
              <a:buAutoNum type="alphaLcParenR"/>
            </a:pPr>
            <a:r>
              <a:rPr b="1" lang="en-US" sz="1100"/>
              <a:t>Concatenate</a:t>
            </a:r>
            <a:r>
              <a:rPr lang="en-US" sz="1100"/>
              <a:t>: Combines text values</a:t>
            </a:r>
            <a:endParaRPr i="0" sz="1100" u="none" cap="none" strike="noStrike">
              <a:solidFill>
                <a:srgbClr val="0F0F14"/>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g13ca25ce638_1_0"/>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endParaRPr b="1" sz="700">
              <a:solidFill>
                <a:schemeClr val="accent1"/>
              </a:solidFill>
            </a:endParaRPr>
          </a:p>
          <a:p>
            <a:pPr indent="0" lvl="0" marL="0" marR="0" rtl="0" algn="r">
              <a:lnSpc>
                <a:spcPct val="90000"/>
              </a:lnSpc>
              <a:spcBef>
                <a:spcPts val="0"/>
              </a:spcBef>
              <a:spcAft>
                <a:spcPts val="0"/>
              </a:spcAft>
              <a:buClr>
                <a:srgbClr val="000000"/>
              </a:buClr>
              <a:buSzPts val="700"/>
              <a:buFont typeface="Arial"/>
              <a:buNone/>
            </a:pPr>
            <a:r>
              <a:rPr lang="en-US" sz="700">
                <a:solidFill>
                  <a:schemeClr val="dk1"/>
                </a:solidFill>
              </a:rPr>
              <a:t>FUNCTIONS</a:t>
            </a:r>
            <a:endParaRPr sz="700">
              <a:solidFill>
                <a:schemeClr val="dk1"/>
              </a:solidFill>
            </a:endParaRPr>
          </a:p>
        </p:txBody>
      </p:sp>
      <p:sp>
        <p:nvSpPr>
          <p:cNvPr id="447" name="Google Shape;447;g13ca25ce638_1_0"/>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48" name="Google Shape;448;g13ca25ce638_1_0"/>
          <p:cNvSpPr txBox="1"/>
          <p:nvPr/>
        </p:nvSpPr>
        <p:spPr>
          <a:xfrm>
            <a:off x="3658775" y="935125"/>
            <a:ext cx="4695000" cy="3209400"/>
          </a:xfrm>
          <a:prstGeom prst="rect">
            <a:avLst/>
          </a:prstGeom>
          <a:noFill/>
          <a:ln>
            <a:noFill/>
          </a:ln>
        </p:spPr>
        <p:txBody>
          <a:bodyPr anchorCtr="0" anchor="ctr" bIns="91425" lIns="0" spcFirstLastPara="1" rIns="91425" wrap="square" tIns="91425">
            <a:noAutofit/>
          </a:bodyPr>
          <a:lstStyle/>
          <a:p>
            <a:pPr indent="-228600" lvl="0" marL="228600" marR="0" rtl="0" algn="l">
              <a:lnSpc>
                <a:spcPct val="100000"/>
              </a:lnSpc>
              <a:spcBef>
                <a:spcPts val="1200"/>
              </a:spcBef>
              <a:spcAft>
                <a:spcPts val="0"/>
              </a:spcAft>
              <a:buSzPts val="1100"/>
              <a:buAutoNum type="alphaLcParenR"/>
            </a:pPr>
            <a:r>
              <a:rPr lang="en-US" sz="1100">
                <a:latin typeface="Consolas"/>
                <a:ea typeface="Consolas"/>
                <a:cs typeface="Consolas"/>
                <a:sym typeface="Consolas"/>
              </a:rPr>
              <a:t>ALTER</a:t>
            </a:r>
            <a:endParaRPr sz="1100">
              <a:latin typeface="Consolas"/>
              <a:ea typeface="Consolas"/>
              <a:cs typeface="Consolas"/>
              <a:sym typeface="Consolas"/>
            </a:endParaRPr>
          </a:p>
          <a:p>
            <a:pPr indent="-228600" lvl="0" marL="228600" marR="0" rtl="0" algn="l">
              <a:lnSpc>
                <a:spcPct val="100000"/>
              </a:lnSpc>
              <a:spcBef>
                <a:spcPts val="1200"/>
              </a:spcBef>
              <a:spcAft>
                <a:spcPts val="0"/>
              </a:spcAft>
              <a:buSzPts val="1100"/>
              <a:buAutoNum type="alphaLcParenR"/>
            </a:pPr>
            <a:r>
              <a:rPr lang="en-US" sz="1100">
                <a:latin typeface="Consolas"/>
                <a:ea typeface="Consolas"/>
                <a:cs typeface="Consolas"/>
                <a:sym typeface="Consolas"/>
              </a:rPr>
              <a:t>BOOLEAN</a:t>
            </a:r>
            <a:endParaRPr sz="1100">
              <a:latin typeface="Consolas"/>
              <a:ea typeface="Consolas"/>
              <a:cs typeface="Consolas"/>
              <a:sym typeface="Consolas"/>
            </a:endParaRPr>
          </a:p>
          <a:p>
            <a:pPr indent="-228600" lvl="0" marL="228600" marR="0" rtl="0" algn="l">
              <a:lnSpc>
                <a:spcPct val="100000"/>
              </a:lnSpc>
              <a:spcBef>
                <a:spcPts val="1200"/>
              </a:spcBef>
              <a:spcAft>
                <a:spcPts val="0"/>
              </a:spcAft>
              <a:buSzPts val="1100"/>
              <a:buAutoNum type="alphaLcParenR"/>
            </a:pPr>
            <a:r>
              <a:rPr lang="en-US" sz="1100">
                <a:latin typeface="Consolas"/>
                <a:ea typeface="Consolas"/>
                <a:cs typeface="Consolas"/>
                <a:sym typeface="Consolas"/>
              </a:rPr>
              <a:t>COLUMN</a:t>
            </a:r>
            <a:endParaRPr sz="1100">
              <a:latin typeface="Consolas"/>
              <a:ea typeface="Consolas"/>
              <a:cs typeface="Consolas"/>
              <a:sym typeface="Consolas"/>
            </a:endParaRPr>
          </a:p>
          <a:p>
            <a:pPr indent="-228600" lvl="0" marL="228600" marR="0" rtl="0" algn="l">
              <a:lnSpc>
                <a:spcPct val="100000"/>
              </a:lnSpc>
              <a:spcBef>
                <a:spcPts val="1200"/>
              </a:spcBef>
              <a:spcAft>
                <a:spcPts val="0"/>
              </a:spcAft>
              <a:buSzPts val="1100"/>
              <a:buAutoNum type="alphaLcParenR"/>
            </a:pPr>
            <a:r>
              <a:rPr lang="en-US" sz="1100">
                <a:latin typeface="Consolas"/>
                <a:ea typeface="Consolas"/>
                <a:cs typeface="Consolas"/>
                <a:sym typeface="Consolas"/>
              </a:rPr>
              <a:t>DATABASE</a:t>
            </a:r>
            <a:endParaRPr sz="1100">
              <a:latin typeface="Consolas"/>
              <a:ea typeface="Consolas"/>
              <a:cs typeface="Consolas"/>
              <a:sym typeface="Consolas"/>
            </a:endParaRPr>
          </a:p>
          <a:p>
            <a:pPr indent="-228600" lvl="0" marL="228600" marR="0" rtl="0" algn="l">
              <a:lnSpc>
                <a:spcPct val="100000"/>
              </a:lnSpc>
              <a:spcBef>
                <a:spcPts val="1200"/>
              </a:spcBef>
              <a:spcAft>
                <a:spcPts val="0"/>
              </a:spcAft>
              <a:buSzPts val="1100"/>
              <a:buAutoNum type="alphaLcParenR"/>
            </a:pPr>
            <a:r>
              <a:rPr lang="en-US" sz="1100">
                <a:latin typeface="Consolas"/>
                <a:ea typeface="Consolas"/>
                <a:cs typeface="Consolas"/>
                <a:sym typeface="Consolas"/>
              </a:rPr>
              <a:t>EXISTS</a:t>
            </a:r>
            <a:endParaRPr sz="1100">
              <a:latin typeface="Consolas"/>
              <a:ea typeface="Consolas"/>
              <a:cs typeface="Consolas"/>
              <a:sym typeface="Consolas"/>
            </a:endParaRPr>
          </a:p>
          <a:p>
            <a:pPr indent="-228600" lvl="0" marL="228600" marR="0" rtl="0" algn="l">
              <a:lnSpc>
                <a:spcPct val="100000"/>
              </a:lnSpc>
              <a:spcBef>
                <a:spcPts val="1200"/>
              </a:spcBef>
              <a:spcAft>
                <a:spcPts val="0"/>
              </a:spcAft>
              <a:buSzPts val="1100"/>
              <a:buAutoNum type="alphaLcParenR"/>
            </a:pPr>
            <a:r>
              <a:rPr lang="en-US" sz="1100">
                <a:latin typeface="Consolas"/>
                <a:ea typeface="Consolas"/>
                <a:cs typeface="Consolas"/>
                <a:sym typeface="Consolas"/>
              </a:rPr>
              <a:t>FALSE</a:t>
            </a:r>
            <a:endParaRPr sz="1100">
              <a:latin typeface="Consolas"/>
              <a:ea typeface="Consolas"/>
              <a:cs typeface="Consolas"/>
              <a:sym typeface="Consolas"/>
            </a:endParaRPr>
          </a:p>
          <a:p>
            <a:pPr indent="-228600" lvl="0" marL="228600" marR="0" rtl="0" algn="l">
              <a:lnSpc>
                <a:spcPct val="100000"/>
              </a:lnSpc>
              <a:spcBef>
                <a:spcPts val="1200"/>
              </a:spcBef>
              <a:spcAft>
                <a:spcPts val="0"/>
              </a:spcAft>
              <a:buSzPts val="1100"/>
              <a:buAutoNum type="alphaLcParenR"/>
            </a:pPr>
            <a:r>
              <a:rPr lang="en-US" sz="1100">
                <a:latin typeface="Consolas"/>
                <a:ea typeface="Consolas"/>
                <a:cs typeface="Consolas"/>
                <a:sym typeface="Consolas"/>
              </a:rPr>
              <a:t>GROUP BY</a:t>
            </a:r>
            <a:endParaRPr sz="1100">
              <a:latin typeface="Consolas"/>
              <a:ea typeface="Consolas"/>
              <a:cs typeface="Consolas"/>
              <a:sym typeface="Consolas"/>
            </a:endParaRPr>
          </a:p>
          <a:p>
            <a:pPr indent="0" lvl="0" marL="0" marR="0" rtl="0" algn="l">
              <a:lnSpc>
                <a:spcPct val="100000"/>
              </a:lnSpc>
              <a:spcBef>
                <a:spcPts val="1200"/>
              </a:spcBef>
              <a:spcAft>
                <a:spcPts val="0"/>
              </a:spcAft>
              <a:buNone/>
            </a:pPr>
            <a:r>
              <a:rPr lang="en-US" sz="1100"/>
              <a:t>etc.</a:t>
            </a:r>
            <a:endParaRPr sz="1100"/>
          </a:p>
        </p:txBody>
      </p:sp>
      <p:sp>
        <p:nvSpPr>
          <p:cNvPr id="449" name="Google Shape;449;g13ca25ce638_1_0"/>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1200"/>
              </a:spcBef>
              <a:spcAft>
                <a:spcPts val="1200"/>
              </a:spcAft>
              <a:buNone/>
            </a:pPr>
            <a:r>
              <a:rPr lang="en-US" sz="1100">
                <a:solidFill>
                  <a:schemeClr val="dk1"/>
                </a:solidFill>
              </a:rPr>
              <a:t>Example </a:t>
            </a:r>
            <a:r>
              <a:rPr b="1" lang="en-US" sz="1100">
                <a:solidFill>
                  <a:schemeClr val="accent1"/>
                </a:solidFill>
              </a:rPr>
              <a:t>reserved</a:t>
            </a:r>
            <a:r>
              <a:rPr lang="en-US" sz="1100">
                <a:solidFill>
                  <a:schemeClr val="dk1"/>
                </a:solidFill>
              </a:rPr>
              <a:t> words and characters:</a:t>
            </a:r>
            <a:endParaRPr b="0" i="0" sz="1400" u="none" cap="none" strike="noStrike">
              <a:solidFill>
                <a:schemeClr val="dk1"/>
              </a:solidFill>
              <a:latin typeface="Arial"/>
              <a:ea typeface="Arial"/>
              <a:cs typeface="Arial"/>
              <a:sym typeface="Arial"/>
            </a:endParaRPr>
          </a:p>
        </p:txBody>
      </p:sp>
      <p:sp>
        <p:nvSpPr>
          <p:cNvPr id="450" name="Google Shape;450;g13ca25ce638_1_0"/>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None/>
            </a:pPr>
            <a:r>
              <a:rPr b="1" lang="en-US" sz="2200">
                <a:solidFill>
                  <a:schemeClr val="dk2"/>
                </a:solidFill>
              </a:rPr>
              <a:t>Using formulas to concatenate and rename fields</a:t>
            </a:r>
            <a:endParaRPr b="1" sz="22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13538ebba94_1_236"/>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endParaRPr b="1" sz="700">
              <a:solidFill>
                <a:schemeClr val="accent1"/>
              </a:solidFill>
            </a:endParaRPr>
          </a:p>
          <a:p>
            <a:pPr indent="0" lvl="0" marL="0" marR="0" rtl="0" algn="r">
              <a:lnSpc>
                <a:spcPct val="90000"/>
              </a:lnSpc>
              <a:spcBef>
                <a:spcPts val="0"/>
              </a:spcBef>
              <a:spcAft>
                <a:spcPts val="0"/>
              </a:spcAft>
              <a:buClr>
                <a:srgbClr val="000000"/>
              </a:buClr>
              <a:buSzPts val="700"/>
              <a:buFont typeface="Arial"/>
              <a:buNone/>
            </a:pPr>
            <a:r>
              <a:rPr lang="en-US" sz="700">
                <a:solidFill>
                  <a:schemeClr val="dk1"/>
                </a:solidFill>
              </a:rPr>
              <a:t>FUNCTIONS</a:t>
            </a:r>
            <a:endParaRPr sz="700">
              <a:solidFill>
                <a:schemeClr val="dk1"/>
              </a:solidFill>
            </a:endParaRPr>
          </a:p>
        </p:txBody>
      </p:sp>
      <p:sp>
        <p:nvSpPr>
          <p:cNvPr id="456" name="Google Shape;456;g13538ebba94_1_236"/>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57" name="Google Shape;457;g13538ebba94_1_236"/>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1200"/>
              </a:spcBef>
              <a:spcAft>
                <a:spcPts val="1200"/>
              </a:spcAft>
              <a:buNone/>
            </a:pPr>
            <a:r>
              <a:rPr lang="en-US" sz="1100">
                <a:solidFill>
                  <a:schemeClr val="dk1"/>
                </a:solidFill>
              </a:rPr>
              <a:t>Use formulas in </a:t>
            </a:r>
            <a:r>
              <a:rPr lang="en-US" sz="1100">
                <a:solidFill>
                  <a:schemeClr val="accent3"/>
                </a:solidFill>
              </a:rPr>
              <a:t>Select </a:t>
            </a:r>
            <a:r>
              <a:rPr lang="en-US" sz="1100">
                <a:solidFill>
                  <a:schemeClr val="dk1"/>
                </a:solidFill>
              </a:rPr>
              <a:t>and </a:t>
            </a:r>
            <a:r>
              <a:rPr lang="en-US" sz="1100">
                <a:solidFill>
                  <a:schemeClr val="accent3"/>
                </a:solidFill>
              </a:rPr>
              <a:t>Make Table Query… </a:t>
            </a:r>
            <a:r>
              <a:rPr lang="en-US" sz="1100">
                <a:solidFill>
                  <a:schemeClr val="dk1"/>
                </a:solidFill>
              </a:rPr>
              <a:t>to complete actions.</a:t>
            </a:r>
            <a:endParaRPr b="0" i="0" sz="1400" u="none" cap="none" strike="noStrike">
              <a:solidFill>
                <a:schemeClr val="dk1"/>
              </a:solidFill>
              <a:latin typeface="Arial"/>
              <a:ea typeface="Arial"/>
              <a:cs typeface="Arial"/>
              <a:sym typeface="Arial"/>
            </a:endParaRPr>
          </a:p>
        </p:txBody>
      </p:sp>
      <p:sp>
        <p:nvSpPr>
          <p:cNvPr id="458" name="Google Shape;458;g13538ebba94_1_236"/>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None/>
            </a:pPr>
            <a:r>
              <a:rPr b="1" lang="en-US" sz="2200">
                <a:solidFill>
                  <a:schemeClr val="dk2"/>
                </a:solidFill>
              </a:rPr>
              <a:t>Using formulas to concatenate and rename fields</a:t>
            </a:r>
            <a:endParaRPr b="1" sz="2200">
              <a:solidFill>
                <a:schemeClr val="dk2"/>
              </a:solidFill>
            </a:endParaRPr>
          </a:p>
        </p:txBody>
      </p:sp>
      <p:sp>
        <p:nvSpPr>
          <p:cNvPr id="459" name="Google Shape;459;g13538ebba94_1_236"/>
          <p:cNvSpPr/>
          <p:nvPr/>
        </p:nvSpPr>
        <p:spPr>
          <a:xfrm>
            <a:off x="3363900" y="569925"/>
            <a:ext cx="60816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60" name="Google Shape;460;g13538ebba94_1_236"/>
          <p:cNvPicPr preferRelativeResize="0"/>
          <p:nvPr/>
        </p:nvPicPr>
        <p:blipFill rotWithShape="1">
          <a:blip r:embed="rId3">
            <a:alphaModFix/>
          </a:blip>
          <a:srcRect b="0" l="34595" r="6" t="0"/>
          <a:stretch/>
        </p:blipFill>
        <p:spPr>
          <a:xfrm>
            <a:off x="3663212" y="827413"/>
            <a:ext cx="5482975" cy="1183564"/>
          </a:xfrm>
          <a:prstGeom prst="rect">
            <a:avLst/>
          </a:prstGeom>
          <a:noFill/>
          <a:ln>
            <a:noFill/>
          </a:ln>
        </p:spPr>
      </p:pic>
      <p:sp>
        <p:nvSpPr>
          <p:cNvPr id="461" name="Google Shape;461;g13538ebba94_1_236"/>
          <p:cNvSpPr txBox="1"/>
          <p:nvPr/>
        </p:nvSpPr>
        <p:spPr>
          <a:xfrm>
            <a:off x="3663150" y="2129600"/>
            <a:ext cx="54831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Access will copy into a new field called Genus (Genus: the Former identification) values starting from the left (</a:t>
            </a:r>
            <a:r>
              <a:rPr lang="en-US" sz="1200">
                <a:solidFill>
                  <a:schemeClr val="accent3"/>
                </a:solidFill>
                <a:latin typeface="Consolas"/>
                <a:ea typeface="Consolas"/>
                <a:cs typeface="Consolas"/>
                <a:sym typeface="Consolas"/>
              </a:rPr>
              <a:t>Left</a:t>
            </a:r>
            <a:r>
              <a:rPr lang="en-US" sz="1200"/>
              <a:t>) and ending at the point in the string (</a:t>
            </a:r>
            <a:r>
              <a:rPr lang="en-US" sz="1200">
                <a:solidFill>
                  <a:schemeClr val="accent3"/>
                </a:solidFill>
                <a:latin typeface="Consolas"/>
                <a:ea typeface="Consolas"/>
                <a:cs typeface="Consolas"/>
                <a:sym typeface="Consolas"/>
              </a:rPr>
              <a:t>InStr(...), "|"</a:t>
            </a:r>
            <a:r>
              <a:rPr lang="en-US" sz="1200"/>
              <a:t>) where there is a pipe,</a:t>
            </a:r>
            <a:endParaRPr sz="1200"/>
          </a:p>
          <a:p>
            <a:pPr indent="0" lvl="0" marL="0" rtl="0" algn="l">
              <a:spcBef>
                <a:spcPts val="0"/>
              </a:spcBef>
              <a:spcAft>
                <a:spcPts val="0"/>
              </a:spcAft>
              <a:buNone/>
            </a:pPr>
            <a:r>
              <a:rPr lang="en-US" sz="1200"/>
              <a:t>and then remove the pipe (-1).</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In the second column Access will copy the values from Former</a:t>
            </a:r>
            <a:endParaRPr sz="1200"/>
          </a:p>
          <a:p>
            <a:pPr indent="0" lvl="0" marL="0" rtl="0" algn="l">
              <a:spcBef>
                <a:spcPts val="0"/>
              </a:spcBef>
              <a:spcAft>
                <a:spcPts val="0"/>
              </a:spcAft>
              <a:buNone/>
            </a:pPr>
            <a:r>
              <a:rPr lang="en-US" sz="1200"/>
              <a:t>Identification into a new field called species (species:) starting from the right (</a:t>
            </a:r>
            <a:r>
              <a:rPr lang="en-US" sz="1200">
                <a:solidFill>
                  <a:schemeClr val="accent3"/>
                </a:solidFill>
              </a:rPr>
              <a:t>Right</a:t>
            </a:r>
            <a:r>
              <a:rPr lang="en-US" sz="1200"/>
              <a:t>), starting at the end of the string (</a:t>
            </a:r>
            <a:r>
              <a:rPr lang="en-US" sz="1200">
                <a:solidFill>
                  <a:schemeClr val="accent3"/>
                </a:solidFill>
                <a:latin typeface="Consolas"/>
                <a:ea typeface="Consolas"/>
                <a:cs typeface="Consolas"/>
                <a:sym typeface="Consolas"/>
              </a:rPr>
              <a:t>Len</a:t>
            </a:r>
            <a:r>
              <a:rPr lang="en-US" sz="1200"/>
              <a:t>), starting after the first pipe (</a:t>
            </a:r>
            <a:r>
              <a:rPr lang="en-US" sz="1200">
                <a:solidFill>
                  <a:schemeClr val="accent3"/>
                </a:solidFill>
                <a:latin typeface="Consolas"/>
                <a:ea typeface="Consolas"/>
                <a:cs typeface="Consolas"/>
                <a:sym typeface="Consolas"/>
              </a:rPr>
              <a:t>-Instr</a:t>
            </a:r>
            <a:r>
              <a:rPr lang="en-US" sz="1200"/>
              <a:t>) and (</a:t>
            </a:r>
            <a:r>
              <a:rPr lang="en-US" sz="1200">
                <a:solidFill>
                  <a:schemeClr val="accent3"/>
                </a:solidFill>
                <a:latin typeface="Consolas"/>
                <a:ea typeface="Consolas"/>
                <a:cs typeface="Consolas"/>
                <a:sym typeface="Consolas"/>
              </a:rPr>
              <a:t>"</a:t>
            </a:r>
            <a:r>
              <a:rPr lang="en-US" sz="1200">
                <a:solidFill>
                  <a:schemeClr val="accent3"/>
                </a:solidFill>
                <a:latin typeface="Consolas"/>
                <a:ea typeface="Consolas"/>
                <a:cs typeface="Consolas"/>
                <a:sym typeface="Consolas"/>
              </a:rPr>
              <a:t>|"</a:t>
            </a:r>
            <a:r>
              <a:rPr lang="en-US" sz="1200"/>
              <a:t>).</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13538ebba94_1_268"/>
          <p:cNvSpPr/>
          <p:nvPr/>
        </p:nvSpPr>
        <p:spPr>
          <a:xfrm>
            <a:off x="3363900" y="569925"/>
            <a:ext cx="60816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7" name="Google Shape;467;g13538ebba94_1_268"/>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Using formulas to concatenate and rename fields</a:t>
            </a:r>
            <a:endParaRPr b="0" i="0" sz="2200" u="none" cap="none" strike="noStrike">
              <a:solidFill>
                <a:schemeClr val="dk2"/>
              </a:solidFill>
              <a:latin typeface="Arial"/>
              <a:ea typeface="Arial"/>
              <a:cs typeface="Arial"/>
              <a:sym typeface="Arial"/>
            </a:endParaRPr>
          </a:p>
        </p:txBody>
      </p:sp>
      <p:sp>
        <p:nvSpPr>
          <p:cNvPr id="468" name="Google Shape;468;g13538ebba94_1_268"/>
          <p:cNvSpPr txBox="1"/>
          <p:nvPr/>
        </p:nvSpPr>
        <p:spPr>
          <a:xfrm>
            <a:off x="3577117" y="1245723"/>
            <a:ext cx="3075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lang="en-US">
                <a:solidFill>
                  <a:srgbClr val="37816E"/>
                </a:solidFill>
              </a:rPr>
              <a:t>Split: </a:t>
            </a:r>
            <a:endParaRPr b="1" i="0" u="none" cap="none" strike="noStrike">
              <a:solidFill>
                <a:srgbClr val="37816E"/>
              </a:solidFill>
              <a:latin typeface="Arial"/>
              <a:ea typeface="Arial"/>
              <a:cs typeface="Arial"/>
              <a:sym typeface="Arial"/>
            </a:endParaRPr>
          </a:p>
        </p:txBody>
      </p:sp>
      <p:sp>
        <p:nvSpPr>
          <p:cNvPr id="469" name="Google Shape;469;g13538ebba94_1_268"/>
          <p:cNvSpPr txBox="1"/>
          <p:nvPr/>
        </p:nvSpPr>
        <p:spPr>
          <a:xfrm>
            <a:off x="3577117" y="2774873"/>
            <a:ext cx="3075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lang="en-US">
                <a:solidFill>
                  <a:srgbClr val="37816E"/>
                </a:solidFill>
              </a:rPr>
              <a:t>Concatenate: </a:t>
            </a:r>
            <a:endParaRPr b="1" i="0" u="none" cap="none" strike="noStrike">
              <a:solidFill>
                <a:srgbClr val="37816E"/>
              </a:solidFill>
              <a:latin typeface="Arial"/>
              <a:ea typeface="Arial"/>
              <a:cs typeface="Arial"/>
              <a:sym typeface="Arial"/>
            </a:endParaRPr>
          </a:p>
        </p:txBody>
      </p:sp>
      <p:sp>
        <p:nvSpPr>
          <p:cNvPr id="470" name="Google Shape;470;g13538ebba94_1_268"/>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VIEWS</a:t>
            </a:r>
            <a:endParaRPr b="1" sz="700">
              <a:solidFill>
                <a:schemeClr val="accent1"/>
              </a:solidFill>
            </a:endParaRPr>
          </a:p>
          <a:p>
            <a:pPr indent="0" lvl="0" marL="0" marR="0" rtl="0" algn="r">
              <a:lnSpc>
                <a:spcPct val="90000"/>
              </a:lnSpc>
              <a:spcBef>
                <a:spcPts val="0"/>
              </a:spcBef>
              <a:spcAft>
                <a:spcPts val="0"/>
              </a:spcAft>
              <a:buClr>
                <a:srgbClr val="000000"/>
              </a:buClr>
              <a:buSzPts val="700"/>
              <a:buFont typeface="Arial"/>
              <a:buNone/>
            </a:pPr>
            <a:r>
              <a:rPr lang="en-US" sz="700">
                <a:solidFill>
                  <a:schemeClr val="dk1"/>
                </a:solidFill>
              </a:rPr>
              <a:t>FUNCTIONS</a:t>
            </a:r>
            <a:endParaRPr sz="700">
              <a:solidFill>
                <a:schemeClr val="dk1"/>
              </a:solidFill>
            </a:endParaRPr>
          </a:p>
        </p:txBody>
      </p:sp>
      <p:sp>
        <p:nvSpPr>
          <p:cNvPr id="471" name="Google Shape;471;g13538ebba94_1_268"/>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1200"/>
              </a:spcBef>
              <a:spcAft>
                <a:spcPts val="1200"/>
              </a:spcAft>
              <a:buNone/>
            </a:pPr>
            <a:r>
              <a:rPr lang="en-US" sz="1100">
                <a:solidFill>
                  <a:schemeClr val="dk1"/>
                </a:solidFill>
              </a:rPr>
              <a:t>Use formulas in </a:t>
            </a:r>
            <a:r>
              <a:rPr lang="en-US" sz="1100">
                <a:solidFill>
                  <a:schemeClr val="accent3"/>
                </a:solidFill>
              </a:rPr>
              <a:t>Select </a:t>
            </a:r>
            <a:r>
              <a:rPr lang="en-US" sz="1100">
                <a:solidFill>
                  <a:schemeClr val="dk1"/>
                </a:solidFill>
              </a:rPr>
              <a:t>and </a:t>
            </a:r>
            <a:r>
              <a:rPr lang="en-US" sz="1100">
                <a:solidFill>
                  <a:schemeClr val="accent3"/>
                </a:solidFill>
              </a:rPr>
              <a:t>Make Table Query… </a:t>
            </a:r>
            <a:r>
              <a:rPr lang="en-US" sz="1100">
                <a:solidFill>
                  <a:schemeClr val="dk1"/>
                </a:solidFill>
              </a:rPr>
              <a:t>to complete actions.</a:t>
            </a:r>
            <a:endParaRPr b="0" i="0" sz="1400" u="none" cap="none" strike="noStrike">
              <a:solidFill>
                <a:schemeClr val="dk1"/>
              </a:solidFill>
              <a:latin typeface="Arial"/>
              <a:ea typeface="Arial"/>
              <a:cs typeface="Arial"/>
              <a:sym typeface="Arial"/>
            </a:endParaRPr>
          </a:p>
        </p:txBody>
      </p:sp>
      <p:pic>
        <p:nvPicPr>
          <p:cNvPr id="472" name="Google Shape;472;g13538ebba94_1_268"/>
          <p:cNvPicPr preferRelativeResize="0"/>
          <p:nvPr/>
        </p:nvPicPr>
        <p:blipFill rotWithShape="1">
          <a:blip r:embed="rId3">
            <a:alphaModFix/>
          </a:blip>
          <a:srcRect b="15761" l="11035" r="48346" t="66789"/>
          <a:stretch/>
        </p:blipFill>
        <p:spPr>
          <a:xfrm>
            <a:off x="3577113" y="1556825"/>
            <a:ext cx="3713976" cy="897475"/>
          </a:xfrm>
          <a:prstGeom prst="rect">
            <a:avLst/>
          </a:prstGeom>
          <a:noFill/>
          <a:ln>
            <a:noFill/>
          </a:ln>
          <a:effectLst>
            <a:outerShdw blurRad="57150" rotWithShape="0" algn="bl" dir="2220000" dist="47625">
              <a:srgbClr val="000000">
                <a:alpha val="50000"/>
              </a:srgbClr>
            </a:outerShdw>
          </a:effectLst>
        </p:spPr>
      </p:pic>
      <p:pic>
        <p:nvPicPr>
          <p:cNvPr id="473" name="Google Shape;473;g13538ebba94_1_268"/>
          <p:cNvPicPr preferRelativeResize="0"/>
          <p:nvPr/>
        </p:nvPicPr>
        <p:blipFill rotWithShape="1">
          <a:blip r:embed="rId4">
            <a:alphaModFix/>
          </a:blip>
          <a:srcRect b="16897" l="15658" r="37754" t="65653"/>
          <a:stretch/>
        </p:blipFill>
        <p:spPr>
          <a:xfrm>
            <a:off x="3577125" y="3052725"/>
            <a:ext cx="4260000" cy="897475"/>
          </a:xfrm>
          <a:prstGeom prst="rect">
            <a:avLst/>
          </a:prstGeom>
          <a:noFill/>
          <a:ln>
            <a:noFill/>
          </a:ln>
          <a:effectLst>
            <a:outerShdw blurRad="57150" rotWithShape="0" algn="bl" dir="1560000" dist="47625">
              <a:srgbClr val="000000">
                <a:alpha val="5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12003456d7e_0_0"/>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Using formulas to concatenate and rename fields</a:t>
            </a:r>
            <a:endParaRPr b="0" i="0" sz="2200" u="none" cap="none" strike="noStrike">
              <a:solidFill>
                <a:schemeClr val="dk2"/>
              </a:solidFill>
              <a:latin typeface="Arial"/>
              <a:ea typeface="Arial"/>
              <a:cs typeface="Arial"/>
              <a:sym typeface="Arial"/>
            </a:endParaRPr>
          </a:p>
        </p:txBody>
      </p:sp>
      <p:sp>
        <p:nvSpPr>
          <p:cNvPr id="480" name="Google Shape;480;g12003456d7e_0_0"/>
          <p:cNvSpPr/>
          <p:nvPr/>
        </p:nvSpPr>
        <p:spPr>
          <a:xfrm>
            <a:off x="3363900" y="569925"/>
            <a:ext cx="60816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1" name="Google Shape;481;g12003456d7e_0_0"/>
          <p:cNvPicPr preferRelativeResize="0"/>
          <p:nvPr/>
        </p:nvPicPr>
        <p:blipFill>
          <a:blip r:embed="rId3">
            <a:alphaModFix/>
          </a:blip>
          <a:stretch>
            <a:fillRect/>
          </a:stretch>
        </p:blipFill>
        <p:spPr>
          <a:xfrm>
            <a:off x="3805650" y="1282863"/>
            <a:ext cx="4680974" cy="2337025"/>
          </a:xfrm>
          <a:prstGeom prst="rect">
            <a:avLst/>
          </a:prstGeom>
          <a:noFill/>
          <a:ln>
            <a:noFill/>
          </a:ln>
        </p:spPr>
      </p:pic>
      <p:sp>
        <p:nvSpPr>
          <p:cNvPr id="482" name="Google Shape;482;g12003456d7e_0_0"/>
          <p:cNvSpPr txBox="1"/>
          <p:nvPr/>
        </p:nvSpPr>
        <p:spPr>
          <a:xfrm>
            <a:off x="3805642" y="848698"/>
            <a:ext cx="30750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1" lang="en-US">
                <a:solidFill>
                  <a:srgbClr val="37816E"/>
                </a:solidFill>
              </a:rPr>
              <a:t>Concatenate: </a:t>
            </a:r>
            <a:endParaRPr b="1" i="0" u="none" cap="none" strike="noStrike">
              <a:solidFill>
                <a:srgbClr val="37816E"/>
              </a:solidFill>
              <a:latin typeface="Arial"/>
              <a:ea typeface="Arial"/>
              <a:cs typeface="Arial"/>
              <a:sym typeface="Arial"/>
            </a:endParaRPr>
          </a:p>
        </p:txBody>
      </p:sp>
      <p:sp>
        <p:nvSpPr>
          <p:cNvPr id="483" name="Google Shape;483;g12003456d7e_0_0"/>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1200"/>
              </a:spcBef>
              <a:spcAft>
                <a:spcPts val="1200"/>
              </a:spcAft>
              <a:buNone/>
            </a:pPr>
            <a:r>
              <a:rPr lang="en-US" sz="1100">
                <a:solidFill>
                  <a:schemeClr val="dk1"/>
                </a:solidFill>
              </a:rPr>
              <a:t>Use the keyboard shortcut </a:t>
            </a:r>
            <a:r>
              <a:rPr b="1" lang="en-US" sz="1100">
                <a:solidFill>
                  <a:srgbClr val="7F7F7F"/>
                </a:solidFill>
                <a:latin typeface="Consolas"/>
                <a:ea typeface="Consolas"/>
                <a:cs typeface="Consolas"/>
                <a:sym typeface="Consolas"/>
              </a:rPr>
              <a:t>Shift+F2</a:t>
            </a:r>
            <a:r>
              <a:rPr lang="en-US" sz="1100">
                <a:solidFill>
                  <a:schemeClr val="dk1"/>
                </a:solidFill>
              </a:rPr>
              <a:t> to open a </a:t>
            </a:r>
            <a:r>
              <a:rPr lang="en-US" sz="1100">
                <a:solidFill>
                  <a:schemeClr val="dk1"/>
                </a:solidFill>
              </a:rPr>
              <a:t>z</a:t>
            </a:r>
            <a:r>
              <a:rPr lang="en-US" sz="1100">
                <a:solidFill>
                  <a:schemeClr val="dk1"/>
                </a:solidFill>
              </a:rPr>
              <a:t>oom pop-up window where the formulas are fully visible.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3538ebba94_4_87"/>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Getting Access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13538ebba94_4_126"/>
          <p:cNvSpPr txBox="1"/>
          <p:nvPr>
            <p:ph type="ctrTitle"/>
          </p:nvPr>
        </p:nvSpPr>
        <p:spPr>
          <a:xfrm>
            <a:off x="479425" y="1104900"/>
            <a:ext cx="5943600" cy="1790700"/>
          </a:xfrm>
          <a:prstGeom prst="rect">
            <a:avLst/>
          </a:prstGeom>
          <a:noFill/>
          <a:ln>
            <a:noFill/>
          </a:ln>
        </p:spPr>
        <p:txBody>
          <a:bodyPr anchorCtr="0" anchor="b" bIns="45700" lIns="0" spcFirstLastPara="1" rIns="0" wrap="square" tIns="45700">
            <a:noAutofit/>
          </a:bodyPr>
          <a:lstStyle/>
          <a:p>
            <a:pPr indent="0" lvl="0" marL="0" rtl="0" algn="l">
              <a:lnSpc>
                <a:spcPct val="90000"/>
              </a:lnSpc>
              <a:spcBef>
                <a:spcPts val="0"/>
              </a:spcBef>
              <a:spcAft>
                <a:spcPts val="0"/>
              </a:spcAft>
              <a:buSzPts val="4400"/>
              <a:buNone/>
            </a:pPr>
            <a:r>
              <a:rPr lang="en-US"/>
              <a:t>Relating Your Data</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13538ebba94_2_326"/>
          <p:cNvSpPr/>
          <p:nvPr/>
        </p:nvSpPr>
        <p:spPr>
          <a:xfrm>
            <a:off x="2411425" y="1419150"/>
            <a:ext cx="6732600" cy="23052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5" name="Google Shape;495;g13538ebba94_2_326"/>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Relating </a:t>
            </a:r>
            <a:br>
              <a:rPr b="1" lang="en-US" sz="2200">
                <a:solidFill>
                  <a:schemeClr val="dk2"/>
                </a:solidFill>
              </a:rPr>
            </a:br>
            <a:r>
              <a:rPr b="1" lang="en-US" sz="2200">
                <a:solidFill>
                  <a:schemeClr val="dk2"/>
                </a:solidFill>
              </a:rPr>
              <a:t>Your Data</a:t>
            </a:r>
            <a:endParaRPr b="0" i="0" sz="2200" u="none" cap="none" strike="noStrike">
              <a:solidFill>
                <a:schemeClr val="dk2"/>
              </a:solidFill>
              <a:latin typeface="Arial"/>
              <a:ea typeface="Arial"/>
              <a:cs typeface="Arial"/>
              <a:sym typeface="Arial"/>
            </a:endParaRPr>
          </a:p>
        </p:txBody>
      </p:sp>
      <p:sp>
        <p:nvSpPr>
          <p:cNvPr id="496" name="Google Shape;496;g13538ebba94_2_326"/>
          <p:cNvSpPr txBox="1"/>
          <p:nvPr/>
        </p:nvSpPr>
        <p:spPr>
          <a:xfrm>
            <a:off x="250825" y="1851026"/>
            <a:ext cx="2160600" cy="524100"/>
          </a:xfrm>
          <a:prstGeom prst="rect">
            <a:avLst/>
          </a:prstGeom>
          <a:noFill/>
          <a:ln>
            <a:noFill/>
          </a:ln>
        </p:spPr>
        <p:txBody>
          <a:bodyPr anchorCtr="0" anchor="t" bIns="91425" lIns="0" spcFirstLastPara="1" rIns="91425" wrap="square" tIns="91425">
            <a:normAutofit fontScale="92500" lnSpcReduction="20000"/>
          </a:bodyPr>
          <a:lstStyle/>
          <a:p>
            <a:pPr indent="0" lvl="0" marL="0" marR="0" rtl="0" algn="l">
              <a:lnSpc>
                <a:spcPct val="100000"/>
              </a:lnSpc>
              <a:spcBef>
                <a:spcPts val="0"/>
              </a:spcBef>
              <a:spcAft>
                <a:spcPts val="0"/>
              </a:spcAft>
              <a:buClr>
                <a:schemeClr val="dk1"/>
              </a:buClr>
              <a:buSzPct val="190476"/>
              <a:buFont typeface="Arial"/>
              <a:buNone/>
            </a:pPr>
            <a:r>
              <a:rPr lang="en-US">
                <a:solidFill>
                  <a:srgbClr val="7F7F7F"/>
                </a:solidFill>
              </a:rPr>
              <a:t>Use joins to create links between queries</a:t>
            </a:r>
            <a:endParaRPr b="0" i="0" sz="1050" u="none" cap="none" strike="noStrike">
              <a:solidFill>
                <a:srgbClr val="7F7F7F"/>
              </a:solidFill>
              <a:latin typeface="Arial"/>
              <a:ea typeface="Arial"/>
              <a:cs typeface="Arial"/>
              <a:sym typeface="Arial"/>
            </a:endParaRPr>
          </a:p>
        </p:txBody>
      </p:sp>
      <p:sp>
        <p:nvSpPr>
          <p:cNvPr id="497" name="Google Shape;497;g13538ebba94_2_326"/>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4940" lvl="0" marL="182880"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Create joins between tables in queries by dragging the join fields between tables.</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The fields must be of the same type.</a:t>
            </a:r>
            <a:endParaRPr b="0" i="0" sz="1000" u="none" cap="none" strike="noStrike">
              <a:solidFill>
                <a:srgbClr val="000000"/>
              </a:solidFill>
              <a:latin typeface="Arial"/>
              <a:ea typeface="Arial"/>
              <a:cs typeface="Arial"/>
              <a:sym typeface="Arial"/>
            </a:endParaRPr>
          </a:p>
          <a:p>
            <a:pPr indent="-209801" lvl="1" marL="448056" marR="0" rtl="0" algn="l">
              <a:lnSpc>
                <a:spcPct val="100000"/>
              </a:lnSpc>
              <a:spcBef>
                <a:spcPts val="1200"/>
              </a:spcBef>
              <a:spcAft>
                <a:spcPts val="1200"/>
              </a:spcAft>
              <a:buClr>
                <a:schemeClr val="dk1"/>
              </a:buClr>
              <a:buSzPts val="1000"/>
              <a:buFont typeface="Noto Sans Symbols"/>
              <a:buChar char="–"/>
            </a:pPr>
            <a:r>
              <a:rPr b="0" i="0" lang="en-US" sz="1000" u="none" cap="none" strike="noStrike">
                <a:solidFill>
                  <a:schemeClr val="dk1"/>
                </a:solidFill>
                <a:latin typeface="Arial"/>
                <a:ea typeface="Arial"/>
                <a:cs typeface="Arial"/>
                <a:sym typeface="Arial"/>
              </a:rPr>
              <a:t>T</a:t>
            </a:r>
            <a:r>
              <a:rPr lang="en-US" sz="1000">
                <a:solidFill>
                  <a:schemeClr val="dk1"/>
                </a:solidFill>
              </a:rPr>
              <a:t>he default join is only where tables are equal.</a:t>
            </a:r>
            <a:endParaRPr b="0" i="0" sz="1000" u="none" cap="none" strike="noStrike">
              <a:solidFill>
                <a:srgbClr val="000000"/>
              </a:solidFill>
              <a:latin typeface="Arial"/>
              <a:ea typeface="Arial"/>
              <a:cs typeface="Arial"/>
              <a:sym typeface="Arial"/>
            </a:endParaRPr>
          </a:p>
        </p:txBody>
      </p:sp>
      <p:pic>
        <p:nvPicPr>
          <p:cNvPr id="498" name="Google Shape;498;g13538ebba94_2_326"/>
          <p:cNvPicPr preferRelativeResize="0"/>
          <p:nvPr/>
        </p:nvPicPr>
        <p:blipFill rotWithShape="1">
          <a:blip r:embed="rId3">
            <a:alphaModFix/>
          </a:blip>
          <a:srcRect b="0" l="0" r="0" t="0"/>
          <a:stretch/>
        </p:blipFill>
        <p:spPr>
          <a:xfrm>
            <a:off x="2555975" y="1593150"/>
            <a:ext cx="6372300" cy="1957200"/>
          </a:xfrm>
          <a:prstGeom prst="rect">
            <a:avLst/>
          </a:prstGeom>
          <a:noFill/>
          <a:ln>
            <a:noFill/>
          </a:ln>
        </p:spPr>
      </p:pic>
      <p:sp>
        <p:nvSpPr>
          <p:cNvPr id="499" name="Google Shape;499;g13538ebba94_2_326"/>
          <p:cNvSpPr/>
          <p:nvPr/>
        </p:nvSpPr>
        <p:spPr>
          <a:xfrm>
            <a:off x="4252277" y="1962579"/>
            <a:ext cx="701700" cy="701700"/>
          </a:xfrm>
          <a:prstGeom prst="ellipse">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0" name="Google Shape;500;g13538ebba94_2_326"/>
          <p:cNvSpPr/>
          <p:nvPr/>
        </p:nvSpPr>
        <p:spPr>
          <a:xfrm>
            <a:off x="6503486" y="2040832"/>
            <a:ext cx="701700" cy="701700"/>
          </a:xfrm>
          <a:prstGeom prst="ellipse">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1" name="Google Shape;501;g13538ebba94_2_326"/>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RELATING YOUR DATA</a:t>
            </a:r>
            <a:endParaRPr sz="100">
              <a:solidFill>
                <a:srgbClr val="1B403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13538ebba94_2_287"/>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RELATING YOUR DATA</a:t>
            </a:r>
            <a:endParaRPr sz="100">
              <a:solidFill>
                <a:srgbClr val="1B4036"/>
              </a:solidFill>
            </a:endParaRPr>
          </a:p>
        </p:txBody>
      </p:sp>
      <p:sp>
        <p:nvSpPr>
          <p:cNvPr id="507" name="Google Shape;507;g13538ebba94_2_287"/>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08" name="Google Shape;508;g13538ebba94_2_287"/>
          <p:cNvSpPr txBox="1"/>
          <p:nvPr/>
        </p:nvSpPr>
        <p:spPr>
          <a:xfrm>
            <a:off x="3635550" y="1163400"/>
            <a:ext cx="4695000" cy="2478000"/>
          </a:xfrm>
          <a:prstGeom prst="rect">
            <a:avLst/>
          </a:prstGeom>
          <a:noFill/>
          <a:ln>
            <a:noFill/>
          </a:ln>
        </p:spPr>
        <p:txBody>
          <a:bodyPr anchorCtr="0" anchor="b" bIns="91425" lIns="0" spcFirstLastPara="1" rIns="91425" wrap="square" tIns="91425">
            <a:noAutofit/>
          </a:bodyPr>
          <a:lstStyle/>
          <a:p>
            <a:pPr indent="-228600" lvl="0" marL="228600" marR="0" rtl="0" algn="l">
              <a:lnSpc>
                <a:spcPct val="100000"/>
              </a:lnSpc>
              <a:spcBef>
                <a:spcPts val="1200"/>
              </a:spcBef>
              <a:spcAft>
                <a:spcPts val="0"/>
              </a:spcAft>
              <a:buSzPts val="1100"/>
              <a:buAutoNum type="alphaLcParenR"/>
            </a:pPr>
            <a:r>
              <a:rPr b="1" lang="en-US" sz="1100"/>
              <a:t>Equal:</a:t>
            </a:r>
            <a:r>
              <a:rPr lang="en-US" sz="1100"/>
              <a:t> Only include rows where the joined fields from both tables are equal</a:t>
            </a:r>
            <a:endParaRPr sz="1100"/>
          </a:p>
          <a:p>
            <a:pPr indent="-228600" lvl="0" marL="228600" marR="0" rtl="0" algn="l">
              <a:lnSpc>
                <a:spcPct val="100000"/>
              </a:lnSpc>
              <a:spcBef>
                <a:spcPts val="1200"/>
              </a:spcBef>
              <a:spcAft>
                <a:spcPts val="0"/>
              </a:spcAft>
              <a:buSzPts val="1100"/>
              <a:buAutoNum type="alphaLcParenR"/>
            </a:pPr>
            <a:r>
              <a:rPr b="1" lang="en-US" sz="1100"/>
              <a:t>Left:</a:t>
            </a:r>
            <a:r>
              <a:rPr lang="en-US" sz="1100"/>
              <a:t> Include all records from “First Table” and only those records from the “Second Table” where the joined fields are equal</a:t>
            </a:r>
            <a:endParaRPr sz="1100"/>
          </a:p>
          <a:p>
            <a:pPr indent="-228600" lvl="0" marL="228600" marR="0" rtl="0" algn="l">
              <a:lnSpc>
                <a:spcPct val="100000"/>
              </a:lnSpc>
              <a:spcBef>
                <a:spcPts val="1200"/>
              </a:spcBef>
              <a:spcAft>
                <a:spcPts val="0"/>
              </a:spcAft>
              <a:buSzPts val="1100"/>
              <a:buAutoNum type="alphaLcParenR"/>
            </a:pPr>
            <a:r>
              <a:rPr b="1" lang="en-US" sz="1100"/>
              <a:t>Right:</a:t>
            </a:r>
            <a:r>
              <a:rPr lang="en-US" sz="1100"/>
              <a:t> Include all records from “Second table” and only those records from “First Table” where the joined fields are equal</a:t>
            </a:r>
            <a:endParaRPr sz="1100"/>
          </a:p>
        </p:txBody>
      </p:sp>
      <p:sp>
        <p:nvSpPr>
          <p:cNvPr id="509" name="Google Shape;509;g13538ebba94_2_287"/>
          <p:cNvSpPr txBox="1"/>
          <p:nvPr/>
        </p:nvSpPr>
        <p:spPr>
          <a:xfrm>
            <a:off x="327825" y="2374850"/>
            <a:ext cx="2064300" cy="21210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1200"/>
              </a:spcBef>
              <a:spcAft>
                <a:spcPts val="1200"/>
              </a:spcAft>
              <a:buNone/>
            </a:pPr>
            <a:r>
              <a:rPr lang="en-US" sz="1100">
                <a:solidFill>
                  <a:schemeClr val="dk1"/>
                </a:solidFill>
              </a:rPr>
              <a:t>Right click on the join line to redefine the type of join.</a:t>
            </a:r>
            <a:endParaRPr b="0" i="0" sz="1400" u="none" cap="none" strike="noStrike">
              <a:solidFill>
                <a:schemeClr val="dk1"/>
              </a:solidFill>
              <a:latin typeface="Arial"/>
              <a:ea typeface="Arial"/>
              <a:cs typeface="Arial"/>
              <a:sym typeface="Arial"/>
            </a:endParaRPr>
          </a:p>
        </p:txBody>
      </p:sp>
      <p:sp>
        <p:nvSpPr>
          <p:cNvPr id="510" name="Google Shape;510;g13538ebba94_2_287"/>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None/>
            </a:pPr>
            <a:r>
              <a:rPr b="1" lang="en-US" sz="2200">
                <a:solidFill>
                  <a:schemeClr val="dk2"/>
                </a:solidFill>
              </a:rPr>
              <a:t>Types of </a:t>
            </a:r>
            <a:endParaRPr b="1" sz="2200">
              <a:solidFill>
                <a:schemeClr val="dk2"/>
              </a:solidFill>
            </a:endParaRPr>
          </a:p>
          <a:p>
            <a:pPr indent="0" lvl="0" marL="0" marR="0" rtl="0" algn="l">
              <a:lnSpc>
                <a:spcPct val="90000"/>
              </a:lnSpc>
              <a:spcBef>
                <a:spcPts val="0"/>
              </a:spcBef>
              <a:spcAft>
                <a:spcPts val="0"/>
              </a:spcAft>
              <a:buNone/>
            </a:pPr>
            <a:r>
              <a:rPr b="1" lang="en-US" sz="2200">
                <a:solidFill>
                  <a:schemeClr val="dk2"/>
                </a:solidFill>
              </a:rPr>
              <a:t>Joins</a:t>
            </a:r>
            <a:endParaRPr b="1" sz="22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13ca25ce638_1_16"/>
          <p:cNvSpPr/>
          <p:nvPr/>
        </p:nvSpPr>
        <p:spPr>
          <a:xfrm>
            <a:off x="2411425" y="1419150"/>
            <a:ext cx="6732600" cy="23052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6" name="Google Shape;516;g13ca25ce638_1_16"/>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Relating </a:t>
            </a:r>
            <a:br>
              <a:rPr b="1" lang="en-US" sz="2200">
                <a:solidFill>
                  <a:schemeClr val="dk2"/>
                </a:solidFill>
              </a:rPr>
            </a:br>
            <a:r>
              <a:rPr b="1" lang="en-US" sz="2200">
                <a:solidFill>
                  <a:schemeClr val="dk2"/>
                </a:solidFill>
              </a:rPr>
              <a:t>Your Data</a:t>
            </a:r>
            <a:endParaRPr b="0" i="0" sz="2200" u="none" cap="none" strike="noStrike">
              <a:solidFill>
                <a:schemeClr val="dk2"/>
              </a:solidFill>
              <a:latin typeface="Arial"/>
              <a:ea typeface="Arial"/>
              <a:cs typeface="Arial"/>
              <a:sym typeface="Arial"/>
            </a:endParaRPr>
          </a:p>
        </p:txBody>
      </p:sp>
      <p:sp>
        <p:nvSpPr>
          <p:cNvPr id="517" name="Google Shape;517;g13ca25ce638_1_16"/>
          <p:cNvSpPr txBox="1"/>
          <p:nvPr/>
        </p:nvSpPr>
        <p:spPr>
          <a:xfrm>
            <a:off x="250825" y="1851026"/>
            <a:ext cx="2160600" cy="524100"/>
          </a:xfrm>
          <a:prstGeom prst="rect">
            <a:avLst/>
          </a:prstGeom>
          <a:noFill/>
          <a:ln>
            <a:noFill/>
          </a:ln>
        </p:spPr>
        <p:txBody>
          <a:bodyPr anchorCtr="0" anchor="t" bIns="91425" lIns="0" spcFirstLastPara="1" rIns="91425" wrap="square" tIns="91425">
            <a:normAutofit fontScale="92500" lnSpcReduction="20000"/>
          </a:bodyPr>
          <a:lstStyle/>
          <a:p>
            <a:pPr indent="0" lvl="0" marL="0" marR="0" rtl="0" algn="l">
              <a:lnSpc>
                <a:spcPct val="100000"/>
              </a:lnSpc>
              <a:spcBef>
                <a:spcPts val="0"/>
              </a:spcBef>
              <a:spcAft>
                <a:spcPts val="0"/>
              </a:spcAft>
              <a:buClr>
                <a:schemeClr val="dk1"/>
              </a:buClr>
              <a:buSzPct val="190476"/>
              <a:buFont typeface="Arial"/>
              <a:buNone/>
            </a:pPr>
            <a:r>
              <a:rPr lang="en-US">
                <a:solidFill>
                  <a:srgbClr val="7F7F7F"/>
                </a:solidFill>
              </a:rPr>
              <a:t>Use joins to create links between queries</a:t>
            </a:r>
            <a:endParaRPr b="0" i="0" sz="1050" u="none" cap="none" strike="noStrike">
              <a:solidFill>
                <a:srgbClr val="7F7F7F"/>
              </a:solidFill>
              <a:latin typeface="Arial"/>
              <a:ea typeface="Arial"/>
              <a:cs typeface="Arial"/>
              <a:sym typeface="Arial"/>
            </a:endParaRPr>
          </a:p>
        </p:txBody>
      </p:sp>
      <p:sp>
        <p:nvSpPr>
          <p:cNvPr id="518" name="Google Shape;518;g13ca25ce638_1_16"/>
          <p:cNvSpPr txBox="1"/>
          <p:nvPr/>
        </p:nvSpPr>
        <p:spPr>
          <a:xfrm>
            <a:off x="250825" y="2895600"/>
            <a:ext cx="2160600" cy="2061600"/>
          </a:xfrm>
          <a:prstGeom prst="rect">
            <a:avLst/>
          </a:prstGeom>
          <a:noFill/>
          <a:ln>
            <a:noFill/>
          </a:ln>
        </p:spPr>
        <p:txBody>
          <a:bodyPr anchorCtr="0" anchor="t" bIns="91425" lIns="0" spcFirstLastPara="1" rIns="91425" wrap="square" tIns="91425">
            <a:normAutofit/>
          </a:bodyPr>
          <a:lstStyle/>
          <a:p>
            <a:pPr indent="-154940" lvl="0" marL="182880" marR="0" rtl="0" algn="l">
              <a:lnSpc>
                <a:spcPct val="100000"/>
              </a:lnSpc>
              <a:spcBef>
                <a:spcPts val="1200"/>
              </a:spcBef>
              <a:spcAft>
                <a:spcPts val="0"/>
              </a:spcAft>
              <a:buClr>
                <a:schemeClr val="dk1"/>
              </a:buClr>
              <a:buSzPts val="1000"/>
              <a:buFont typeface="Noto Sans Symbols"/>
              <a:buChar char="●"/>
            </a:pPr>
            <a:r>
              <a:rPr lang="en-US" sz="1000">
                <a:solidFill>
                  <a:schemeClr val="dk1"/>
                </a:solidFill>
              </a:rPr>
              <a:t>To change the type of join between tables and queries, right click on the join line. </a:t>
            </a:r>
            <a:endParaRPr sz="1000">
              <a:solidFill>
                <a:schemeClr val="dk1"/>
              </a:solidFill>
            </a:endParaRPr>
          </a:p>
          <a:p>
            <a:pPr indent="-154940" lvl="0" marL="182880" marR="0" rtl="0" algn="l">
              <a:lnSpc>
                <a:spcPct val="100000"/>
              </a:lnSpc>
              <a:spcBef>
                <a:spcPts val="1200"/>
              </a:spcBef>
              <a:spcAft>
                <a:spcPts val="0"/>
              </a:spcAft>
              <a:buClr>
                <a:schemeClr val="dk1"/>
              </a:buClr>
              <a:buSzPts val="1000"/>
              <a:buChar char="●"/>
            </a:pPr>
            <a:r>
              <a:rPr lang="en-US" sz="1000">
                <a:solidFill>
                  <a:schemeClr val="dk1"/>
                </a:solidFill>
              </a:rPr>
              <a:t>Select the desired join type from the </a:t>
            </a:r>
            <a:r>
              <a:rPr b="1" lang="en-US" sz="1000">
                <a:solidFill>
                  <a:schemeClr val="dk1"/>
                </a:solidFill>
              </a:rPr>
              <a:t>join Properties</a:t>
            </a:r>
            <a:r>
              <a:rPr lang="en-US" sz="1000">
                <a:solidFill>
                  <a:schemeClr val="dk1"/>
                </a:solidFill>
              </a:rPr>
              <a:t> menu. </a:t>
            </a:r>
            <a:endParaRPr sz="1000">
              <a:solidFill>
                <a:schemeClr val="dk1"/>
              </a:solidFill>
            </a:endParaRPr>
          </a:p>
        </p:txBody>
      </p:sp>
      <p:sp>
        <p:nvSpPr>
          <p:cNvPr id="519" name="Google Shape;519;g13ca25ce638_1_16"/>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RELATING YOUR DATA</a:t>
            </a:r>
            <a:endParaRPr sz="100">
              <a:solidFill>
                <a:srgbClr val="1B4036"/>
              </a:solidFill>
            </a:endParaRPr>
          </a:p>
        </p:txBody>
      </p:sp>
      <p:pic>
        <p:nvPicPr>
          <p:cNvPr id="520" name="Google Shape;520;g13ca25ce638_1_16"/>
          <p:cNvPicPr preferRelativeResize="0"/>
          <p:nvPr/>
        </p:nvPicPr>
        <p:blipFill rotWithShape="1">
          <a:blip r:embed="rId3">
            <a:alphaModFix/>
          </a:blip>
          <a:srcRect b="53204" l="14802" r="57729" t="26894"/>
          <a:stretch/>
        </p:blipFill>
        <p:spPr>
          <a:xfrm>
            <a:off x="2964225" y="1844050"/>
            <a:ext cx="2511802" cy="1023600"/>
          </a:xfrm>
          <a:prstGeom prst="rect">
            <a:avLst/>
          </a:prstGeom>
          <a:noFill/>
          <a:ln>
            <a:noFill/>
          </a:ln>
        </p:spPr>
      </p:pic>
      <p:pic>
        <p:nvPicPr>
          <p:cNvPr id="521" name="Google Shape;521;g13ca25ce638_1_16"/>
          <p:cNvPicPr preferRelativeResize="0"/>
          <p:nvPr/>
        </p:nvPicPr>
        <p:blipFill rotWithShape="1">
          <a:blip r:embed="rId4">
            <a:alphaModFix/>
          </a:blip>
          <a:srcRect b="48579" l="34855" r="34431" t="21448"/>
          <a:stretch/>
        </p:blipFill>
        <p:spPr>
          <a:xfrm>
            <a:off x="5911375" y="1800925"/>
            <a:ext cx="2808302" cy="15416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g13538ebba94_4_2"/>
          <p:cNvSpPr txBox="1"/>
          <p:nvPr/>
        </p:nvSpPr>
        <p:spPr>
          <a:xfrm>
            <a:off x="6084886" y="268289"/>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rgbClr val="000000"/>
              </a:buClr>
              <a:buSzPts val="700"/>
              <a:buFont typeface="Arial"/>
              <a:buNone/>
            </a:pPr>
            <a:r>
              <a:rPr b="1" lang="en-US" sz="700">
                <a:solidFill>
                  <a:schemeClr val="accent1"/>
                </a:solidFill>
              </a:rPr>
              <a:t>RELATING YOUR DATA</a:t>
            </a:r>
            <a:endParaRPr sz="100">
              <a:solidFill>
                <a:srgbClr val="1B4036"/>
              </a:solidFill>
            </a:endParaRPr>
          </a:p>
        </p:txBody>
      </p:sp>
      <p:sp>
        <p:nvSpPr>
          <p:cNvPr id="527" name="Google Shape;527;g13538ebba94_4_2"/>
          <p:cNvSpPr txBox="1"/>
          <p:nvPr/>
        </p:nvSpPr>
        <p:spPr>
          <a:xfrm>
            <a:off x="250825" y="4479925"/>
            <a:ext cx="2160600" cy="396900"/>
          </a:xfrm>
          <a:prstGeom prst="rect">
            <a:avLst/>
          </a:prstGeom>
          <a:noFill/>
          <a:ln>
            <a:noFill/>
          </a:ln>
        </p:spPr>
        <p:txBody>
          <a:bodyPr anchorCtr="0" anchor="b" bIns="0" lIns="0" spcFirstLastPara="1" rIns="91425" wrap="square" tIns="0">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28" name="Google Shape;528;g13538ebba94_4_2"/>
          <p:cNvSpPr txBox="1"/>
          <p:nvPr/>
        </p:nvSpPr>
        <p:spPr>
          <a:xfrm>
            <a:off x="250825" y="827425"/>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None/>
            </a:pPr>
            <a:r>
              <a:rPr b="1" lang="en-US" sz="2200">
                <a:solidFill>
                  <a:schemeClr val="dk2"/>
                </a:solidFill>
              </a:rPr>
              <a:t>Renaming Fields</a:t>
            </a:r>
            <a:endParaRPr b="1" sz="2200">
              <a:solidFill>
                <a:schemeClr val="dk2"/>
              </a:solidFill>
            </a:endParaRPr>
          </a:p>
        </p:txBody>
      </p:sp>
      <p:sp>
        <p:nvSpPr>
          <p:cNvPr id="529" name="Google Shape;529;g13538ebba94_4_2"/>
          <p:cNvSpPr/>
          <p:nvPr/>
        </p:nvSpPr>
        <p:spPr>
          <a:xfrm>
            <a:off x="2159150" y="808038"/>
            <a:ext cx="60816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0" name="Google Shape;530;g13538ebba94_4_2"/>
          <p:cNvSpPr txBox="1"/>
          <p:nvPr/>
        </p:nvSpPr>
        <p:spPr>
          <a:xfrm>
            <a:off x="4799000" y="1185325"/>
            <a:ext cx="3075000" cy="708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37816E"/>
                </a:solidFill>
              </a:rPr>
              <a:t>Direct Design rename</a:t>
            </a:r>
            <a:endParaRPr b="1" sz="2000">
              <a:solidFill>
                <a:srgbClr val="37816E"/>
              </a:solidFill>
            </a:endParaRPr>
          </a:p>
          <a:p>
            <a:pPr indent="0" lvl="0" marL="0" marR="0" rtl="0" algn="ctr">
              <a:lnSpc>
                <a:spcPct val="100000"/>
              </a:lnSpc>
              <a:spcBef>
                <a:spcPts val="0"/>
              </a:spcBef>
              <a:spcAft>
                <a:spcPts val="0"/>
              </a:spcAft>
              <a:buClr>
                <a:srgbClr val="000000"/>
              </a:buClr>
              <a:buSzPts val="2000"/>
              <a:buFont typeface="Arial"/>
              <a:buNone/>
            </a:pPr>
            <a:r>
              <a:rPr lang="en-US" sz="1300">
                <a:solidFill>
                  <a:schemeClr val="dk1"/>
                </a:solidFill>
              </a:rPr>
              <a:t>Double-click the field name to enter new text.</a:t>
            </a:r>
            <a:endParaRPr b="1" i="0" sz="1900" u="none" cap="none" strike="noStrike">
              <a:solidFill>
                <a:srgbClr val="37816E"/>
              </a:solidFill>
              <a:latin typeface="Arial"/>
              <a:ea typeface="Arial"/>
              <a:cs typeface="Arial"/>
              <a:sym typeface="Arial"/>
            </a:endParaRPr>
          </a:p>
        </p:txBody>
      </p:sp>
      <p:cxnSp>
        <p:nvCxnSpPr>
          <p:cNvPr id="531" name="Google Shape;531;g13538ebba94_4_2"/>
          <p:cNvCxnSpPr>
            <a:stCxn id="530" idx="1"/>
          </p:cNvCxnSpPr>
          <p:nvPr/>
        </p:nvCxnSpPr>
        <p:spPr>
          <a:xfrm rot="10800000">
            <a:off x="4456700" y="1531525"/>
            <a:ext cx="342300" cy="7800"/>
          </a:xfrm>
          <a:prstGeom prst="straightConnector1">
            <a:avLst/>
          </a:prstGeom>
          <a:noFill/>
          <a:ln cap="flat" cmpd="sng" w="19050">
            <a:solidFill>
              <a:schemeClr val="accent1"/>
            </a:solidFill>
            <a:prstDash val="solid"/>
            <a:round/>
            <a:headEnd len="med" w="med" type="none"/>
            <a:tailEnd len="med" w="med" type="triangle"/>
          </a:ln>
        </p:spPr>
      </p:cxnSp>
      <p:sp>
        <p:nvSpPr>
          <p:cNvPr id="532" name="Google Shape;532;g13538ebba94_4_2"/>
          <p:cNvSpPr txBox="1"/>
          <p:nvPr/>
        </p:nvSpPr>
        <p:spPr>
          <a:xfrm>
            <a:off x="4799000" y="2113050"/>
            <a:ext cx="3075000" cy="684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2000"/>
              <a:buFont typeface="Arial"/>
              <a:buNone/>
            </a:pPr>
            <a:r>
              <a:rPr b="1" lang="en-US" sz="2000">
                <a:solidFill>
                  <a:srgbClr val="37816E"/>
                </a:solidFill>
              </a:rPr>
              <a:t>Using a query</a:t>
            </a:r>
            <a:endParaRPr b="1" sz="2000">
              <a:solidFill>
                <a:srgbClr val="37816E"/>
              </a:solidFill>
            </a:endParaRPr>
          </a:p>
          <a:p>
            <a:pPr indent="0" lvl="0" marL="0" rtl="0" algn="ctr">
              <a:lnSpc>
                <a:spcPct val="115000"/>
              </a:lnSpc>
              <a:spcBef>
                <a:spcPts val="0"/>
              </a:spcBef>
              <a:spcAft>
                <a:spcPts val="0"/>
              </a:spcAft>
              <a:buNone/>
            </a:pPr>
            <a:r>
              <a:rPr lang="en-US" sz="1000">
                <a:latin typeface="Consolas"/>
                <a:ea typeface="Consolas"/>
                <a:cs typeface="Consolas"/>
                <a:sym typeface="Consolas"/>
              </a:rPr>
              <a:t>LocDistrictCountyShire_tab: [WorkshopDataset.City]</a:t>
            </a:r>
            <a:endParaRPr sz="1000">
              <a:solidFill>
                <a:schemeClr val="dk1"/>
              </a:solidFill>
              <a:latin typeface="Consolas"/>
              <a:ea typeface="Consolas"/>
              <a:cs typeface="Consolas"/>
              <a:sym typeface="Consolas"/>
            </a:endParaRPr>
          </a:p>
        </p:txBody>
      </p:sp>
      <p:cxnSp>
        <p:nvCxnSpPr>
          <p:cNvPr id="533" name="Google Shape;533;g13538ebba94_4_2"/>
          <p:cNvCxnSpPr>
            <a:stCxn id="532" idx="2"/>
            <a:endCxn id="534" idx="0"/>
          </p:cNvCxnSpPr>
          <p:nvPr/>
        </p:nvCxnSpPr>
        <p:spPr>
          <a:xfrm>
            <a:off x="6336500" y="2797950"/>
            <a:ext cx="0" cy="272700"/>
          </a:xfrm>
          <a:prstGeom prst="straightConnector1">
            <a:avLst/>
          </a:prstGeom>
          <a:noFill/>
          <a:ln cap="flat" cmpd="sng" w="19050">
            <a:solidFill>
              <a:schemeClr val="accent6"/>
            </a:solidFill>
            <a:prstDash val="solid"/>
            <a:round/>
            <a:headEnd len="med" w="med" type="none"/>
            <a:tailEnd len="med" w="med" type="triangle"/>
          </a:ln>
        </p:spPr>
      </p:cxnSp>
      <p:pic>
        <p:nvPicPr>
          <p:cNvPr id="535" name="Google Shape;535;g13538ebba94_4_2"/>
          <p:cNvPicPr preferRelativeResize="0"/>
          <p:nvPr/>
        </p:nvPicPr>
        <p:blipFill rotWithShape="1">
          <a:blip r:embed="rId3">
            <a:alphaModFix/>
          </a:blip>
          <a:srcRect b="15460" l="11288" r="68191" t="23042"/>
          <a:stretch/>
        </p:blipFill>
        <p:spPr>
          <a:xfrm>
            <a:off x="2412200" y="1179925"/>
            <a:ext cx="1876373" cy="3163150"/>
          </a:xfrm>
          <a:prstGeom prst="rect">
            <a:avLst/>
          </a:prstGeom>
          <a:noFill/>
          <a:ln>
            <a:noFill/>
          </a:ln>
        </p:spPr>
      </p:pic>
      <p:pic>
        <p:nvPicPr>
          <p:cNvPr id="536" name="Google Shape;536;g13538ebba94_4_2"/>
          <p:cNvPicPr preferRelativeResize="0"/>
          <p:nvPr/>
        </p:nvPicPr>
        <p:blipFill rotWithShape="1">
          <a:blip r:embed="rId4">
            <a:alphaModFix/>
          </a:blip>
          <a:srcRect b="10865" l="11973" r="52590" t="66479"/>
          <a:stretch/>
        </p:blipFill>
        <p:spPr>
          <a:xfrm>
            <a:off x="4572000" y="3177775"/>
            <a:ext cx="3240101" cy="1165301"/>
          </a:xfrm>
          <a:prstGeom prst="rect">
            <a:avLst/>
          </a:prstGeom>
          <a:noFill/>
          <a:ln>
            <a:noFill/>
          </a:ln>
          <a:effectLst>
            <a:outerShdw blurRad="57150" rotWithShape="0" algn="bl" dir="3360000" dist="3810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13568a1cf37_0_1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YOUR DATA</a:t>
            </a:r>
            <a:endParaRPr b="1" i="0" sz="100" u="none" cap="none" strike="noStrike">
              <a:solidFill>
                <a:schemeClr val="accent1"/>
              </a:solidFill>
              <a:latin typeface="Arial"/>
              <a:ea typeface="Arial"/>
              <a:cs typeface="Arial"/>
              <a:sym typeface="Arial"/>
            </a:endParaRPr>
          </a:p>
        </p:txBody>
      </p:sp>
      <p:sp>
        <p:nvSpPr>
          <p:cNvPr id="542" name="Google Shape;542;g13568a1cf37_0_1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Getting Your Data</a:t>
            </a:r>
            <a:endParaRPr b="1" i="0" sz="2200" u="none" cap="none" strike="noStrike">
              <a:solidFill>
                <a:schemeClr val="dk2"/>
              </a:solidFill>
              <a:latin typeface="Arial"/>
              <a:ea typeface="Arial"/>
              <a:cs typeface="Arial"/>
              <a:sym typeface="Arial"/>
            </a:endParaRPr>
          </a:p>
        </p:txBody>
      </p:sp>
      <p:sp>
        <p:nvSpPr>
          <p:cNvPr id="543" name="Google Shape;543;g13568a1cf37_0_16"/>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Exporting Data</a:t>
            </a:r>
            <a:endParaRPr b="0" i="0" sz="1050" u="none" cap="none" strike="noStrike">
              <a:solidFill>
                <a:srgbClr val="7F7F7F"/>
              </a:solidFill>
              <a:latin typeface="Arial"/>
              <a:ea typeface="Arial"/>
              <a:cs typeface="Arial"/>
              <a:sym typeface="Arial"/>
            </a:endParaRPr>
          </a:p>
        </p:txBody>
      </p:sp>
      <p:sp>
        <p:nvSpPr>
          <p:cNvPr id="544" name="Google Shape;544;g13568a1cf37_0_16"/>
          <p:cNvSpPr txBox="1"/>
          <p:nvPr/>
        </p:nvSpPr>
        <p:spPr>
          <a:xfrm>
            <a:off x="5433125" y="1769363"/>
            <a:ext cx="69201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a:p>
        </p:txBody>
      </p:sp>
      <p:sp>
        <p:nvSpPr>
          <p:cNvPr id="545" name="Google Shape;545;g13568a1cf37_0_16"/>
          <p:cNvSpPr txBox="1"/>
          <p:nvPr/>
        </p:nvSpPr>
        <p:spPr>
          <a:xfrm>
            <a:off x="816000" y="1489200"/>
            <a:ext cx="7512000" cy="2743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000"/>
              </a:spcBef>
              <a:spcAft>
                <a:spcPts val="0"/>
              </a:spcAft>
              <a:buSzPts val="1400"/>
              <a:buChar char="●"/>
            </a:pPr>
            <a:r>
              <a:rPr lang="en-US"/>
              <a:t>Know what table/query you are exporting, where it is going and in what format you are exporting it too.</a:t>
            </a:r>
            <a:endParaRPr/>
          </a:p>
          <a:p>
            <a:pPr indent="-317500" lvl="0" marL="457200" rtl="0" algn="l">
              <a:lnSpc>
                <a:spcPct val="115000"/>
              </a:lnSpc>
              <a:spcBef>
                <a:spcPts val="1000"/>
              </a:spcBef>
              <a:spcAft>
                <a:spcPts val="0"/>
              </a:spcAft>
              <a:buSzPts val="1400"/>
              <a:buChar char="●"/>
            </a:pPr>
            <a:r>
              <a:rPr lang="en-US"/>
              <a:t>Right click on the Access object and choose </a:t>
            </a:r>
            <a:r>
              <a:rPr lang="en-US">
                <a:solidFill>
                  <a:schemeClr val="accent3"/>
                </a:solidFill>
              </a:rPr>
              <a:t>Export.</a:t>
            </a:r>
            <a:endParaRPr>
              <a:solidFill>
                <a:schemeClr val="accent3"/>
              </a:solidFill>
            </a:endParaRPr>
          </a:p>
          <a:p>
            <a:pPr indent="-317500" lvl="0" marL="457200" rtl="0" algn="l">
              <a:lnSpc>
                <a:spcPct val="115000"/>
              </a:lnSpc>
              <a:spcBef>
                <a:spcPts val="1000"/>
              </a:spcBef>
              <a:spcAft>
                <a:spcPts val="0"/>
              </a:spcAft>
              <a:buSzPts val="1400"/>
              <a:buChar char="●"/>
            </a:pPr>
            <a:r>
              <a:rPr lang="en-US"/>
              <a:t>Choose a format to export to (txt if you’re exporting to csv).</a:t>
            </a:r>
            <a:endParaRPr/>
          </a:p>
          <a:p>
            <a:pPr indent="-317500" lvl="0" marL="457200" rtl="0" algn="l">
              <a:lnSpc>
                <a:spcPct val="115000"/>
              </a:lnSpc>
              <a:spcBef>
                <a:spcPts val="1000"/>
              </a:spcBef>
              <a:spcAft>
                <a:spcPts val="0"/>
              </a:spcAft>
              <a:buSzPts val="1400"/>
              <a:buChar char="●"/>
            </a:pPr>
            <a:r>
              <a:rPr lang="en-US"/>
              <a:t>Follow the instructions of the wizard.  If you’re exporting to csv, be sure to change the extension either at the beginning or end of the export window.</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546" name="Google Shape;546;g13568a1cf37_0_16"/>
          <p:cNvPicPr preferRelativeResize="0"/>
          <p:nvPr/>
        </p:nvPicPr>
        <p:blipFill rotWithShape="1">
          <a:blip r:embed="rId3">
            <a:alphaModFix/>
          </a:blip>
          <a:srcRect b="3334" l="0" r="1468" t="0"/>
          <a:stretch/>
        </p:blipFill>
        <p:spPr>
          <a:xfrm>
            <a:off x="1410463" y="3581000"/>
            <a:ext cx="6323077" cy="1371600"/>
          </a:xfrm>
          <a:prstGeom prst="rect">
            <a:avLst/>
          </a:prstGeom>
          <a:noFill/>
          <a:ln>
            <a:noFill/>
          </a:ln>
        </p:spPr>
      </p:pic>
      <p:sp>
        <p:nvSpPr>
          <p:cNvPr id="547" name="Google Shape;547;g13568a1cf37_0_16"/>
          <p:cNvSpPr/>
          <p:nvPr/>
        </p:nvSpPr>
        <p:spPr>
          <a:xfrm>
            <a:off x="4476975" y="4109300"/>
            <a:ext cx="3256500" cy="843300"/>
          </a:xfrm>
          <a:prstGeom prst="roundRect">
            <a:avLst>
              <a:gd fmla="val 16667" name="adj"/>
            </a:avLst>
          </a:prstGeom>
          <a:solidFill>
            <a:schemeClr val="accent3">
              <a:alpha val="9800"/>
            </a:schemeClr>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g13d1060194f_1_0"/>
          <p:cNvSpPr txBox="1"/>
          <p:nvPr>
            <p:ph type="title"/>
          </p:nvPr>
        </p:nvSpPr>
        <p:spPr>
          <a:xfrm>
            <a:off x="1331925" y="434700"/>
            <a:ext cx="7534800" cy="5943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SzPts val="2200"/>
              <a:buNone/>
            </a:pPr>
            <a:r>
              <a:rPr lang="en-US" sz="2600"/>
              <a:t>Questions? </a:t>
            </a:r>
            <a:endParaRPr sz="2600"/>
          </a:p>
        </p:txBody>
      </p:sp>
      <p:sp>
        <p:nvSpPr>
          <p:cNvPr id="553" name="Google Shape;553;g13d1060194f_1_0"/>
          <p:cNvSpPr/>
          <p:nvPr/>
        </p:nvSpPr>
        <p:spPr>
          <a:xfrm>
            <a:off x="9350" y="1485325"/>
            <a:ext cx="9144000" cy="28407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g13d1060194f_1_0"/>
          <p:cNvGrpSpPr/>
          <p:nvPr/>
        </p:nvGrpSpPr>
        <p:grpSpPr>
          <a:xfrm>
            <a:off x="366888" y="358491"/>
            <a:ext cx="607846" cy="594298"/>
            <a:chOff x="2195103" y="2488571"/>
            <a:chExt cx="713100" cy="713100"/>
          </a:xfrm>
        </p:grpSpPr>
        <p:sp>
          <p:nvSpPr>
            <p:cNvPr id="555" name="Google Shape;555;g13d1060194f_1_0"/>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556" name="Google Shape;556;g13d1060194f_1_0"/>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557" name="Google Shape;557;g13d1060194f_1_0"/>
          <p:cNvSpPr txBox="1"/>
          <p:nvPr/>
        </p:nvSpPr>
        <p:spPr>
          <a:xfrm>
            <a:off x="2605275" y="2583175"/>
            <a:ext cx="4353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accent1"/>
                </a:solidFill>
              </a:rPr>
              <a:t>Ask now; we might have answers!</a:t>
            </a:r>
            <a:endParaRPr b="1" sz="2000">
              <a:solidFill>
                <a:schemeClr val="accen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13c3ed0cb8b_0_9"/>
          <p:cNvSpPr txBox="1"/>
          <p:nvPr/>
        </p:nvSpPr>
        <p:spPr>
          <a:xfrm>
            <a:off x="250826" y="277176"/>
            <a:ext cx="2160600" cy="20682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Presenter name</a:t>
            </a:r>
            <a:endParaRPr b="0" i="0" sz="2200" u="none" cap="none" strike="noStrike">
              <a:solidFill>
                <a:schemeClr val="dk2"/>
              </a:solidFill>
              <a:latin typeface="Arial"/>
              <a:ea typeface="Arial"/>
              <a:cs typeface="Arial"/>
              <a:sym typeface="Arial"/>
            </a:endParaRPr>
          </a:p>
        </p:txBody>
      </p:sp>
      <p:sp>
        <p:nvSpPr>
          <p:cNvPr id="563" name="Google Shape;563;g13c3ed0cb8b_0_9"/>
          <p:cNvSpPr txBox="1"/>
          <p:nvPr/>
        </p:nvSpPr>
        <p:spPr>
          <a:xfrm>
            <a:off x="250825" y="2345375"/>
            <a:ext cx="2160600" cy="659100"/>
          </a:xfrm>
          <a:prstGeom prst="rect">
            <a:avLst/>
          </a:prstGeom>
          <a:noFill/>
          <a:ln>
            <a:noFill/>
          </a:ln>
        </p:spPr>
        <p:txBody>
          <a:bodyPr anchorCtr="0" anchor="t" bIns="91425" lIns="0" spcFirstLastPara="1" rIns="91425" wrap="square" tIns="91425">
            <a:norm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Title or credentials</a:t>
            </a:r>
            <a:endParaRPr b="0" i="0" sz="1050" u="none" cap="none" strike="noStrike">
              <a:solidFill>
                <a:srgbClr val="7F7F7F"/>
              </a:solidFill>
              <a:latin typeface="Arial"/>
              <a:ea typeface="Arial"/>
              <a:cs typeface="Arial"/>
              <a:sym typeface="Arial"/>
            </a:endParaRPr>
          </a:p>
        </p:txBody>
      </p:sp>
      <p:sp>
        <p:nvSpPr>
          <p:cNvPr id="564" name="Google Shape;564;g13c3ed0cb8b_0_9"/>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i="0" lang="en-US" sz="700" u="none" cap="none" strike="noStrike">
                <a:solidFill>
                  <a:schemeClr val="accent1"/>
                </a:solidFill>
                <a:latin typeface="Arial"/>
                <a:ea typeface="Arial"/>
                <a:cs typeface="Arial"/>
                <a:sym typeface="Arial"/>
              </a:rPr>
              <a:t>SECTION TITLE</a:t>
            </a:r>
            <a:endParaRPr b="1" i="0" sz="100" u="none" cap="none" strike="noStrike">
              <a:solidFill>
                <a:schemeClr val="accent1"/>
              </a:solidFill>
              <a:latin typeface="Arial"/>
              <a:ea typeface="Arial"/>
              <a:cs typeface="Arial"/>
              <a:sym typeface="Arial"/>
            </a:endParaRPr>
          </a:p>
        </p:txBody>
      </p:sp>
      <p:sp>
        <p:nvSpPr>
          <p:cNvPr id="565" name="Google Shape;565;g13c3ed0cb8b_0_9"/>
          <p:cNvSpPr/>
          <p:nvPr/>
        </p:nvSpPr>
        <p:spPr>
          <a:xfrm>
            <a:off x="3833100" y="1056750"/>
            <a:ext cx="4641300" cy="303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13c3ed0cb8b_0_9"/>
          <p:cNvSpPr txBox="1"/>
          <p:nvPr/>
        </p:nvSpPr>
        <p:spPr>
          <a:xfrm>
            <a:off x="5073450" y="2371650"/>
            <a:ext cx="216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Insert Presenter Image</a:t>
            </a:r>
            <a:endParaRPr/>
          </a:p>
        </p:txBody>
      </p:sp>
      <p:sp>
        <p:nvSpPr>
          <p:cNvPr id="567" name="Google Shape;567;g13c3ed0cb8b_0_9"/>
          <p:cNvSpPr txBox="1"/>
          <p:nvPr/>
        </p:nvSpPr>
        <p:spPr>
          <a:xfrm>
            <a:off x="348125" y="3133100"/>
            <a:ext cx="2436900" cy="744000"/>
          </a:xfrm>
          <a:prstGeom prst="rect">
            <a:avLst/>
          </a:prstGeom>
          <a:noFill/>
          <a:ln>
            <a:noFill/>
          </a:ln>
        </p:spPr>
        <p:txBody>
          <a:bodyPr anchorCtr="0" anchor="t" bIns="91425" lIns="91425" spcFirstLastPara="1" rIns="91425" wrap="square" tIns="91425">
            <a:spAutoFit/>
          </a:bodyPr>
          <a:lstStyle/>
          <a:p>
            <a:pPr indent="-317500" lvl="0" marL="457200" rtl="0" algn="l">
              <a:spcBef>
                <a:spcPts val="1000"/>
              </a:spcBef>
              <a:spcAft>
                <a:spcPts val="0"/>
              </a:spcAft>
              <a:buSzPts val="1400"/>
              <a:buChar char="●"/>
            </a:pPr>
            <a:r>
              <a:rPr lang="en-US"/>
              <a:t>Bio</a:t>
            </a:r>
            <a:endParaRPr/>
          </a:p>
          <a:p>
            <a:pPr indent="-317500" lvl="0" marL="457200" rtl="0" algn="l">
              <a:spcBef>
                <a:spcPts val="1000"/>
              </a:spcBef>
              <a:spcAft>
                <a:spcPts val="0"/>
              </a:spcAft>
              <a:buSzPts val="1400"/>
              <a:buChar char="●"/>
            </a:pPr>
            <a:r>
              <a:rPr lang="en-US"/>
              <a:t>Contact Information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13538ebba94_4_55"/>
          <p:cNvSpPr/>
          <p:nvPr/>
        </p:nvSpPr>
        <p:spPr>
          <a:xfrm>
            <a:off x="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3" name="Google Shape;573;g13538ebba94_4_55"/>
          <p:cNvSpPr txBox="1"/>
          <p:nvPr/>
        </p:nvSpPr>
        <p:spPr>
          <a:xfrm>
            <a:off x="125413" y="1779587"/>
            <a:ext cx="4321200" cy="1584300"/>
          </a:xfrm>
          <a:prstGeom prst="rect">
            <a:avLst/>
          </a:prstGeom>
          <a:noFill/>
          <a:ln>
            <a:noFill/>
          </a:ln>
        </p:spPr>
        <p:txBody>
          <a:bodyPr anchorCtr="0" anchor="ctr" bIns="0" lIns="0" spcFirstLastPara="1" rIns="91425" wrap="square" tIns="91425">
            <a:normAutofit/>
          </a:bodyPr>
          <a:lstStyle/>
          <a:p>
            <a:pPr indent="0" lvl="0" marL="0" marR="0" rtl="0" algn="ctr">
              <a:lnSpc>
                <a:spcPct val="90000"/>
              </a:lnSpc>
              <a:spcBef>
                <a:spcPts val="0"/>
              </a:spcBef>
              <a:spcAft>
                <a:spcPts val="0"/>
              </a:spcAft>
              <a:buClr>
                <a:schemeClr val="dk1"/>
              </a:buClr>
              <a:buSzPts val="4400"/>
              <a:buFont typeface="Arial"/>
              <a:buNone/>
            </a:pPr>
            <a:r>
              <a:rPr b="1" i="0" lang="en-US" sz="4400" u="none" cap="none" strike="noStrike">
                <a:solidFill>
                  <a:schemeClr val="accent1"/>
                </a:solidFill>
                <a:latin typeface="Arial"/>
                <a:ea typeface="Arial"/>
                <a:cs typeface="Arial"/>
                <a:sym typeface="Arial"/>
              </a:rPr>
              <a:t>Thank you!</a:t>
            </a:r>
            <a:endParaRPr b="0" i="0" sz="1400" u="none" cap="none" strike="noStrike">
              <a:solidFill>
                <a:schemeClr val="accent1"/>
              </a:solidFill>
              <a:latin typeface="Arial"/>
              <a:ea typeface="Arial"/>
              <a:cs typeface="Arial"/>
              <a:sym typeface="Arial"/>
            </a:endParaRPr>
          </a:p>
        </p:txBody>
      </p:sp>
      <p:pic>
        <p:nvPicPr>
          <p:cNvPr id="574" name="Google Shape;574;g13538ebba94_4_55"/>
          <p:cNvPicPr preferRelativeResize="0"/>
          <p:nvPr/>
        </p:nvPicPr>
        <p:blipFill rotWithShape="1">
          <a:blip r:embed="rId3">
            <a:alphaModFix/>
          </a:blip>
          <a:srcRect b="0" l="0" r="0" t="0"/>
          <a:stretch/>
        </p:blipFill>
        <p:spPr>
          <a:xfrm>
            <a:off x="250825" y="268308"/>
            <a:ext cx="602326" cy="602326"/>
          </a:xfrm>
          <a:prstGeom prst="rect">
            <a:avLst/>
          </a:prstGeom>
          <a:noFill/>
          <a:ln>
            <a:noFill/>
          </a:ln>
        </p:spPr>
      </p:pic>
      <p:sp>
        <p:nvSpPr>
          <p:cNvPr id="575" name="Google Shape;575;g13538ebba94_4_55"/>
          <p:cNvSpPr txBox="1"/>
          <p:nvPr/>
        </p:nvSpPr>
        <p:spPr>
          <a:xfrm>
            <a:off x="5486394" y="268297"/>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Sharon Grant</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sgrant</a:t>
            </a:r>
            <a:r>
              <a:rPr b="0" i="0" lang="en-US" sz="1200" u="none" cap="none" strike="noStrike">
                <a:solidFill>
                  <a:srgbClr val="0F0F14"/>
                </a:solidFill>
                <a:latin typeface="Arial"/>
                <a:ea typeface="Arial"/>
                <a:cs typeface="Arial"/>
                <a:sym typeface="Arial"/>
              </a:rPr>
              <a:t>@</a:t>
            </a:r>
            <a:r>
              <a:rPr lang="en-US" sz="1200">
                <a:solidFill>
                  <a:srgbClr val="0F0F14"/>
                </a:solidFill>
              </a:rPr>
              <a:t>fieldmuseum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b="0" i="0" lang="en-US" sz="1200" u="sng" cap="none" strike="noStrike">
                <a:solidFill>
                  <a:srgbClr val="446DCD"/>
                </a:solidFill>
                <a:latin typeface="Arial"/>
                <a:ea typeface="Arial"/>
                <a:cs typeface="Arial"/>
                <a:sym typeface="Arial"/>
                <a:hlinkClick r:id="rId4">
                  <a:extLst>
                    <a:ext uri="{A12FA001-AC4F-418D-AE19-62706E023703}">
                      <ahyp:hlinkClr val="tx"/>
                    </a:ext>
                  </a:extLst>
                </a:hlinkClick>
              </a:rPr>
              <a:t>https://www.</a:t>
            </a:r>
            <a:r>
              <a:rPr lang="en-US" sz="1200" u="sng">
                <a:solidFill>
                  <a:srgbClr val="446DCD"/>
                </a:solidFill>
                <a:hlinkClick r:id="rId5">
                  <a:extLst>
                    <a:ext uri="{A12FA001-AC4F-418D-AE19-62706E023703}">
                      <ahyp:hlinkClr val="tx"/>
                    </a:ext>
                  </a:extLst>
                </a:hlinkClick>
              </a:rPr>
              <a:t>fieldmuseum</a:t>
            </a:r>
            <a:r>
              <a:rPr b="0" i="0" lang="en-US" sz="1200" u="sng" cap="none" strike="noStrike">
                <a:solidFill>
                  <a:srgbClr val="446DCD"/>
                </a:solidFill>
                <a:latin typeface="Arial"/>
                <a:ea typeface="Arial"/>
                <a:cs typeface="Arial"/>
                <a:sym typeface="Arial"/>
                <a:hlinkClick r:id="rId6">
                  <a:extLst>
                    <a:ext uri="{A12FA001-AC4F-418D-AE19-62706E023703}">
                      <ahyp:hlinkClr val="tx"/>
                    </a:ext>
                  </a:extLst>
                </a:hlinkClick>
              </a:rPr>
              <a:t>.</a:t>
            </a:r>
            <a:r>
              <a:rPr lang="en-US" sz="1200" u="sng">
                <a:solidFill>
                  <a:srgbClr val="446DCD"/>
                </a:solidFill>
                <a:hlinkClick r:id="rId7">
                  <a:extLst>
                    <a:ext uri="{A12FA001-AC4F-418D-AE19-62706E023703}">
                      <ahyp:hlinkClr val="tx"/>
                    </a:ext>
                  </a:extLst>
                </a:hlinkClick>
              </a:rPr>
              <a:t>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576" name="Google Shape;576;g13538ebba94_4_55"/>
          <p:cNvSpPr txBox="1"/>
          <p:nvPr/>
        </p:nvSpPr>
        <p:spPr>
          <a:xfrm>
            <a:off x="5486394" y="1099216"/>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Janeen Jones</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jjones</a:t>
            </a:r>
            <a:r>
              <a:rPr b="0" i="0" lang="en-US" sz="1200" u="none" cap="none" strike="noStrike">
                <a:solidFill>
                  <a:srgbClr val="0F0F14"/>
                </a:solidFill>
                <a:latin typeface="Arial"/>
                <a:ea typeface="Arial"/>
                <a:cs typeface="Arial"/>
                <a:sym typeface="Arial"/>
              </a:rPr>
              <a:t>@</a:t>
            </a:r>
            <a:r>
              <a:rPr lang="en-US" sz="1200">
                <a:solidFill>
                  <a:srgbClr val="0F0F14"/>
                </a:solidFill>
              </a:rPr>
              <a:t>fieldmuseum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b="0" i="0" lang="en-US" sz="1200" u="sng" cap="none" strike="noStrike">
                <a:solidFill>
                  <a:srgbClr val="446DCD"/>
                </a:solidFill>
                <a:latin typeface="Arial"/>
                <a:ea typeface="Arial"/>
                <a:cs typeface="Arial"/>
                <a:sym typeface="Arial"/>
                <a:hlinkClick r:id="rId8">
                  <a:extLst>
                    <a:ext uri="{A12FA001-AC4F-418D-AE19-62706E023703}">
                      <ahyp:hlinkClr val="tx"/>
                    </a:ext>
                  </a:extLst>
                </a:hlinkClick>
              </a:rPr>
              <a:t>https://www.</a:t>
            </a:r>
            <a:r>
              <a:rPr lang="en-US" sz="1200" u="sng">
                <a:solidFill>
                  <a:srgbClr val="446DCD"/>
                </a:solidFill>
                <a:hlinkClick r:id="rId9">
                  <a:extLst>
                    <a:ext uri="{A12FA001-AC4F-418D-AE19-62706E023703}">
                      <ahyp:hlinkClr val="tx"/>
                    </a:ext>
                  </a:extLst>
                </a:hlinkClick>
              </a:rPr>
              <a:t>fieldmuseum</a:t>
            </a:r>
            <a:r>
              <a:rPr b="0" i="0" lang="en-US" sz="1200" u="sng" cap="none" strike="noStrike">
                <a:solidFill>
                  <a:srgbClr val="446DCD"/>
                </a:solidFill>
                <a:latin typeface="Arial"/>
                <a:ea typeface="Arial"/>
                <a:cs typeface="Arial"/>
                <a:sym typeface="Arial"/>
                <a:hlinkClick r:id="rId10">
                  <a:extLst>
                    <a:ext uri="{A12FA001-AC4F-418D-AE19-62706E023703}">
                      <ahyp:hlinkClr val="tx"/>
                    </a:ext>
                  </a:extLst>
                </a:hlinkClick>
              </a:rPr>
              <a:t>.</a:t>
            </a:r>
            <a:r>
              <a:rPr lang="en-US" sz="1200" u="sng">
                <a:solidFill>
                  <a:srgbClr val="446DCD"/>
                </a:solidFill>
                <a:hlinkClick r:id="rId11">
                  <a:extLst>
                    <a:ext uri="{A12FA001-AC4F-418D-AE19-62706E023703}">
                      <ahyp:hlinkClr val="tx"/>
                    </a:ext>
                  </a:extLst>
                </a:hlinkClick>
              </a:rPr>
              <a:t>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577" name="Google Shape;577;g13538ebba94_4_55"/>
          <p:cNvSpPr txBox="1"/>
          <p:nvPr/>
        </p:nvSpPr>
        <p:spPr>
          <a:xfrm>
            <a:off x="5486400" y="1855785"/>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Kate Webbink</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kwebbink</a:t>
            </a:r>
            <a:r>
              <a:rPr b="0" i="0" lang="en-US" sz="1200" u="none" cap="none" strike="noStrike">
                <a:solidFill>
                  <a:srgbClr val="0F0F14"/>
                </a:solidFill>
                <a:latin typeface="Arial"/>
                <a:ea typeface="Arial"/>
                <a:cs typeface="Arial"/>
                <a:sym typeface="Arial"/>
              </a:rPr>
              <a:t>@</a:t>
            </a:r>
            <a:r>
              <a:rPr lang="en-US" sz="1200">
                <a:solidFill>
                  <a:srgbClr val="0F0F14"/>
                </a:solidFill>
              </a:rPr>
              <a:t>fieldmusuem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lang="en-US" sz="1200" u="sng">
                <a:solidFill>
                  <a:srgbClr val="446DCD"/>
                </a:solidFill>
                <a:hlinkClick r:id="rId12">
                  <a:extLst>
                    <a:ext uri="{A12FA001-AC4F-418D-AE19-62706E023703}">
                      <ahyp:hlinkClr val="tx"/>
                    </a:ext>
                  </a:extLst>
                </a:hlinkClick>
              </a:rPr>
              <a:t>https://www.fieldmuseum.org/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578" name="Google Shape;578;g13538ebba94_4_55"/>
          <p:cNvSpPr txBox="1"/>
          <p:nvPr/>
        </p:nvSpPr>
        <p:spPr>
          <a:xfrm>
            <a:off x="5486400" y="2596810"/>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Abigail McArthur-Self</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amcarthur-self</a:t>
            </a:r>
            <a:r>
              <a:rPr b="0" i="0" lang="en-US" sz="1200" u="none" cap="none" strike="noStrike">
                <a:solidFill>
                  <a:srgbClr val="0F0F14"/>
                </a:solidFill>
                <a:latin typeface="Arial"/>
                <a:ea typeface="Arial"/>
                <a:cs typeface="Arial"/>
                <a:sym typeface="Arial"/>
              </a:rPr>
              <a:t>@</a:t>
            </a:r>
            <a:r>
              <a:rPr lang="en-US" sz="1200">
                <a:solidFill>
                  <a:srgbClr val="0F0F14"/>
                </a:solidFill>
              </a:rPr>
              <a:t>fieldmusuem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lang="en-US" sz="1200" u="sng">
                <a:solidFill>
                  <a:srgbClr val="446DCD"/>
                </a:solidFill>
                <a:hlinkClick r:id="rId13">
                  <a:extLst>
                    <a:ext uri="{A12FA001-AC4F-418D-AE19-62706E023703}">
                      <ahyp:hlinkClr val="tx"/>
                    </a:ext>
                  </a:extLst>
                </a:hlinkClick>
              </a:rPr>
              <a:t>https://www.fieldmuseum.org/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
        <p:nvSpPr>
          <p:cNvPr id="579" name="Google Shape;579;g13538ebba94_4_55"/>
          <p:cNvSpPr txBox="1"/>
          <p:nvPr/>
        </p:nvSpPr>
        <p:spPr>
          <a:xfrm>
            <a:off x="5486400" y="3435010"/>
            <a:ext cx="3241800" cy="9153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rgbClr val="0F0F14"/>
              </a:buClr>
              <a:buSzPts val="2000"/>
              <a:buFont typeface="Arial"/>
              <a:buNone/>
            </a:pPr>
            <a:r>
              <a:rPr b="1" lang="en-US" sz="1200">
                <a:solidFill>
                  <a:srgbClr val="37816E"/>
                </a:solidFill>
              </a:rPr>
              <a:t>Alexis Ramirez</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F0F14"/>
              </a:buClr>
              <a:buSzPts val="2000"/>
              <a:buFont typeface="Arial"/>
              <a:buNone/>
            </a:pPr>
            <a:r>
              <a:rPr lang="en-US" sz="1200">
                <a:solidFill>
                  <a:srgbClr val="0F0F14"/>
                </a:solidFill>
              </a:rPr>
              <a:t>aramirez</a:t>
            </a:r>
            <a:r>
              <a:rPr b="0" i="0" lang="en-US" sz="1200" u="none" cap="none" strike="noStrike">
                <a:solidFill>
                  <a:srgbClr val="0F0F14"/>
                </a:solidFill>
                <a:latin typeface="Arial"/>
                <a:ea typeface="Arial"/>
                <a:cs typeface="Arial"/>
                <a:sym typeface="Arial"/>
              </a:rPr>
              <a:t>@</a:t>
            </a:r>
            <a:r>
              <a:rPr lang="en-US" sz="1200">
                <a:solidFill>
                  <a:srgbClr val="0F0F14"/>
                </a:solidFill>
              </a:rPr>
              <a:t>fieldmusuem</a:t>
            </a:r>
            <a:r>
              <a:rPr b="0" i="0" lang="en-US" sz="1200" u="none" cap="none" strike="noStrike">
                <a:solidFill>
                  <a:srgbClr val="0F0F14"/>
                </a:solidFill>
                <a:latin typeface="Arial"/>
                <a:ea typeface="Arial"/>
                <a:cs typeface="Arial"/>
                <a:sym typeface="Arial"/>
              </a:rPr>
              <a:t>.</a:t>
            </a:r>
            <a:r>
              <a:rPr lang="en-US" sz="1200">
                <a:solidFill>
                  <a:srgbClr val="0F0F14"/>
                </a:solidFill>
              </a:rPr>
              <a:t>org</a:t>
            </a:r>
            <a:br>
              <a:rPr b="0" i="0" lang="en-US" sz="1200" u="none" cap="none" strike="noStrike">
                <a:solidFill>
                  <a:srgbClr val="0F0F14"/>
                </a:solidFill>
                <a:latin typeface="Arial"/>
                <a:ea typeface="Arial"/>
                <a:cs typeface="Arial"/>
                <a:sym typeface="Arial"/>
              </a:rPr>
            </a:br>
            <a:r>
              <a:rPr lang="en-US" sz="1200" u="sng">
                <a:solidFill>
                  <a:srgbClr val="446DCD"/>
                </a:solidFill>
                <a:hlinkClick r:id="rId14">
                  <a:extLst>
                    <a:ext uri="{A12FA001-AC4F-418D-AE19-62706E023703}">
                      <ahyp:hlinkClr val="tx"/>
                    </a:ext>
                  </a:extLst>
                </a:hlinkClick>
              </a:rPr>
              <a:t>https://www.fieldmuseum.org/</a:t>
            </a:r>
            <a:r>
              <a:rPr lang="en-US" sz="1200">
                <a:solidFill>
                  <a:srgbClr val="0F0F14"/>
                </a:solidFill>
              </a:rPr>
              <a:t> </a:t>
            </a:r>
            <a:endParaRPr b="0" i="0" sz="1200" u="none" cap="none" strike="noStrike">
              <a:solidFill>
                <a:srgbClr val="0F0F1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3538ebba94_1_36"/>
          <p:cNvSpPr/>
          <p:nvPr/>
        </p:nvSpPr>
        <p:spPr>
          <a:xfrm>
            <a:off x="250918" y="1311300"/>
            <a:ext cx="20931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3" name="Google Shape;173;g13538ebba94_1_36"/>
          <p:cNvSpPr txBox="1"/>
          <p:nvPr/>
        </p:nvSpPr>
        <p:spPr>
          <a:xfrm>
            <a:off x="415844" y="1514954"/>
            <a:ext cx="1757100" cy="2338500"/>
          </a:xfrm>
          <a:prstGeom prst="rect">
            <a:avLst/>
          </a:prstGeom>
          <a:noFill/>
          <a:ln>
            <a:noFill/>
          </a:ln>
        </p:spPr>
        <p:txBody>
          <a:bodyPr anchorCtr="0" anchor="t" bIns="91425" lIns="0" spcFirstLastPara="1" rIns="91425" wrap="square" tIns="91425">
            <a:noAutofit/>
          </a:bodyPr>
          <a:lstStyle/>
          <a:p>
            <a:pPr indent="-163830" lvl="0" marL="182880" marR="0" rtl="0" algn="l">
              <a:lnSpc>
                <a:spcPct val="100000"/>
              </a:lnSpc>
              <a:spcBef>
                <a:spcPts val="0"/>
              </a:spcBef>
              <a:spcAft>
                <a:spcPts val="0"/>
              </a:spcAft>
              <a:buClr>
                <a:schemeClr val="dk1"/>
              </a:buClr>
              <a:buSzPts val="1100"/>
              <a:buFont typeface="Noto Sans Symbols"/>
              <a:buChar char="●"/>
            </a:pPr>
            <a:r>
              <a:rPr lang="en-US" sz="1100">
                <a:solidFill>
                  <a:schemeClr val="dk1"/>
                </a:solidFill>
              </a:rPr>
              <a:t>What is Access? </a:t>
            </a:r>
            <a:endParaRPr b="0" i="0" sz="1100" u="none" cap="none" strike="noStrike">
              <a:solidFill>
                <a:srgbClr val="000000"/>
              </a:solidFill>
              <a:latin typeface="Arial"/>
              <a:ea typeface="Arial"/>
              <a:cs typeface="Arial"/>
              <a:sym typeface="Arial"/>
            </a:endParaRPr>
          </a:p>
          <a:p>
            <a:pPr indent="-216151" lvl="1" marL="448056" marR="0" rtl="0" algn="l">
              <a:lnSpc>
                <a:spcPct val="100000"/>
              </a:lnSpc>
              <a:spcBef>
                <a:spcPts val="1200"/>
              </a:spcBef>
              <a:spcAft>
                <a:spcPts val="0"/>
              </a:spcAft>
              <a:buClr>
                <a:schemeClr val="dk1"/>
              </a:buClr>
              <a:buSzPts val="1100"/>
              <a:buFont typeface="Noto Sans Symbols"/>
              <a:buChar char="–"/>
            </a:pPr>
            <a:r>
              <a:rPr lang="en-US" sz="1100">
                <a:solidFill>
                  <a:schemeClr val="dk1"/>
                </a:solidFill>
              </a:rPr>
              <a:t>Access is the Microsoft Office database platform</a:t>
            </a:r>
            <a:endParaRPr b="0" i="0" sz="1100" u="none" cap="none" strike="noStrike">
              <a:solidFill>
                <a:srgbClr val="000000"/>
              </a:solidFill>
              <a:latin typeface="Arial"/>
              <a:ea typeface="Arial"/>
              <a:cs typeface="Arial"/>
              <a:sym typeface="Arial"/>
            </a:endParaRPr>
          </a:p>
        </p:txBody>
      </p:sp>
      <p:sp>
        <p:nvSpPr>
          <p:cNvPr id="174" name="Google Shape;174;g13538ebba94_1_36"/>
          <p:cNvSpPr/>
          <p:nvPr/>
        </p:nvSpPr>
        <p:spPr>
          <a:xfrm>
            <a:off x="2433926" y="1311300"/>
            <a:ext cx="20931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 name="Google Shape;175;g13538ebba94_1_36"/>
          <p:cNvSpPr txBox="1"/>
          <p:nvPr/>
        </p:nvSpPr>
        <p:spPr>
          <a:xfrm>
            <a:off x="2598852" y="1514954"/>
            <a:ext cx="1757100" cy="2338500"/>
          </a:xfrm>
          <a:prstGeom prst="rect">
            <a:avLst/>
          </a:prstGeom>
          <a:noFill/>
          <a:ln>
            <a:noFill/>
          </a:ln>
        </p:spPr>
        <p:txBody>
          <a:bodyPr anchorCtr="0" anchor="t" bIns="91425" lIns="0" spcFirstLastPara="1" rIns="91425" wrap="square" tIns="91425">
            <a:noAutofit/>
          </a:bodyPr>
          <a:lstStyle/>
          <a:p>
            <a:pPr indent="-163830" lvl="0" marL="182880" marR="0" rtl="0" algn="l">
              <a:lnSpc>
                <a:spcPct val="100000"/>
              </a:lnSpc>
              <a:spcBef>
                <a:spcPts val="0"/>
              </a:spcBef>
              <a:spcAft>
                <a:spcPts val="0"/>
              </a:spcAft>
              <a:buClr>
                <a:schemeClr val="dk1"/>
              </a:buClr>
              <a:buSzPts val="1100"/>
              <a:buFont typeface="Noto Sans Symbols"/>
              <a:buChar char="●"/>
            </a:pPr>
            <a:r>
              <a:rPr lang="en-US" sz="1100">
                <a:solidFill>
                  <a:schemeClr val="dk1"/>
                </a:solidFill>
              </a:rPr>
              <a:t>Why use Access? </a:t>
            </a:r>
            <a:endParaRPr b="0" i="0" sz="1100" u="none" cap="none" strike="noStrike">
              <a:solidFill>
                <a:srgbClr val="000000"/>
              </a:solidFill>
              <a:latin typeface="Arial"/>
              <a:ea typeface="Arial"/>
              <a:cs typeface="Arial"/>
              <a:sym typeface="Arial"/>
            </a:endParaRPr>
          </a:p>
          <a:p>
            <a:pPr indent="-216151" lvl="1" marL="448056" marR="0" rtl="0" algn="l">
              <a:lnSpc>
                <a:spcPct val="100000"/>
              </a:lnSpc>
              <a:spcBef>
                <a:spcPts val="1200"/>
              </a:spcBef>
              <a:spcAft>
                <a:spcPts val="0"/>
              </a:spcAft>
              <a:buClr>
                <a:schemeClr val="dk1"/>
              </a:buClr>
              <a:buSzPts val="1100"/>
              <a:buFont typeface="Noto Sans Symbols"/>
              <a:buChar char="–"/>
            </a:pPr>
            <a:r>
              <a:rPr lang="en-US" sz="1100">
                <a:solidFill>
                  <a:schemeClr val="dk1"/>
                </a:solidFill>
              </a:rPr>
              <a:t>Available to most</a:t>
            </a:r>
            <a:endParaRPr b="0" i="0" sz="1100" u="none" cap="none" strike="noStrike">
              <a:solidFill>
                <a:srgbClr val="000000"/>
              </a:solidFill>
              <a:latin typeface="Arial"/>
              <a:ea typeface="Arial"/>
              <a:cs typeface="Arial"/>
              <a:sym typeface="Arial"/>
            </a:endParaRPr>
          </a:p>
          <a:p>
            <a:pPr indent="-216151" lvl="1" marL="448056" marR="0" rtl="0" algn="l">
              <a:lnSpc>
                <a:spcPct val="100000"/>
              </a:lnSpc>
              <a:spcBef>
                <a:spcPts val="1200"/>
              </a:spcBef>
              <a:spcAft>
                <a:spcPts val="1200"/>
              </a:spcAft>
              <a:buClr>
                <a:schemeClr val="dk1"/>
              </a:buClr>
              <a:buSzPts val="1100"/>
              <a:buFont typeface="Noto Sans Symbols"/>
              <a:buChar char="–"/>
            </a:pPr>
            <a:r>
              <a:rPr lang="en-US" sz="1100">
                <a:solidFill>
                  <a:schemeClr val="dk1"/>
                </a:solidFill>
              </a:rPr>
              <a:t>User interface doesn’t require knowledge of computer languages (although SQL helps)</a:t>
            </a:r>
            <a:endParaRPr b="0" i="0" sz="1100" u="none" cap="none" strike="noStrike">
              <a:solidFill>
                <a:srgbClr val="000000"/>
              </a:solidFill>
              <a:latin typeface="Arial"/>
              <a:ea typeface="Arial"/>
              <a:cs typeface="Arial"/>
              <a:sym typeface="Arial"/>
            </a:endParaRPr>
          </a:p>
        </p:txBody>
      </p:sp>
      <p:sp>
        <p:nvSpPr>
          <p:cNvPr id="176" name="Google Shape;176;g13538ebba94_1_36"/>
          <p:cNvSpPr/>
          <p:nvPr/>
        </p:nvSpPr>
        <p:spPr>
          <a:xfrm>
            <a:off x="4616935" y="1311300"/>
            <a:ext cx="20931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 name="Google Shape;177;g13538ebba94_1_36"/>
          <p:cNvSpPr txBox="1"/>
          <p:nvPr/>
        </p:nvSpPr>
        <p:spPr>
          <a:xfrm>
            <a:off x="4781860" y="1514954"/>
            <a:ext cx="1757100" cy="2338500"/>
          </a:xfrm>
          <a:prstGeom prst="rect">
            <a:avLst/>
          </a:prstGeom>
          <a:noFill/>
          <a:ln>
            <a:noFill/>
          </a:ln>
        </p:spPr>
        <p:txBody>
          <a:bodyPr anchorCtr="0" anchor="t" bIns="91425" lIns="0" spcFirstLastPara="1" rIns="91425" wrap="square" tIns="91425">
            <a:noAutofit/>
          </a:bodyPr>
          <a:lstStyle/>
          <a:p>
            <a:pPr indent="-163830" lvl="0" marL="182880" marR="0" rtl="0" algn="l">
              <a:lnSpc>
                <a:spcPct val="100000"/>
              </a:lnSpc>
              <a:spcBef>
                <a:spcPts val="0"/>
              </a:spcBef>
              <a:spcAft>
                <a:spcPts val="0"/>
              </a:spcAft>
              <a:buClr>
                <a:schemeClr val="dk1"/>
              </a:buClr>
              <a:buSzPts val="1100"/>
              <a:buFont typeface="Noto Sans Symbols"/>
              <a:buChar char="●"/>
            </a:pPr>
            <a:r>
              <a:rPr lang="en-US" sz="1100">
                <a:solidFill>
                  <a:schemeClr val="dk1"/>
                </a:solidFill>
              </a:rPr>
              <a:t>When should Access be used? </a:t>
            </a:r>
            <a:endParaRPr b="0" i="0" sz="1100" u="none" cap="none" strike="noStrike">
              <a:solidFill>
                <a:srgbClr val="000000"/>
              </a:solidFill>
              <a:latin typeface="Arial"/>
              <a:ea typeface="Arial"/>
              <a:cs typeface="Arial"/>
              <a:sym typeface="Arial"/>
            </a:endParaRPr>
          </a:p>
          <a:p>
            <a:pPr indent="-216151" lvl="1" marL="448056" marR="0" rtl="0" algn="l">
              <a:lnSpc>
                <a:spcPct val="100000"/>
              </a:lnSpc>
              <a:spcBef>
                <a:spcPts val="1200"/>
              </a:spcBef>
              <a:spcAft>
                <a:spcPts val="0"/>
              </a:spcAft>
              <a:buClr>
                <a:schemeClr val="dk1"/>
              </a:buClr>
              <a:buSzPts val="1100"/>
              <a:buFont typeface="Noto Sans Symbols"/>
              <a:buChar char="–"/>
            </a:pPr>
            <a:r>
              <a:rPr lang="en-US" sz="1100">
                <a:solidFill>
                  <a:schemeClr val="dk1"/>
                </a:solidFill>
              </a:rPr>
              <a:t>To visualize large quantities of data for cleaning</a:t>
            </a:r>
            <a:endParaRPr sz="1100">
              <a:solidFill>
                <a:schemeClr val="dk1"/>
              </a:solidFill>
            </a:endParaRPr>
          </a:p>
          <a:p>
            <a:pPr indent="-216151" lvl="1" marL="448056" marR="0" rtl="0" algn="l">
              <a:lnSpc>
                <a:spcPct val="100000"/>
              </a:lnSpc>
              <a:spcBef>
                <a:spcPts val="1200"/>
              </a:spcBef>
              <a:spcAft>
                <a:spcPts val="0"/>
              </a:spcAft>
              <a:buClr>
                <a:schemeClr val="dk1"/>
              </a:buClr>
              <a:buSzPts val="1100"/>
              <a:buFont typeface="Noto Sans Symbols"/>
              <a:buChar char="–"/>
            </a:pPr>
            <a:r>
              <a:rPr lang="en-US" sz="1100">
                <a:solidFill>
                  <a:schemeClr val="dk1"/>
                </a:solidFill>
              </a:rPr>
              <a:t>To normalize and clean data</a:t>
            </a:r>
            <a:endParaRPr sz="1100">
              <a:solidFill>
                <a:schemeClr val="dk1"/>
              </a:solidFill>
            </a:endParaRPr>
          </a:p>
          <a:p>
            <a:pPr indent="-216151" lvl="1" marL="448056" marR="0" rtl="0" algn="l">
              <a:lnSpc>
                <a:spcPct val="100000"/>
              </a:lnSpc>
              <a:spcBef>
                <a:spcPts val="1200"/>
              </a:spcBef>
              <a:spcAft>
                <a:spcPts val="1200"/>
              </a:spcAft>
              <a:buClr>
                <a:schemeClr val="dk1"/>
              </a:buClr>
              <a:buSzPts val="1100"/>
              <a:buFont typeface="Noto Sans Symbols"/>
              <a:buChar char="–"/>
            </a:pPr>
            <a:r>
              <a:rPr lang="en-US" sz="1100">
                <a:solidFill>
                  <a:schemeClr val="dk1"/>
                </a:solidFill>
              </a:rPr>
              <a:t>To produce an end product for import into the final database platform</a:t>
            </a:r>
            <a:endParaRPr sz="1100">
              <a:solidFill>
                <a:schemeClr val="dk1"/>
              </a:solidFill>
            </a:endParaRPr>
          </a:p>
        </p:txBody>
      </p:sp>
      <p:sp>
        <p:nvSpPr>
          <p:cNvPr id="178" name="Google Shape;178;g13538ebba94_1_36"/>
          <p:cNvSpPr/>
          <p:nvPr/>
        </p:nvSpPr>
        <p:spPr>
          <a:xfrm>
            <a:off x="6799935" y="1311300"/>
            <a:ext cx="2093100" cy="2888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g13538ebba94_1_36"/>
          <p:cNvSpPr txBox="1"/>
          <p:nvPr/>
        </p:nvSpPr>
        <p:spPr>
          <a:xfrm>
            <a:off x="6964860" y="1514954"/>
            <a:ext cx="1757100" cy="2338500"/>
          </a:xfrm>
          <a:prstGeom prst="rect">
            <a:avLst/>
          </a:prstGeom>
          <a:noFill/>
          <a:ln>
            <a:noFill/>
          </a:ln>
        </p:spPr>
        <p:txBody>
          <a:bodyPr anchorCtr="0" anchor="t" bIns="91425" lIns="0" spcFirstLastPara="1" rIns="91425" wrap="square" tIns="91425">
            <a:normAutofit fontScale="77500" lnSpcReduction="10000"/>
          </a:bodyPr>
          <a:lstStyle/>
          <a:p>
            <a:pPr indent="-153034" lvl="0" marL="182880" marR="0" rtl="0" algn="l">
              <a:lnSpc>
                <a:spcPct val="100000"/>
              </a:lnSpc>
              <a:spcBef>
                <a:spcPts val="0"/>
              </a:spcBef>
              <a:spcAft>
                <a:spcPts val="0"/>
              </a:spcAft>
              <a:buClr>
                <a:schemeClr val="dk1"/>
              </a:buClr>
              <a:buSzPct val="100000"/>
              <a:buFont typeface="Noto Sans Symbols"/>
              <a:buChar char="●"/>
            </a:pPr>
            <a:r>
              <a:rPr lang="en-US" sz="1200">
                <a:solidFill>
                  <a:schemeClr val="dk1"/>
                </a:solidFill>
              </a:rPr>
              <a:t>Need help? </a:t>
            </a:r>
            <a:endParaRPr b="0" i="0" sz="1200" u="none" cap="none" strike="noStrike">
              <a:solidFill>
                <a:srgbClr val="000000"/>
              </a:solidFill>
              <a:latin typeface="Arial"/>
              <a:ea typeface="Arial"/>
              <a:cs typeface="Arial"/>
              <a:sym typeface="Arial"/>
            </a:endParaRPr>
          </a:p>
          <a:p>
            <a:pPr indent="-205356" lvl="1" marL="448056" marR="0" rtl="0" algn="l">
              <a:lnSpc>
                <a:spcPct val="100000"/>
              </a:lnSpc>
              <a:spcBef>
                <a:spcPts val="1200"/>
              </a:spcBef>
              <a:spcAft>
                <a:spcPts val="0"/>
              </a:spcAft>
              <a:buClr>
                <a:schemeClr val="dk1"/>
              </a:buClr>
              <a:buSzPct val="100000"/>
              <a:buFont typeface="Noto Sans Symbols"/>
              <a:buChar char="–"/>
            </a:pPr>
            <a:r>
              <a:rPr lang="en-US" sz="1200">
                <a:solidFill>
                  <a:schemeClr val="dk1"/>
                </a:solidFill>
              </a:rPr>
              <a:t>Access has a built in help feature and online help: </a:t>
            </a:r>
            <a:r>
              <a:rPr lang="en-US" sz="1200" u="sng">
                <a:solidFill>
                  <a:schemeClr val="hlink"/>
                </a:solidFill>
                <a:hlinkClick r:id="rId3"/>
              </a:rPr>
              <a:t>https://support.office.</a:t>
            </a:r>
            <a:br>
              <a:rPr lang="en-US" sz="1200" u="sng">
                <a:solidFill>
                  <a:schemeClr val="hlink"/>
                </a:solidFill>
                <a:hlinkClick r:id="rId4"/>
              </a:rPr>
            </a:br>
            <a:r>
              <a:rPr lang="en-US" sz="1200" u="sng">
                <a:solidFill>
                  <a:schemeClr val="hlink"/>
                </a:solidFill>
                <a:hlinkClick r:id="rId5"/>
              </a:rPr>
              <a:t>com/en-US/Access</a:t>
            </a:r>
            <a:r>
              <a:rPr lang="en-US" sz="1200">
                <a:solidFill>
                  <a:schemeClr val="dk1"/>
                </a:solidFill>
              </a:rPr>
              <a:t> </a:t>
            </a:r>
            <a:endParaRPr sz="1200">
              <a:solidFill>
                <a:schemeClr val="dk1"/>
              </a:solidFill>
            </a:endParaRPr>
          </a:p>
          <a:p>
            <a:pPr indent="-205356" lvl="1" marL="448056" marR="0" rtl="0" algn="l">
              <a:lnSpc>
                <a:spcPct val="100000"/>
              </a:lnSpc>
              <a:spcBef>
                <a:spcPts val="1200"/>
              </a:spcBef>
              <a:spcAft>
                <a:spcPts val="1200"/>
              </a:spcAft>
              <a:buClr>
                <a:schemeClr val="dk1"/>
              </a:buClr>
              <a:buSzPct val="100000"/>
              <a:buFont typeface="Noto Sans Symbols"/>
              <a:buChar char="–"/>
            </a:pPr>
            <a:r>
              <a:rPr lang="en-US" sz="1200">
                <a:solidFill>
                  <a:schemeClr val="dk1"/>
                </a:solidFill>
              </a:rPr>
              <a:t>There are plenty of user group online sites that can provide help as well. Google your question directly with the word “Access” and the version to get a list of help blogs.</a:t>
            </a:r>
            <a:endParaRPr sz="1200">
              <a:solidFill>
                <a:schemeClr val="dk1"/>
              </a:solidFill>
            </a:endParaRPr>
          </a:p>
        </p:txBody>
      </p:sp>
      <p:sp>
        <p:nvSpPr>
          <p:cNvPr id="180" name="Google Shape;180;g13538ebba94_1_3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ACCESS</a:t>
            </a:r>
            <a:endParaRPr b="1" i="0" sz="100" u="none" cap="none" strike="noStrike">
              <a:solidFill>
                <a:schemeClr val="accent1"/>
              </a:solidFill>
              <a:latin typeface="Arial"/>
              <a:ea typeface="Arial"/>
              <a:cs typeface="Arial"/>
              <a:sym typeface="Arial"/>
            </a:endParaRPr>
          </a:p>
        </p:txBody>
      </p:sp>
      <p:sp>
        <p:nvSpPr>
          <p:cNvPr id="181" name="Google Shape;181;g13538ebba94_1_36"/>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Access Essentials</a:t>
            </a:r>
            <a:endParaRPr b="1" i="0" sz="2200" u="none" cap="none" strike="noStrike">
              <a:solidFill>
                <a:schemeClr val="dk2"/>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3538ebba94_1_59"/>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87" name="Google Shape;187;g13538ebba94_1_59"/>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ACCESS</a:t>
            </a:r>
            <a:endParaRPr b="1" i="0" sz="100" u="none" cap="none" strike="noStrike">
              <a:solidFill>
                <a:schemeClr val="accent1"/>
              </a:solidFill>
              <a:latin typeface="Arial"/>
              <a:ea typeface="Arial"/>
              <a:cs typeface="Arial"/>
              <a:sym typeface="Arial"/>
            </a:endParaRPr>
          </a:p>
        </p:txBody>
      </p:sp>
      <p:sp>
        <p:nvSpPr>
          <p:cNvPr id="188" name="Google Shape;188;g13538ebba94_1_5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Getting Access</a:t>
            </a:r>
            <a:endParaRPr b="1" i="0" sz="2200" u="none" cap="none" strike="noStrike">
              <a:solidFill>
                <a:schemeClr val="dk2"/>
              </a:solidFill>
              <a:latin typeface="Arial"/>
              <a:ea typeface="Arial"/>
              <a:cs typeface="Arial"/>
              <a:sym typeface="Arial"/>
            </a:endParaRPr>
          </a:p>
        </p:txBody>
      </p:sp>
      <p:sp>
        <p:nvSpPr>
          <p:cNvPr id="189" name="Google Shape;189;g13538ebba94_1_59"/>
          <p:cNvSpPr txBox="1"/>
          <p:nvPr/>
        </p:nvSpPr>
        <p:spPr>
          <a:xfrm>
            <a:off x="490525" y="1513625"/>
            <a:ext cx="7680300" cy="2981100"/>
          </a:xfrm>
          <a:prstGeom prst="rect">
            <a:avLst/>
          </a:prstGeom>
          <a:noFill/>
          <a:ln>
            <a:noFill/>
          </a:ln>
        </p:spPr>
        <p:txBody>
          <a:bodyPr anchorCtr="0" anchor="t" bIns="91425" lIns="91425" spcFirstLastPara="1" rIns="91425" wrap="square" tIns="91425">
            <a:spAutoFit/>
          </a:bodyPr>
          <a:lstStyle/>
          <a:p>
            <a:pPr indent="-317500" lvl="0" marL="457200" rtl="0" algn="l">
              <a:spcBef>
                <a:spcPts val="1000"/>
              </a:spcBef>
              <a:spcAft>
                <a:spcPts val="0"/>
              </a:spcAft>
              <a:buSzPts val="1400"/>
              <a:buChar char="●"/>
            </a:pPr>
            <a:r>
              <a:rPr lang="en-US"/>
              <a:t>Access is available with the Microsoft Office suite</a:t>
            </a:r>
            <a:endParaRPr/>
          </a:p>
          <a:p>
            <a:pPr indent="-317500" lvl="0" marL="457200" rtl="0" algn="l">
              <a:spcBef>
                <a:spcPts val="1000"/>
              </a:spcBef>
              <a:spcAft>
                <a:spcPts val="0"/>
              </a:spcAft>
              <a:buSzPts val="1400"/>
              <a:buChar char="●"/>
            </a:pPr>
            <a:r>
              <a:rPr lang="en-US"/>
              <a:t>Explanation of the differences between versions:</a:t>
            </a:r>
            <a:r>
              <a:rPr lang="en-US"/>
              <a:t> </a:t>
            </a:r>
            <a:r>
              <a:rPr lang="en-US" u="sng">
                <a:solidFill>
                  <a:schemeClr val="hlink"/>
                </a:solidFill>
                <a:hlinkClick r:id="rId3"/>
              </a:rPr>
              <a:t>https://www.stl-training.co.uk/versions/access-difference.php</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17500" lvl="0" marL="457200" rtl="0" algn="l">
              <a:spcBef>
                <a:spcPts val="1000"/>
              </a:spcBef>
              <a:spcAft>
                <a:spcPts val="0"/>
              </a:spcAft>
              <a:buSzPts val="1400"/>
              <a:buChar char="●"/>
            </a:pPr>
            <a:r>
              <a:rPr lang="en-US"/>
              <a:t>Security settings for the program are available: </a:t>
            </a:r>
            <a:endParaRPr/>
          </a:p>
          <a:p>
            <a:pPr indent="-317500" lvl="1" marL="914400" rtl="0" algn="l">
              <a:spcBef>
                <a:spcPts val="1000"/>
              </a:spcBef>
              <a:spcAft>
                <a:spcPts val="0"/>
              </a:spcAft>
              <a:buSzPts val="1400"/>
              <a:buChar char="○"/>
            </a:pPr>
            <a:r>
              <a:rPr lang="en-US"/>
              <a:t>By clicking the </a:t>
            </a:r>
            <a:r>
              <a:rPr lang="en-US">
                <a:solidFill>
                  <a:schemeClr val="accent3"/>
                </a:solidFill>
              </a:rPr>
              <a:t>Office button</a:t>
            </a:r>
            <a:r>
              <a:rPr lang="en-US"/>
              <a:t> (2007)</a:t>
            </a:r>
            <a:endParaRPr/>
          </a:p>
          <a:p>
            <a:pPr indent="-317500" lvl="1" marL="914400" rtl="0" algn="l">
              <a:spcBef>
                <a:spcPts val="1000"/>
              </a:spcBef>
              <a:spcAft>
                <a:spcPts val="0"/>
              </a:spcAft>
              <a:buSzPts val="1400"/>
              <a:buChar char="○"/>
            </a:pPr>
            <a:r>
              <a:rPr lang="en-US"/>
              <a:t>By clicking the </a:t>
            </a:r>
            <a:r>
              <a:rPr lang="en-US">
                <a:solidFill>
                  <a:schemeClr val="accent3"/>
                </a:solidFill>
              </a:rPr>
              <a:t>Options button</a:t>
            </a:r>
            <a:r>
              <a:rPr lang="en-US"/>
              <a:t> on the </a:t>
            </a:r>
            <a:r>
              <a:rPr lang="en-US">
                <a:solidFill>
                  <a:schemeClr val="accent3"/>
                </a:solidFill>
              </a:rPr>
              <a:t>File menu</a:t>
            </a:r>
            <a:r>
              <a:rPr lang="en-US"/>
              <a:t> (2010)</a:t>
            </a:r>
            <a:endParaRPr/>
          </a:p>
          <a:p>
            <a:pPr indent="-317500" lvl="0" marL="457200" rtl="0" algn="l">
              <a:spcBef>
                <a:spcPts val="1000"/>
              </a:spcBef>
              <a:spcAft>
                <a:spcPts val="0"/>
              </a:spcAft>
              <a:buSzPts val="1400"/>
              <a:buChar char="●"/>
            </a:pPr>
            <a:r>
              <a:rPr lang="en-US"/>
              <a:t>The Microsoft Trust Center allows you to control the privacy settings and determine where Access saves </a:t>
            </a:r>
            <a:r>
              <a:rPr lang="en-US">
                <a:extLst>
                  <a:ext uri="http://customooxmlschemas.google.com/">
                    <go:slidesCustomData xmlns:go="http://customooxmlschemas.google.com/" textRoundtripDataId="0"/>
                  </a:ext>
                </a:extLst>
              </a:rPr>
              <a:t>data</a:t>
            </a:r>
            <a:r>
              <a:rPr lang="en-US"/>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3538ebba94_2_0"/>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195" name="Google Shape;195;g13538ebba94_2_0"/>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ACCESS</a:t>
            </a:r>
            <a:endParaRPr b="1" sz="100">
              <a:solidFill>
                <a:schemeClr val="accent1"/>
              </a:solidFill>
            </a:endParaRPr>
          </a:p>
        </p:txBody>
      </p:sp>
      <p:sp>
        <p:nvSpPr>
          <p:cNvPr id="196" name="Google Shape;196;g13538ebba94_2_0"/>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What Can/Can’t Access Do?</a:t>
            </a:r>
            <a:endParaRPr b="1" i="0" sz="2200" u="none" cap="none" strike="noStrike">
              <a:solidFill>
                <a:schemeClr val="dk2"/>
              </a:solidFill>
              <a:latin typeface="Arial"/>
              <a:ea typeface="Arial"/>
              <a:cs typeface="Arial"/>
              <a:sym typeface="Arial"/>
            </a:endParaRPr>
          </a:p>
        </p:txBody>
      </p:sp>
      <p:graphicFrame>
        <p:nvGraphicFramePr>
          <p:cNvPr id="197" name="Google Shape;197;g13538ebba94_2_0"/>
          <p:cNvGraphicFramePr/>
          <p:nvPr/>
        </p:nvGraphicFramePr>
        <p:xfrm>
          <a:off x="1871251" y="1524047"/>
          <a:ext cx="3000000" cy="3000000"/>
        </p:xfrm>
        <a:graphic>
          <a:graphicData uri="http://schemas.openxmlformats.org/drawingml/2006/table">
            <a:tbl>
              <a:tblPr bandRow="1" firstRow="1">
                <a:noFill/>
                <a:tableStyleId>{F537B8A7-0D3A-4AA9-805C-62F12BCED220}</a:tableStyleId>
              </a:tblPr>
              <a:tblGrid>
                <a:gridCol w="3858200"/>
                <a:gridCol w="1543300"/>
              </a:tblGrid>
              <a:tr h="437775">
                <a:tc>
                  <a:txBody>
                    <a:bodyPr/>
                    <a:lstStyle/>
                    <a:p>
                      <a:pPr indent="0" lvl="0" marL="0" marR="0" rtl="0" algn="l">
                        <a:lnSpc>
                          <a:spcPct val="100000"/>
                        </a:lnSpc>
                        <a:spcBef>
                          <a:spcPts val="0"/>
                        </a:spcBef>
                        <a:spcAft>
                          <a:spcPts val="0"/>
                        </a:spcAft>
                        <a:buClr>
                          <a:srgbClr val="000000"/>
                        </a:buClr>
                        <a:buSzPts val="1000"/>
                        <a:buFont typeface="Arial"/>
                        <a:buNone/>
                      </a:pPr>
                      <a:r>
                        <a:t/>
                      </a:r>
                      <a:endParaRPr sz="1200" u="none" cap="none" strike="noStrike">
                        <a:solidFill>
                          <a:schemeClr val="dk2"/>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000">
                          <a:solidFill>
                            <a:schemeClr val="dk2"/>
                          </a:solidFill>
                        </a:rPr>
                        <a:t>Access</a:t>
                      </a:r>
                      <a:endParaRPr sz="1000" u="none" cap="none" strike="noStrike">
                        <a:solidFill>
                          <a:schemeClr val="dk2"/>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ACBDBD"/>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US" sz="1000"/>
                        <a:t>Formulas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US" sz="1000"/>
                        <a:t>Charts &amp; Graphs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US" sz="1000"/>
                        <a:t>Auto-formats fields</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US" sz="1000"/>
                        <a:t>Allow creation of lookup lists</a:t>
                      </a:r>
                      <a:endParaRPr sz="1000"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75">
                <a:tc>
                  <a:txBody>
                    <a:bodyPr/>
                    <a:lstStyle/>
                    <a:p>
                      <a:pPr indent="0" lvl="0" marL="0" marR="0" rtl="0" algn="l">
                        <a:lnSpc>
                          <a:spcPct val="100000"/>
                        </a:lnSpc>
                        <a:spcBef>
                          <a:spcPts val="0"/>
                        </a:spcBef>
                        <a:spcAft>
                          <a:spcPts val="0"/>
                        </a:spcAft>
                        <a:buClr>
                          <a:srgbClr val="000000"/>
                        </a:buClr>
                        <a:buSzPts val="1400"/>
                        <a:buFont typeface="Arial"/>
                        <a:buNone/>
                      </a:pPr>
                      <a:r>
                        <a:rPr lang="en-US" sz="1000"/>
                        <a:t>Allow character sets besides Latin1 (e.g., UTF-8)</a:t>
                      </a:r>
                      <a:endParaRPr sz="1000" u="none" cap="none" strike="noStrike"/>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None/>
                      </a:pPr>
                      <a:r>
                        <a:rPr lang="en-US" sz="1000"/>
                        <a:t>Track changes after closing</a:t>
                      </a:r>
                      <a:endParaRPr sz="1000"/>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75">
                <a:tc>
                  <a:txBody>
                    <a:bodyPr/>
                    <a:lstStyle/>
                    <a:p>
                      <a:pPr indent="0" lvl="0" marL="0" marR="0" rtl="0" algn="l">
                        <a:lnSpc>
                          <a:spcPct val="100000"/>
                        </a:lnSpc>
                        <a:spcBef>
                          <a:spcPts val="0"/>
                        </a:spcBef>
                        <a:spcAft>
                          <a:spcPts val="0"/>
                        </a:spcAft>
                        <a:buNone/>
                      </a:pPr>
                      <a:r>
                        <a:rPr lang="en-US" sz="1000"/>
                        <a:t>Maintain integrity between rows and columns</a:t>
                      </a:r>
                      <a:endParaRPr sz="1000"/>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None/>
                      </a:pPr>
                      <a:r>
                        <a:rPr lang="en-US" sz="1000"/>
                        <a:t>Enforce referential integrity between different sheets</a:t>
                      </a:r>
                      <a:endParaRPr sz="1000"/>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r h="285375">
                <a:tc>
                  <a:txBody>
                    <a:bodyPr/>
                    <a:lstStyle/>
                    <a:p>
                      <a:pPr indent="0" lvl="0" marL="0" marR="0" rtl="0" algn="l">
                        <a:lnSpc>
                          <a:spcPct val="100000"/>
                        </a:lnSpc>
                        <a:spcBef>
                          <a:spcPts val="0"/>
                        </a:spcBef>
                        <a:spcAft>
                          <a:spcPts val="0"/>
                        </a:spcAft>
                        <a:buNone/>
                      </a:pPr>
                      <a:r>
                        <a:rPr lang="en-US" sz="1000"/>
                        <a:t>Directly changes your original data</a:t>
                      </a:r>
                      <a:endParaRPr sz="1000"/>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c>
                  <a:txBody>
                    <a:bodyPr/>
                    <a:lstStyle/>
                    <a:p>
                      <a:pPr indent="0" lvl="0" marL="0" marR="0" rtl="0" algn="l">
                        <a:lnSpc>
                          <a:spcPct val="100000"/>
                        </a:lnSpc>
                        <a:spcBef>
                          <a:spcPts val="0"/>
                        </a:spcBef>
                        <a:spcAft>
                          <a:spcPts val="0"/>
                        </a:spcAft>
                        <a:buNone/>
                      </a:pPr>
                      <a:r>
                        <a:t/>
                      </a:r>
                      <a:endParaRPr sz="1400" u="none" cap="none" strike="noStrike"/>
                    </a:p>
                  </a:txBody>
                  <a:tcPr marT="36000" marB="36000" marR="91450" marL="91450">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5DDDD"/>
                    </a:solidFill>
                  </a:tcPr>
                </a:tc>
              </a:tr>
              <a:tr h="285375">
                <a:tc>
                  <a:txBody>
                    <a:bodyPr/>
                    <a:lstStyle/>
                    <a:p>
                      <a:pPr indent="0" lvl="0" marL="0" marR="0" rtl="0" algn="l">
                        <a:lnSpc>
                          <a:spcPct val="100000"/>
                        </a:lnSpc>
                        <a:spcBef>
                          <a:spcPts val="0"/>
                        </a:spcBef>
                        <a:spcAft>
                          <a:spcPts val="0"/>
                        </a:spcAft>
                        <a:buNone/>
                      </a:pPr>
                      <a:r>
                        <a:rPr lang="en-US" sz="1000"/>
                        <a:t>Assists in formula writing</a:t>
                      </a:r>
                      <a:endParaRPr sz="1000"/>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c>
                  <a:txBody>
                    <a:bodyPr/>
                    <a:lstStyle/>
                    <a:p>
                      <a:pPr indent="0" lvl="0" marL="0" marR="0" rtl="0" algn="ctr">
                        <a:lnSpc>
                          <a:spcPct val="100000"/>
                        </a:lnSpc>
                        <a:spcBef>
                          <a:spcPts val="0"/>
                        </a:spcBef>
                        <a:spcAft>
                          <a:spcPts val="0"/>
                        </a:spcAft>
                        <a:buNone/>
                      </a:pPr>
                      <a:r>
                        <a:rPr lang="en-US" sz="1000">
                          <a:solidFill>
                            <a:srgbClr val="7F7F7F"/>
                          </a:solidFill>
                        </a:rPr>
                        <a:t>Limited</a:t>
                      </a:r>
                      <a:endParaRPr sz="1000" u="none" cap="none" strike="noStrike">
                        <a:solidFill>
                          <a:srgbClr val="7F7F7F"/>
                        </a:solidFill>
                      </a:endParaRPr>
                    </a:p>
                  </a:txBody>
                  <a:tcPr marT="36000" marB="36000" marR="91450" marL="91450"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7ECEA"/>
                    </a:solidFill>
                  </a:tcPr>
                </a:tc>
              </a:tr>
            </a:tbl>
          </a:graphicData>
        </a:graphic>
      </p:graphicFrame>
      <p:sp>
        <p:nvSpPr>
          <p:cNvPr id="198" name="Google Shape;198;g13538ebba94_2_0"/>
          <p:cNvSpPr/>
          <p:nvPr/>
        </p:nvSpPr>
        <p:spPr>
          <a:xfrm>
            <a:off x="6409839" y="2013249"/>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13538ebba94_2_0"/>
          <p:cNvSpPr/>
          <p:nvPr/>
        </p:nvSpPr>
        <p:spPr>
          <a:xfrm>
            <a:off x="6409839" y="3154493"/>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13538ebba94_2_0"/>
          <p:cNvSpPr/>
          <p:nvPr/>
        </p:nvSpPr>
        <p:spPr>
          <a:xfrm>
            <a:off x="6409839" y="3725116"/>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13538ebba94_2_0"/>
          <p:cNvSpPr/>
          <p:nvPr/>
        </p:nvSpPr>
        <p:spPr>
          <a:xfrm>
            <a:off x="6409839" y="4295738"/>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13538ebba94_2_0"/>
          <p:cNvSpPr/>
          <p:nvPr/>
        </p:nvSpPr>
        <p:spPr>
          <a:xfrm>
            <a:off x="6409839" y="2298560"/>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13538ebba94_2_0"/>
          <p:cNvSpPr/>
          <p:nvPr/>
        </p:nvSpPr>
        <p:spPr>
          <a:xfrm>
            <a:off x="6409839" y="2869182"/>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13538ebba94_2_0"/>
          <p:cNvSpPr/>
          <p:nvPr/>
        </p:nvSpPr>
        <p:spPr>
          <a:xfrm>
            <a:off x="6409839" y="4010427"/>
            <a:ext cx="182428" cy="182428"/>
          </a:xfrm>
          <a:custGeom>
            <a:rect b="b" l="l" r="r" t="t"/>
            <a:pathLst>
              <a:path extrusionOk="0" h="447675" w="447675">
                <a:moveTo>
                  <a:pt x="329089" y="131159"/>
                </a:moveTo>
                <a:lnTo>
                  <a:pt x="184280" y="285826"/>
                </a:lnTo>
                <a:lnTo>
                  <a:pt x="111557" y="219056"/>
                </a:lnTo>
                <a:cubicBezTo>
                  <a:pt x="101870" y="210160"/>
                  <a:pt x="86801" y="210817"/>
                  <a:pt x="77915" y="220494"/>
                </a:cubicBezTo>
                <a:cubicBezTo>
                  <a:pt x="69028" y="230172"/>
                  <a:pt x="69666" y="245250"/>
                  <a:pt x="79353" y="254137"/>
                </a:cubicBezTo>
                <a:lnTo>
                  <a:pt x="169440" y="336852"/>
                </a:lnTo>
                <a:cubicBezTo>
                  <a:pt x="174003" y="341043"/>
                  <a:pt x="179775" y="343119"/>
                  <a:pt x="185528" y="343119"/>
                </a:cubicBezTo>
                <a:cubicBezTo>
                  <a:pt x="191891" y="343119"/>
                  <a:pt x="198234" y="340585"/>
                  <a:pt x="202921" y="335585"/>
                </a:cubicBezTo>
                <a:lnTo>
                  <a:pt x="363855" y="163716"/>
                </a:lnTo>
                <a:cubicBezTo>
                  <a:pt x="372837" y="154115"/>
                  <a:pt x="372351" y="139046"/>
                  <a:pt x="362750" y="130054"/>
                </a:cubicBezTo>
                <a:cubicBezTo>
                  <a:pt x="353149" y="121072"/>
                  <a:pt x="338080" y="121577"/>
                  <a:pt x="329089" y="131159"/>
                </a:cubicBezTo>
                <a:close/>
                <a:moveTo>
                  <a:pt x="346081" y="0"/>
                </a:moveTo>
                <a:lnTo>
                  <a:pt x="101594" y="0"/>
                </a:lnTo>
                <a:cubicBezTo>
                  <a:pt x="45577" y="0"/>
                  <a:pt x="0" y="45577"/>
                  <a:pt x="0" y="101594"/>
                </a:cubicBezTo>
                <a:lnTo>
                  <a:pt x="0" y="346081"/>
                </a:lnTo>
                <a:cubicBezTo>
                  <a:pt x="0" y="402098"/>
                  <a:pt x="45577" y="447675"/>
                  <a:pt x="101594" y="447675"/>
                </a:cubicBezTo>
                <a:lnTo>
                  <a:pt x="346081" y="447675"/>
                </a:lnTo>
                <a:cubicBezTo>
                  <a:pt x="402098" y="447675"/>
                  <a:pt x="447675" y="402098"/>
                  <a:pt x="447675" y="346081"/>
                </a:cubicBezTo>
                <a:lnTo>
                  <a:pt x="447675" y="101594"/>
                </a:lnTo>
                <a:cubicBezTo>
                  <a:pt x="447675" y="45577"/>
                  <a:pt x="402098" y="0"/>
                  <a:pt x="346081" y="0"/>
                </a:cubicBezTo>
                <a:close/>
                <a:moveTo>
                  <a:pt x="400050" y="346081"/>
                </a:moveTo>
                <a:cubicBezTo>
                  <a:pt x="400050" y="375837"/>
                  <a:pt x="375837" y="400050"/>
                  <a:pt x="346081" y="400050"/>
                </a:cubicBezTo>
                <a:lnTo>
                  <a:pt x="101594" y="400050"/>
                </a:lnTo>
                <a:cubicBezTo>
                  <a:pt x="71838" y="400050"/>
                  <a:pt x="47625" y="375837"/>
                  <a:pt x="47625" y="346081"/>
                </a:cubicBezTo>
                <a:lnTo>
                  <a:pt x="47625" y="101594"/>
                </a:lnTo>
                <a:cubicBezTo>
                  <a:pt x="47625" y="71838"/>
                  <a:pt x="71838" y="47625"/>
                  <a:pt x="101594" y="47625"/>
                </a:cubicBezTo>
                <a:lnTo>
                  <a:pt x="346081" y="47625"/>
                </a:lnTo>
                <a:cubicBezTo>
                  <a:pt x="375837" y="47625"/>
                  <a:pt x="400050" y="71838"/>
                  <a:pt x="400050" y="101594"/>
                </a:cubicBezTo>
                <a:lnTo>
                  <a:pt x="400050" y="346081"/>
                </a:lnTo>
                <a:close/>
              </a:path>
            </a:pathLst>
          </a:custGeom>
          <a:solidFill>
            <a:srgbClr val="7F7F7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13538ebba94_1_89"/>
          <p:cNvSpPr txBox="1"/>
          <p:nvPr/>
        </p:nvSpPr>
        <p:spPr>
          <a:xfrm>
            <a:off x="395289" y="925164"/>
            <a:ext cx="6264300" cy="432000"/>
          </a:xfrm>
          <a:prstGeom prst="rect">
            <a:avLst/>
          </a:prstGeom>
          <a:noFill/>
          <a:ln>
            <a:noFill/>
          </a:ln>
        </p:spPr>
        <p:txBody>
          <a:bodyPr anchorCtr="0" anchor="t" bIns="91425" lIns="0" spcFirstLastPara="1" rIns="91425" wrap="square" tIns="0">
            <a:normAutofit/>
          </a:bodyPr>
          <a:lstStyle/>
          <a:p>
            <a:pPr indent="0" lvl="0" marL="0" marR="0" rtl="0" algn="l">
              <a:lnSpc>
                <a:spcPct val="100000"/>
              </a:lnSpc>
              <a:spcBef>
                <a:spcPts val="0"/>
              </a:spcBef>
              <a:spcAft>
                <a:spcPts val="0"/>
              </a:spcAft>
              <a:buClr>
                <a:schemeClr val="dk1"/>
              </a:buClr>
              <a:buSzPts val="2000"/>
              <a:buFont typeface="Arial"/>
              <a:buNone/>
            </a:pPr>
            <a:r>
              <a:t/>
            </a:r>
            <a:endParaRPr b="0" i="0" sz="1050" u="none" cap="none" strike="noStrike">
              <a:solidFill>
                <a:srgbClr val="7F7F7F"/>
              </a:solidFill>
              <a:latin typeface="Arial"/>
              <a:ea typeface="Arial"/>
              <a:cs typeface="Arial"/>
              <a:sym typeface="Arial"/>
            </a:endParaRPr>
          </a:p>
        </p:txBody>
      </p:sp>
      <p:sp>
        <p:nvSpPr>
          <p:cNvPr id="210" name="Google Shape;210;g13538ebba94_1_89"/>
          <p:cNvSpPr txBox="1"/>
          <p:nvPr/>
        </p:nvSpPr>
        <p:spPr>
          <a:xfrm>
            <a:off x="6056787" y="268291"/>
            <a:ext cx="2808300" cy="3312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ACCESS</a:t>
            </a:r>
            <a:endParaRPr b="1" i="0" sz="100" u="none" cap="none" strike="noStrike">
              <a:solidFill>
                <a:schemeClr val="accent1"/>
              </a:solidFill>
              <a:latin typeface="Arial"/>
              <a:ea typeface="Arial"/>
              <a:cs typeface="Arial"/>
              <a:sym typeface="Arial"/>
            </a:endParaRPr>
          </a:p>
        </p:txBody>
      </p:sp>
      <p:sp>
        <p:nvSpPr>
          <p:cNvPr id="211" name="Google Shape;211;g13538ebba94_1_89"/>
          <p:cNvSpPr txBox="1"/>
          <p:nvPr/>
        </p:nvSpPr>
        <p:spPr>
          <a:xfrm>
            <a:off x="250825" y="268300"/>
            <a:ext cx="7303800" cy="539700"/>
          </a:xfrm>
          <a:prstGeom prst="rect">
            <a:avLst/>
          </a:prstGeom>
          <a:noFill/>
          <a:ln>
            <a:noFill/>
          </a:ln>
        </p:spPr>
        <p:txBody>
          <a:bodyPr anchorCtr="0" anchor="t" bIns="91425" lIns="0" spcFirstLastPara="1" rIns="91425" wrap="square" tIns="0">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1"/>
                </a:solidFill>
              </a:rPr>
              <a:t>What is Access? </a:t>
            </a:r>
            <a:endParaRPr b="1" i="0" sz="2200" u="none" cap="none" strike="noStrike">
              <a:solidFill>
                <a:schemeClr val="dk2"/>
              </a:solidFill>
              <a:latin typeface="Arial"/>
              <a:ea typeface="Arial"/>
              <a:cs typeface="Arial"/>
              <a:sym typeface="Arial"/>
            </a:endParaRPr>
          </a:p>
        </p:txBody>
      </p:sp>
      <p:sp>
        <p:nvSpPr>
          <p:cNvPr id="212" name="Google Shape;212;g13538ebba94_1_89"/>
          <p:cNvSpPr txBox="1"/>
          <p:nvPr/>
        </p:nvSpPr>
        <p:spPr>
          <a:xfrm>
            <a:off x="250826" y="800734"/>
            <a:ext cx="64818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Access is a database program (or platform).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sp>
        <p:nvSpPr>
          <p:cNvPr id="213" name="Google Shape;213;g13538ebba94_1_89"/>
          <p:cNvSpPr txBox="1"/>
          <p:nvPr/>
        </p:nvSpPr>
        <p:spPr>
          <a:xfrm>
            <a:off x="490525" y="1513625"/>
            <a:ext cx="7680300" cy="21189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n-US"/>
              <a:t>Access: </a:t>
            </a:r>
            <a:endParaRPr/>
          </a:p>
          <a:p>
            <a:pPr indent="-317500" lvl="0" marL="457200" rtl="0" algn="l">
              <a:spcBef>
                <a:spcPts val="1000"/>
              </a:spcBef>
              <a:spcAft>
                <a:spcPts val="0"/>
              </a:spcAft>
              <a:buSzPts val="1400"/>
              <a:buChar char="●"/>
            </a:pPr>
            <a:r>
              <a:rPr lang="en-US"/>
              <a:t>Uses Tables</a:t>
            </a:r>
            <a:endParaRPr/>
          </a:p>
          <a:p>
            <a:pPr indent="-317500" lvl="0" marL="457200" rtl="0" algn="l">
              <a:spcBef>
                <a:spcPts val="1000"/>
              </a:spcBef>
              <a:spcAft>
                <a:spcPts val="0"/>
              </a:spcAft>
              <a:buSzPts val="1400"/>
              <a:buChar char="●"/>
            </a:pPr>
            <a:r>
              <a:rPr lang="en-US"/>
              <a:t>Allows permanent and temporary relationships between tables</a:t>
            </a:r>
            <a:endParaRPr/>
          </a:p>
          <a:p>
            <a:pPr indent="-317500" lvl="0" marL="457200" rtl="0" algn="l">
              <a:spcBef>
                <a:spcPts val="1000"/>
              </a:spcBef>
              <a:spcAft>
                <a:spcPts val="0"/>
              </a:spcAft>
              <a:buSzPts val="1400"/>
              <a:buChar char="●"/>
            </a:pPr>
            <a:r>
              <a:rPr lang="en-US"/>
              <a:t>Enforces referential integrity in relational data </a:t>
            </a:r>
            <a:endParaRPr/>
          </a:p>
          <a:p>
            <a:pPr indent="-317500" lvl="0" marL="457200" rtl="0" algn="l">
              <a:spcBef>
                <a:spcPts val="1000"/>
              </a:spcBef>
              <a:spcAft>
                <a:spcPts val="0"/>
              </a:spcAft>
              <a:buSzPts val="1400"/>
              <a:buChar char="●"/>
            </a:pPr>
            <a:r>
              <a:rPr lang="en-US"/>
              <a:t>Builds and saves queries of different types in a user interface or SQL</a:t>
            </a:r>
            <a:endParaRPr/>
          </a:p>
          <a:p>
            <a:pPr indent="-317500" lvl="0" marL="457200" rtl="0" algn="l">
              <a:spcBef>
                <a:spcPts val="1000"/>
              </a:spcBef>
              <a:spcAft>
                <a:spcPts val="0"/>
              </a:spcAft>
              <a:buSzPts val="1400"/>
              <a:buChar char="●"/>
            </a:pPr>
            <a:r>
              <a:rPr lang="en-US"/>
              <a:t>And many more things (report development, forms, macros, links, etc.)</a:t>
            </a:r>
            <a:endParaRPr/>
          </a:p>
        </p:txBody>
      </p:sp>
      <p:sp>
        <p:nvSpPr>
          <p:cNvPr id="214" name="Google Shape;214;g13538ebba94_1_89"/>
          <p:cNvSpPr/>
          <p:nvPr/>
        </p:nvSpPr>
        <p:spPr>
          <a:xfrm>
            <a:off x="490525" y="3866375"/>
            <a:ext cx="4572000" cy="685800"/>
          </a:xfrm>
          <a:prstGeom prst="roundRect">
            <a:avLst>
              <a:gd fmla="val 16667" name="adj"/>
            </a:avLst>
          </a:prstGeom>
          <a:solidFill>
            <a:srgbClr val="B35F96">
              <a:alpha val="9800"/>
            </a:srgbClr>
          </a:solidFill>
          <a:ln cap="flat" cmpd="sng" w="19050">
            <a:solidFill>
              <a:srgbClr val="B35F96"/>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lang="en-US" sz="1200"/>
              <a:t>Access Help: </a:t>
            </a:r>
            <a:r>
              <a:rPr lang="en-US" sz="1200" u="sng">
                <a:solidFill>
                  <a:schemeClr val="accent5"/>
                </a:solidFill>
                <a:hlinkClick r:id="rId3">
                  <a:extLst>
                    <a:ext uri="{A12FA001-AC4F-418D-AE19-62706E023703}">
                      <ahyp:hlinkClr val="tx"/>
                    </a:ext>
                  </a:extLst>
                </a:hlinkClick>
              </a:rPr>
              <a:t>https://support.office.com/en-US/Access</a:t>
            </a:r>
            <a:endParaRPr sz="1200"/>
          </a:p>
        </p:txBody>
      </p:sp>
      <p:grpSp>
        <p:nvGrpSpPr>
          <p:cNvPr id="215" name="Google Shape;215;g13538ebba94_1_89"/>
          <p:cNvGrpSpPr/>
          <p:nvPr/>
        </p:nvGrpSpPr>
        <p:grpSpPr>
          <a:xfrm>
            <a:off x="691170" y="4072111"/>
            <a:ext cx="274330" cy="274330"/>
            <a:chOff x="2195103" y="2488571"/>
            <a:chExt cx="713100" cy="713100"/>
          </a:xfrm>
        </p:grpSpPr>
        <p:sp>
          <p:nvSpPr>
            <p:cNvPr id="216" name="Google Shape;216;g13538ebba94_1_89"/>
            <p:cNvSpPr/>
            <p:nvPr/>
          </p:nvSpPr>
          <p:spPr>
            <a:xfrm>
              <a:off x="2195103" y="2488571"/>
              <a:ext cx="713100" cy="713100"/>
            </a:xfrm>
            <a:prstGeom prst="ellipse">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7" name="Google Shape;217;g13538ebba94_1_89"/>
            <p:cNvSpPr/>
            <p:nvPr/>
          </p:nvSpPr>
          <p:spPr>
            <a:xfrm>
              <a:off x="2444805" y="2619931"/>
              <a:ext cx="213596" cy="450325"/>
            </a:xfrm>
            <a:custGeom>
              <a:rect b="b" l="l" r="r" t="t"/>
              <a:pathLst>
                <a:path extrusionOk="0" h="476534" w="226028">
                  <a:moveTo>
                    <a:pt x="76105" y="335090"/>
                  </a:moveTo>
                  <a:lnTo>
                    <a:pt x="76105" y="296037"/>
                  </a:lnTo>
                  <a:cubicBezTo>
                    <a:pt x="76105" y="235649"/>
                    <a:pt x="79629" y="227076"/>
                    <a:pt x="125158" y="180213"/>
                  </a:cubicBezTo>
                  <a:cubicBezTo>
                    <a:pt x="161449" y="143256"/>
                    <a:pt x="171355" y="126206"/>
                    <a:pt x="171355" y="100584"/>
                  </a:cubicBezTo>
                  <a:cubicBezTo>
                    <a:pt x="171355" y="67151"/>
                    <a:pt x="149352" y="47244"/>
                    <a:pt x="112395" y="47244"/>
                  </a:cubicBezTo>
                  <a:cubicBezTo>
                    <a:pt x="70485" y="47244"/>
                    <a:pt x="48387" y="68580"/>
                    <a:pt x="44196" y="115443"/>
                  </a:cubicBezTo>
                  <a:lnTo>
                    <a:pt x="0" y="115443"/>
                  </a:lnTo>
                  <a:cubicBezTo>
                    <a:pt x="3619" y="40100"/>
                    <a:pt x="44101" y="0"/>
                    <a:pt x="116586" y="0"/>
                  </a:cubicBezTo>
                  <a:cubicBezTo>
                    <a:pt x="184118" y="0"/>
                    <a:pt x="226028" y="38100"/>
                    <a:pt x="226028" y="100203"/>
                  </a:cubicBezTo>
                  <a:cubicBezTo>
                    <a:pt x="226028" y="138303"/>
                    <a:pt x="213931" y="159163"/>
                    <a:pt x="165640" y="206788"/>
                  </a:cubicBezTo>
                  <a:cubicBezTo>
                    <a:pt x="127540" y="244888"/>
                    <a:pt x="125158" y="251555"/>
                    <a:pt x="125158" y="309848"/>
                  </a:cubicBezTo>
                  <a:lnTo>
                    <a:pt x="125158" y="334709"/>
                  </a:lnTo>
                  <a:close/>
                  <a:moveTo>
                    <a:pt x="140779" y="436055"/>
                  </a:moveTo>
                  <a:cubicBezTo>
                    <a:pt x="140568" y="458621"/>
                    <a:pt x="122103" y="476744"/>
                    <a:pt x="99536" y="476532"/>
                  </a:cubicBezTo>
                  <a:cubicBezTo>
                    <a:pt x="76970" y="476321"/>
                    <a:pt x="58847" y="457856"/>
                    <a:pt x="59059" y="435289"/>
                  </a:cubicBezTo>
                  <a:cubicBezTo>
                    <a:pt x="59270" y="412724"/>
                    <a:pt x="77733" y="394602"/>
                    <a:pt x="100298" y="394811"/>
                  </a:cubicBezTo>
                  <a:cubicBezTo>
                    <a:pt x="122800" y="395176"/>
                    <a:pt x="140835" y="413550"/>
                    <a:pt x="140779" y="43605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13538ebba94_1_106"/>
          <p:cNvSpPr/>
          <p:nvPr/>
        </p:nvSpPr>
        <p:spPr>
          <a:xfrm>
            <a:off x="2411428" y="690299"/>
            <a:ext cx="56925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lt1"/>
              </a:solidFill>
              <a:latin typeface="Arial"/>
              <a:ea typeface="Arial"/>
              <a:cs typeface="Arial"/>
              <a:sym typeface="Arial"/>
            </a:endParaRPr>
          </a:p>
        </p:txBody>
      </p:sp>
      <p:sp>
        <p:nvSpPr>
          <p:cNvPr id="223" name="Google Shape;223;g13538ebba94_1_106"/>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Security</a:t>
            </a:r>
            <a:endParaRPr b="0" i="0" sz="2200" u="none" cap="none" strike="noStrike">
              <a:solidFill>
                <a:schemeClr val="dk2"/>
              </a:solidFill>
              <a:latin typeface="Arial"/>
              <a:ea typeface="Arial"/>
              <a:cs typeface="Arial"/>
              <a:sym typeface="Arial"/>
            </a:endParaRPr>
          </a:p>
        </p:txBody>
      </p:sp>
      <p:sp>
        <p:nvSpPr>
          <p:cNvPr id="224" name="Google Shape;224;g13538ebba94_1_106"/>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ACCESS</a:t>
            </a:r>
            <a:endParaRPr b="1" i="0" sz="100" u="none" cap="none" strike="noStrike">
              <a:solidFill>
                <a:schemeClr val="accent1"/>
              </a:solidFill>
              <a:latin typeface="Arial"/>
              <a:ea typeface="Arial"/>
              <a:cs typeface="Arial"/>
              <a:sym typeface="Arial"/>
            </a:endParaRPr>
          </a:p>
        </p:txBody>
      </p:sp>
      <p:sp>
        <p:nvSpPr>
          <p:cNvPr id="225" name="Google Shape;225;g13538ebba94_1_106"/>
          <p:cNvSpPr txBox="1"/>
          <p:nvPr/>
        </p:nvSpPr>
        <p:spPr>
          <a:xfrm>
            <a:off x="251600" y="2025050"/>
            <a:ext cx="17244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Getting to the </a:t>
            </a:r>
            <a:br>
              <a:rPr lang="en-US">
                <a:solidFill>
                  <a:srgbClr val="7F7F7F"/>
                </a:solidFill>
              </a:rPr>
            </a:br>
            <a:r>
              <a:rPr lang="en-US">
                <a:solidFill>
                  <a:srgbClr val="7F7F7F"/>
                </a:solidFill>
              </a:rPr>
              <a:t>Trust Center</a:t>
            </a:r>
            <a:endParaRPr b="0" i="0" sz="1400" u="none" cap="none" strike="noStrike">
              <a:solidFill>
                <a:srgbClr val="7F7F7F"/>
              </a:solidFill>
              <a:latin typeface="Arial"/>
              <a:ea typeface="Arial"/>
              <a:cs typeface="Arial"/>
              <a:sym typeface="Arial"/>
            </a:endParaRPr>
          </a:p>
        </p:txBody>
      </p:sp>
      <p:pic>
        <p:nvPicPr>
          <p:cNvPr id="226" name="Google Shape;226;g13538ebba94_1_106"/>
          <p:cNvPicPr preferRelativeResize="0"/>
          <p:nvPr/>
        </p:nvPicPr>
        <p:blipFill rotWithShape="1">
          <a:blip r:embed="rId3">
            <a:alphaModFix/>
          </a:blip>
          <a:srcRect b="5187" l="0" r="70726" t="45778"/>
          <a:stretch/>
        </p:blipFill>
        <p:spPr>
          <a:xfrm>
            <a:off x="2676800" y="827425"/>
            <a:ext cx="2676802" cy="2522151"/>
          </a:xfrm>
          <a:prstGeom prst="rect">
            <a:avLst/>
          </a:prstGeom>
          <a:noFill/>
          <a:ln>
            <a:noFill/>
          </a:ln>
          <a:effectLst>
            <a:outerShdw blurRad="57150" rotWithShape="0" algn="bl" dir="2820000" dist="47625">
              <a:srgbClr val="000000">
                <a:alpha val="50000"/>
              </a:srgbClr>
            </a:outerShdw>
          </a:effectLst>
        </p:spPr>
      </p:pic>
      <p:cxnSp>
        <p:nvCxnSpPr>
          <p:cNvPr id="227" name="Google Shape;227;g13538ebba94_1_106"/>
          <p:cNvCxnSpPr>
            <a:stCxn id="228" idx="3"/>
            <a:endCxn id="229" idx="1"/>
          </p:cNvCxnSpPr>
          <p:nvPr/>
        </p:nvCxnSpPr>
        <p:spPr>
          <a:xfrm flipH="1" rot="10800000">
            <a:off x="3575171" y="3027530"/>
            <a:ext cx="2317800" cy="42900"/>
          </a:xfrm>
          <a:prstGeom prst="straightConnector1">
            <a:avLst/>
          </a:prstGeom>
          <a:noFill/>
          <a:ln cap="flat" cmpd="sng" w="19050">
            <a:solidFill>
              <a:schemeClr val="accent3"/>
            </a:solidFill>
            <a:prstDash val="solid"/>
            <a:round/>
            <a:headEnd len="med" w="med" type="none"/>
            <a:tailEnd len="med" w="med" type="triangle"/>
          </a:ln>
        </p:spPr>
      </p:cxnSp>
      <p:pic>
        <p:nvPicPr>
          <p:cNvPr id="230" name="Google Shape;230;g13538ebba94_1_106"/>
          <p:cNvPicPr preferRelativeResize="0"/>
          <p:nvPr/>
        </p:nvPicPr>
        <p:blipFill rotWithShape="1">
          <a:blip r:embed="rId4">
            <a:alphaModFix/>
          </a:blip>
          <a:srcRect b="49336" l="855" r="82571" t="5653"/>
          <a:stretch/>
        </p:blipFill>
        <p:spPr>
          <a:xfrm>
            <a:off x="5934000" y="799050"/>
            <a:ext cx="1060850" cy="2367474"/>
          </a:xfrm>
          <a:prstGeom prst="rect">
            <a:avLst/>
          </a:prstGeom>
          <a:noFill/>
          <a:ln>
            <a:noFill/>
          </a:ln>
        </p:spPr>
      </p:pic>
      <p:sp>
        <p:nvSpPr>
          <p:cNvPr id="229" name="Google Shape;229;g13538ebba94_1_106"/>
          <p:cNvSpPr/>
          <p:nvPr/>
        </p:nvSpPr>
        <p:spPr>
          <a:xfrm>
            <a:off x="5892925" y="2936125"/>
            <a:ext cx="1143000" cy="183000"/>
          </a:xfrm>
          <a:prstGeom prst="roundRect">
            <a:avLst>
              <a:gd fmla="val 16667" name="adj"/>
            </a:avLst>
          </a:prstGeom>
          <a:solidFill>
            <a:srgbClr val="B35F96">
              <a:alpha val="2262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1" name="Google Shape;231;g13538ebba94_1_106"/>
          <p:cNvPicPr preferRelativeResize="0"/>
          <p:nvPr/>
        </p:nvPicPr>
        <p:blipFill rotWithShape="1">
          <a:blip r:embed="rId5">
            <a:alphaModFix/>
          </a:blip>
          <a:srcRect b="29552" l="435" r="475" t="0"/>
          <a:stretch/>
        </p:blipFill>
        <p:spPr>
          <a:xfrm>
            <a:off x="2661038" y="3501975"/>
            <a:ext cx="4754876" cy="803950"/>
          </a:xfrm>
          <a:prstGeom prst="rect">
            <a:avLst/>
          </a:prstGeom>
          <a:noFill/>
          <a:ln>
            <a:noFill/>
          </a:ln>
        </p:spPr>
      </p:pic>
      <p:cxnSp>
        <p:nvCxnSpPr>
          <p:cNvPr id="232" name="Google Shape;232;g13538ebba94_1_106"/>
          <p:cNvCxnSpPr>
            <a:stCxn id="229" idx="2"/>
            <a:endCxn id="233" idx="0"/>
          </p:cNvCxnSpPr>
          <p:nvPr/>
        </p:nvCxnSpPr>
        <p:spPr>
          <a:xfrm>
            <a:off x="6464425" y="3119125"/>
            <a:ext cx="374400" cy="777300"/>
          </a:xfrm>
          <a:prstGeom prst="straightConnector1">
            <a:avLst/>
          </a:prstGeom>
          <a:noFill/>
          <a:ln cap="flat" cmpd="sng" w="19050">
            <a:solidFill>
              <a:schemeClr val="accent3"/>
            </a:solidFill>
            <a:prstDash val="solid"/>
            <a:round/>
            <a:headEnd len="med" w="med" type="none"/>
            <a:tailEnd len="med" w="med" type="triangle"/>
          </a:ln>
        </p:spPr>
      </p:cxnSp>
      <p:sp>
        <p:nvSpPr>
          <p:cNvPr id="233" name="Google Shape;233;g13538ebba94_1_106"/>
          <p:cNvSpPr/>
          <p:nvPr/>
        </p:nvSpPr>
        <p:spPr>
          <a:xfrm>
            <a:off x="6290273" y="3896378"/>
            <a:ext cx="1097400" cy="173700"/>
          </a:xfrm>
          <a:prstGeom prst="roundRect">
            <a:avLst>
              <a:gd fmla="val 16667" name="adj"/>
            </a:avLst>
          </a:prstGeom>
          <a:solidFill>
            <a:srgbClr val="B35F96">
              <a:alpha val="2262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13538ebba94_1_106"/>
          <p:cNvSpPr/>
          <p:nvPr/>
        </p:nvSpPr>
        <p:spPr>
          <a:xfrm>
            <a:off x="2752271" y="2933330"/>
            <a:ext cx="822900" cy="274200"/>
          </a:xfrm>
          <a:prstGeom prst="roundRect">
            <a:avLst>
              <a:gd fmla="val 16667" name="adj"/>
            </a:avLst>
          </a:prstGeom>
          <a:solidFill>
            <a:srgbClr val="FFFFFF">
              <a:alpha val="2262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3538ebba94_1_131"/>
          <p:cNvSpPr/>
          <p:nvPr/>
        </p:nvSpPr>
        <p:spPr>
          <a:xfrm>
            <a:off x="2411428" y="690299"/>
            <a:ext cx="5692500" cy="3762900"/>
          </a:xfrm>
          <a:prstGeom prst="roundRect">
            <a:avLst>
              <a:gd fmla="val 4625" name="adj"/>
            </a:avLst>
          </a:prstGeom>
          <a:solidFill>
            <a:schemeClr val="accent2"/>
          </a:solidFill>
          <a:ln cap="flat" cmpd="sng" w="9525">
            <a:solidFill>
              <a:srgbClr val="ACBDBD"/>
            </a:solidFill>
            <a:prstDash val="solid"/>
            <a:round/>
            <a:headEnd len="sm" w="sm" type="none"/>
            <a:tailEnd len="sm" w="sm" type="none"/>
          </a:ln>
          <a:effectLst>
            <a:outerShdw blurRad="101600" rotWithShape="0" algn="tl" dir="27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9" name="Google Shape;239;g13538ebba94_1_131"/>
          <p:cNvSpPr txBox="1"/>
          <p:nvPr/>
        </p:nvSpPr>
        <p:spPr>
          <a:xfrm>
            <a:off x="250826" y="827426"/>
            <a:ext cx="2160600" cy="1023600"/>
          </a:xfrm>
          <a:prstGeom prst="rect">
            <a:avLst/>
          </a:prstGeom>
          <a:noFill/>
          <a:ln>
            <a:noFill/>
          </a:ln>
        </p:spPr>
        <p:txBody>
          <a:bodyPr anchorCtr="0" anchor="b" bIns="91425" lIns="0" spcFirstLastPara="1" rIns="91425" wrap="square" tIns="91425">
            <a:noAutofit/>
          </a:bodyPr>
          <a:lstStyle/>
          <a:p>
            <a:pPr indent="0" lvl="0" marL="0" marR="0" rtl="0" algn="l">
              <a:lnSpc>
                <a:spcPct val="90000"/>
              </a:lnSpc>
              <a:spcBef>
                <a:spcPts val="0"/>
              </a:spcBef>
              <a:spcAft>
                <a:spcPts val="0"/>
              </a:spcAft>
              <a:buClr>
                <a:schemeClr val="dk1"/>
              </a:buClr>
              <a:buSzPts val="4400"/>
              <a:buFont typeface="Arial"/>
              <a:buNone/>
            </a:pPr>
            <a:r>
              <a:rPr b="1" lang="en-US" sz="2200">
                <a:solidFill>
                  <a:schemeClr val="dk2"/>
                </a:solidFill>
              </a:rPr>
              <a:t>Security</a:t>
            </a:r>
            <a:endParaRPr b="0" i="0" sz="2200" u="none" cap="none" strike="noStrike">
              <a:solidFill>
                <a:schemeClr val="dk2"/>
              </a:solidFill>
              <a:latin typeface="Arial"/>
              <a:ea typeface="Arial"/>
              <a:cs typeface="Arial"/>
              <a:sym typeface="Arial"/>
            </a:endParaRPr>
          </a:p>
        </p:txBody>
      </p:sp>
      <p:sp>
        <p:nvSpPr>
          <p:cNvPr id="240" name="Google Shape;240;g13538ebba94_1_131"/>
          <p:cNvSpPr txBox="1"/>
          <p:nvPr/>
        </p:nvSpPr>
        <p:spPr>
          <a:xfrm>
            <a:off x="6920200" y="268300"/>
            <a:ext cx="1944900" cy="146700"/>
          </a:xfrm>
          <a:prstGeom prst="rect">
            <a:avLst/>
          </a:prstGeom>
          <a:noFill/>
          <a:ln>
            <a:noFill/>
          </a:ln>
        </p:spPr>
        <p:txBody>
          <a:bodyPr anchorCtr="0" anchor="t" bIns="91425" lIns="0" spcFirstLastPara="1" rIns="0" wrap="square" tIns="0">
            <a:noAutofit/>
          </a:bodyPr>
          <a:lstStyle/>
          <a:p>
            <a:pPr indent="0" lvl="0" marL="0" marR="0" rtl="0" algn="r">
              <a:lnSpc>
                <a:spcPct val="90000"/>
              </a:lnSpc>
              <a:spcBef>
                <a:spcPts val="0"/>
              </a:spcBef>
              <a:spcAft>
                <a:spcPts val="0"/>
              </a:spcAft>
              <a:buClr>
                <a:schemeClr val="dk1"/>
              </a:buClr>
              <a:buSzPts val="4400"/>
              <a:buFont typeface="Arial"/>
              <a:buNone/>
            </a:pPr>
            <a:r>
              <a:rPr b="1" lang="en-US" sz="700">
                <a:solidFill>
                  <a:schemeClr val="accent1"/>
                </a:solidFill>
              </a:rPr>
              <a:t>GETTING ACCESS</a:t>
            </a:r>
            <a:endParaRPr b="1" i="0" sz="100" u="none" cap="none" strike="noStrike">
              <a:solidFill>
                <a:schemeClr val="accent1"/>
              </a:solidFill>
              <a:latin typeface="Arial"/>
              <a:ea typeface="Arial"/>
              <a:cs typeface="Arial"/>
              <a:sym typeface="Arial"/>
            </a:endParaRPr>
          </a:p>
        </p:txBody>
      </p:sp>
      <p:sp>
        <p:nvSpPr>
          <p:cNvPr id="241" name="Google Shape;241;g13538ebba94_1_131"/>
          <p:cNvSpPr txBox="1"/>
          <p:nvPr/>
        </p:nvSpPr>
        <p:spPr>
          <a:xfrm>
            <a:off x="251600" y="2025050"/>
            <a:ext cx="1724400" cy="431700"/>
          </a:xfrm>
          <a:prstGeom prst="rect">
            <a:avLst/>
          </a:prstGeom>
          <a:noFill/>
          <a:ln>
            <a:noFill/>
          </a:ln>
        </p:spPr>
        <p:txBody>
          <a:bodyPr anchorCtr="0" anchor="t" bIns="91425" lIns="0" spcFirstLastPara="1" rIns="91425" wrap="square" tIns="0">
            <a:noAutofit/>
          </a:bodyPr>
          <a:lstStyle/>
          <a:p>
            <a:pPr indent="0" lvl="0" marL="0" marR="0" rtl="0" algn="l">
              <a:lnSpc>
                <a:spcPct val="100000"/>
              </a:lnSpc>
              <a:spcBef>
                <a:spcPts val="0"/>
              </a:spcBef>
              <a:spcAft>
                <a:spcPts val="0"/>
              </a:spcAft>
              <a:buClr>
                <a:schemeClr val="dk1"/>
              </a:buClr>
              <a:buSzPts val="2000"/>
              <a:buFont typeface="Arial"/>
              <a:buNone/>
            </a:pPr>
            <a:r>
              <a:rPr lang="en-US">
                <a:solidFill>
                  <a:srgbClr val="7F7F7F"/>
                </a:solidFill>
              </a:rPr>
              <a:t>Setting a </a:t>
            </a:r>
            <a:br>
              <a:rPr lang="en-US">
                <a:solidFill>
                  <a:srgbClr val="7F7F7F"/>
                </a:solidFill>
              </a:rPr>
            </a:br>
            <a:r>
              <a:rPr lang="en-US">
                <a:solidFill>
                  <a:srgbClr val="7F7F7F"/>
                </a:solidFill>
              </a:rPr>
              <a:t>Trusted Location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t/>
            </a:r>
            <a:endParaRPr b="0" i="0" sz="1400" u="none" cap="none" strike="noStrike">
              <a:solidFill>
                <a:srgbClr val="7F7F7F"/>
              </a:solidFill>
              <a:latin typeface="Arial"/>
              <a:ea typeface="Arial"/>
              <a:cs typeface="Arial"/>
              <a:sym typeface="Arial"/>
            </a:endParaRPr>
          </a:p>
        </p:txBody>
      </p:sp>
      <p:pic>
        <p:nvPicPr>
          <p:cNvPr id="242" name="Google Shape;242;g13538ebba94_1_131"/>
          <p:cNvPicPr preferRelativeResize="0"/>
          <p:nvPr/>
        </p:nvPicPr>
        <p:blipFill rotWithShape="1">
          <a:blip r:embed="rId3">
            <a:alphaModFix/>
          </a:blip>
          <a:srcRect b="67113" l="18548" r="69134" t="0"/>
          <a:stretch/>
        </p:blipFill>
        <p:spPr>
          <a:xfrm>
            <a:off x="2921775" y="907550"/>
            <a:ext cx="1126224" cy="1691450"/>
          </a:xfrm>
          <a:prstGeom prst="rect">
            <a:avLst/>
          </a:prstGeom>
          <a:noFill/>
          <a:ln>
            <a:noFill/>
          </a:ln>
          <a:effectLst>
            <a:outerShdw blurRad="57150" rotWithShape="0" algn="bl" dir="2940000" dist="47625">
              <a:srgbClr val="000000">
                <a:alpha val="50000"/>
              </a:srgbClr>
            </a:outerShdw>
          </a:effectLst>
        </p:spPr>
      </p:pic>
      <p:sp>
        <p:nvSpPr>
          <p:cNvPr id="243" name="Google Shape;243;g13538ebba94_1_131"/>
          <p:cNvSpPr/>
          <p:nvPr/>
        </p:nvSpPr>
        <p:spPr>
          <a:xfrm>
            <a:off x="2896850" y="1387475"/>
            <a:ext cx="1191300" cy="146700"/>
          </a:xfrm>
          <a:prstGeom prst="roundRect">
            <a:avLst>
              <a:gd fmla="val 16667" name="adj"/>
            </a:avLst>
          </a:prstGeom>
          <a:solidFill>
            <a:srgbClr val="B35F96">
              <a:alpha val="2262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4" name="Google Shape;244;g13538ebba94_1_131"/>
          <p:cNvPicPr preferRelativeResize="0"/>
          <p:nvPr/>
        </p:nvPicPr>
        <p:blipFill rotWithShape="1">
          <a:blip r:embed="rId3">
            <a:alphaModFix/>
          </a:blip>
          <a:srcRect b="6445" l="31115" r="16774" t="68406"/>
          <a:stretch/>
        </p:blipFill>
        <p:spPr>
          <a:xfrm>
            <a:off x="2875125" y="2936650"/>
            <a:ext cx="4765099" cy="1293476"/>
          </a:xfrm>
          <a:prstGeom prst="rect">
            <a:avLst/>
          </a:prstGeom>
          <a:noFill/>
          <a:ln>
            <a:noFill/>
          </a:ln>
          <a:effectLst>
            <a:outerShdw blurRad="57150" rotWithShape="0" algn="bl" dir="2100000" dist="38100">
              <a:srgbClr val="000000">
                <a:alpha val="50000"/>
              </a:srgbClr>
            </a:outerShdw>
          </a:effectLst>
        </p:spPr>
      </p:pic>
      <p:sp>
        <p:nvSpPr>
          <p:cNvPr id="245" name="Google Shape;245;g13538ebba94_1_131"/>
          <p:cNvSpPr/>
          <p:nvPr/>
        </p:nvSpPr>
        <p:spPr>
          <a:xfrm>
            <a:off x="5409775" y="3287300"/>
            <a:ext cx="2091300" cy="296100"/>
          </a:xfrm>
          <a:prstGeom prst="roundRect">
            <a:avLst>
              <a:gd fmla="val 16667" name="adj"/>
            </a:avLst>
          </a:prstGeom>
          <a:solidFill>
            <a:srgbClr val="B35F96">
              <a:alpha val="22620"/>
            </a:srgbClr>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6" name="Google Shape;246;g13538ebba94_1_131"/>
          <p:cNvCxnSpPr>
            <a:stCxn id="243" idx="3"/>
            <a:endCxn id="245" idx="1"/>
          </p:cNvCxnSpPr>
          <p:nvPr/>
        </p:nvCxnSpPr>
        <p:spPr>
          <a:xfrm>
            <a:off x="4088150" y="1460825"/>
            <a:ext cx="1321500" cy="1974600"/>
          </a:xfrm>
          <a:prstGeom prst="straightConnector1">
            <a:avLst/>
          </a:prstGeom>
          <a:noFill/>
          <a:ln cap="flat" cmpd="sng" w="19050">
            <a:solidFill>
              <a:schemeClr val="accent3"/>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eld Museum">
  <a:themeElements>
    <a:clrScheme name="Field Museum">
      <a:dk1>
        <a:srgbClr val="0F0F14"/>
      </a:dk1>
      <a:lt1>
        <a:srgbClr val="FFFFFF"/>
      </a:lt1>
      <a:dk2>
        <a:srgbClr val="0F0F14"/>
      </a:dk2>
      <a:lt2>
        <a:srgbClr val="FFFFFF"/>
      </a:lt2>
      <a:accent1>
        <a:srgbClr val="37816E"/>
      </a:accent1>
      <a:accent2>
        <a:srgbClr val="F0F3F3"/>
      </a:accent2>
      <a:accent3>
        <a:srgbClr val="B35F96"/>
      </a:accent3>
      <a:accent4>
        <a:srgbClr val="F4A562"/>
      </a:accent4>
      <a:accent5>
        <a:srgbClr val="446DCD"/>
      </a:accent5>
      <a:accent6>
        <a:srgbClr val="37816E"/>
      </a:accent6>
      <a:hlink>
        <a:srgbClr val="446DCD"/>
      </a:hlink>
      <a:folHlink>
        <a:srgbClr val="446D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2022-02-02T09:59:38Z</dcterms:created>
  <dc:creator>Damon Nofar</dc:creator>
</cp:coreProperties>
</file>