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4" roundtripDataSignature="AMtx7miaovYYAsA5uauQxhvDwliR7TBS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CC9D654-A768-4019-8857-54A9094AC657}">
  <a:tblStyle styleId="{7CC9D654-A768-4019-8857-54A9094AC657}"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CEA"/>
          </a:solidFill>
        </a:fill>
      </a:tcStyle>
    </a:wholeTbl>
    <a:band1H>
      <a:tcTxStyle b="off" i="off"/>
      <a:tcStyle>
        <a:fill>
          <a:solidFill>
            <a:srgbClr val="CCD7D4"/>
          </a:solidFill>
        </a:fill>
      </a:tcStyle>
    </a:band1H>
    <a:band2H>
      <a:tcTxStyle b="off" i="off"/>
    </a:band2H>
    <a:band1V>
      <a:tcTxStyle b="off" i="off"/>
      <a:tcStyle>
        <a:fill>
          <a:solidFill>
            <a:srgbClr val="CCD7D4"/>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10" Type="http://schemas.openxmlformats.org/officeDocument/2006/relationships/slide" Target="slides/slide5.xml"/><Relationship Id="rId54"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22" name="Google Shape;12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3d0ece71a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3d0ece71a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47" name="Google Shape;24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61" name="Google Shape;26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71" name="Google Shape;27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82" name="Google Shape;28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91" name="Google Shape;29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01" name="Google Shape;30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13" name="Google Shape;31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22" name="Google Shape;32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34" name="Google Shape;33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SzPts val="1400"/>
              <a:buNone/>
            </a:pPr>
            <a:r>
              <a:t/>
            </a:r>
            <a:endParaRPr/>
          </a:p>
        </p:txBody>
      </p:sp>
      <p:sp>
        <p:nvSpPr>
          <p:cNvPr id="131" name="Google Shape;13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44" name="Google Shape;34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53" name="Google Shape;35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64" name="Google Shape;36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77" name="Google Shape;37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87" name="Google Shape;38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98" name="Google Shape;39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09" name="Google Shape;40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17" name="Google Shape;41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28" name="Google Shape;42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40" name="Google Shape;44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TIP: To quickly change the bullet point style, simply right-click on the bullet and choose another icon.</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55" name="Google Shape;15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52" name="Google Shape;45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60" name="Google Shape;46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72" name="Google Shape;47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83" name="Google Shape;48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94" name="Google Shape;49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04" name="Google Shape;50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15" name="Google Shape;51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26" name="Google Shape;52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36" name="Google Shape;53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46" name="Google Shape;54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72" name="Google Shape;17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56" name="Google Shape;55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65" name="Google Shape;565;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76" name="Google Shape;576;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84" name="Google Shape;58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93" name="Google Shape;593;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604" name="Google Shape;604;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13d0ece713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6" name="Google Shape;626;g13d0ece713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13d01d8387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6" name="Google Shape;636;g13d01d8387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
              <a:t>This project was made possible in part by the Institute of Museum and Library Services [include IMLS grant number when space allows]."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a:t>You may choose to include this acknowledgment in Spanish:</a:t>
            </a:r>
            <a:endParaRPr/>
          </a:p>
          <a:p>
            <a:pPr indent="0" lvl="0" marL="0" rtl="0" algn="l">
              <a:lnSpc>
                <a:spcPct val="100000"/>
              </a:lnSpc>
              <a:spcBef>
                <a:spcPts val="0"/>
              </a:spcBef>
              <a:spcAft>
                <a:spcPts val="0"/>
              </a:spcAft>
              <a:buSzPts val="1400"/>
              <a:buNone/>
            </a:pPr>
            <a:r>
              <a:rPr lang="en"/>
              <a:t>“Este proyecto ha sido posible en parte por el Instituto de Servicios de Museos y Bibliotecas, [include IMLS grant number when space allows].</a:t>
            </a:r>
            <a:endParaRPr/>
          </a:p>
        </p:txBody>
      </p:sp>
      <p:sp>
        <p:nvSpPr>
          <p:cNvPr id="646" name="Google Shape;64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80" name="Google Shape;18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95" name="Google Shape;19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05" name="Google Shape;20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15" name="Google Shape;21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23" name="Google Shape;22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hyperlink" Target="https://www.imls.gov" TargetMode="Externa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imls.gov" TargetMode="External"/><Relationship Id="rId3" Type="http://schemas.openxmlformats.org/officeDocument/2006/relationships/image" Target="../media/image3.jpg"/><Relationship Id="rId4" Type="http://schemas.openxmlformats.org/officeDocument/2006/relationships/hyperlink" Target="https://www.imls.gov" TargetMode="External"/><Relationship Id="rId5"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01">
  <p:cSld name="BLANK_1">
    <p:spTree>
      <p:nvGrpSpPr>
        <p:cNvPr id="9" name="Shape 9"/>
        <p:cNvGrpSpPr/>
        <p:nvPr/>
      </p:nvGrpSpPr>
      <p:grpSpPr>
        <a:xfrm>
          <a:off x="0" y="0"/>
          <a:ext cx="0" cy="0"/>
          <a:chOff x="0" y="0"/>
          <a:chExt cx="0" cy="0"/>
        </a:xfrm>
      </p:grpSpPr>
      <p:sp>
        <p:nvSpPr>
          <p:cNvPr id="10" name="Google Shape;10;p50"/>
          <p:cNvSpPr/>
          <p:nvPr/>
        </p:nvSpPr>
        <p:spPr>
          <a:xfrm>
            <a:off x="8141975" y="4252250"/>
            <a:ext cx="1002000" cy="891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p50"/>
          <p:cNvPicPr preferRelativeResize="0"/>
          <p:nvPr/>
        </p:nvPicPr>
        <p:blipFill rotWithShape="1">
          <a:blip r:embed="rId2">
            <a:alphaModFix/>
          </a:blip>
          <a:srcRect b="0" l="0" r="0" t="0"/>
          <a:stretch/>
        </p:blipFill>
        <p:spPr>
          <a:xfrm>
            <a:off x="250825" y="268308"/>
            <a:ext cx="602326" cy="6023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59"/>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45" name="Google Shape;45;p59"/>
          <p:cNvSpPr txBox="1"/>
          <p:nvPr>
            <p:ph type="title"/>
          </p:nvPr>
        </p:nvSpPr>
        <p:spPr>
          <a:xfrm>
            <a:off x="250825" y="297293"/>
            <a:ext cx="7983300" cy="59430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Green">
  <p:cSld name="TITLE_1">
    <p:spTree>
      <p:nvGrpSpPr>
        <p:cNvPr id="46" name="Shape 46"/>
        <p:cNvGrpSpPr/>
        <p:nvPr/>
      </p:nvGrpSpPr>
      <p:grpSpPr>
        <a:xfrm>
          <a:off x="0" y="0"/>
          <a:ext cx="0" cy="0"/>
          <a:chOff x="0" y="0"/>
          <a:chExt cx="0" cy="0"/>
        </a:xfrm>
      </p:grpSpPr>
      <p:sp>
        <p:nvSpPr>
          <p:cNvPr id="47" name="Google Shape;47;p60"/>
          <p:cNvSpPr/>
          <p:nvPr/>
        </p:nvSpPr>
        <p:spPr>
          <a:xfrm>
            <a:off x="0" y="0"/>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8" name="Google Shape;48;p60"/>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
        <p:nvSpPr>
          <p:cNvPr id="49" name="Google Shape;49;p60"/>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0"/>
          <p:cNvSpPr txBox="1"/>
          <p:nvPr>
            <p:ph idx="1" type="subTitle"/>
          </p:nvPr>
        </p:nvSpPr>
        <p:spPr>
          <a:xfrm>
            <a:off x="479425" y="2984466"/>
            <a:ext cx="5438100" cy="1241700"/>
          </a:xfrm>
          <a:prstGeom prst="rect">
            <a:avLst/>
          </a:prstGeom>
          <a:noFill/>
          <a:ln>
            <a:noFill/>
          </a:ln>
        </p:spPr>
        <p:txBody>
          <a:bodyPr anchorCtr="0" anchor="t" bIns="45700" lIns="0" spcFirstLastPara="1" rIns="0" wrap="square" tIns="0">
            <a:noAutofit/>
          </a:bodyPr>
          <a:lstStyle>
            <a:lvl1pPr lvl="0" marR="0" rtl="0" algn="l">
              <a:lnSpc>
                <a:spcPct val="115000"/>
              </a:lnSpc>
              <a:spcBef>
                <a:spcPts val="750"/>
              </a:spcBef>
              <a:spcAft>
                <a:spcPts val="0"/>
              </a:spcAft>
              <a:buClr>
                <a:schemeClr val="dk1"/>
              </a:buClr>
              <a:buSzPts val="1800"/>
              <a:buFont typeface="Arial"/>
              <a:buNone/>
              <a:defRPr b="0" i="0" sz="2000" u="none" cap="none" strike="noStrike">
                <a:solidFill>
                  <a:srgbClr val="CFEBE6"/>
                </a:solidFill>
                <a:latin typeface="Arial"/>
                <a:ea typeface="Arial"/>
                <a:cs typeface="Arial"/>
                <a:sym typeface="Arial"/>
              </a:defRPr>
            </a:lvl1pPr>
            <a:lvl2pPr lvl="1" marR="0" rtl="0" algn="l">
              <a:lnSpc>
                <a:spcPct val="115000"/>
              </a:lnSpc>
              <a:spcBef>
                <a:spcPts val="375"/>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15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3pPr>
            <a:lvl4pPr lvl="3"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sp>
        <p:nvSpPr>
          <p:cNvPr id="51" name="Google Shape;51;p60"/>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Light">
  <p:cSld name="TITLE_1_1">
    <p:spTree>
      <p:nvGrpSpPr>
        <p:cNvPr id="52" name="Shape 52"/>
        <p:cNvGrpSpPr/>
        <p:nvPr/>
      </p:nvGrpSpPr>
      <p:grpSpPr>
        <a:xfrm>
          <a:off x="0" y="0"/>
          <a:ext cx="0" cy="0"/>
          <a:chOff x="0" y="0"/>
          <a:chExt cx="0" cy="0"/>
        </a:xfrm>
      </p:grpSpPr>
      <p:sp>
        <p:nvSpPr>
          <p:cNvPr id="53" name="Google Shape;53;p61"/>
          <p:cNvSpPr/>
          <p:nvPr/>
        </p:nvSpPr>
        <p:spPr>
          <a:xfrm>
            <a:off x="0" y="0"/>
            <a:ext cx="9144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 name="Google Shape;54;p61"/>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55" name="Google Shape;55;p61"/>
          <p:cNvPicPr preferRelativeResize="0"/>
          <p:nvPr/>
        </p:nvPicPr>
        <p:blipFill rotWithShape="1">
          <a:blip r:embed="rId2">
            <a:alphaModFix/>
          </a:blip>
          <a:srcRect b="0" l="0" r="0" t="0"/>
          <a:stretch/>
        </p:blipFill>
        <p:spPr>
          <a:xfrm>
            <a:off x="8530180" y="4477292"/>
            <a:ext cx="362995" cy="362995"/>
          </a:xfrm>
          <a:prstGeom prst="rect">
            <a:avLst/>
          </a:prstGeom>
          <a:noFill/>
          <a:ln>
            <a:noFill/>
          </a:ln>
        </p:spPr>
      </p:pic>
      <p:sp>
        <p:nvSpPr>
          <p:cNvPr id="56" name="Google Shape;56;p61"/>
          <p:cNvSpPr txBox="1"/>
          <p:nvPr>
            <p:ph type="ctrTitle"/>
          </p:nvPr>
        </p:nvSpPr>
        <p:spPr>
          <a:xfrm>
            <a:off x="479425" y="1106424"/>
            <a:ext cx="5943600" cy="17907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1"/>
              </a:buClr>
              <a:buSzPts val="4400"/>
              <a:buFont typeface="Arial"/>
              <a:buNone/>
              <a:defRPr sz="4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1"/>
          <p:cNvSpPr txBox="1"/>
          <p:nvPr>
            <p:ph idx="1" type="subTitle"/>
          </p:nvPr>
        </p:nvSpPr>
        <p:spPr>
          <a:xfrm>
            <a:off x="479425" y="2980944"/>
            <a:ext cx="5438100" cy="1241700"/>
          </a:xfrm>
          <a:prstGeom prst="rect">
            <a:avLst/>
          </a:prstGeom>
          <a:noFill/>
          <a:ln>
            <a:noFill/>
          </a:ln>
        </p:spPr>
        <p:txBody>
          <a:bodyPr anchorCtr="0" anchor="t" bIns="45700" lIns="0" spcFirstLastPara="1" rIns="0" wrap="square" tIns="0">
            <a:noAutofit/>
          </a:bodyPr>
          <a:lstStyle>
            <a:lvl1pPr lvl="0" marR="0" rtl="0" algn="l">
              <a:lnSpc>
                <a:spcPct val="115000"/>
              </a:lnSpc>
              <a:spcBef>
                <a:spcPts val="750"/>
              </a:spcBef>
              <a:spcAft>
                <a:spcPts val="0"/>
              </a:spcAft>
              <a:buClr>
                <a:schemeClr val="dk1"/>
              </a:buClr>
              <a:buSzPts val="1800"/>
              <a:buFont typeface="Arial"/>
              <a:buNone/>
              <a:defRPr b="0" i="0" sz="2000" u="none" cap="none" strike="noStrike">
                <a:solidFill>
                  <a:srgbClr val="1B4036"/>
                </a:solidFill>
                <a:latin typeface="Arial"/>
                <a:ea typeface="Arial"/>
                <a:cs typeface="Arial"/>
                <a:sym typeface="Arial"/>
              </a:defRPr>
            </a:lvl1pPr>
            <a:lvl2pPr lvl="1" marR="0" rtl="0" algn="l">
              <a:lnSpc>
                <a:spcPct val="115000"/>
              </a:lnSpc>
              <a:spcBef>
                <a:spcPts val="375"/>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15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3pPr>
            <a:lvl4pPr lvl="3"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ubtle Grey">
  <p:cSld name="TITLE_ONLY_1">
    <p:spTree>
      <p:nvGrpSpPr>
        <p:cNvPr id="58" name="Shape 58"/>
        <p:cNvGrpSpPr/>
        <p:nvPr/>
      </p:nvGrpSpPr>
      <p:grpSpPr>
        <a:xfrm>
          <a:off x="0" y="0"/>
          <a:ext cx="0" cy="0"/>
          <a:chOff x="0" y="0"/>
          <a:chExt cx="0" cy="0"/>
        </a:xfrm>
      </p:grpSpPr>
      <p:sp>
        <p:nvSpPr>
          <p:cNvPr id="59" name="Google Shape;59;p6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60" name="Google Shape;60;p62"/>
          <p:cNvSpPr/>
          <p:nvPr/>
        </p:nvSpPr>
        <p:spPr>
          <a:xfrm>
            <a:off x="2830286" y="0"/>
            <a:ext cx="6313800" cy="51435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1" name="Google Shape;61;p62"/>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ubtle Grey 2">
  <p:cSld name="TITLE_ONLY_1_1_1">
    <p:spTree>
      <p:nvGrpSpPr>
        <p:cNvPr id="62" name="Shape 62"/>
        <p:cNvGrpSpPr/>
        <p:nvPr/>
      </p:nvGrpSpPr>
      <p:grpSpPr>
        <a:xfrm>
          <a:off x="0" y="0"/>
          <a:ext cx="0" cy="0"/>
          <a:chOff x="0" y="0"/>
          <a:chExt cx="0" cy="0"/>
        </a:xfrm>
      </p:grpSpPr>
      <p:sp>
        <p:nvSpPr>
          <p:cNvPr id="63" name="Google Shape;63;p63"/>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64" name="Google Shape;64;p63"/>
          <p:cNvSpPr/>
          <p:nvPr/>
        </p:nvSpPr>
        <p:spPr>
          <a:xfrm>
            <a:off x="2411413" y="0"/>
            <a:ext cx="6732600" cy="51435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5" name="Google Shape;65;p63"/>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left 01">
  <p:cSld name="TITLE_ONLY_1_1_1_1_1_1">
    <p:spTree>
      <p:nvGrpSpPr>
        <p:cNvPr id="66" name="Shape 66"/>
        <p:cNvGrpSpPr/>
        <p:nvPr/>
      </p:nvGrpSpPr>
      <p:grpSpPr>
        <a:xfrm>
          <a:off x="0" y="0"/>
          <a:ext cx="0" cy="0"/>
          <a:chOff x="0" y="0"/>
          <a:chExt cx="0" cy="0"/>
        </a:xfrm>
      </p:grpSpPr>
      <p:sp>
        <p:nvSpPr>
          <p:cNvPr id="67" name="Google Shape;67;p64"/>
          <p:cNvSpPr/>
          <p:nvPr/>
        </p:nvSpPr>
        <p:spPr>
          <a:xfrm>
            <a:off x="1"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 name="Google Shape;68;p6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69" name="Google Shape;69;p64"/>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Red">
  <p:cSld name="TITLE_ONLY_1_1_2">
    <p:spTree>
      <p:nvGrpSpPr>
        <p:cNvPr id="70" name="Shape 70"/>
        <p:cNvGrpSpPr/>
        <p:nvPr/>
      </p:nvGrpSpPr>
      <p:grpSpPr>
        <a:xfrm>
          <a:off x="0" y="0"/>
          <a:ext cx="0" cy="0"/>
          <a:chOff x="0" y="0"/>
          <a:chExt cx="0" cy="0"/>
        </a:xfrm>
      </p:grpSpPr>
      <p:sp>
        <p:nvSpPr>
          <p:cNvPr id="71" name="Google Shape;71;p65"/>
          <p:cNvSpPr/>
          <p:nvPr/>
        </p:nvSpPr>
        <p:spPr>
          <a:xfrm>
            <a:off x="2830351" y="0"/>
            <a:ext cx="6313800" cy="5143500"/>
          </a:xfrm>
          <a:prstGeom prst="rect">
            <a:avLst/>
          </a:prstGeom>
          <a:solidFill>
            <a:srgbClr val="EFDEE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 name="Google Shape;72;p6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73" name="Google Shape;73;p6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ercise slide">
  <p:cSld name="BLANK_4">
    <p:spTree>
      <p:nvGrpSpPr>
        <p:cNvPr id="74" name="Shape 74"/>
        <p:cNvGrpSpPr/>
        <p:nvPr/>
      </p:nvGrpSpPr>
      <p:grpSpPr>
        <a:xfrm>
          <a:off x="0" y="0"/>
          <a:ext cx="0" cy="0"/>
          <a:chOff x="0" y="0"/>
          <a:chExt cx="0" cy="0"/>
        </a:xfrm>
      </p:grpSpPr>
      <p:sp>
        <p:nvSpPr>
          <p:cNvPr id="75" name="Google Shape;75;p66"/>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76" name="Google Shape;76;p66"/>
          <p:cNvSpPr/>
          <p:nvPr/>
        </p:nvSpPr>
        <p:spPr>
          <a:xfrm>
            <a:off x="0" y="0"/>
            <a:ext cx="9144000" cy="5143500"/>
          </a:xfrm>
          <a:prstGeom prst="rect">
            <a:avLst/>
          </a:prstGeom>
          <a:noFill/>
          <a:ln cap="flat" cmpd="sng" w="152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77" name="Google Shape;77;p66"/>
          <p:cNvGrpSpPr/>
          <p:nvPr/>
        </p:nvGrpSpPr>
        <p:grpSpPr>
          <a:xfrm>
            <a:off x="7512825" y="238025"/>
            <a:ext cx="1699800" cy="457200"/>
            <a:chOff x="7512825" y="238025"/>
            <a:chExt cx="1699800" cy="457200"/>
          </a:xfrm>
        </p:grpSpPr>
        <p:sp>
          <p:nvSpPr>
            <p:cNvPr id="78" name="Google Shape;78;p66"/>
            <p:cNvSpPr/>
            <p:nvPr/>
          </p:nvSpPr>
          <p:spPr>
            <a:xfrm>
              <a:off x="7512825" y="238025"/>
              <a:ext cx="1699800" cy="457200"/>
            </a:xfrm>
            <a:prstGeom prst="roundRect">
              <a:avLst>
                <a:gd fmla="val 16667" name="adj"/>
              </a:avLst>
            </a:prstGeom>
            <a:solidFill>
              <a:schemeClr val="accent1"/>
            </a:solidFill>
            <a:ln>
              <a:noFill/>
            </a:ln>
          </p:spPr>
          <p:txBody>
            <a:bodyPr anchorCtr="0" anchor="ctr" bIns="45700" lIns="5486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Arial"/>
                  <a:ea typeface="Arial"/>
                  <a:cs typeface="Arial"/>
                  <a:sym typeface="Arial"/>
                </a:rPr>
                <a:t>Try it!</a:t>
              </a:r>
              <a:endParaRPr b="0" i="0" sz="1400" u="none" cap="none" strike="noStrike">
                <a:solidFill>
                  <a:schemeClr val="lt1"/>
                </a:solidFill>
                <a:latin typeface="Arial"/>
                <a:ea typeface="Arial"/>
                <a:cs typeface="Arial"/>
                <a:sym typeface="Arial"/>
              </a:endParaRPr>
            </a:p>
          </p:txBody>
        </p:sp>
        <p:grpSp>
          <p:nvGrpSpPr>
            <p:cNvPr id="79" name="Google Shape;79;p66"/>
            <p:cNvGrpSpPr/>
            <p:nvPr/>
          </p:nvGrpSpPr>
          <p:grpSpPr>
            <a:xfrm>
              <a:off x="7637129" y="291649"/>
              <a:ext cx="349953" cy="349953"/>
              <a:chOff x="2731914" y="373199"/>
              <a:chExt cx="950700" cy="950700"/>
            </a:xfrm>
          </p:grpSpPr>
          <p:sp>
            <p:nvSpPr>
              <p:cNvPr id="80" name="Google Shape;80;p66"/>
              <p:cNvSpPr/>
              <p:nvPr/>
            </p:nvSpPr>
            <p:spPr>
              <a:xfrm>
                <a:off x="2731914" y="373199"/>
                <a:ext cx="950700" cy="9507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1" name="Google Shape;81;p66"/>
              <p:cNvSpPr/>
              <p:nvPr/>
            </p:nvSpPr>
            <p:spPr>
              <a:xfrm>
                <a:off x="2900578" y="541863"/>
                <a:ext cx="612866" cy="612866"/>
              </a:xfrm>
              <a:custGeom>
                <a:rect b="b" l="l" r="r" t="t"/>
                <a:pathLst>
                  <a:path extrusionOk="0" h="932116" w="932116">
                    <a:moveTo>
                      <a:pt x="203835" y="481870"/>
                    </a:moveTo>
                    <a:cubicBezTo>
                      <a:pt x="195869" y="479090"/>
                      <a:pt x="188049" y="475911"/>
                      <a:pt x="180404" y="472345"/>
                    </a:cubicBezTo>
                    <a:lnTo>
                      <a:pt x="163925" y="483870"/>
                    </a:lnTo>
                    <a:cubicBezTo>
                      <a:pt x="141297" y="499547"/>
                      <a:pt x="110709" y="496864"/>
                      <a:pt x="91154" y="477488"/>
                    </a:cubicBezTo>
                    <a:lnTo>
                      <a:pt x="69152" y="455962"/>
                    </a:lnTo>
                    <a:cubicBezTo>
                      <a:pt x="49776" y="436407"/>
                      <a:pt x="47093" y="405819"/>
                      <a:pt x="62770" y="383191"/>
                    </a:cubicBezTo>
                    <a:lnTo>
                      <a:pt x="74200" y="366903"/>
                    </a:lnTo>
                    <a:cubicBezTo>
                      <a:pt x="71406" y="360870"/>
                      <a:pt x="68866" y="354743"/>
                      <a:pt x="66580" y="348520"/>
                    </a:cubicBezTo>
                    <a:lnTo>
                      <a:pt x="46958" y="345091"/>
                    </a:lnTo>
                    <a:cubicBezTo>
                      <a:pt x="19888" y="340185"/>
                      <a:pt x="155" y="316689"/>
                      <a:pt x="0" y="289179"/>
                    </a:cubicBezTo>
                    <a:lnTo>
                      <a:pt x="0" y="258032"/>
                    </a:lnTo>
                    <a:cubicBezTo>
                      <a:pt x="109" y="230486"/>
                      <a:pt x="19853" y="206938"/>
                      <a:pt x="46958" y="202025"/>
                    </a:cubicBezTo>
                    <a:lnTo>
                      <a:pt x="66580" y="198596"/>
                    </a:lnTo>
                    <a:cubicBezTo>
                      <a:pt x="68802" y="192246"/>
                      <a:pt x="71342" y="186119"/>
                      <a:pt x="74200" y="180213"/>
                    </a:cubicBezTo>
                    <a:lnTo>
                      <a:pt x="62770" y="163925"/>
                    </a:lnTo>
                    <a:cubicBezTo>
                      <a:pt x="47093" y="141297"/>
                      <a:pt x="49776" y="110709"/>
                      <a:pt x="69152" y="91154"/>
                    </a:cubicBezTo>
                    <a:lnTo>
                      <a:pt x="91154" y="69152"/>
                    </a:lnTo>
                    <a:cubicBezTo>
                      <a:pt x="110709" y="49776"/>
                      <a:pt x="141297" y="47093"/>
                      <a:pt x="163925" y="62770"/>
                    </a:cubicBezTo>
                    <a:lnTo>
                      <a:pt x="180308" y="74200"/>
                    </a:lnTo>
                    <a:cubicBezTo>
                      <a:pt x="186341" y="71406"/>
                      <a:pt x="192469" y="68866"/>
                      <a:pt x="198692" y="66580"/>
                    </a:cubicBezTo>
                    <a:lnTo>
                      <a:pt x="202025" y="46958"/>
                    </a:lnTo>
                    <a:cubicBezTo>
                      <a:pt x="206931" y="19888"/>
                      <a:pt x="230427" y="155"/>
                      <a:pt x="257937" y="0"/>
                    </a:cubicBezTo>
                    <a:lnTo>
                      <a:pt x="289084" y="0"/>
                    </a:lnTo>
                    <a:cubicBezTo>
                      <a:pt x="316630" y="109"/>
                      <a:pt x="340179" y="19853"/>
                      <a:pt x="345091" y="46958"/>
                    </a:cubicBezTo>
                    <a:lnTo>
                      <a:pt x="348520" y="66580"/>
                    </a:lnTo>
                    <a:cubicBezTo>
                      <a:pt x="354870" y="68802"/>
                      <a:pt x="360998" y="71342"/>
                      <a:pt x="366903" y="74200"/>
                    </a:cubicBezTo>
                    <a:lnTo>
                      <a:pt x="383191" y="62770"/>
                    </a:lnTo>
                    <a:cubicBezTo>
                      <a:pt x="405819" y="47093"/>
                      <a:pt x="436407" y="49776"/>
                      <a:pt x="455962" y="69152"/>
                    </a:cubicBezTo>
                    <a:lnTo>
                      <a:pt x="477965" y="91154"/>
                    </a:lnTo>
                    <a:cubicBezTo>
                      <a:pt x="497340" y="110709"/>
                      <a:pt x="500023" y="141297"/>
                      <a:pt x="484346" y="163925"/>
                    </a:cubicBezTo>
                    <a:lnTo>
                      <a:pt x="472821" y="180308"/>
                    </a:lnTo>
                    <a:cubicBezTo>
                      <a:pt x="476393" y="187951"/>
                      <a:pt x="479572" y="195772"/>
                      <a:pt x="482346" y="203740"/>
                    </a:cubicBezTo>
                    <a:cubicBezTo>
                      <a:pt x="487370" y="218759"/>
                      <a:pt x="479267" y="235006"/>
                      <a:pt x="464248" y="240030"/>
                    </a:cubicBezTo>
                    <a:cubicBezTo>
                      <a:pt x="449230" y="245054"/>
                      <a:pt x="432982" y="236951"/>
                      <a:pt x="427958" y="221932"/>
                    </a:cubicBezTo>
                    <a:cubicBezTo>
                      <a:pt x="424635" y="211652"/>
                      <a:pt x="420296" y="201729"/>
                      <a:pt x="415004" y="192310"/>
                    </a:cubicBezTo>
                    <a:cubicBezTo>
                      <a:pt x="409233" y="182638"/>
                      <a:pt x="409680" y="170479"/>
                      <a:pt x="416147" y="161258"/>
                    </a:cubicBezTo>
                    <a:lnTo>
                      <a:pt x="437483" y="131064"/>
                    </a:lnTo>
                    <a:lnTo>
                      <a:pt x="415576" y="109538"/>
                    </a:lnTo>
                    <a:lnTo>
                      <a:pt x="385477" y="130969"/>
                    </a:lnTo>
                    <a:cubicBezTo>
                      <a:pt x="376380" y="137334"/>
                      <a:pt x="364421" y="137854"/>
                      <a:pt x="354806" y="132302"/>
                    </a:cubicBezTo>
                    <a:cubicBezTo>
                      <a:pt x="342607" y="125270"/>
                      <a:pt x="329543" y="119858"/>
                      <a:pt x="315944" y="116205"/>
                    </a:cubicBezTo>
                    <a:cubicBezTo>
                      <a:pt x="305201" y="113333"/>
                      <a:pt x="297101" y="104489"/>
                      <a:pt x="295180" y="93536"/>
                    </a:cubicBezTo>
                    <a:lnTo>
                      <a:pt x="288798" y="56483"/>
                    </a:lnTo>
                    <a:lnTo>
                      <a:pt x="258032" y="56483"/>
                    </a:lnTo>
                    <a:lnTo>
                      <a:pt x="251936" y="92869"/>
                    </a:lnTo>
                    <a:cubicBezTo>
                      <a:pt x="250015" y="103822"/>
                      <a:pt x="241915" y="112666"/>
                      <a:pt x="231172" y="115538"/>
                    </a:cubicBezTo>
                    <a:cubicBezTo>
                      <a:pt x="217521" y="119522"/>
                      <a:pt x="204455" y="125287"/>
                      <a:pt x="192310" y="132683"/>
                    </a:cubicBezTo>
                    <a:cubicBezTo>
                      <a:pt x="182527" y="138287"/>
                      <a:pt x="170364" y="137616"/>
                      <a:pt x="161258" y="130969"/>
                    </a:cubicBezTo>
                    <a:lnTo>
                      <a:pt x="130683" y="109538"/>
                    </a:lnTo>
                    <a:lnTo>
                      <a:pt x="109157" y="131540"/>
                    </a:lnTo>
                    <a:lnTo>
                      <a:pt x="130969" y="161258"/>
                    </a:lnTo>
                    <a:cubicBezTo>
                      <a:pt x="137616" y="170364"/>
                      <a:pt x="138287" y="182527"/>
                      <a:pt x="132683" y="192310"/>
                    </a:cubicBezTo>
                    <a:cubicBezTo>
                      <a:pt x="125651" y="204509"/>
                      <a:pt x="120239" y="217573"/>
                      <a:pt x="116586" y="231172"/>
                    </a:cubicBezTo>
                    <a:cubicBezTo>
                      <a:pt x="113714" y="241915"/>
                      <a:pt x="104870" y="250015"/>
                      <a:pt x="93917" y="251936"/>
                    </a:cubicBezTo>
                    <a:lnTo>
                      <a:pt x="56483" y="258318"/>
                    </a:lnTo>
                    <a:lnTo>
                      <a:pt x="56483" y="289084"/>
                    </a:lnTo>
                    <a:lnTo>
                      <a:pt x="92869" y="295180"/>
                    </a:lnTo>
                    <a:cubicBezTo>
                      <a:pt x="103822" y="297101"/>
                      <a:pt x="112666" y="305201"/>
                      <a:pt x="115538" y="315944"/>
                    </a:cubicBezTo>
                    <a:cubicBezTo>
                      <a:pt x="119522" y="329595"/>
                      <a:pt x="125287" y="342661"/>
                      <a:pt x="132683" y="354806"/>
                    </a:cubicBezTo>
                    <a:cubicBezTo>
                      <a:pt x="138235" y="364421"/>
                      <a:pt x="137715" y="376380"/>
                      <a:pt x="131350" y="385477"/>
                    </a:cubicBezTo>
                    <a:lnTo>
                      <a:pt x="109919" y="415957"/>
                    </a:lnTo>
                    <a:lnTo>
                      <a:pt x="131540" y="437483"/>
                    </a:lnTo>
                    <a:lnTo>
                      <a:pt x="161258" y="416147"/>
                    </a:lnTo>
                    <a:cubicBezTo>
                      <a:pt x="170355" y="409782"/>
                      <a:pt x="182314" y="409262"/>
                      <a:pt x="191929" y="414814"/>
                    </a:cubicBezTo>
                    <a:cubicBezTo>
                      <a:pt x="201494" y="420197"/>
                      <a:pt x="211578" y="424601"/>
                      <a:pt x="222028" y="427958"/>
                    </a:cubicBezTo>
                    <a:cubicBezTo>
                      <a:pt x="236994" y="432982"/>
                      <a:pt x="245054" y="449187"/>
                      <a:pt x="240030" y="464153"/>
                    </a:cubicBezTo>
                    <a:cubicBezTo>
                      <a:pt x="235006" y="479119"/>
                      <a:pt x="218801" y="487179"/>
                      <a:pt x="203835" y="482156"/>
                    </a:cubicBezTo>
                    <a:close/>
                    <a:moveTo>
                      <a:pt x="710184" y="579882"/>
                    </a:moveTo>
                    <a:cubicBezTo>
                      <a:pt x="710184" y="651846"/>
                      <a:pt x="651846" y="710184"/>
                      <a:pt x="579882" y="710184"/>
                    </a:cubicBezTo>
                    <a:cubicBezTo>
                      <a:pt x="507918" y="710184"/>
                      <a:pt x="449580" y="651846"/>
                      <a:pt x="449580" y="579882"/>
                    </a:cubicBezTo>
                    <a:cubicBezTo>
                      <a:pt x="449580" y="507918"/>
                      <a:pt x="507918" y="449580"/>
                      <a:pt x="579882" y="449580"/>
                    </a:cubicBezTo>
                    <a:cubicBezTo>
                      <a:pt x="651802" y="449685"/>
                      <a:pt x="710079" y="507962"/>
                      <a:pt x="710184" y="579882"/>
                    </a:cubicBezTo>
                    <a:close/>
                    <a:moveTo>
                      <a:pt x="653034" y="579882"/>
                    </a:moveTo>
                    <a:cubicBezTo>
                      <a:pt x="653034" y="539481"/>
                      <a:pt x="620283" y="506730"/>
                      <a:pt x="579882" y="506730"/>
                    </a:cubicBezTo>
                    <a:cubicBezTo>
                      <a:pt x="539481" y="506730"/>
                      <a:pt x="506730" y="539481"/>
                      <a:pt x="506730" y="579882"/>
                    </a:cubicBezTo>
                    <a:cubicBezTo>
                      <a:pt x="506730" y="620283"/>
                      <a:pt x="539481" y="653034"/>
                      <a:pt x="579882" y="653034"/>
                    </a:cubicBezTo>
                    <a:cubicBezTo>
                      <a:pt x="620261" y="652982"/>
                      <a:pt x="652982" y="620261"/>
                      <a:pt x="653034" y="579882"/>
                    </a:cubicBezTo>
                    <a:close/>
                    <a:moveTo>
                      <a:pt x="932117" y="559308"/>
                    </a:moveTo>
                    <a:lnTo>
                      <a:pt x="932117" y="600456"/>
                    </a:lnTo>
                    <a:cubicBezTo>
                      <a:pt x="932171" y="632459"/>
                      <a:pt x="909165" y="659848"/>
                      <a:pt x="877634" y="665321"/>
                    </a:cubicBezTo>
                    <a:lnTo>
                      <a:pt x="846392" y="670846"/>
                    </a:lnTo>
                    <a:cubicBezTo>
                      <a:pt x="842511" y="682244"/>
                      <a:pt x="837897" y="693380"/>
                      <a:pt x="832580" y="704183"/>
                    </a:cubicBezTo>
                    <a:lnTo>
                      <a:pt x="850773" y="730187"/>
                    </a:lnTo>
                    <a:cubicBezTo>
                      <a:pt x="869201" y="756351"/>
                      <a:pt x="866104" y="791985"/>
                      <a:pt x="843439" y="814578"/>
                    </a:cubicBezTo>
                    <a:lnTo>
                      <a:pt x="814388" y="843629"/>
                    </a:lnTo>
                    <a:cubicBezTo>
                      <a:pt x="791777" y="866257"/>
                      <a:pt x="756171" y="869351"/>
                      <a:pt x="729996" y="850963"/>
                    </a:cubicBezTo>
                    <a:lnTo>
                      <a:pt x="704183" y="832580"/>
                    </a:lnTo>
                    <a:cubicBezTo>
                      <a:pt x="693409" y="837890"/>
                      <a:pt x="682305" y="842503"/>
                      <a:pt x="670941" y="846392"/>
                    </a:cubicBezTo>
                    <a:lnTo>
                      <a:pt x="665512" y="877634"/>
                    </a:lnTo>
                    <a:cubicBezTo>
                      <a:pt x="660003" y="909144"/>
                      <a:pt x="632635" y="932132"/>
                      <a:pt x="600647" y="932117"/>
                    </a:cubicBezTo>
                    <a:lnTo>
                      <a:pt x="559308" y="932117"/>
                    </a:lnTo>
                    <a:cubicBezTo>
                      <a:pt x="527391" y="932039"/>
                      <a:pt x="500130" y="909074"/>
                      <a:pt x="494633" y="877634"/>
                    </a:cubicBezTo>
                    <a:lnTo>
                      <a:pt x="489204" y="846392"/>
                    </a:lnTo>
                    <a:cubicBezTo>
                      <a:pt x="477839" y="842505"/>
                      <a:pt x="466735" y="837892"/>
                      <a:pt x="455962" y="832580"/>
                    </a:cubicBezTo>
                    <a:lnTo>
                      <a:pt x="429673" y="850868"/>
                    </a:lnTo>
                    <a:cubicBezTo>
                      <a:pt x="403498" y="869256"/>
                      <a:pt x="367892" y="866162"/>
                      <a:pt x="345281" y="843534"/>
                    </a:cubicBezTo>
                    <a:lnTo>
                      <a:pt x="316135" y="814388"/>
                    </a:lnTo>
                    <a:cubicBezTo>
                      <a:pt x="293507" y="791777"/>
                      <a:pt x="290413" y="756171"/>
                      <a:pt x="308800" y="729996"/>
                    </a:cubicBezTo>
                    <a:lnTo>
                      <a:pt x="327089" y="704183"/>
                    </a:lnTo>
                    <a:cubicBezTo>
                      <a:pt x="321901" y="693338"/>
                      <a:pt x="317415" y="682171"/>
                      <a:pt x="313658" y="670751"/>
                    </a:cubicBezTo>
                    <a:lnTo>
                      <a:pt x="282416" y="665226"/>
                    </a:lnTo>
                    <a:cubicBezTo>
                      <a:pt x="250920" y="659759"/>
                      <a:pt x="227926" y="632423"/>
                      <a:pt x="227933" y="600456"/>
                    </a:cubicBezTo>
                    <a:lnTo>
                      <a:pt x="227933" y="559308"/>
                    </a:lnTo>
                    <a:cubicBezTo>
                      <a:pt x="227978" y="527512"/>
                      <a:pt x="250747" y="500293"/>
                      <a:pt x="282035" y="494633"/>
                    </a:cubicBezTo>
                    <a:lnTo>
                      <a:pt x="313658" y="488918"/>
                    </a:lnTo>
                    <a:cubicBezTo>
                      <a:pt x="317547" y="477554"/>
                      <a:pt x="322160" y="466450"/>
                      <a:pt x="327470" y="455676"/>
                    </a:cubicBezTo>
                    <a:lnTo>
                      <a:pt x="308896" y="429673"/>
                    </a:lnTo>
                    <a:cubicBezTo>
                      <a:pt x="290508" y="403498"/>
                      <a:pt x="293602" y="367892"/>
                      <a:pt x="316230" y="345281"/>
                    </a:cubicBezTo>
                    <a:lnTo>
                      <a:pt x="345281" y="316230"/>
                    </a:lnTo>
                    <a:cubicBezTo>
                      <a:pt x="367892" y="293602"/>
                      <a:pt x="403498" y="290508"/>
                      <a:pt x="429673" y="308896"/>
                    </a:cubicBezTo>
                    <a:lnTo>
                      <a:pt x="455676" y="327089"/>
                    </a:lnTo>
                    <a:cubicBezTo>
                      <a:pt x="466456" y="321900"/>
                      <a:pt x="477559" y="317413"/>
                      <a:pt x="488918" y="313658"/>
                    </a:cubicBezTo>
                    <a:lnTo>
                      <a:pt x="494633" y="282035"/>
                    </a:lnTo>
                    <a:cubicBezTo>
                      <a:pt x="500293" y="250747"/>
                      <a:pt x="527512" y="227978"/>
                      <a:pt x="559308" y="227933"/>
                    </a:cubicBezTo>
                    <a:lnTo>
                      <a:pt x="600456" y="227933"/>
                    </a:lnTo>
                    <a:cubicBezTo>
                      <a:pt x="632445" y="227918"/>
                      <a:pt x="659812" y="250905"/>
                      <a:pt x="665321" y="282416"/>
                    </a:cubicBezTo>
                    <a:lnTo>
                      <a:pt x="670751" y="313658"/>
                    </a:lnTo>
                    <a:cubicBezTo>
                      <a:pt x="682173" y="317408"/>
                      <a:pt x="693341" y="321894"/>
                      <a:pt x="704183" y="327089"/>
                    </a:cubicBezTo>
                    <a:lnTo>
                      <a:pt x="730187" y="308896"/>
                    </a:lnTo>
                    <a:cubicBezTo>
                      <a:pt x="756362" y="290508"/>
                      <a:pt x="791967" y="293602"/>
                      <a:pt x="814578" y="316230"/>
                    </a:cubicBezTo>
                    <a:lnTo>
                      <a:pt x="843629" y="345281"/>
                    </a:lnTo>
                    <a:cubicBezTo>
                      <a:pt x="866294" y="367874"/>
                      <a:pt x="869391" y="403508"/>
                      <a:pt x="850963" y="429673"/>
                    </a:cubicBezTo>
                    <a:lnTo>
                      <a:pt x="832771" y="455676"/>
                    </a:lnTo>
                    <a:cubicBezTo>
                      <a:pt x="838086" y="466448"/>
                      <a:pt x="842699" y="477552"/>
                      <a:pt x="846582" y="488918"/>
                    </a:cubicBezTo>
                    <a:lnTo>
                      <a:pt x="877824" y="494348"/>
                    </a:lnTo>
                    <a:lnTo>
                      <a:pt x="877824" y="494348"/>
                    </a:lnTo>
                    <a:cubicBezTo>
                      <a:pt x="909295" y="499945"/>
                      <a:pt x="932194" y="527344"/>
                      <a:pt x="932117" y="559308"/>
                    </a:cubicBezTo>
                    <a:close/>
                    <a:moveTo>
                      <a:pt x="874967" y="559308"/>
                    </a:moveTo>
                    <a:cubicBezTo>
                      <a:pt x="874978" y="555064"/>
                      <a:pt x="871914" y="551435"/>
                      <a:pt x="867728" y="550736"/>
                    </a:cubicBezTo>
                    <a:lnTo>
                      <a:pt x="819245" y="542258"/>
                    </a:lnTo>
                    <a:cubicBezTo>
                      <a:pt x="808292" y="540337"/>
                      <a:pt x="799448" y="532237"/>
                      <a:pt x="796576" y="521494"/>
                    </a:cubicBezTo>
                    <a:cubicBezTo>
                      <a:pt x="791538" y="502761"/>
                      <a:pt x="784077" y="484765"/>
                      <a:pt x="774383" y="467963"/>
                    </a:cubicBezTo>
                    <a:cubicBezTo>
                      <a:pt x="768912" y="458396"/>
                      <a:pt x="769431" y="446536"/>
                      <a:pt x="775716" y="437483"/>
                    </a:cubicBezTo>
                    <a:lnTo>
                      <a:pt x="804291" y="397193"/>
                    </a:lnTo>
                    <a:cubicBezTo>
                      <a:pt x="806694" y="393732"/>
                      <a:pt x="806294" y="389051"/>
                      <a:pt x="803339" y="386048"/>
                    </a:cubicBezTo>
                    <a:lnTo>
                      <a:pt x="774287" y="356997"/>
                    </a:lnTo>
                    <a:cubicBezTo>
                      <a:pt x="771302" y="354005"/>
                      <a:pt x="766593" y="353602"/>
                      <a:pt x="763143" y="356045"/>
                    </a:cubicBezTo>
                    <a:lnTo>
                      <a:pt x="722852" y="384620"/>
                    </a:lnTo>
                    <a:cubicBezTo>
                      <a:pt x="713756" y="390984"/>
                      <a:pt x="701796" y="391504"/>
                      <a:pt x="692182" y="385953"/>
                    </a:cubicBezTo>
                    <a:cubicBezTo>
                      <a:pt x="675382" y="376253"/>
                      <a:pt x="657386" y="368792"/>
                      <a:pt x="638651" y="363760"/>
                    </a:cubicBezTo>
                    <a:cubicBezTo>
                      <a:pt x="627908" y="360887"/>
                      <a:pt x="619808" y="352043"/>
                      <a:pt x="617887" y="341090"/>
                    </a:cubicBezTo>
                    <a:lnTo>
                      <a:pt x="608933" y="291941"/>
                    </a:lnTo>
                    <a:cubicBezTo>
                      <a:pt x="608234" y="287755"/>
                      <a:pt x="604605" y="284691"/>
                      <a:pt x="600361" y="284702"/>
                    </a:cubicBezTo>
                    <a:lnTo>
                      <a:pt x="559308" y="284702"/>
                    </a:lnTo>
                    <a:cubicBezTo>
                      <a:pt x="555064" y="284691"/>
                      <a:pt x="551435" y="287755"/>
                      <a:pt x="550736" y="291941"/>
                    </a:cubicBezTo>
                    <a:lnTo>
                      <a:pt x="542258" y="340424"/>
                    </a:lnTo>
                    <a:cubicBezTo>
                      <a:pt x="540337" y="351377"/>
                      <a:pt x="532237" y="360221"/>
                      <a:pt x="521494" y="363093"/>
                    </a:cubicBezTo>
                    <a:cubicBezTo>
                      <a:pt x="502758" y="368123"/>
                      <a:pt x="484762" y="375584"/>
                      <a:pt x="467963" y="385286"/>
                    </a:cubicBezTo>
                    <a:cubicBezTo>
                      <a:pt x="458396" y="390757"/>
                      <a:pt x="446536" y="390238"/>
                      <a:pt x="437483" y="383953"/>
                    </a:cubicBezTo>
                    <a:lnTo>
                      <a:pt x="397193" y="355378"/>
                    </a:lnTo>
                    <a:cubicBezTo>
                      <a:pt x="393712" y="352921"/>
                      <a:pt x="388970" y="353323"/>
                      <a:pt x="385953" y="356330"/>
                    </a:cubicBezTo>
                    <a:lnTo>
                      <a:pt x="356902" y="385382"/>
                    </a:lnTo>
                    <a:cubicBezTo>
                      <a:pt x="353947" y="388384"/>
                      <a:pt x="353547" y="393065"/>
                      <a:pt x="355949" y="396526"/>
                    </a:cubicBezTo>
                    <a:lnTo>
                      <a:pt x="384524" y="436817"/>
                    </a:lnTo>
                    <a:cubicBezTo>
                      <a:pt x="390889" y="445913"/>
                      <a:pt x="391409" y="457873"/>
                      <a:pt x="385858" y="467487"/>
                    </a:cubicBezTo>
                    <a:cubicBezTo>
                      <a:pt x="376161" y="484288"/>
                      <a:pt x="368700" y="502284"/>
                      <a:pt x="363664" y="521018"/>
                    </a:cubicBezTo>
                    <a:cubicBezTo>
                      <a:pt x="360869" y="532112"/>
                      <a:pt x="351724" y="540469"/>
                      <a:pt x="340423" y="542258"/>
                    </a:cubicBezTo>
                    <a:lnTo>
                      <a:pt x="291941" y="550736"/>
                    </a:lnTo>
                    <a:cubicBezTo>
                      <a:pt x="287755" y="551435"/>
                      <a:pt x="284691" y="555064"/>
                      <a:pt x="284702" y="559308"/>
                    </a:cubicBezTo>
                    <a:lnTo>
                      <a:pt x="284702" y="600456"/>
                    </a:lnTo>
                    <a:cubicBezTo>
                      <a:pt x="284691" y="604701"/>
                      <a:pt x="287755" y="608329"/>
                      <a:pt x="291941" y="609029"/>
                    </a:cubicBezTo>
                    <a:lnTo>
                      <a:pt x="340424" y="617506"/>
                    </a:lnTo>
                    <a:cubicBezTo>
                      <a:pt x="351377" y="619427"/>
                      <a:pt x="360221" y="627527"/>
                      <a:pt x="363093" y="638270"/>
                    </a:cubicBezTo>
                    <a:cubicBezTo>
                      <a:pt x="368128" y="657004"/>
                      <a:pt x="375589" y="675000"/>
                      <a:pt x="385286" y="691801"/>
                    </a:cubicBezTo>
                    <a:cubicBezTo>
                      <a:pt x="390838" y="701415"/>
                      <a:pt x="390318" y="713375"/>
                      <a:pt x="383953" y="722471"/>
                    </a:cubicBezTo>
                    <a:lnTo>
                      <a:pt x="355378" y="762762"/>
                    </a:lnTo>
                    <a:cubicBezTo>
                      <a:pt x="352975" y="766223"/>
                      <a:pt x="353375" y="770903"/>
                      <a:pt x="356330" y="773906"/>
                    </a:cubicBezTo>
                    <a:lnTo>
                      <a:pt x="385382" y="802958"/>
                    </a:lnTo>
                    <a:cubicBezTo>
                      <a:pt x="388367" y="805950"/>
                      <a:pt x="393076" y="806352"/>
                      <a:pt x="396526" y="803910"/>
                    </a:cubicBezTo>
                    <a:lnTo>
                      <a:pt x="436817" y="775335"/>
                    </a:lnTo>
                    <a:cubicBezTo>
                      <a:pt x="445913" y="768970"/>
                      <a:pt x="457873" y="768450"/>
                      <a:pt x="467487" y="774002"/>
                    </a:cubicBezTo>
                    <a:cubicBezTo>
                      <a:pt x="484288" y="783698"/>
                      <a:pt x="502284" y="791159"/>
                      <a:pt x="521018" y="796195"/>
                    </a:cubicBezTo>
                    <a:cubicBezTo>
                      <a:pt x="532056" y="798963"/>
                      <a:pt x="540400" y="808018"/>
                      <a:pt x="542258" y="819245"/>
                    </a:cubicBezTo>
                    <a:lnTo>
                      <a:pt x="550736" y="867728"/>
                    </a:lnTo>
                    <a:cubicBezTo>
                      <a:pt x="551435" y="871914"/>
                      <a:pt x="555064" y="874978"/>
                      <a:pt x="559308" y="874967"/>
                    </a:cubicBezTo>
                    <a:lnTo>
                      <a:pt x="600456" y="874967"/>
                    </a:lnTo>
                    <a:cubicBezTo>
                      <a:pt x="604701" y="874978"/>
                      <a:pt x="608329" y="871914"/>
                      <a:pt x="609029" y="867728"/>
                    </a:cubicBezTo>
                    <a:lnTo>
                      <a:pt x="617506" y="819245"/>
                    </a:lnTo>
                    <a:cubicBezTo>
                      <a:pt x="619427" y="808292"/>
                      <a:pt x="627527" y="799448"/>
                      <a:pt x="638270" y="796576"/>
                    </a:cubicBezTo>
                    <a:cubicBezTo>
                      <a:pt x="657003" y="791537"/>
                      <a:pt x="674998" y="784076"/>
                      <a:pt x="691801" y="774383"/>
                    </a:cubicBezTo>
                    <a:cubicBezTo>
                      <a:pt x="701415" y="768831"/>
                      <a:pt x="713375" y="769351"/>
                      <a:pt x="722471" y="775716"/>
                    </a:cubicBezTo>
                    <a:lnTo>
                      <a:pt x="762762" y="804291"/>
                    </a:lnTo>
                    <a:cubicBezTo>
                      <a:pt x="766223" y="806694"/>
                      <a:pt x="770903" y="806294"/>
                      <a:pt x="773906" y="803339"/>
                    </a:cubicBezTo>
                    <a:lnTo>
                      <a:pt x="802958" y="774287"/>
                    </a:lnTo>
                    <a:cubicBezTo>
                      <a:pt x="805950" y="771302"/>
                      <a:pt x="806352" y="766593"/>
                      <a:pt x="803910" y="763143"/>
                    </a:cubicBezTo>
                    <a:lnTo>
                      <a:pt x="775335" y="722852"/>
                    </a:lnTo>
                    <a:cubicBezTo>
                      <a:pt x="768970" y="713756"/>
                      <a:pt x="768450" y="701796"/>
                      <a:pt x="774002" y="692182"/>
                    </a:cubicBezTo>
                    <a:cubicBezTo>
                      <a:pt x="783698" y="675381"/>
                      <a:pt x="791159" y="657385"/>
                      <a:pt x="796195" y="638651"/>
                    </a:cubicBezTo>
                    <a:cubicBezTo>
                      <a:pt x="799067" y="627908"/>
                      <a:pt x="807911" y="619808"/>
                      <a:pt x="818864" y="617887"/>
                    </a:cubicBezTo>
                    <a:lnTo>
                      <a:pt x="867728" y="608933"/>
                    </a:lnTo>
                    <a:cubicBezTo>
                      <a:pt x="871914" y="608234"/>
                      <a:pt x="874978" y="604605"/>
                      <a:pt x="874967" y="600361"/>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Subtle Gray with IMLS credit">
  <p:cSld name="BLANK_3_1">
    <p:spTree>
      <p:nvGrpSpPr>
        <p:cNvPr id="82" name="Shape 82"/>
        <p:cNvGrpSpPr/>
        <p:nvPr/>
      </p:nvGrpSpPr>
      <p:grpSpPr>
        <a:xfrm>
          <a:off x="0" y="0"/>
          <a:ext cx="0" cy="0"/>
          <a:chOff x="0" y="0"/>
          <a:chExt cx="0" cy="0"/>
        </a:xfrm>
      </p:grpSpPr>
      <p:sp>
        <p:nvSpPr>
          <p:cNvPr id="83" name="Google Shape;83;p67"/>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84" name="Google Shape;84;p67"/>
          <p:cNvSpPr/>
          <p:nvPr/>
        </p:nvSpPr>
        <p:spPr>
          <a:xfrm>
            <a:off x="8329175" y="4328250"/>
            <a:ext cx="814800" cy="81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67"/>
          <p:cNvSpPr/>
          <p:nvPr/>
        </p:nvSpPr>
        <p:spPr>
          <a:xfrm>
            <a:off x="0" y="3976688"/>
            <a:ext cx="9144000" cy="11667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 name="Google Shape;86;p67"/>
          <p:cNvSpPr/>
          <p:nvPr/>
        </p:nvSpPr>
        <p:spPr>
          <a:xfrm>
            <a:off x="0" y="0"/>
            <a:ext cx="9144000" cy="3976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87" name="Google Shape;87;p67"/>
          <p:cNvPicPr preferRelativeResize="0"/>
          <p:nvPr/>
        </p:nvPicPr>
        <p:blipFill rotWithShape="1">
          <a:blip r:embed="rId2">
            <a:alphaModFix/>
          </a:blip>
          <a:srcRect b="0" l="0" r="0" t="0"/>
          <a:stretch/>
        </p:blipFill>
        <p:spPr>
          <a:xfrm>
            <a:off x="250825" y="268308"/>
            <a:ext cx="602326" cy="602326"/>
          </a:xfrm>
          <a:prstGeom prst="rect">
            <a:avLst/>
          </a:prstGeom>
          <a:noFill/>
          <a:ln>
            <a:noFill/>
          </a:ln>
        </p:spPr>
      </p:pic>
      <p:sp>
        <p:nvSpPr>
          <p:cNvPr id="88" name="Google Shape;88;p67"/>
          <p:cNvSpPr txBox="1"/>
          <p:nvPr/>
        </p:nvSpPr>
        <p:spPr>
          <a:xfrm>
            <a:off x="1615425" y="3261150"/>
            <a:ext cx="2357100" cy="536700"/>
          </a:xfrm>
          <a:prstGeom prst="rect">
            <a:avLst/>
          </a:prstGeom>
          <a:noFill/>
          <a:ln>
            <a:noFill/>
          </a:ln>
        </p:spPr>
        <p:txBody>
          <a:bodyPr anchorCtr="0" anchor="t" bIns="91425" lIns="0" spcFirstLastPara="1" rIns="91425" wrap="square" tIns="0">
            <a:noAutofit/>
          </a:bodyPr>
          <a:lstStyle/>
          <a:p>
            <a:pPr indent="0" lvl="0" marL="0" marR="0" rtl="0" algn="just">
              <a:lnSpc>
                <a:spcPct val="120000"/>
              </a:lnSpc>
              <a:spcBef>
                <a:spcPts val="0"/>
              </a:spcBef>
              <a:spcAft>
                <a:spcPts val="0"/>
              </a:spcAft>
              <a:buClr>
                <a:schemeClr val="dk1"/>
              </a:buClr>
              <a:buSzPts val="2000"/>
              <a:buFont typeface="Arial"/>
              <a:buNone/>
            </a:pPr>
            <a:r>
              <a:rPr b="0" i="0" lang="en" sz="850" u="none" cap="none" strike="noStrike">
                <a:solidFill>
                  <a:schemeClr val="accent1"/>
                </a:solidFill>
                <a:latin typeface="Arial"/>
                <a:ea typeface="Arial"/>
                <a:cs typeface="Arial"/>
                <a:sym typeface="Arial"/>
              </a:rPr>
              <a:t>This project was made possible in part by the</a:t>
            </a:r>
            <a:r>
              <a:rPr b="0" i="0" lang="en" sz="900" u="none" cap="none" strike="noStrike">
                <a:solidFill>
                  <a:schemeClr val="accent1"/>
                </a:solidFill>
                <a:latin typeface="Arial"/>
                <a:ea typeface="Arial"/>
                <a:cs typeface="Arial"/>
                <a:sym typeface="Arial"/>
              </a:rPr>
              <a:t> </a:t>
            </a:r>
            <a:r>
              <a:rPr b="1" i="0" lang="en" sz="850" u="none" cap="none" strike="noStrike">
                <a:solidFill>
                  <a:schemeClr val="accent1"/>
                </a:solidFill>
                <a:latin typeface="Arial"/>
                <a:ea typeface="Arial"/>
                <a:cs typeface="Arial"/>
                <a:sym typeface="Arial"/>
              </a:rPr>
              <a:t>Institute of Museum and Library Services</a:t>
            </a:r>
            <a:r>
              <a:rPr b="0" i="0" lang="en" sz="850" u="none" cap="none" strike="noStrike">
                <a:solidFill>
                  <a:schemeClr val="accent1"/>
                </a:solidFill>
                <a:latin typeface="Arial"/>
                <a:ea typeface="Arial"/>
                <a:cs typeface="Arial"/>
                <a:sym typeface="Arial"/>
              </a:rPr>
              <a:t> Grant ME-249136-OMS-21  |   </a:t>
            </a:r>
            <a:r>
              <a:rPr b="1" i="0" lang="en" sz="850" u="none" cap="none" strike="noStrike">
                <a:solidFill>
                  <a:schemeClr val="hlink"/>
                </a:solidFill>
                <a:uFill>
                  <a:noFill/>
                </a:uFill>
                <a:latin typeface="Arial"/>
                <a:ea typeface="Arial"/>
                <a:cs typeface="Arial"/>
                <a:sym typeface="Arial"/>
                <a:hlinkClick r:id="rId3"/>
              </a:rPr>
              <a:t>IMLS.gov</a:t>
            </a:r>
            <a:endParaRPr b="1" i="1" sz="850" u="none" cap="none" strike="noStrike">
              <a:solidFill>
                <a:srgbClr val="CC0000"/>
              </a:solidFill>
              <a:latin typeface="Arial"/>
              <a:ea typeface="Arial"/>
              <a:cs typeface="Arial"/>
              <a:sym typeface="Arial"/>
            </a:endParaRPr>
          </a:p>
        </p:txBody>
      </p:sp>
      <p:pic>
        <p:nvPicPr>
          <p:cNvPr id="89" name="Google Shape;89;p67"/>
          <p:cNvPicPr preferRelativeResize="0"/>
          <p:nvPr/>
        </p:nvPicPr>
        <p:blipFill rotWithShape="1">
          <a:blip r:embed="rId4">
            <a:alphaModFix/>
          </a:blip>
          <a:srcRect b="0" l="0" r="0" t="0"/>
          <a:stretch/>
        </p:blipFill>
        <p:spPr>
          <a:xfrm>
            <a:off x="88916" y="3178400"/>
            <a:ext cx="1362802" cy="6194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grey Background">
  <p:cSld name="BLANK_2">
    <p:spTree>
      <p:nvGrpSpPr>
        <p:cNvPr id="90" name="Shape 90"/>
        <p:cNvGrpSpPr/>
        <p:nvPr/>
      </p:nvGrpSpPr>
      <p:grpSpPr>
        <a:xfrm>
          <a:off x="0" y="0"/>
          <a:ext cx="0" cy="0"/>
          <a:chOff x="0" y="0"/>
          <a:chExt cx="0" cy="0"/>
        </a:xfrm>
      </p:grpSpPr>
      <p:sp>
        <p:nvSpPr>
          <p:cNvPr id="91" name="Google Shape;91;p68"/>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92" name="Google Shape;92;p68"/>
          <p:cNvSpPr/>
          <p:nvPr/>
        </p:nvSpPr>
        <p:spPr>
          <a:xfrm>
            <a:off x="0" y="0"/>
            <a:ext cx="9144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3" name="Google Shape;93;p68"/>
          <p:cNvPicPr preferRelativeResize="0"/>
          <p:nvPr/>
        </p:nvPicPr>
        <p:blipFill rotWithShape="1">
          <a:blip r:embed="rId2">
            <a:alphaModFix/>
          </a:blip>
          <a:srcRect b="0" l="0" r="0" t="0"/>
          <a:stretch/>
        </p:blipFill>
        <p:spPr>
          <a:xfrm>
            <a:off x="259608" y="4511920"/>
            <a:ext cx="364879" cy="3648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Logo" type="blank">
  <p:cSld name="BLANK">
    <p:spTree>
      <p:nvGrpSpPr>
        <p:cNvPr id="12" name="Shape 12"/>
        <p:cNvGrpSpPr/>
        <p:nvPr/>
      </p:nvGrpSpPr>
      <p:grpSpPr>
        <a:xfrm>
          <a:off x="0" y="0"/>
          <a:ext cx="0" cy="0"/>
          <a:chOff x="0" y="0"/>
          <a:chExt cx="0" cy="0"/>
        </a:xfrm>
      </p:grpSpPr>
      <p:sp>
        <p:nvSpPr>
          <p:cNvPr id="13" name="Google Shape;13;p51"/>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ackground Logo LEFT">
  <p:cSld name="BLANK_2_1">
    <p:spTree>
      <p:nvGrpSpPr>
        <p:cNvPr id="94" name="Shape 94"/>
        <p:cNvGrpSpPr/>
        <p:nvPr/>
      </p:nvGrpSpPr>
      <p:grpSpPr>
        <a:xfrm>
          <a:off x="0" y="0"/>
          <a:ext cx="0" cy="0"/>
          <a:chOff x="0" y="0"/>
          <a:chExt cx="0" cy="0"/>
        </a:xfrm>
      </p:grpSpPr>
      <p:sp>
        <p:nvSpPr>
          <p:cNvPr id="95" name="Google Shape;95;p69"/>
          <p:cNvSpPr/>
          <p:nvPr/>
        </p:nvSpPr>
        <p:spPr>
          <a:xfrm>
            <a:off x="7532200" y="3976700"/>
            <a:ext cx="1611900" cy="1166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6" name="Google Shape;96;p69"/>
          <p:cNvPicPr preferRelativeResize="0"/>
          <p:nvPr/>
        </p:nvPicPr>
        <p:blipFill rotWithShape="1">
          <a:blip r:embed="rId2">
            <a:alphaModFix/>
          </a:blip>
          <a:srcRect b="0" l="0" r="0" t="0"/>
          <a:stretch/>
        </p:blipFill>
        <p:spPr>
          <a:xfrm>
            <a:off x="259608" y="4511920"/>
            <a:ext cx="364879" cy="36487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7" name="Shape 97"/>
        <p:cNvGrpSpPr/>
        <p:nvPr/>
      </p:nvGrpSpPr>
      <p:grpSpPr>
        <a:xfrm>
          <a:off x="0" y="0"/>
          <a:ext cx="0" cy="0"/>
          <a:chOff x="0" y="0"/>
          <a:chExt cx="0" cy="0"/>
        </a:xfrm>
      </p:grpSpPr>
      <p:sp>
        <p:nvSpPr>
          <p:cNvPr id="98" name="Google Shape;98;p70"/>
          <p:cNvSpPr txBox="1"/>
          <p:nvPr>
            <p:ph idx="1" type="body"/>
          </p:nvPr>
        </p:nvSpPr>
        <p:spPr>
          <a:xfrm>
            <a:off x="250825" y="1311275"/>
            <a:ext cx="8642400" cy="30408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99" name="Google Shape;99;p70"/>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00" name="Google Shape;100;p70"/>
          <p:cNvSpPr txBox="1"/>
          <p:nvPr>
            <p:ph type="title"/>
          </p:nvPr>
        </p:nvSpPr>
        <p:spPr>
          <a:xfrm>
            <a:off x="250825" y="297293"/>
            <a:ext cx="7983300" cy="59430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1" name="Shape 101"/>
        <p:cNvGrpSpPr/>
        <p:nvPr/>
      </p:nvGrpSpPr>
      <p:grpSpPr>
        <a:xfrm>
          <a:off x="0" y="0"/>
          <a:ext cx="0" cy="0"/>
          <a:chOff x="0" y="0"/>
          <a:chExt cx="0" cy="0"/>
        </a:xfrm>
      </p:grpSpPr>
      <p:sp>
        <p:nvSpPr>
          <p:cNvPr id="102" name="Google Shape;102;p71"/>
          <p:cNvSpPr txBox="1"/>
          <p:nvPr>
            <p:ph type="title"/>
          </p:nvPr>
        </p:nvSpPr>
        <p:spPr>
          <a:xfrm>
            <a:off x="623888" y="1282304"/>
            <a:ext cx="7886700" cy="21396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71"/>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Arial"/>
                <a:ea typeface="Arial"/>
                <a:cs typeface="Arial"/>
                <a:sym typeface="Arial"/>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Arial"/>
                <a:ea typeface="Arial"/>
                <a:cs typeface="Arial"/>
                <a:sym typeface="Arial"/>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p:txBody>
      </p:sp>
      <p:sp>
        <p:nvSpPr>
          <p:cNvPr id="104" name="Google Shape;104;p71"/>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5" name="Shape 105"/>
        <p:cNvGrpSpPr/>
        <p:nvPr/>
      </p:nvGrpSpPr>
      <p:grpSpPr>
        <a:xfrm>
          <a:off x="0" y="0"/>
          <a:ext cx="0" cy="0"/>
          <a:chOff x="0" y="0"/>
          <a:chExt cx="0" cy="0"/>
        </a:xfrm>
      </p:grpSpPr>
      <p:sp>
        <p:nvSpPr>
          <p:cNvPr id="106" name="Google Shape;106;p72"/>
          <p:cNvSpPr txBox="1"/>
          <p:nvPr>
            <p:ph type="title"/>
          </p:nvPr>
        </p:nvSpPr>
        <p:spPr>
          <a:xfrm>
            <a:off x="347296" y="297293"/>
            <a:ext cx="7886700" cy="59430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72"/>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08" name="Google Shape;108;p72"/>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09" name="Google Shape;109;p7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0" name="Shape 110"/>
        <p:cNvGrpSpPr/>
        <p:nvPr/>
      </p:nvGrpSpPr>
      <p:grpSpPr>
        <a:xfrm>
          <a:off x="0" y="0"/>
          <a:ext cx="0" cy="0"/>
          <a:chOff x="0" y="0"/>
          <a:chExt cx="0" cy="0"/>
        </a:xfrm>
      </p:grpSpPr>
      <p:sp>
        <p:nvSpPr>
          <p:cNvPr id="111" name="Google Shape;111;p73"/>
          <p:cNvSpPr txBox="1"/>
          <p:nvPr>
            <p:ph type="title"/>
          </p:nvPr>
        </p:nvSpPr>
        <p:spPr>
          <a:xfrm>
            <a:off x="629841" y="273844"/>
            <a:ext cx="7886700" cy="99420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73"/>
          <p:cNvSpPr txBox="1"/>
          <p:nvPr>
            <p:ph idx="1" type="body"/>
          </p:nvPr>
        </p:nvSpPr>
        <p:spPr>
          <a:xfrm>
            <a:off x="629842" y="1878806"/>
            <a:ext cx="3868200" cy="27633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3" name="Google Shape;113;p73"/>
          <p:cNvSpPr txBox="1"/>
          <p:nvPr>
            <p:ph idx="2" type="body"/>
          </p:nvPr>
        </p:nvSpPr>
        <p:spPr>
          <a:xfrm>
            <a:off x="4629150" y="1878806"/>
            <a:ext cx="3887400" cy="27633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4" name="Google Shape;114;p73"/>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5" name="Shape 115"/>
        <p:cNvGrpSpPr/>
        <p:nvPr/>
      </p:nvGrpSpPr>
      <p:grpSpPr>
        <a:xfrm>
          <a:off x="0" y="0"/>
          <a:ext cx="0" cy="0"/>
          <a:chOff x="0" y="0"/>
          <a:chExt cx="0" cy="0"/>
        </a:xfrm>
      </p:grpSpPr>
      <p:sp>
        <p:nvSpPr>
          <p:cNvPr id="116" name="Google Shape;116;p74"/>
          <p:cNvSpPr txBox="1"/>
          <p:nvPr>
            <p:ph type="title"/>
          </p:nvPr>
        </p:nvSpPr>
        <p:spPr>
          <a:xfrm>
            <a:off x="629841" y="342900"/>
            <a:ext cx="2949300" cy="12003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74"/>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1950" lvl="1" marL="9144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18" name="Google Shape;118;p74"/>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9pPr>
          </a:lstStyle>
          <a:p/>
        </p:txBody>
      </p:sp>
      <p:sp>
        <p:nvSpPr>
          <p:cNvPr id="119" name="Google Shape;119;p7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right 02">
  <p:cSld name="TITLE_ONLY_1_1_1_1_1">
    <p:spTree>
      <p:nvGrpSpPr>
        <p:cNvPr id="14" name="Shape 14"/>
        <p:cNvGrpSpPr/>
        <p:nvPr/>
      </p:nvGrpSpPr>
      <p:grpSpPr>
        <a:xfrm>
          <a:off x="0" y="0"/>
          <a:ext cx="0" cy="0"/>
          <a:chOff x="0" y="0"/>
          <a:chExt cx="0" cy="0"/>
        </a:xfrm>
      </p:grpSpPr>
      <p:sp>
        <p:nvSpPr>
          <p:cNvPr id="15" name="Google Shape;15;p5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6" name="Google Shape;16;p52"/>
          <p:cNvSpPr/>
          <p:nvPr/>
        </p:nvSpPr>
        <p:spPr>
          <a:xfrm>
            <a:off x="3132138" y="0"/>
            <a:ext cx="601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 name="Google Shape;17;p52"/>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ttom Subtle Grey">
  <p:cSld name="TITLE_ONLY_1_1">
    <p:spTree>
      <p:nvGrpSpPr>
        <p:cNvPr id="18" name="Shape 18"/>
        <p:cNvGrpSpPr/>
        <p:nvPr/>
      </p:nvGrpSpPr>
      <p:grpSpPr>
        <a:xfrm>
          <a:off x="0" y="0"/>
          <a:ext cx="0" cy="0"/>
          <a:chOff x="0" y="0"/>
          <a:chExt cx="0" cy="0"/>
        </a:xfrm>
      </p:grpSpPr>
      <p:sp>
        <p:nvSpPr>
          <p:cNvPr id="19" name="Google Shape;19;p53"/>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0" name="Google Shape;20;p53"/>
          <p:cNvSpPr/>
          <p:nvPr/>
        </p:nvSpPr>
        <p:spPr>
          <a:xfrm>
            <a:off x="0" y="1191538"/>
            <a:ext cx="9144000" cy="39519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 name="Google Shape;21;p53"/>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right 01">
  <p:cSld name="TITLE_ONLY_1_1_1_1">
    <p:spTree>
      <p:nvGrpSpPr>
        <p:cNvPr id="22" name="Shape 22"/>
        <p:cNvGrpSpPr/>
        <p:nvPr/>
      </p:nvGrpSpPr>
      <p:grpSpPr>
        <a:xfrm>
          <a:off x="0" y="0"/>
          <a:ext cx="0" cy="0"/>
          <a:chOff x="0" y="0"/>
          <a:chExt cx="0" cy="0"/>
        </a:xfrm>
      </p:grpSpPr>
      <p:sp>
        <p:nvSpPr>
          <p:cNvPr id="23" name="Google Shape;23;p5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4" name="Google Shape;24;p54"/>
          <p:cNvSpPr/>
          <p:nvPr/>
        </p:nvSpPr>
        <p:spPr>
          <a:xfrm>
            <a:off x="4572000"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5" name="Google Shape;25;p54"/>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bottom 01">
  <p:cSld name="TITLE_ONLY_1_1_1_1_1_1_1">
    <p:spTree>
      <p:nvGrpSpPr>
        <p:cNvPr id="26" name="Shape 26"/>
        <p:cNvGrpSpPr/>
        <p:nvPr/>
      </p:nvGrpSpPr>
      <p:grpSpPr>
        <a:xfrm>
          <a:off x="0" y="0"/>
          <a:ext cx="0" cy="0"/>
          <a:chOff x="0" y="0"/>
          <a:chExt cx="0" cy="0"/>
        </a:xfrm>
      </p:grpSpPr>
      <p:sp>
        <p:nvSpPr>
          <p:cNvPr id="27" name="Google Shape;27;p55"/>
          <p:cNvSpPr/>
          <p:nvPr/>
        </p:nvSpPr>
        <p:spPr>
          <a:xfrm>
            <a:off x="0" y="1671638"/>
            <a:ext cx="9144000" cy="3471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 name="Google Shape;28;p5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29" name="Google Shape;29;p5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bottom 02">
  <p:cSld name="TITLE_ONLY_1_1_1_1_1_1_1_1">
    <p:spTree>
      <p:nvGrpSpPr>
        <p:cNvPr id="30" name="Shape 30"/>
        <p:cNvGrpSpPr/>
        <p:nvPr/>
      </p:nvGrpSpPr>
      <p:grpSpPr>
        <a:xfrm>
          <a:off x="0" y="0"/>
          <a:ext cx="0" cy="0"/>
          <a:chOff x="0" y="0"/>
          <a:chExt cx="0" cy="0"/>
        </a:xfrm>
      </p:grpSpPr>
      <p:sp>
        <p:nvSpPr>
          <p:cNvPr id="31" name="Google Shape;31;p56"/>
          <p:cNvSpPr/>
          <p:nvPr/>
        </p:nvSpPr>
        <p:spPr>
          <a:xfrm>
            <a:off x="0" y="1311275"/>
            <a:ext cx="9144000" cy="3832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 name="Google Shape;32;p56"/>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33" name="Google Shape;33;p56"/>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le Gray Left with IMLS credit">
  <p:cSld name="TITLE_ONLY_1_1_1_1_1_1_2">
    <p:spTree>
      <p:nvGrpSpPr>
        <p:cNvPr id="34" name="Shape 34"/>
        <p:cNvGrpSpPr/>
        <p:nvPr/>
      </p:nvGrpSpPr>
      <p:grpSpPr>
        <a:xfrm>
          <a:off x="0" y="0"/>
          <a:ext cx="0" cy="0"/>
          <a:chOff x="0" y="0"/>
          <a:chExt cx="0" cy="0"/>
        </a:xfrm>
      </p:grpSpPr>
      <p:pic>
        <p:nvPicPr>
          <p:cNvPr id="35" name="Google Shape;35;p57">
            <a:hlinkClick r:id="rId2"/>
          </p:cNvPr>
          <p:cNvPicPr preferRelativeResize="0"/>
          <p:nvPr/>
        </p:nvPicPr>
        <p:blipFill rotWithShape="1">
          <a:blip r:embed="rId3">
            <a:alphaModFix/>
          </a:blip>
          <a:srcRect b="0" l="0" r="0" t="0"/>
          <a:stretch/>
        </p:blipFill>
        <p:spPr>
          <a:xfrm>
            <a:off x="4698008" y="4280817"/>
            <a:ext cx="1179949" cy="536766"/>
          </a:xfrm>
          <a:prstGeom prst="rect">
            <a:avLst/>
          </a:prstGeom>
          <a:noFill/>
          <a:ln>
            <a:noFill/>
          </a:ln>
        </p:spPr>
      </p:pic>
      <p:sp>
        <p:nvSpPr>
          <p:cNvPr id="36" name="Google Shape;36;p57"/>
          <p:cNvSpPr txBox="1"/>
          <p:nvPr/>
        </p:nvSpPr>
        <p:spPr>
          <a:xfrm>
            <a:off x="6070650" y="4322225"/>
            <a:ext cx="2276700" cy="536700"/>
          </a:xfrm>
          <a:prstGeom prst="rect">
            <a:avLst/>
          </a:prstGeom>
          <a:noFill/>
          <a:ln>
            <a:noFill/>
          </a:ln>
        </p:spPr>
        <p:txBody>
          <a:bodyPr anchorCtr="0" anchor="t" bIns="91425" lIns="0" spcFirstLastPara="1" rIns="91425" wrap="square" tIns="0">
            <a:noAutofit/>
          </a:bodyPr>
          <a:lstStyle/>
          <a:p>
            <a:pPr indent="0" lvl="0" marL="0" marR="0" rtl="0" algn="ctr">
              <a:lnSpc>
                <a:spcPct val="120000"/>
              </a:lnSpc>
              <a:spcBef>
                <a:spcPts val="0"/>
              </a:spcBef>
              <a:spcAft>
                <a:spcPts val="0"/>
              </a:spcAft>
              <a:buClr>
                <a:schemeClr val="dk1"/>
              </a:buClr>
              <a:buSzPts val="2000"/>
              <a:buFont typeface="Arial"/>
              <a:buNone/>
            </a:pPr>
            <a:r>
              <a:rPr b="0" i="0" lang="en" sz="850" u="none" cap="none" strike="noStrike">
                <a:solidFill>
                  <a:schemeClr val="accent1"/>
                </a:solidFill>
                <a:latin typeface="Arial"/>
                <a:ea typeface="Arial"/>
                <a:cs typeface="Arial"/>
                <a:sym typeface="Arial"/>
              </a:rPr>
              <a:t>This project was made possible in part by the</a:t>
            </a:r>
            <a:r>
              <a:rPr b="0" i="0" lang="en" sz="900" u="none" cap="none" strike="noStrike">
                <a:solidFill>
                  <a:schemeClr val="accent1"/>
                </a:solidFill>
                <a:latin typeface="Arial"/>
                <a:ea typeface="Arial"/>
                <a:cs typeface="Arial"/>
                <a:sym typeface="Arial"/>
              </a:rPr>
              <a:t> </a:t>
            </a:r>
            <a:r>
              <a:rPr b="1" i="0" lang="en" sz="850" u="none" cap="none" strike="noStrike">
                <a:solidFill>
                  <a:schemeClr val="accent1"/>
                </a:solidFill>
                <a:latin typeface="Arial"/>
                <a:ea typeface="Arial"/>
                <a:cs typeface="Arial"/>
                <a:sym typeface="Arial"/>
              </a:rPr>
              <a:t>Institute of Museum and Library Services</a:t>
            </a:r>
            <a:r>
              <a:rPr b="0" i="0" lang="en" sz="850" u="none" cap="none" strike="noStrike">
                <a:solidFill>
                  <a:schemeClr val="accent1"/>
                </a:solidFill>
                <a:latin typeface="Arial"/>
                <a:ea typeface="Arial"/>
                <a:cs typeface="Arial"/>
                <a:sym typeface="Arial"/>
              </a:rPr>
              <a:t> Grant ME-249136-OMS-21  |  </a:t>
            </a:r>
            <a:r>
              <a:rPr b="1" i="0" lang="en" sz="850" u="none" cap="none" strike="noStrike">
                <a:solidFill>
                  <a:schemeClr val="hlink"/>
                </a:solidFill>
                <a:uFill>
                  <a:noFill/>
                </a:uFill>
                <a:latin typeface="Arial"/>
                <a:ea typeface="Arial"/>
                <a:cs typeface="Arial"/>
                <a:sym typeface="Arial"/>
                <a:hlinkClick r:id="rId4"/>
              </a:rPr>
              <a:t>IMLS.gov</a:t>
            </a:r>
            <a:r>
              <a:rPr b="0" i="0" lang="en" sz="850" u="none" cap="none" strike="noStrike">
                <a:solidFill>
                  <a:schemeClr val="accent1"/>
                </a:solidFill>
                <a:latin typeface="Arial"/>
                <a:ea typeface="Arial"/>
                <a:cs typeface="Arial"/>
                <a:sym typeface="Arial"/>
              </a:rPr>
              <a:t> </a:t>
            </a:r>
            <a:endParaRPr b="1" i="1" sz="850" u="none" cap="none" strike="noStrike">
              <a:solidFill>
                <a:srgbClr val="CC0000"/>
              </a:solidFill>
              <a:latin typeface="Arial"/>
              <a:ea typeface="Arial"/>
              <a:cs typeface="Arial"/>
              <a:sym typeface="Arial"/>
            </a:endParaRPr>
          </a:p>
        </p:txBody>
      </p:sp>
      <p:sp>
        <p:nvSpPr>
          <p:cNvPr id="37" name="Google Shape;37;p57"/>
          <p:cNvSpPr/>
          <p:nvPr/>
        </p:nvSpPr>
        <p:spPr>
          <a:xfrm>
            <a:off x="1"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 name="Google Shape;38;p57"/>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39" name="Google Shape;39;p57"/>
          <p:cNvPicPr preferRelativeResize="0"/>
          <p:nvPr/>
        </p:nvPicPr>
        <p:blipFill rotWithShape="1">
          <a:blip r:embed="rId5">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logo)">
  <p:cSld name="BLANK_3">
    <p:spTree>
      <p:nvGrpSpPr>
        <p:cNvPr id="40" name="Shape 40"/>
        <p:cNvGrpSpPr/>
        <p:nvPr/>
      </p:nvGrpSpPr>
      <p:grpSpPr>
        <a:xfrm>
          <a:off x="0" y="0"/>
          <a:ext cx="0" cy="0"/>
          <a:chOff x="0" y="0"/>
          <a:chExt cx="0" cy="0"/>
        </a:xfrm>
      </p:grpSpPr>
      <p:sp>
        <p:nvSpPr>
          <p:cNvPr id="41" name="Google Shape;41;p58"/>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42" name="Google Shape;42;p58"/>
          <p:cNvSpPr/>
          <p:nvPr/>
        </p:nvSpPr>
        <p:spPr>
          <a:xfrm>
            <a:off x="8329175" y="4328250"/>
            <a:ext cx="814800" cy="81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9"/>
          <p:cNvSpPr txBox="1"/>
          <p:nvPr>
            <p:ph type="title"/>
          </p:nvPr>
        </p:nvSpPr>
        <p:spPr>
          <a:xfrm>
            <a:off x="250825" y="297293"/>
            <a:ext cx="7983300" cy="594300"/>
          </a:xfrm>
          <a:prstGeom prst="rect">
            <a:avLst/>
          </a:prstGeom>
          <a:noFill/>
          <a:ln>
            <a:noFill/>
          </a:ln>
        </p:spPr>
        <p:txBody>
          <a:bodyPr anchorCtr="0" anchor="t" bIns="45700" lIns="0" spcFirstLastPara="1" rIns="0" wrap="square" tIns="45700">
            <a:noAutofit/>
          </a:bodyPr>
          <a:lstStyle>
            <a:lvl1pPr lvl="0" marR="0" rtl="0" algn="l">
              <a:lnSpc>
                <a:spcPct val="90000"/>
              </a:lnSpc>
              <a:spcBef>
                <a:spcPts val="0"/>
              </a:spcBef>
              <a:spcAft>
                <a:spcPts val="0"/>
              </a:spcAft>
              <a:buClr>
                <a:schemeClr val="dk1"/>
              </a:buClr>
              <a:buSzPts val="2200"/>
              <a:buFont typeface="Arial"/>
              <a:buNone/>
              <a:defRPr b="1" i="0" sz="2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9"/>
          <p:cNvSpPr txBox="1"/>
          <p:nvPr>
            <p:ph idx="12" type="sldNum"/>
          </p:nvPr>
        </p:nvSpPr>
        <p:spPr>
          <a:xfrm>
            <a:off x="262792" y="4876800"/>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8" name="Google Shape;8;p49"/>
          <p:cNvPicPr preferRelativeResize="0"/>
          <p:nvPr/>
        </p:nvPicPr>
        <p:blipFill rotWithShape="1">
          <a:blip r:embed="rId1">
            <a:alphaModFix/>
          </a:blip>
          <a:srcRect b="0" l="0" r="0" t="0"/>
          <a:stretch/>
        </p:blipFill>
        <p:spPr>
          <a:xfrm>
            <a:off x="8528295" y="4511920"/>
            <a:ext cx="364879" cy="36487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26B43"/>
          </p15:clr>
        </p15:guide>
        <p15:guide id="2" pos="158">
          <p15:clr>
            <a:srgbClr val="F26B43"/>
          </p15:clr>
        </p15:guide>
        <p15:guide id="3" orient="horz" pos="3072">
          <p15:clr>
            <a:srgbClr val="F26B43"/>
          </p15:clr>
        </p15:guide>
        <p15:guide id="4" orient="horz" pos="169">
          <p15:clr>
            <a:srgbClr val="F26B43"/>
          </p15:clr>
        </p15:guide>
        <p15:guide id="5" pos="3560">
          <p15:clr>
            <a:srgbClr val="F26B43"/>
          </p15:clr>
        </p15:guide>
        <p15:guide id="6" pos="1519">
          <p15:clr>
            <a:srgbClr val="F26B43"/>
          </p15:clr>
        </p15:guide>
        <p15:guide id="7" pos="839">
          <p15:clr>
            <a:srgbClr val="F26B43"/>
          </p15:clr>
        </p15:guide>
        <p15:guide id="8" pos="2200">
          <p15:clr>
            <a:srgbClr val="F26B43"/>
          </p15:clr>
        </p15:guide>
        <p15:guide id="9" pos="4241">
          <p15:clr>
            <a:srgbClr val="F26B43"/>
          </p15:clr>
        </p15:guide>
        <p15:guide id="10" pos="4921">
          <p15:clr>
            <a:srgbClr val="F26B43"/>
          </p15:clr>
        </p15:guide>
        <p15:guide id="11" orient="horz" pos="1484">
          <p15:clr>
            <a:srgbClr val="F26B43"/>
          </p15:clr>
        </p15:guide>
        <p15:guide id="12" orient="horz" pos="826">
          <p15:clr>
            <a:srgbClr val="F26B43"/>
          </p15:clr>
        </p15:guide>
        <p15:guide id="13" pos="5602">
          <p15:clr>
            <a:srgbClr val="F26B43"/>
          </p15:clr>
        </p15:guide>
        <p15:guide id="14" orient="horz" pos="2164">
          <p15:clr>
            <a:srgbClr val="F26B43"/>
          </p15:clr>
        </p15:guide>
        <p15:guide id="15" orient="horz" pos="2822">
          <p15:clr>
            <a:srgbClr val="F26B43"/>
          </p15:clr>
        </p15:guide>
        <p15:guide id="16" orient="horz" pos="1166">
          <p15:clr>
            <a:srgbClr val="F26B43"/>
          </p15:clr>
        </p15:guide>
        <p15:guide id="17" orient="horz" pos="1824">
          <p15:clr>
            <a:srgbClr val="F26B43"/>
          </p15:clr>
        </p15:guide>
        <p15:guide id="18" orient="horz" pos="2505">
          <p15:clr>
            <a:srgbClr val="F26B43"/>
          </p15:clr>
        </p15:guide>
        <p15:guide id="19" orient="horz" pos="50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jpg"/><Relationship Id="rId4" Type="http://schemas.openxmlformats.org/officeDocument/2006/relationships/image" Target="../media/image14.png"/><Relationship Id="rId5" Type="http://schemas.openxmlformats.org/officeDocument/2006/relationships/hyperlink" Target="https://mm.fieldmuseum.org/3994ee8a-634d-4e95-bbd7-b008d415fb8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2.png"/><Relationship Id="rId4" Type="http://schemas.openxmlformats.org/officeDocument/2006/relationships/image" Target="../media/image63.png"/><Relationship Id="rId5" Type="http://schemas.openxmlformats.org/officeDocument/2006/relationships/image" Target="../media/image6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5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5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6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6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29.png"/><Relationship Id="rId5" Type="http://schemas.openxmlformats.org/officeDocument/2006/relationships/image" Target="../media/image5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6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6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5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5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5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6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6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7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7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0.png"/><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7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6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6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5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hyperlink" Target="https://docs.google.com/document/d/1-l2Uh0zyNLD4GDokUedxApatdz4uFi76e_SAgTb776E" TargetMode="External"/><Relationship Id="rId4" Type="http://schemas.openxmlformats.org/officeDocument/2006/relationships/hyperlink" Target="https://docs.google.com/spreadsheets/d/1Sdi-eT--SyaJFywSyFrLLwtCpQu2x6MOmK_EvXej4F0"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8.xml"/><Relationship Id="rId3" Type="http://schemas.openxmlformats.org/officeDocument/2006/relationships/hyperlink" Target="https://www.fieldmuseum.org/" TargetMode="External"/><Relationship Id="rId4" Type="http://schemas.openxmlformats.org/officeDocument/2006/relationships/hyperlink" Target="https://www.fieldmuseum.org/" TargetMode="External"/><Relationship Id="rId5" Type="http://schemas.openxmlformats.org/officeDocument/2006/relationships/hyperlink" Target="https://www.fieldmuseum.org/" TargetMode="External"/><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openrefine.org/download.html" TargetMode="External"/><Relationship Id="rId4" Type="http://schemas.openxmlformats.org/officeDocument/2006/relationships/hyperlink" Target="http://openrefine.org/download.html" TargetMode="External"/><Relationship Id="rId9" Type="http://schemas.openxmlformats.org/officeDocument/2006/relationships/hyperlink" Target="https://docs.openrefine.org/manual/installing" TargetMode="External"/><Relationship Id="rId5" Type="http://schemas.openxmlformats.org/officeDocument/2006/relationships/hyperlink" Target="http://openrefine.org/download.html" TargetMode="External"/><Relationship Id="rId6" Type="http://schemas.openxmlformats.org/officeDocument/2006/relationships/hyperlink" Target="https://java.com/en/download/" TargetMode="External"/><Relationship Id="rId7" Type="http://schemas.openxmlformats.org/officeDocument/2006/relationships/hyperlink" Target="https://java.com/en/download/" TargetMode="External"/><Relationship Id="rId8" Type="http://schemas.openxmlformats.org/officeDocument/2006/relationships/hyperlink" Target="https://java.com/en/download/" TargetMode="External"/><Relationship Id="rId11" Type="http://schemas.openxmlformats.org/officeDocument/2006/relationships/hyperlink" Target="https://docs.openrefine.org/manual/installing" TargetMode="External"/><Relationship Id="rId10" Type="http://schemas.openxmlformats.org/officeDocument/2006/relationships/hyperlink" Target="https://docs.openrefine.org/manual/installing" TargetMode="External"/><Relationship Id="rId12"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9.png"/><Relationship Id="rId4" Type="http://schemas.openxmlformats.org/officeDocument/2006/relationships/image" Target="../media/image34.png"/><Relationship Id="rId5" Type="http://schemas.openxmlformats.org/officeDocument/2006/relationships/image" Target="../media/image37.png"/><Relationship Id="rId6" Type="http://schemas.openxmlformats.org/officeDocument/2006/relationships/image" Target="../media/image28.png"/><Relationship Id="rId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
          <p:cNvPicPr preferRelativeResize="0"/>
          <p:nvPr/>
        </p:nvPicPr>
        <p:blipFill rotWithShape="1">
          <a:blip r:embed="rId3">
            <a:alphaModFix/>
          </a:blip>
          <a:srcRect b="14596" l="0" r="0" t="11461"/>
          <a:stretch/>
        </p:blipFill>
        <p:spPr>
          <a:xfrm>
            <a:off x="4742300" y="268300"/>
            <a:ext cx="4151374" cy="4608502"/>
          </a:xfrm>
          <a:prstGeom prst="rect">
            <a:avLst/>
          </a:prstGeom>
          <a:noFill/>
          <a:ln>
            <a:noFill/>
          </a:ln>
        </p:spPr>
      </p:pic>
      <p:sp>
        <p:nvSpPr>
          <p:cNvPr id="125" name="Google Shape;125;p1"/>
          <p:cNvSpPr txBox="1"/>
          <p:nvPr/>
        </p:nvSpPr>
        <p:spPr>
          <a:xfrm>
            <a:off x="250825" y="1311275"/>
            <a:ext cx="4321200" cy="1486200"/>
          </a:xfrm>
          <a:prstGeom prst="rect">
            <a:avLst/>
          </a:prstGeom>
          <a:noFill/>
          <a:ln>
            <a:noFill/>
          </a:ln>
        </p:spPr>
        <p:txBody>
          <a:bodyPr anchorCtr="0" anchor="b" bIns="91425" lIns="0" spcFirstLastPara="1" rIns="91425" wrap="square" tIns="91425">
            <a:normAutofit/>
          </a:bodyPr>
          <a:lstStyle/>
          <a:p>
            <a:pPr indent="0" lvl="0" marL="0" marR="0" rtl="0" algn="l">
              <a:lnSpc>
                <a:spcPct val="90000"/>
              </a:lnSpc>
              <a:spcBef>
                <a:spcPts val="0"/>
              </a:spcBef>
              <a:spcAft>
                <a:spcPts val="0"/>
              </a:spcAft>
              <a:buClr>
                <a:srgbClr val="000000"/>
              </a:buClr>
              <a:buSzPts val="3500"/>
              <a:buFont typeface="Arial"/>
              <a:buNone/>
            </a:pPr>
            <a:r>
              <a:rPr b="1" i="0" lang="en" sz="3500" u="none" cap="none" strike="noStrike">
                <a:solidFill>
                  <a:schemeClr val="dk1"/>
                </a:solidFill>
                <a:latin typeface="Arial"/>
                <a:ea typeface="Arial"/>
                <a:cs typeface="Arial"/>
                <a:sym typeface="Arial"/>
              </a:rPr>
              <a:t>OpenRefine for Data Cleaning</a:t>
            </a:r>
            <a:endParaRPr b="1" i="0" sz="3500" u="none" cap="none" strike="noStrike">
              <a:solidFill>
                <a:schemeClr val="dk1"/>
              </a:solidFill>
              <a:latin typeface="Arial"/>
              <a:ea typeface="Arial"/>
              <a:cs typeface="Arial"/>
              <a:sym typeface="Arial"/>
            </a:endParaRPr>
          </a:p>
        </p:txBody>
      </p:sp>
      <p:sp>
        <p:nvSpPr>
          <p:cNvPr id="126" name="Google Shape;126;p1"/>
          <p:cNvSpPr txBox="1"/>
          <p:nvPr/>
        </p:nvSpPr>
        <p:spPr>
          <a:xfrm>
            <a:off x="250825" y="2838350"/>
            <a:ext cx="4321200" cy="17391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7F7F7F"/>
                </a:solidFill>
                <a:latin typeface="Arial"/>
                <a:ea typeface="Arial"/>
                <a:cs typeface="Arial"/>
                <a:sym typeface="Arial"/>
              </a:rPr>
              <a:t>What is OpenRefine? </a:t>
            </a:r>
            <a:br>
              <a:rPr b="0" i="0" lang="en" sz="1600" u="none" cap="none" strike="noStrike">
                <a:solidFill>
                  <a:srgbClr val="7F7F7F"/>
                </a:solidFill>
                <a:latin typeface="Arial"/>
                <a:ea typeface="Arial"/>
                <a:cs typeface="Arial"/>
                <a:sym typeface="Arial"/>
              </a:rPr>
            </a:br>
            <a:r>
              <a:rPr b="0" i="0" lang="en" sz="1600" u="none" cap="none" strike="noStrike">
                <a:solidFill>
                  <a:srgbClr val="7F7F7F"/>
                </a:solidFill>
                <a:latin typeface="Arial"/>
                <a:ea typeface="Arial"/>
                <a:cs typeface="Arial"/>
                <a:sym typeface="Arial"/>
              </a:rPr>
              <a:t>A data cleaning tool.</a:t>
            </a:r>
            <a:br>
              <a:rPr b="0" i="0" lang="en" sz="1600" u="none" cap="none" strike="noStrike">
                <a:solidFill>
                  <a:srgbClr val="7F7F7F"/>
                </a:solidFill>
                <a:latin typeface="Arial"/>
                <a:ea typeface="Arial"/>
                <a:cs typeface="Arial"/>
                <a:sym typeface="Arial"/>
              </a:rPr>
            </a:br>
            <a:endParaRPr b="0" i="0" sz="1600" u="none" cap="none" strike="noStrike">
              <a:solidFill>
                <a:srgbClr val="7F7F7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7F7F7F"/>
                </a:solidFill>
                <a:latin typeface="Arial"/>
                <a:ea typeface="Arial"/>
                <a:cs typeface="Arial"/>
                <a:sym typeface="Arial"/>
              </a:rPr>
              <a:t>Why use OpenRefine? </a:t>
            </a:r>
            <a:br>
              <a:rPr b="0" i="0" lang="en" sz="1600" u="none" cap="none" strike="noStrike">
                <a:solidFill>
                  <a:srgbClr val="7F7F7F"/>
                </a:solidFill>
                <a:latin typeface="Arial"/>
                <a:ea typeface="Arial"/>
                <a:cs typeface="Arial"/>
                <a:sym typeface="Arial"/>
              </a:rPr>
            </a:br>
            <a:r>
              <a:rPr b="0" i="0" lang="en" sz="1600" u="none" cap="none" strike="noStrike">
                <a:solidFill>
                  <a:srgbClr val="7F7F7F"/>
                </a:solidFill>
                <a:latin typeface="Arial"/>
                <a:ea typeface="Arial"/>
                <a:cs typeface="Arial"/>
                <a:sym typeface="Arial"/>
              </a:rPr>
              <a:t>Tracks changes and is easily reversible.</a:t>
            </a:r>
            <a:endParaRPr b="0" i="0" sz="1600" u="none" cap="none" strike="noStrike">
              <a:solidFill>
                <a:srgbClr val="7F7F7F"/>
              </a:solidFill>
              <a:latin typeface="Arial"/>
              <a:ea typeface="Arial"/>
              <a:cs typeface="Arial"/>
              <a:sym typeface="Arial"/>
            </a:endParaRPr>
          </a:p>
        </p:txBody>
      </p:sp>
      <p:pic>
        <p:nvPicPr>
          <p:cNvPr id="127" name="Google Shape;127;p1"/>
          <p:cNvPicPr preferRelativeResize="0"/>
          <p:nvPr/>
        </p:nvPicPr>
        <p:blipFill rotWithShape="1">
          <a:blip r:embed="rId3">
            <a:alphaModFix/>
          </a:blip>
          <a:srcRect b="1906" l="0" r="0" t="6886"/>
          <a:stretch/>
        </p:blipFill>
        <p:spPr>
          <a:xfrm>
            <a:off x="5134863" y="5219712"/>
            <a:ext cx="3366264" cy="4608579"/>
          </a:xfrm>
          <a:prstGeom prst="rect">
            <a:avLst/>
          </a:prstGeom>
          <a:noFill/>
          <a:ln>
            <a:noFill/>
          </a:ln>
        </p:spPr>
      </p:pic>
      <p:sp>
        <p:nvSpPr>
          <p:cNvPr id="128" name="Google Shape;128;p1"/>
          <p:cNvSpPr txBox="1"/>
          <p:nvPr/>
        </p:nvSpPr>
        <p:spPr>
          <a:xfrm>
            <a:off x="250825" y="4479925"/>
            <a:ext cx="43212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Reference: </a:t>
            </a:r>
            <a:r>
              <a:rPr lang="en" sz="700"/>
              <a:t>Naidoo, H (Hush Naidoo Jade Photography), October 2020, Unsplash License, https://unsplash.com/photos/SutAduhzdRQ</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g13d0ece71a4_0_3"/>
          <p:cNvPicPr preferRelativeResize="0"/>
          <p:nvPr/>
        </p:nvPicPr>
        <p:blipFill rotWithShape="1">
          <a:blip r:embed="rId3">
            <a:alphaModFix/>
          </a:blip>
          <a:srcRect b="61464" l="10440" r="15248" t="744"/>
          <a:stretch/>
        </p:blipFill>
        <p:spPr>
          <a:xfrm>
            <a:off x="2539225" y="1311300"/>
            <a:ext cx="6224548" cy="1828424"/>
          </a:xfrm>
          <a:prstGeom prst="rect">
            <a:avLst/>
          </a:prstGeom>
          <a:noFill/>
          <a:ln>
            <a:noFill/>
          </a:ln>
        </p:spPr>
      </p:pic>
      <p:sp>
        <p:nvSpPr>
          <p:cNvPr id="240" name="Google Shape;240;g13d0ece71a4_0_3"/>
          <p:cNvSpPr/>
          <p:nvPr/>
        </p:nvSpPr>
        <p:spPr>
          <a:xfrm>
            <a:off x="250918" y="1311300"/>
            <a:ext cx="2093100" cy="2888400"/>
          </a:xfrm>
          <a:prstGeom prst="rect">
            <a:avLst/>
          </a:prstGeom>
          <a:solidFill>
            <a:srgbClr val="F0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1" name="Google Shape;241;g13d0ece71a4_0_3"/>
          <p:cNvSpPr txBox="1"/>
          <p:nvPr/>
        </p:nvSpPr>
        <p:spPr>
          <a:xfrm>
            <a:off x="415844" y="1514954"/>
            <a:ext cx="1757100" cy="2338500"/>
          </a:xfrm>
          <a:prstGeom prst="rect">
            <a:avLst/>
          </a:prstGeom>
          <a:noFill/>
          <a:ln>
            <a:noFill/>
          </a:ln>
        </p:spPr>
        <p:txBody>
          <a:bodyPr anchorCtr="0" anchor="t" bIns="91425" lIns="0" spcFirstLastPara="1" rIns="91425" wrap="square" tIns="91425">
            <a:noAutofit/>
          </a:bodyPr>
          <a:lstStyle/>
          <a:p>
            <a:pPr indent="-158115" lvl="0" marL="182880" marR="0" rtl="0" algn="l">
              <a:lnSpc>
                <a:spcPct val="100000"/>
              </a:lnSpc>
              <a:spcBef>
                <a:spcPts val="0"/>
              </a:spcBef>
              <a:spcAft>
                <a:spcPts val="0"/>
              </a:spcAft>
              <a:buClr>
                <a:srgbClr val="0F0F14"/>
              </a:buClr>
              <a:buSzPts val="1050"/>
              <a:buFont typeface="Noto Sans Symbols"/>
              <a:buChar char="●"/>
            </a:pPr>
            <a:r>
              <a:rPr lang="en" sz="1050">
                <a:solidFill>
                  <a:srgbClr val="0F0F14"/>
                </a:solidFill>
              </a:rPr>
              <a:t>Select the appropriate method for importing data from the </a:t>
            </a:r>
            <a:r>
              <a:rPr lang="en" sz="1050">
                <a:solidFill>
                  <a:schemeClr val="accent3"/>
                </a:solidFill>
              </a:rPr>
              <a:t>Get data from</a:t>
            </a:r>
            <a:r>
              <a:rPr lang="en" sz="1050">
                <a:solidFill>
                  <a:srgbClr val="0F0F14"/>
                </a:solidFill>
              </a:rPr>
              <a:t> menu.</a:t>
            </a:r>
            <a:endParaRPr b="0" i="0" sz="1050" u="none" cap="none" strike="noStrike">
              <a:solidFill>
                <a:srgbClr val="000000"/>
              </a:solidFill>
              <a:latin typeface="Arial"/>
              <a:ea typeface="Arial"/>
              <a:cs typeface="Arial"/>
              <a:sym typeface="Arial"/>
            </a:endParaRPr>
          </a:p>
          <a:p>
            <a:pPr indent="-212978" lvl="1" marL="448056" marR="0" rtl="0" algn="l">
              <a:lnSpc>
                <a:spcPct val="100000"/>
              </a:lnSpc>
              <a:spcBef>
                <a:spcPts val="600"/>
              </a:spcBef>
              <a:spcAft>
                <a:spcPts val="0"/>
              </a:spcAft>
              <a:buClr>
                <a:srgbClr val="0F0F14"/>
              </a:buClr>
              <a:buSzPts val="1050"/>
              <a:buFont typeface="Noto Sans Symbols"/>
              <a:buChar char="–"/>
            </a:pPr>
            <a:r>
              <a:rPr lang="en" sz="1050">
                <a:solidFill>
                  <a:srgbClr val="0F0F14"/>
                </a:solidFill>
              </a:rPr>
              <a:t>For local data files, select </a:t>
            </a:r>
            <a:r>
              <a:rPr lang="en" sz="1050">
                <a:solidFill>
                  <a:schemeClr val="accent3"/>
                </a:solidFill>
              </a:rPr>
              <a:t>This Computer</a:t>
            </a:r>
            <a:r>
              <a:rPr lang="en" sz="1050">
                <a:solidFill>
                  <a:srgbClr val="0F0F14"/>
                </a:solidFill>
              </a:rPr>
              <a:t>.</a:t>
            </a:r>
            <a:endParaRPr b="0" i="0" sz="1050" u="none" cap="none" strike="noStrike">
              <a:solidFill>
                <a:srgbClr val="000000"/>
              </a:solidFill>
              <a:latin typeface="Arial"/>
              <a:ea typeface="Arial"/>
              <a:cs typeface="Arial"/>
              <a:sym typeface="Arial"/>
            </a:endParaRPr>
          </a:p>
          <a:p>
            <a:pPr indent="-212978" lvl="1" marL="448056" marR="0" rtl="0" algn="l">
              <a:lnSpc>
                <a:spcPct val="100000"/>
              </a:lnSpc>
              <a:spcBef>
                <a:spcPts val="600"/>
              </a:spcBef>
              <a:spcAft>
                <a:spcPts val="0"/>
              </a:spcAft>
              <a:buClr>
                <a:srgbClr val="0F0F14"/>
              </a:buClr>
              <a:buSzPts val="1050"/>
              <a:buFont typeface="Noto Sans Symbols"/>
              <a:buChar char="–"/>
            </a:pPr>
            <a:r>
              <a:rPr lang="en" sz="1050">
                <a:solidFill>
                  <a:srgbClr val="0F0F14"/>
                </a:solidFill>
              </a:rPr>
              <a:t>Click the </a:t>
            </a:r>
            <a:r>
              <a:rPr lang="en" sz="1050">
                <a:solidFill>
                  <a:schemeClr val="accent3"/>
                </a:solidFill>
              </a:rPr>
              <a:t>Browse…</a:t>
            </a:r>
            <a:r>
              <a:rPr lang="en" sz="1050">
                <a:solidFill>
                  <a:srgbClr val="0F0F14"/>
                </a:solidFill>
              </a:rPr>
              <a:t> button and open the data file using the operating system’s file manager.</a:t>
            </a:r>
            <a:endParaRPr b="0" i="0" sz="1050" u="none" cap="none" strike="noStrike">
              <a:solidFill>
                <a:srgbClr val="0F0F14"/>
              </a:solidFill>
              <a:latin typeface="Arial"/>
              <a:ea typeface="Arial"/>
              <a:cs typeface="Arial"/>
              <a:sym typeface="Arial"/>
            </a:endParaRPr>
          </a:p>
          <a:p>
            <a:pPr indent="-158115" lvl="0" marL="182880" rtl="0" algn="l">
              <a:spcBef>
                <a:spcPts val="600"/>
              </a:spcBef>
              <a:spcAft>
                <a:spcPts val="600"/>
              </a:spcAft>
              <a:buClr>
                <a:schemeClr val="dk1"/>
              </a:buClr>
              <a:buSzPts val="1050"/>
              <a:buFont typeface="Noto Sans Symbols"/>
              <a:buChar char="●"/>
            </a:pPr>
            <a:r>
              <a:rPr lang="en" sz="1050">
                <a:solidFill>
                  <a:schemeClr val="dk1"/>
                </a:solidFill>
              </a:rPr>
              <a:t>Click </a:t>
            </a:r>
            <a:r>
              <a:rPr lang="en" sz="1050">
                <a:solidFill>
                  <a:schemeClr val="accent3"/>
                </a:solidFill>
              </a:rPr>
              <a:t>Next</a:t>
            </a:r>
            <a:r>
              <a:rPr lang="en" sz="1050">
                <a:solidFill>
                  <a:schemeClr val="dk1"/>
                </a:solidFill>
              </a:rPr>
              <a:t>.</a:t>
            </a:r>
            <a:endParaRPr sz="1050">
              <a:solidFill>
                <a:srgbClr val="0F0F14"/>
              </a:solidFill>
            </a:endParaRPr>
          </a:p>
        </p:txBody>
      </p:sp>
      <p:sp>
        <p:nvSpPr>
          <p:cNvPr id="242" name="Google Shape;242;g13d0ece71a4_0_3"/>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F0F14"/>
              </a:buClr>
              <a:buSzPts val="4400"/>
              <a:buFont typeface="Arial"/>
              <a:buNone/>
            </a:pPr>
            <a:r>
              <a:rPr b="1" lang="en" sz="2200">
                <a:solidFill>
                  <a:srgbClr val="0F0F14"/>
                </a:solidFill>
              </a:rPr>
              <a:t>Getting Data into OpenRefine</a:t>
            </a:r>
            <a:endParaRPr b="1" i="0" sz="2200" u="none" cap="none" strike="noStrike">
              <a:solidFill>
                <a:srgbClr val="0F0F14"/>
              </a:solidFill>
              <a:latin typeface="Arial"/>
              <a:ea typeface="Arial"/>
              <a:cs typeface="Arial"/>
              <a:sym typeface="Arial"/>
            </a:endParaRPr>
          </a:p>
        </p:txBody>
      </p:sp>
      <p:sp>
        <p:nvSpPr>
          <p:cNvPr id="243" name="Google Shape;243;g13d0ece71a4_0_3"/>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rgbClr val="0F0F14"/>
              </a:buClr>
              <a:buSzPts val="2000"/>
              <a:buFont typeface="Arial"/>
              <a:buNone/>
            </a:pPr>
            <a:r>
              <a:rPr lang="en">
                <a:solidFill>
                  <a:srgbClr val="7F7F7F"/>
                </a:solidFill>
              </a:rPr>
              <a:t>Load File</a:t>
            </a:r>
            <a:endParaRPr b="0" i="0" sz="1050" u="none" cap="none" strike="noStrike">
              <a:solidFill>
                <a:srgbClr val="7F7F7F"/>
              </a:solidFill>
              <a:latin typeface="Arial"/>
              <a:ea typeface="Arial"/>
              <a:cs typeface="Arial"/>
              <a:sym typeface="Arial"/>
            </a:endParaRPr>
          </a:p>
        </p:txBody>
      </p:sp>
      <p:sp>
        <p:nvSpPr>
          <p:cNvPr id="244" name="Google Shape;244;g13d0ece71a4_0_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GETTING DATA INTO OPENREFINE</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GETTING DATA INTO OPENREFINE</a:t>
            </a:r>
            <a:endParaRPr b="1" i="0" sz="100" u="none" cap="none" strike="noStrike">
              <a:solidFill>
                <a:schemeClr val="accent1"/>
              </a:solidFill>
              <a:latin typeface="Arial"/>
              <a:ea typeface="Arial"/>
              <a:cs typeface="Arial"/>
              <a:sym typeface="Arial"/>
            </a:endParaRPr>
          </a:p>
        </p:txBody>
      </p:sp>
      <p:sp>
        <p:nvSpPr>
          <p:cNvPr id="250" name="Google Shape;250;p12"/>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Load File</a:t>
            </a:r>
            <a:endParaRPr b="1" i="0" sz="2200" u="none" cap="none" strike="noStrike">
              <a:solidFill>
                <a:schemeClr val="dk2"/>
              </a:solidFill>
              <a:latin typeface="Arial"/>
              <a:ea typeface="Arial"/>
              <a:cs typeface="Arial"/>
              <a:sym typeface="Arial"/>
            </a:endParaRPr>
          </a:p>
        </p:txBody>
      </p:sp>
      <p:sp>
        <p:nvSpPr>
          <p:cNvPr id="251" name="Google Shape;251;p12"/>
          <p:cNvSpPr txBox="1"/>
          <p:nvPr/>
        </p:nvSpPr>
        <p:spPr>
          <a:xfrm>
            <a:off x="250825" y="800725"/>
            <a:ext cx="6826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
                <a:solidFill>
                  <a:srgbClr val="7F7F7F"/>
                </a:solidFill>
              </a:rPr>
              <a:t>The</a:t>
            </a:r>
            <a:r>
              <a:rPr lang="en">
                <a:solidFill>
                  <a:srgbClr val="7F7F7F"/>
                </a:solidFill>
              </a:rPr>
              <a:t> following dialog will </a:t>
            </a:r>
            <a:r>
              <a:rPr lang="en">
                <a:solidFill>
                  <a:srgbClr val="7F7F7F"/>
                </a:solidFill>
              </a:rPr>
              <a:t>open in the bottom portion of the browser window:</a:t>
            </a:r>
            <a:endParaRPr b="0" i="0" sz="1050" u="none" cap="none" strike="noStrike">
              <a:solidFill>
                <a:srgbClr val="7F7F7F"/>
              </a:solidFill>
              <a:latin typeface="Arial"/>
              <a:ea typeface="Arial"/>
              <a:cs typeface="Arial"/>
              <a:sym typeface="Arial"/>
            </a:endParaRPr>
          </a:p>
        </p:txBody>
      </p:sp>
      <p:pic>
        <p:nvPicPr>
          <p:cNvPr id="252" name="Google Shape;252;p12"/>
          <p:cNvPicPr preferRelativeResize="0"/>
          <p:nvPr/>
        </p:nvPicPr>
        <p:blipFill rotWithShape="1">
          <a:blip r:embed="rId3">
            <a:alphaModFix/>
          </a:blip>
          <a:srcRect b="0" l="0" r="0" t="0"/>
          <a:stretch/>
        </p:blipFill>
        <p:spPr>
          <a:xfrm>
            <a:off x="435475" y="1722350"/>
            <a:ext cx="8273025" cy="1698788"/>
          </a:xfrm>
          <a:prstGeom prst="rect">
            <a:avLst/>
          </a:prstGeom>
          <a:noFill/>
          <a:ln>
            <a:noFill/>
          </a:ln>
          <a:effectLst>
            <a:outerShdw blurRad="57150" rotWithShape="0" algn="bl" dir="3180000" dist="47625">
              <a:srgbClr val="000000">
                <a:alpha val="49803"/>
              </a:srgbClr>
            </a:outerShdw>
          </a:effectLst>
        </p:spPr>
      </p:pic>
      <p:sp>
        <p:nvSpPr>
          <p:cNvPr id="253" name="Google Shape;253;p12"/>
          <p:cNvSpPr/>
          <p:nvPr/>
        </p:nvSpPr>
        <p:spPr>
          <a:xfrm>
            <a:off x="1918763" y="2145916"/>
            <a:ext cx="822900" cy="1371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54" name="Google Shape;254;p12"/>
          <p:cNvGrpSpPr/>
          <p:nvPr/>
        </p:nvGrpSpPr>
        <p:grpSpPr>
          <a:xfrm>
            <a:off x="2680461" y="2165965"/>
            <a:ext cx="2385527" cy="1246636"/>
            <a:chOff x="2669474" y="2165965"/>
            <a:chExt cx="2385527" cy="1246636"/>
          </a:xfrm>
        </p:grpSpPr>
        <p:sp>
          <p:nvSpPr>
            <p:cNvPr id="255" name="Google Shape;255;p12"/>
            <p:cNvSpPr/>
            <p:nvPr/>
          </p:nvSpPr>
          <p:spPr>
            <a:xfrm flipH="1" rot="3310140">
              <a:off x="2573935" y="2585837"/>
              <a:ext cx="1224355" cy="406873"/>
            </a:xfrm>
            <a:prstGeom prst="rightArrow">
              <a:avLst>
                <a:gd fmla="val 50000" name="adj1"/>
                <a:gd fmla="val 50000" name="adj2"/>
              </a:avLst>
            </a:prstGeom>
            <a:solidFill>
              <a:schemeClr val="accent3">
                <a:alpha val="22745"/>
              </a:schemeClr>
            </a:solidFill>
            <a:ln cap="rnd"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6" name="Google Shape;256;p12"/>
            <p:cNvSpPr/>
            <p:nvPr/>
          </p:nvSpPr>
          <p:spPr>
            <a:xfrm rot="-3173183">
              <a:off x="3886307" y="2585822"/>
              <a:ext cx="1255391" cy="406923"/>
            </a:xfrm>
            <a:prstGeom prst="rightArrow">
              <a:avLst>
                <a:gd fmla="val 50000" name="adj1"/>
                <a:gd fmla="val 50000" name="adj2"/>
              </a:avLst>
            </a:prstGeom>
            <a:solidFill>
              <a:schemeClr val="accent3">
                <a:alpha val="22745"/>
              </a:schemeClr>
            </a:solidFill>
            <a:ln cap="rnd"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57" name="Google Shape;257;p12"/>
          <p:cNvSpPr/>
          <p:nvPr/>
        </p:nvSpPr>
        <p:spPr>
          <a:xfrm>
            <a:off x="2958863" y="3654950"/>
            <a:ext cx="1828800" cy="7314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434343"/>
                </a:solidFill>
                <a:latin typeface="Arial"/>
                <a:ea typeface="Arial"/>
                <a:cs typeface="Arial"/>
                <a:sym typeface="Arial"/>
              </a:rPr>
              <a:t>Make sure the appropriate boxes are checked based on the </a:t>
            </a:r>
            <a:r>
              <a:rPr lang="en" sz="1000">
                <a:solidFill>
                  <a:srgbClr val="434343"/>
                </a:solidFill>
              </a:rPr>
              <a:t>data file’s format</a:t>
            </a:r>
            <a:r>
              <a:rPr b="0" i="0" lang="en" sz="1000" u="none" cap="none" strike="noStrike">
                <a:solidFill>
                  <a:srgbClr val="434343"/>
                </a:solidFill>
                <a:latin typeface="Arial"/>
                <a:ea typeface="Arial"/>
                <a:cs typeface="Arial"/>
                <a:sym typeface="Arial"/>
              </a:rPr>
              <a:t>.</a:t>
            </a:r>
            <a:endParaRPr b="0" i="0" sz="1400" u="none" cap="none" strike="noStrike">
              <a:solidFill>
                <a:schemeClr val="lt1"/>
              </a:solidFill>
              <a:latin typeface="Arial"/>
              <a:ea typeface="Arial"/>
              <a:cs typeface="Arial"/>
              <a:sym typeface="Arial"/>
            </a:endParaRPr>
          </a:p>
        </p:txBody>
      </p:sp>
      <p:sp>
        <p:nvSpPr>
          <p:cNvPr id="258" name="Google Shape;258;p12"/>
          <p:cNvSpPr/>
          <p:nvPr/>
        </p:nvSpPr>
        <p:spPr>
          <a:xfrm>
            <a:off x="5004756" y="2159889"/>
            <a:ext cx="1874400" cy="1371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GETTING DATA INTO OPENREFINE</a:t>
            </a:r>
            <a:endParaRPr b="1" i="0" sz="100" u="none" cap="none" strike="noStrike">
              <a:solidFill>
                <a:schemeClr val="accent1"/>
              </a:solidFill>
              <a:latin typeface="Arial"/>
              <a:ea typeface="Arial"/>
              <a:cs typeface="Arial"/>
              <a:sym typeface="Arial"/>
            </a:endParaRPr>
          </a:p>
        </p:txBody>
      </p:sp>
      <p:sp>
        <p:nvSpPr>
          <p:cNvPr id="264" name="Google Shape;264;p14"/>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Load File</a:t>
            </a:r>
            <a:endParaRPr b="1" i="0" sz="2200" u="none" cap="none" strike="noStrike">
              <a:solidFill>
                <a:schemeClr val="dk2"/>
              </a:solidFill>
              <a:latin typeface="Arial"/>
              <a:ea typeface="Arial"/>
              <a:cs typeface="Arial"/>
              <a:sym typeface="Arial"/>
            </a:endParaRPr>
          </a:p>
        </p:txBody>
      </p:sp>
      <p:sp>
        <p:nvSpPr>
          <p:cNvPr id="265" name="Google Shape;265;p14"/>
          <p:cNvSpPr txBox="1"/>
          <p:nvPr/>
        </p:nvSpPr>
        <p:spPr>
          <a:xfrm>
            <a:off x="250825" y="800725"/>
            <a:ext cx="6826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
                <a:solidFill>
                  <a:srgbClr val="7F7F7F"/>
                </a:solidFill>
              </a:rPr>
              <a:t>The top portion of the browser window will contain a preview of the imported data.</a:t>
            </a:r>
            <a:endParaRPr b="0" i="0" sz="1050" u="none" cap="none" strike="noStrike">
              <a:solidFill>
                <a:srgbClr val="7F7F7F"/>
              </a:solidFill>
              <a:latin typeface="Arial"/>
              <a:ea typeface="Arial"/>
              <a:cs typeface="Arial"/>
              <a:sym typeface="Arial"/>
            </a:endParaRPr>
          </a:p>
        </p:txBody>
      </p:sp>
      <p:pic>
        <p:nvPicPr>
          <p:cNvPr id="266" name="Google Shape;266;p14"/>
          <p:cNvPicPr preferRelativeResize="0"/>
          <p:nvPr/>
        </p:nvPicPr>
        <p:blipFill rotWithShape="1">
          <a:blip r:embed="rId3">
            <a:alphaModFix/>
          </a:blip>
          <a:srcRect b="0" l="0" r="0" t="0"/>
          <a:stretch/>
        </p:blipFill>
        <p:spPr>
          <a:xfrm>
            <a:off x="851712" y="2195375"/>
            <a:ext cx="7440600" cy="1916500"/>
          </a:xfrm>
          <a:prstGeom prst="rect">
            <a:avLst/>
          </a:prstGeom>
          <a:noFill/>
          <a:ln>
            <a:noFill/>
          </a:ln>
        </p:spPr>
      </p:pic>
      <p:sp>
        <p:nvSpPr>
          <p:cNvPr id="267" name="Google Shape;267;p14"/>
          <p:cNvSpPr/>
          <p:nvPr/>
        </p:nvSpPr>
        <p:spPr>
          <a:xfrm>
            <a:off x="5866553" y="2253495"/>
            <a:ext cx="1737300" cy="1371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8" name="Google Shape;268;p14"/>
          <p:cNvSpPr/>
          <p:nvPr/>
        </p:nvSpPr>
        <p:spPr>
          <a:xfrm>
            <a:off x="5866556" y="1184013"/>
            <a:ext cx="1362600" cy="762600"/>
          </a:xfrm>
          <a:prstGeom prst="wedgeRoundRectCallout">
            <a:avLst>
              <a:gd fmla="val -20833" name="adj1"/>
              <a:gd fmla="val 62500" name="adj2"/>
              <a:gd fmla="val 0" name="adj3"/>
            </a:avLst>
          </a:prstGeom>
          <a:solidFill>
            <a:srgbClr val="B35F96">
              <a:alpha val="9411"/>
            </a:srgbClr>
          </a:solidFill>
          <a:ln cap="flat" cmpd="sng" w="12700">
            <a:solidFill>
              <a:srgbClr val="B35F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434343"/>
                </a:solidFill>
                <a:latin typeface="Arial"/>
                <a:ea typeface="Arial"/>
                <a:cs typeface="Arial"/>
                <a:sym typeface="Arial"/>
              </a:rPr>
              <a:t>Rename </a:t>
            </a:r>
            <a:r>
              <a:rPr lang="en" sz="1000">
                <a:solidFill>
                  <a:srgbClr val="434343"/>
                </a:solidFill>
              </a:rPr>
              <a:t>the</a:t>
            </a:r>
            <a:r>
              <a:rPr b="0" i="0" lang="en" sz="1000" u="none" cap="none" strike="noStrike">
                <a:solidFill>
                  <a:srgbClr val="434343"/>
                </a:solidFill>
                <a:latin typeface="Arial"/>
                <a:ea typeface="Arial"/>
                <a:cs typeface="Arial"/>
                <a:sym typeface="Arial"/>
              </a:rPr>
              <a:t> project in the upper righthand corner.</a:t>
            </a:r>
            <a:endParaRPr b="0" i="0" sz="1000" u="none" cap="none" strike="noStrike">
              <a:solidFill>
                <a:srgbClr val="434343"/>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5"/>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GETTING DATA INTO OPENREFINE</a:t>
            </a:r>
            <a:endParaRPr b="1" i="0" sz="100" u="none" cap="none" strike="noStrike">
              <a:solidFill>
                <a:schemeClr val="accent1"/>
              </a:solidFill>
              <a:latin typeface="Arial"/>
              <a:ea typeface="Arial"/>
              <a:cs typeface="Arial"/>
              <a:sym typeface="Arial"/>
            </a:endParaRPr>
          </a:p>
        </p:txBody>
      </p:sp>
      <p:sp>
        <p:nvSpPr>
          <p:cNvPr id="274" name="Google Shape;274;p15"/>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Load File</a:t>
            </a:r>
            <a:endParaRPr b="1" i="0" sz="2200" u="none" cap="none" strike="noStrike">
              <a:solidFill>
                <a:schemeClr val="dk2"/>
              </a:solidFill>
              <a:latin typeface="Arial"/>
              <a:ea typeface="Arial"/>
              <a:cs typeface="Arial"/>
              <a:sym typeface="Arial"/>
            </a:endParaRPr>
          </a:p>
        </p:txBody>
      </p:sp>
      <p:sp>
        <p:nvSpPr>
          <p:cNvPr id="275" name="Google Shape;275;p15"/>
          <p:cNvSpPr txBox="1"/>
          <p:nvPr/>
        </p:nvSpPr>
        <p:spPr>
          <a:xfrm>
            <a:off x="250825" y="800725"/>
            <a:ext cx="6826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 </a:t>
            </a:r>
            <a:endParaRPr b="0" i="0" sz="1050" u="none" cap="none" strike="noStrike">
              <a:solidFill>
                <a:srgbClr val="7F7F7F"/>
              </a:solidFill>
              <a:latin typeface="Arial"/>
              <a:ea typeface="Arial"/>
              <a:cs typeface="Arial"/>
              <a:sym typeface="Arial"/>
            </a:endParaRPr>
          </a:p>
        </p:txBody>
      </p:sp>
      <p:pic>
        <p:nvPicPr>
          <p:cNvPr id="276" name="Google Shape;276;p15"/>
          <p:cNvPicPr preferRelativeResize="0"/>
          <p:nvPr/>
        </p:nvPicPr>
        <p:blipFill rotWithShape="1">
          <a:blip r:embed="rId3">
            <a:alphaModFix/>
          </a:blip>
          <a:srcRect b="0" l="0" r="0" t="0"/>
          <a:stretch/>
        </p:blipFill>
        <p:spPr>
          <a:xfrm>
            <a:off x="4675725" y="808050"/>
            <a:ext cx="3358659" cy="3898976"/>
          </a:xfrm>
          <a:prstGeom prst="rect">
            <a:avLst/>
          </a:prstGeom>
          <a:noFill/>
          <a:ln>
            <a:noFill/>
          </a:ln>
          <a:effectLst>
            <a:outerShdw blurRad="57150" rotWithShape="0" algn="bl" dir="3360000" dist="47625">
              <a:srgbClr val="000000">
                <a:alpha val="49803"/>
              </a:srgbClr>
            </a:outerShdw>
          </a:effectLst>
        </p:spPr>
      </p:pic>
      <p:pic>
        <p:nvPicPr>
          <p:cNvPr id="277" name="Google Shape;277;p15"/>
          <p:cNvPicPr preferRelativeResize="0"/>
          <p:nvPr/>
        </p:nvPicPr>
        <p:blipFill rotWithShape="1">
          <a:blip r:embed="rId4">
            <a:alphaModFix/>
          </a:blip>
          <a:srcRect b="0" l="0" r="0" t="0"/>
          <a:stretch/>
        </p:blipFill>
        <p:spPr>
          <a:xfrm>
            <a:off x="839800" y="2240050"/>
            <a:ext cx="3143250" cy="2009775"/>
          </a:xfrm>
          <a:prstGeom prst="rect">
            <a:avLst/>
          </a:prstGeom>
          <a:noFill/>
          <a:ln>
            <a:noFill/>
          </a:ln>
          <a:effectLst>
            <a:outerShdw blurRad="57150" rotWithShape="0" algn="bl" dir="3480000" dist="57150">
              <a:srgbClr val="000000">
                <a:alpha val="49803"/>
              </a:srgbClr>
            </a:outerShdw>
          </a:effectLst>
        </p:spPr>
      </p:pic>
      <p:sp>
        <p:nvSpPr>
          <p:cNvPr id="278" name="Google Shape;278;p15"/>
          <p:cNvSpPr/>
          <p:nvPr/>
        </p:nvSpPr>
        <p:spPr>
          <a:xfrm>
            <a:off x="888697" y="2294961"/>
            <a:ext cx="2926200" cy="2742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9" name="Google Shape;279;p15"/>
          <p:cNvSpPr/>
          <p:nvPr/>
        </p:nvSpPr>
        <p:spPr>
          <a:xfrm>
            <a:off x="888706" y="1106076"/>
            <a:ext cx="1636800" cy="920100"/>
          </a:xfrm>
          <a:prstGeom prst="wedgeRoundRectCallout">
            <a:avLst>
              <a:gd fmla="val -20833" name="adj1"/>
              <a:gd fmla="val 62500" name="adj2"/>
              <a:gd fmla="val 0" name="adj3"/>
            </a:avLst>
          </a:prstGeom>
          <a:solidFill>
            <a:srgbClr val="B35F96">
              <a:alpha val="9411"/>
            </a:srgbClr>
          </a:solidFill>
          <a:ln cap="flat" cmpd="sng" w="12700">
            <a:solidFill>
              <a:srgbClr val="B35F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434343"/>
                </a:solidFill>
                <a:latin typeface="Arial"/>
                <a:ea typeface="Arial"/>
                <a:cs typeface="Arial"/>
                <a:sym typeface="Arial"/>
              </a:rPr>
              <a:t>Make sure </a:t>
            </a:r>
            <a:r>
              <a:rPr lang="en" sz="1000">
                <a:solidFill>
                  <a:srgbClr val="434343"/>
                </a:solidFill>
              </a:rPr>
              <a:t>the</a:t>
            </a:r>
            <a:r>
              <a:rPr b="0" i="0" lang="en" sz="1000" u="none" cap="none" strike="noStrike">
                <a:solidFill>
                  <a:srgbClr val="434343"/>
                </a:solidFill>
                <a:latin typeface="Arial"/>
                <a:ea typeface="Arial"/>
                <a:cs typeface="Arial"/>
                <a:sym typeface="Arial"/>
              </a:rPr>
              <a:t> right character encoding is selected.</a:t>
            </a:r>
            <a:endParaRPr b="0" i="0" sz="1000" u="none" cap="none" strike="noStrike">
              <a:solidFill>
                <a:srgbClr val="434343"/>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6"/>
          <p:cNvSpPr txBox="1"/>
          <p:nvPr/>
        </p:nvSpPr>
        <p:spPr>
          <a:xfrm>
            <a:off x="250825" y="2895600"/>
            <a:ext cx="2881200" cy="1081200"/>
          </a:xfrm>
          <a:prstGeom prst="rect">
            <a:avLst/>
          </a:prstGeom>
          <a:noFill/>
          <a:ln>
            <a:noFill/>
          </a:ln>
        </p:spPr>
        <p:txBody>
          <a:bodyPr anchorCtr="0" anchor="t" bIns="91425" lIns="0" spcFirstLastPara="1" rIns="91425" wrap="square" tIns="91425">
            <a:normAutofit lnSpcReduction="10000"/>
          </a:bodyPr>
          <a:lstStyle/>
          <a:p>
            <a:pPr indent="0" lvl="0" marL="0" marR="0" rtl="0" algn="l">
              <a:lnSpc>
                <a:spcPct val="15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A project is a combination of:</a:t>
            </a:r>
            <a:endParaRPr b="0" i="0" sz="1400" u="none" cap="none" strike="noStrike">
              <a:solidFill>
                <a:srgbClr val="000000"/>
              </a:solidFill>
              <a:latin typeface="Arial"/>
              <a:ea typeface="Arial"/>
              <a:cs typeface="Arial"/>
              <a:sym typeface="Arial"/>
            </a:endParaRPr>
          </a:p>
          <a:p>
            <a:pPr indent="-173228" lvl="0" marL="210312" marR="0" rtl="0" algn="l">
              <a:lnSpc>
                <a:spcPct val="150000"/>
              </a:lnSpc>
              <a:spcBef>
                <a:spcPts val="200"/>
              </a:spcBef>
              <a:spcAft>
                <a:spcPts val="0"/>
              </a:spcAft>
              <a:buClr>
                <a:schemeClr val="dk1"/>
              </a:buClr>
              <a:buSzPts val="1000"/>
              <a:buFont typeface="Arial"/>
              <a:buAutoNum type="arabicPeriod"/>
            </a:pPr>
            <a:r>
              <a:rPr lang="en" sz="1000">
                <a:solidFill>
                  <a:schemeClr val="dk1"/>
                </a:solidFill>
              </a:rPr>
              <a:t>The </a:t>
            </a:r>
            <a:r>
              <a:rPr lang="en" sz="1000">
                <a:solidFill>
                  <a:schemeClr val="dk1"/>
                </a:solidFill>
              </a:rPr>
              <a:t>imported</a:t>
            </a:r>
            <a:r>
              <a:rPr lang="en" sz="1000">
                <a:solidFill>
                  <a:schemeClr val="dk1"/>
                </a:solidFill>
              </a:rPr>
              <a:t> data</a:t>
            </a:r>
            <a:endParaRPr b="0" i="0" sz="1400" u="none" cap="none" strike="noStrike">
              <a:solidFill>
                <a:srgbClr val="000000"/>
              </a:solidFill>
              <a:latin typeface="Arial"/>
              <a:ea typeface="Arial"/>
              <a:cs typeface="Arial"/>
              <a:sym typeface="Arial"/>
            </a:endParaRPr>
          </a:p>
          <a:p>
            <a:pPr indent="-173228" lvl="0" marL="210312" marR="0" rtl="0" algn="l">
              <a:lnSpc>
                <a:spcPct val="150000"/>
              </a:lnSpc>
              <a:spcBef>
                <a:spcPts val="200"/>
              </a:spcBef>
              <a:spcAft>
                <a:spcPts val="200"/>
              </a:spcAft>
              <a:buClr>
                <a:schemeClr val="dk1"/>
              </a:buClr>
              <a:buSzPts val="1000"/>
              <a:buFont typeface="Arial"/>
              <a:buAutoNum type="arabicPeriod"/>
            </a:pPr>
            <a:r>
              <a:rPr b="0" i="0" lang="en" sz="1000" u="none" cap="none" strike="noStrike">
                <a:solidFill>
                  <a:schemeClr val="dk1"/>
                </a:solidFill>
                <a:latin typeface="Arial"/>
                <a:ea typeface="Arial"/>
                <a:cs typeface="Arial"/>
                <a:sym typeface="Arial"/>
              </a:rPr>
              <a:t>Code that transforms </a:t>
            </a:r>
            <a:r>
              <a:rPr lang="en" sz="1000">
                <a:solidFill>
                  <a:schemeClr val="dk1"/>
                </a:solidFill>
              </a:rPr>
              <a:t>the</a:t>
            </a:r>
            <a:r>
              <a:rPr b="0" i="0" lang="en" sz="1000" u="none" cap="none" strike="noStrike">
                <a:solidFill>
                  <a:schemeClr val="dk1"/>
                </a:solidFill>
                <a:latin typeface="Arial"/>
                <a:ea typeface="Arial"/>
                <a:cs typeface="Arial"/>
                <a:sym typeface="Arial"/>
              </a:rPr>
              <a:t> data</a:t>
            </a:r>
            <a:endParaRPr b="0" i="0" sz="1400" u="none" cap="none" strike="noStrike">
              <a:solidFill>
                <a:srgbClr val="000000"/>
              </a:solidFill>
              <a:latin typeface="Arial"/>
              <a:ea typeface="Arial"/>
              <a:cs typeface="Arial"/>
              <a:sym typeface="Arial"/>
            </a:endParaRPr>
          </a:p>
        </p:txBody>
      </p:sp>
      <p:pic>
        <p:nvPicPr>
          <p:cNvPr id="285" name="Google Shape;285;p16"/>
          <p:cNvPicPr preferRelativeResize="0"/>
          <p:nvPr/>
        </p:nvPicPr>
        <p:blipFill rotWithShape="1">
          <a:blip r:embed="rId3">
            <a:alphaModFix/>
          </a:blip>
          <a:srcRect b="0" l="0" r="0" t="0"/>
          <a:stretch/>
        </p:blipFill>
        <p:spPr>
          <a:xfrm>
            <a:off x="4251590" y="381786"/>
            <a:ext cx="3772957" cy="4379930"/>
          </a:xfrm>
          <a:prstGeom prst="rect">
            <a:avLst/>
          </a:prstGeom>
          <a:noFill/>
          <a:ln>
            <a:noFill/>
          </a:ln>
          <a:effectLst>
            <a:outerShdw blurRad="127000" rotWithShape="0" algn="tl" dir="2700000" dist="50800">
              <a:srgbClr val="000000">
                <a:alpha val="40000"/>
              </a:srgbClr>
            </a:outerShdw>
          </a:effectLst>
        </p:spPr>
      </p:pic>
      <p:sp>
        <p:nvSpPr>
          <p:cNvPr id="286" name="Google Shape;286;p16"/>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Getting Data into OpenRefine</a:t>
            </a:r>
            <a:endParaRPr b="0" i="0" sz="2200" u="none" cap="none" strike="noStrike">
              <a:solidFill>
                <a:schemeClr val="dk2"/>
              </a:solidFill>
              <a:latin typeface="Arial"/>
              <a:ea typeface="Arial"/>
              <a:cs typeface="Arial"/>
              <a:sym typeface="Arial"/>
            </a:endParaRPr>
          </a:p>
        </p:txBody>
      </p:sp>
      <p:sp>
        <p:nvSpPr>
          <p:cNvPr id="287" name="Google Shape;287;p16"/>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Create Project</a:t>
            </a:r>
            <a:endParaRPr b="0" i="0" sz="1050" u="none" cap="none" strike="noStrike">
              <a:solidFill>
                <a:srgbClr val="7F7F7F"/>
              </a:solidFill>
              <a:latin typeface="Arial"/>
              <a:ea typeface="Arial"/>
              <a:cs typeface="Arial"/>
              <a:sym typeface="Arial"/>
            </a:endParaRPr>
          </a:p>
        </p:txBody>
      </p:sp>
      <p:pic>
        <p:nvPicPr>
          <p:cNvPr id="288" name="Google Shape;288;p16"/>
          <p:cNvPicPr preferRelativeResize="0"/>
          <p:nvPr/>
        </p:nvPicPr>
        <p:blipFill rotWithShape="1">
          <a:blip r:embed="rId4">
            <a:alphaModFix/>
          </a:blip>
          <a:srcRect b="0" l="77745" r="66" t="0"/>
          <a:stretch/>
        </p:blipFill>
        <p:spPr>
          <a:xfrm>
            <a:off x="4251596" y="381775"/>
            <a:ext cx="3772949" cy="4379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7"/>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GETTING DATA INTO OPENREFINE</a:t>
            </a:r>
            <a:endParaRPr b="1" i="0" sz="100" u="none" cap="none" strike="noStrike">
              <a:solidFill>
                <a:schemeClr val="accent1"/>
              </a:solidFill>
              <a:latin typeface="Arial"/>
              <a:ea typeface="Arial"/>
              <a:cs typeface="Arial"/>
              <a:sym typeface="Arial"/>
            </a:endParaRPr>
          </a:p>
        </p:txBody>
      </p:sp>
      <p:sp>
        <p:nvSpPr>
          <p:cNvPr id="294" name="Google Shape;294;p17"/>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Create Project</a:t>
            </a:r>
            <a:endParaRPr b="1" i="0" sz="2200" u="none" cap="none" strike="noStrike">
              <a:solidFill>
                <a:schemeClr val="dk2"/>
              </a:solidFill>
              <a:latin typeface="Arial"/>
              <a:ea typeface="Arial"/>
              <a:cs typeface="Arial"/>
              <a:sym typeface="Arial"/>
            </a:endParaRPr>
          </a:p>
        </p:txBody>
      </p:sp>
      <p:pic>
        <p:nvPicPr>
          <p:cNvPr id="295" name="Google Shape;295;p17"/>
          <p:cNvPicPr preferRelativeResize="0"/>
          <p:nvPr/>
        </p:nvPicPr>
        <p:blipFill rotWithShape="1">
          <a:blip r:embed="rId3">
            <a:alphaModFix/>
          </a:blip>
          <a:srcRect b="0" l="0" r="0" t="0"/>
          <a:stretch/>
        </p:blipFill>
        <p:spPr>
          <a:xfrm>
            <a:off x="851700" y="2195375"/>
            <a:ext cx="7440600" cy="1916500"/>
          </a:xfrm>
          <a:prstGeom prst="rect">
            <a:avLst/>
          </a:prstGeom>
          <a:noFill/>
          <a:ln>
            <a:noFill/>
          </a:ln>
        </p:spPr>
      </p:pic>
      <p:sp>
        <p:nvSpPr>
          <p:cNvPr id="296" name="Google Shape;296;p17"/>
          <p:cNvSpPr txBox="1"/>
          <p:nvPr/>
        </p:nvSpPr>
        <p:spPr>
          <a:xfrm>
            <a:off x="250825" y="800725"/>
            <a:ext cx="6826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
                <a:solidFill>
                  <a:srgbClr val="7F7F7F"/>
                </a:solidFill>
              </a:rPr>
              <a:t>The top portion of the browser window will contain a preview of the imported data.</a:t>
            </a:r>
            <a:endParaRPr b="0" i="0" sz="1050" u="none" cap="none" strike="noStrike">
              <a:solidFill>
                <a:srgbClr val="7F7F7F"/>
              </a:solidFill>
              <a:latin typeface="Arial"/>
              <a:ea typeface="Arial"/>
              <a:cs typeface="Arial"/>
              <a:sym typeface="Arial"/>
            </a:endParaRPr>
          </a:p>
        </p:txBody>
      </p:sp>
      <p:sp>
        <p:nvSpPr>
          <p:cNvPr id="297" name="Google Shape;297;p17"/>
          <p:cNvSpPr/>
          <p:nvPr/>
        </p:nvSpPr>
        <p:spPr>
          <a:xfrm flipH="1">
            <a:off x="6858056" y="1585763"/>
            <a:ext cx="1463100" cy="457200"/>
          </a:xfrm>
          <a:prstGeom prst="wedgeRoundRectCallout">
            <a:avLst>
              <a:gd fmla="val -20833" name="adj1"/>
              <a:gd fmla="val 62500" name="adj2"/>
              <a:gd fmla="val 0" name="adj3"/>
            </a:avLst>
          </a:prstGeom>
          <a:solidFill>
            <a:srgbClr val="B35F96">
              <a:alpha val="9411"/>
            </a:srgbClr>
          </a:solidFill>
          <a:ln cap="flat" cmpd="sng" w="12700">
            <a:solidFill>
              <a:srgbClr val="B35F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lang="en" sz="1000">
                <a:solidFill>
                  <a:srgbClr val="434343"/>
                </a:solidFill>
              </a:rPr>
              <a:t>Click </a:t>
            </a:r>
            <a:r>
              <a:rPr lang="en" sz="1000">
                <a:solidFill>
                  <a:schemeClr val="accent3"/>
                </a:solidFill>
              </a:rPr>
              <a:t>Create Project</a:t>
            </a:r>
            <a:r>
              <a:rPr lang="en" sz="1000">
                <a:solidFill>
                  <a:srgbClr val="434343"/>
                </a:solidFill>
              </a:rPr>
              <a:t>.</a:t>
            </a:r>
            <a:endParaRPr b="0" i="0" sz="1000" u="none" cap="none" strike="noStrike">
              <a:solidFill>
                <a:srgbClr val="434343"/>
              </a:solidFill>
              <a:latin typeface="Arial"/>
              <a:ea typeface="Arial"/>
              <a:cs typeface="Arial"/>
              <a:sym typeface="Arial"/>
            </a:endParaRPr>
          </a:p>
        </p:txBody>
      </p:sp>
      <p:sp>
        <p:nvSpPr>
          <p:cNvPr id="298" name="Google Shape;298;p17"/>
          <p:cNvSpPr/>
          <p:nvPr/>
        </p:nvSpPr>
        <p:spPr>
          <a:xfrm>
            <a:off x="7543854" y="2238702"/>
            <a:ext cx="777300" cy="183000"/>
          </a:xfrm>
          <a:prstGeom prst="roundRect">
            <a:avLst>
              <a:gd fmla="val 16667" name="adj"/>
            </a:avLst>
          </a:prstGeom>
          <a:solidFill>
            <a:srgbClr val="B35F96">
              <a:alpha val="9411"/>
            </a:srgbClr>
          </a:solidFill>
          <a:ln cap="flat" cmpd="sng" w="12700">
            <a:solidFill>
              <a:srgbClr val="B35F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8"/>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GETTING DATA INTO OPENREFINE</a:t>
            </a:r>
            <a:endParaRPr b="1" i="0" sz="100" u="none" cap="none" strike="noStrike">
              <a:solidFill>
                <a:schemeClr val="accent1"/>
              </a:solidFill>
              <a:latin typeface="Arial"/>
              <a:ea typeface="Arial"/>
              <a:cs typeface="Arial"/>
              <a:sym typeface="Arial"/>
            </a:endParaRPr>
          </a:p>
        </p:txBody>
      </p:sp>
      <p:sp>
        <p:nvSpPr>
          <p:cNvPr id="304" name="Google Shape;304;p18"/>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Create Project</a:t>
            </a:r>
            <a:endParaRPr b="1" i="0" sz="2200" u="none" cap="none" strike="noStrike">
              <a:solidFill>
                <a:schemeClr val="dk2"/>
              </a:solidFill>
              <a:latin typeface="Arial"/>
              <a:ea typeface="Arial"/>
              <a:cs typeface="Arial"/>
              <a:sym typeface="Arial"/>
            </a:endParaRPr>
          </a:p>
        </p:txBody>
      </p:sp>
      <p:pic>
        <p:nvPicPr>
          <p:cNvPr id="305" name="Google Shape;305;p18"/>
          <p:cNvPicPr preferRelativeResize="0"/>
          <p:nvPr/>
        </p:nvPicPr>
        <p:blipFill rotWithShape="1">
          <a:blip r:embed="rId3">
            <a:alphaModFix/>
          </a:blip>
          <a:srcRect b="0" l="0" r="0" t="0"/>
          <a:stretch/>
        </p:blipFill>
        <p:spPr>
          <a:xfrm>
            <a:off x="777337" y="2302123"/>
            <a:ext cx="7589326" cy="2272450"/>
          </a:xfrm>
          <a:prstGeom prst="rect">
            <a:avLst/>
          </a:prstGeom>
          <a:noFill/>
          <a:ln>
            <a:noFill/>
          </a:ln>
          <a:effectLst>
            <a:outerShdw blurRad="57150" rotWithShape="0" algn="bl" dir="2580000" dist="38100">
              <a:srgbClr val="000000">
                <a:alpha val="49803"/>
              </a:srgbClr>
            </a:outerShdw>
          </a:effectLst>
        </p:spPr>
      </p:pic>
      <p:sp>
        <p:nvSpPr>
          <p:cNvPr id="306" name="Google Shape;306;p18"/>
          <p:cNvSpPr txBox="1"/>
          <p:nvPr/>
        </p:nvSpPr>
        <p:spPr>
          <a:xfrm>
            <a:off x="250825" y="800725"/>
            <a:ext cx="6826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
                <a:solidFill>
                  <a:srgbClr val="7F7F7F"/>
                </a:solidFill>
              </a:rPr>
              <a:t>The project will be </a:t>
            </a:r>
            <a:r>
              <a:rPr lang="en">
                <a:solidFill>
                  <a:srgbClr val="7F7F7F"/>
                </a:solidFill>
              </a:rPr>
              <a:t>displayed</a:t>
            </a:r>
            <a:r>
              <a:rPr lang="en">
                <a:solidFill>
                  <a:srgbClr val="7F7F7F"/>
                </a:solidFill>
              </a:rPr>
              <a:t> in a window like the one shown below:</a:t>
            </a:r>
            <a:endParaRPr b="0" i="0" sz="1050" u="none" cap="none" strike="noStrike">
              <a:solidFill>
                <a:srgbClr val="7F7F7F"/>
              </a:solidFill>
              <a:latin typeface="Arial"/>
              <a:ea typeface="Arial"/>
              <a:cs typeface="Arial"/>
              <a:sym typeface="Arial"/>
            </a:endParaRPr>
          </a:p>
        </p:txBody>
      </p:sp>
      <p:sp>
        <p:nvSpPr>
          <p:cNvPr id="307" name="Google Shape;307;p18"/>
          <p:cNvSpPr/>
          <p:nvPr/>
        </p:nvSpPr>
        <p:spPr>
          <a:xfrm flipH="1">
            <a:off x="1054481" y="1200337"/>
            <a:ext cx="1627500" cy="930000"/>
          </a:xfrm>
          <a:prstGeom prst="wedgeRoundRectCallout">
            <a:avLst>
              <a:gd fmla="val -20833" name="adj1"/>
              <a:gd fmla="val 62500" name="adj2"/>
              <a:gd fmla="val 0" name="adj3"/>
            </a:avLst>
          </a:prstGeom>
          <a:solidFill>
            <a:srgbClr val="B35F96">
              <a:alpha val="9411"/>
            </a:srgbClr>
          </a:solidFill>
          <a:ln cap="flat" cmpd="sng" w="12700">
            <a:solidFill>
              <a:srgbClr val="B35F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Arial"/>
                <a:ea typeface="Arial"/>
                <a:cs typeface="Arial"/>
                <a:sym typeface="Arial"/>
              </a:rPr>
              <a:t>The top bar displays the total number of rows of data.</a:t>
            </a:r>
            <a:endParaRPr b="0" i="0" sz="1000" u="none" cap="none" strike="noStrike">
              <a:solidFill>
                <a:schemeClr val="dk2"/>
              </a:solidFill>
              <a:latin typeface="Arial"/>
              <a:ea typeface="Arial"/>
              <a:cs typeface="Arial"/>
              <a:sym typeface="Arial"/>
            </a:endParaRPr>
          </a:p>
        </p:txBody>
      </p:sp>
      <p:sp>
        <p:nvSpPr>
          <p:cNvPr id="308" name="Google Shape;308;p18"/>
          <p:cNvSpPr/>
          <p:nvPr/>
        </p:nvSpPr>
        <p:spPr>
          <a:xfrm>
            <a:off x="2041770" y="2827448"/>
            <a:ext cx="640200" cy="137100"/>
          </a:xfrm>
          <a:prstGeom prst="roundRect">
            <a:avLst>
              <a:gd fmla="val 16667" name="adj"/>
            </a:avLst>
          </a:prstGeom>
          <a:solidFill>
            <a:srgbClr val="B35F96">
              <a:alpha val="9411"/>
            </a:srgbClr>
          </a:solidFill>
          <a:ln cap="flat" cmpd="sng" w="12700">
            <a:solidFill>
              <a:srgbClr val="B35F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9" name="Google Shape;309;p18"/>
          <p:cNvSpPr/>
          <p:nvPr/>
        </p:nvSpPr>
        <p:spPr>
          <a:xfrm>
            <a:off x="2821558" y="2959321"/>
            <a:ext cx="822900" cy="137100"/>
          </a:xfrm>
          <a:prstGeom prst="roundRect">
            <a:avLst>
              <a:gd fmla="val 16667" name="adj"/>
            </a:avLst>
          </a:prstGeom>
          <a:solidFill>
            <a:srgbClr val="B35F96">
              <a:alpha val="9411"/>
            </a:srgbClr>
          </a:solidFill>
          <a:ln cap="flat" cmpd="sng" w="12700">
            <a:solidFill>
              <a:srgbClr val="B35F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0" name="Google Shape;310;p18"/>
          <p:cNvSpPr/>
          <p:nvPr/>
        </p:nvSpPr>
        <p:spPr>
          <a:xfrm>
            <a:off x="2821556" y="1189795"/>
            <a:ext cx="1627500" cy="935100"/>
          </a:xfrm>
          <a:prstGeom prst="wedgeRoundRectCallout">
            <a:avLst>
              <a:gd fmla="val -20833" name="adj1"/>
              <a:gd fmla="val 62500" name="adj2"/>
              <a:gd fmla="val 0" name="adj3"/>
            </a:avLst>
          </a:prstGeom>
          <a:solidFill>
            <a:srgbClr val="B35F96">
              <a:alpha val="9411"/>
            </a:srgbClr>
          </a:solidFill>
          <a:ln cap="flat" cmpd="sng" w="12700">
            <a:solidFill>
              <a:srgbClr val="B35F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Arial"/>
                <a:ea typeface="Arial"/>
                <a:cs typeface="Arial"/>
                <a:sym typeface="Arial"/>
              </a:rPr>
              <a:t>The program displays ten rows per page by default, but this setting is adjustable.</a:t>
            </a:r>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9"/>
          <p:cNvSpPr txBox="1"/>
          <p:nvPr/>
        </p:nvSpPr>
        <p:spPr>
          <a:xfrm>
            <a:off x="250825" y="2895600"/>
            <a:ext cx="2881200" cy="1081200"/>
          </a:xfrm>
          <a:prstGeom prst="rect">
            <a:avLst/>
          </a:prstGeom>
          <a:noFill/>
          <a:ln>
            <a:noFill/>
          </a:ln>
        </p:spPr>
        <p:txBody>
          <a:bodyPr anchorCtr="0" anchor="t" bIns="91425" lIns="0" spcFirstLastPara="1" rIns="91425" wrap="square" tIns="91425">
            <a:normAutofit/>
          </a:bodyPr>
          <a:lstStyle/>
          <a:p>
            <a:pPr indent="0" lvl="0" marL="0" marR="0" rtl="0" algn="l">
              <a:lnSpc>
                <a:spcPct val="15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Faceting is a feature that allows </a:t>
            </a:r>
            <a:r>
              <a:rPr lang="en" sz="1000">
                <a:solidFill>
                  <a:schemeClr val="dk1"/>
                </a:solidFill>
              </a:rPr>
              <a:t>users</a:t>
            </a:r>
            <a:r>
              <a:rPr b="0" i="0" lang="en" sz="1000" u="none" cap="none" strike="noStrike">
                <a:solidFill>
                  <a:schemeClr val="dk1"/>
                </a:solidFill>
                <a:latin typeface="Arial"/>
                <a:ea typeface="Arial"/>
                <a:cs typeface="Arial"/>
                <a:sym typeface="Arial"/>
              </a:rPr>
              <a:t> to:</a:t>
            </a:r>
            <a:endParaRPr b="0" i="0" sz="1000" u="none" cap="none" strike="noStrike">
              <a:solidFill>
                <a:schemeClr val="dk1"/>
              </a:solidFill>
              <a:latin typeface="Arial"/>
              <a:ea typeface="Arial"/>
              <a:cs typeface="Arial"/>
              <a:sym typeface="Arial"/>
            </a:endParaRPr>
          </a:p>
          <a:p>
            <a:pPr indent="-173228" lvl="0" marL="210312" marR="0" rtl="0" algn="l">
              <a:lnSpc>
                <a:spcPct val="150000"/>
              </a:lnSpc>
              <a:spcBef>
                <a:spcPts val="200"/>
              </a:spcBef>
              <a:spcAft>
                <a:spcPts val="0"/>
              </a:spcAft>
              <a:buClr>
                <a:schemeClr val="dk1"/>
              </a:buClr>
              <a:buSzPts val="1000"/>
              <a:buFont typeface="Arial"/>
              <a:buAutoNum type="arabicPeriod"/>
            </a:pPr>
            <a:r>
              <a:rPr b="0" i="0" lang="en" sz="1000" u="none" cap="none" strike="noStrike">
                <a:solidFill>
                  <a:schemeClr val="dk1"/>
                </a:solidFill>
                <a:latin typeface="Arial"/>
                <a:ea typeface="Arial"/>
                <a:cs typeface="Arial"/>
                <a:sym typeface="Arial"/>
              </a:rPr>
              <a:t>Find anomalies </a:t>
            </a:r>
            <a:endParaRPr b="0" i="0" sz="1000" u="none" cap="none" strike="noStrike">
              <a:solidFill>
                <a:schemeClr val="dk1"/>
              </a:solidFill>
              <a:latin typeface="Arial"/>
              <a:ea typeface="Arial"/>
              <a:cs typeface="Arial"/>
              <a:sym typeface="Arial"/>
            </a:endParaRPr>
          </a:p>
          <a:p>
            <a:pPr indent="-173228" lvl="0" marL="210312" marR="0" rtl="0" algn="l">
              <a:lnSpc>
                <a:spcPct val="150000"/>
              </a:lnSpc>
              <a:spcBef>
                <a:spcPts val="200"/>
              </a:spcBef>
              <a:spcAft>
                <a:spcPts val="200"/>
              </a:spcAft>
              <a:buClr>
                <a:schemeClr val="dk1"/>
              </a:buClr>
              <a:buSzPts val="1000"/>
              <a:buFont typeface="Arial"/>
              <a:buAutoNum type="arabicPeriod"/>
            </a:pPr>
            <a:r>
              <a:rPr b="0" i="0" lang="en" sz="1000" u="none" cap="none" strike="noStrike">
                <a:solidFill>
                  <a:schemeClr val="dk1"/>
                </a:solidFill>
                <a:latin typeface="Arial"/>
                <a:ea typeface="Arial"/>
                <a:cs typeface="Arial"/>
                <a:sym typeface="Arial"/>
              </a:rPr>
              <a:t>Group records</a:t>
            </a:r>
            <a:endParaRPr b="0" i="0" sz="1000" u="none" cap="none" strike="noStrike">
              <a:solidFill>
                <a:schemeClr val="dk1"/>
              </a:solidFill>
              <a:latin typeface="Arial"/>
              <a:ea typeface="Arial"/>
              <a:cs typeface="Arial"/>
              <a:sym typeface="Arial"/>
            </a:endParaRPr>
          </a:p>
        </p:txBody>
      </p:sp>
      <p:sp>
        <p:nvSpPr>
          <p:cNvPr id="316" name="Google Shape;316;p19"/>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Manipulating/</a:t>
            </a:r>
            <a:endParaRPr b="1" i="0" sz="2200" u="none" cap="none" strike="noStrike">
              <a:solidFill>
                <a:schemeClr val="dk2"/>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Mangling Data</a:t>
            </a:r>
            <a:endParaRPr b="0" i="0" sz="2200" u="none" cap="none" strike="noStrike">
              <a:solidFill>
                <a:schemeClr val="dk2"/>
              </a:solidFill>
              <a:latin typeface="Arial"/>
              <a:ea typeface="Arial"/>
              <a:cs typeface="Arial"/>
              <a:sym typeface="Arial"/>
            </a:endParaRPr>
          </a:p>
        </p:txBody>
      </p:sp>
      <p:sp>
        <p:nvSpPr>
          <p:cNvPr id="317" name="Google Shape;317;p19"/>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Faceting</a:t>
            </a:r>
            <a:endParaRPr b="0" i="0" sz="1050" u="none" cap="none" strike="noStrike">
              <a:solidFill>
                <a:srgbClr val="7F7F7F"/>
              </a:solidFill>
              <a:latin typeface="Arial"/>
              <a:ea typeface="Arial"/>
              <a:cs typeface="Arial"/>
              <a:sym typeface="Arial"/>
            </a:endParaRPr>
          </a:p>
        </p:txBody>
      </p:sp>
      <p:pic>
        <p:nvPicPr>
          <p:cNvPr id="318" name="Google Shape;318;p19"/>
          <p:cNvPicPr preferRelativeResize="0"/>
          <p:nvPr/>
        </p:nvPicPr>
        <p:blipFill rotWithShape="1">
          <a:blip r:embed="rId3">
            <a:alphaModFix/>
          </a:blip>
          <a:srcRect b="0" l="0" r="0" t="0"/>
          <a:stretch/>
        </p:blipFill>
        <p:spPr>
          <a:xfrm>
            <a:off x="4122375" y="593375"/>
            <a:ext cx="4031400" cy="3956750"/>
          </a:xfrm>
          <a:prstGeom prst="rect">
            <a:avLst/>
          </a:prstGeom>
          <a:noFill/>
          <a:ln>
            <a:noFill/>
          </a:ln>
          <a:effectLst>
            <a:outerShdw blurRad="57150" rotWithShape="0" algn="bl" dir="3360000" dist="57150">
              <a:srgbClr val="000000">
                <a:alpha val="49803"/>
              </a:srgbClr>
            </a:outerShdw>
          </a:effectLst>
        </p:spPr>
      </p:pic>
      <p:sp>
        <p:nvSpPr>
          <p:cNvPr id="319" name="Google Shape;319;p19"/>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MANIPULATING/MANGLING DATA</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MANIPULATING/MANGLING DATA</a:t>
            </a:r>
            <a:endParaRPr b="1" i="0" sz="100" u="none" cap="none" strike="noStrike">
              <a:solidFill>
                <a:schemeClr val="accent1"/>
              </a:solidFill>
              <a:latin typeface="Arial"/>
              <a:ea typeface="Arial"/>
              <a:cs typeface="Arial"/>
              <a:sym typeface="Arial"/>
            </a:endParaRPr>
          </a:p>
        </p:txBody>
      </p:sp>
      <p:sp>
        <p:nvSpPr>
          <p:cNvPr id="325" name="Google Shape;325;p20"/>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Faceting</a:t>
            </a:r>
            <a:endParaRPr b="1" i="0" sz="2200" u="none" cap="none" strike="noStrike">
              <a:solidFill>
                <a:schemeClr val="dk2"/>
              </a:solidFill>
              <a:latin typeface="Arial"/>
              <a:ea typeface="Arial"/>
              <a:cs typeface="Arial"/>
              <a:sym typeface="Arial"/>
            </a:endParaRPr>
          </a:p>
        </p:txBody>
      </p:sp>
      <p:sp>
        <p:nvSpPr>
          <p:cNvPr id="326" name="Google Shape;326;p20"/>
          <p:cNvSpPr/>
          <p:nvPr/>
        </p:nvSpPr>
        <p:spPr>
          <a:xfrm>
            <a:off x="1966525" y="3119900"/>
            <a:ext cx="889800" cy="1467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7" name="Google Shape;327;p20"/>
          <p:cNvSpPr/>
          <p:nvPr/>
        </p:nvSpPr>
        <p:spPr>
          <a:xfrm>
            <a:off x="2856325" y="3266600"/>
            <a:ext cx="801600" cy="1467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28" name="Google Shape;328;p20"/>
          <p:cNvPicPr preferRelativeResize="0"/>
          <p:nvPr/>
        </p:nvPicPr>
        <p:blipFill rotWithShape="1">
          <a:blip r:embed="rId3">
            <a:alphaModFix/>
          </a:blip>
          <a:srcRect b="0" l="0" r="0" t="0"/>
          <a:stretch/>
        </p:blipFill>
        <p:spPr>
          <a:xfrm>
            <a:off x="598275" y="1457550"/>
            <a:ext cx="7059650" cy="3358600"/>
          </a:xfrm>
          <a:prstGeom prst="rect">
            <a:avLst/>
          </a:prstGeom>
          <a:noFill/>
          <a:ln>
            <a:noFill/>
          </a:ln>
        </p:spPr>
      </p:pic>
      <p:sp>
        <p:nvSpPr>
          <p:cNvPr id="329" name="Google Shape;329;p20"/>
          <p:cNvSpPr txBox="1"/>
          <p:nvPr/>
        </p:nvSpPr>
        <p:spPr>
          <a:xfrm>
            <a:off x="250825" y="800725"/>
            <a:ext cx="6826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Select a column to start working with.</a:t>
            </a:r>
            <a:endParaRPr b="0" i="0" sz="1050" u="none" cap="none" strike="noStrike">
              <a:solidFill>
                <a:srgbClr val="7F7F7F"/>
              </a:solidFill>
              <a:latin typeface="Arial"/>
              <a:ea typeface="Arial"/>
              <a:cs typeface="Arial"/>
              <a:sym typeface="Arial"/>
            </a:endParaRPr>
          </a:p>
        </p:txBody>
      </p:sp>
      <p:sp>
        <p:nvSpPr>
          <p:cNvPr id="330" name="Google Shape;330;p20"/>
          <p:cNvSpPr/>
          <p:nvPr/>
        </p:nvSpPr>
        <p:spPr>
          <a:xfrm>
            <a:off x="3902316" y="2441675"/>
            <a:ext cx="502800" cy="1645800"/>
          </a:xfrm>
          <a:prstGeom prst="roundRect">
            <a:avLst>
              <a:gd fmla="val 16667" name="adj"/>
            </a:avLst>
          </a:prstGeom>
          <a:solidFill>
            <a:srgbClr val="73C5AF">
              <a:alpha val="9411"/>
            </a:srgbClr>
          </a:solidFill>
          <a:ln cap="flat" cmpd="sng" w="12700">
            <a:solidFill>
              <a:srgbClr val="3781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31" name="Google Shape;331;p20"/>
          <p:cNvSpPr/>
          <p:nvPr/>
        </p:nvSpPr>
        <p:spPr>
          <a:xfrm flipH="1" rot="-5400000">
            <a:off x="3753257" y="1685412"/>
            <a:ext cx="749700" cy="405600"/>
          </a:xfrm>
          <a:prstGeom prst="rightArrow">
            <a:avLst>
              <a:gd fmla="val 50000" name="adj1"/>
              <a:gd fmla="val 50000" name="adj2"/>
            </a:avLst>
          </a:prstGeom>
          <a:solidFill>
            <a:srgbClr val="73C5AF">
              <a:alpha val="22745"/>
            </a:srgbClr>
          </a:solidFill>
          <a:ln cap="rnd" cmpd="sng" w="12700">
            <a:solidFill>
              <a:srgbClr val="3781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1"/>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MANIPULATING/MANGLING DATA</a:t>
            </a:r>
            <a:endParaRPr b="1" i="0" sz="100" u="none" cap="none" strike="noStrike">
              <a:solidFill>
                <a:schemeClr val="accent1"/>
              </a:solidFill>
              <a:latin typeface="Arial"/>
              <a:ea typeface="Arial"/>
              <a:cs typeface="Arial"/>
              <a:sym typeface="Arial"/>
            </a:endParaRPr>
          </a:p>
        </p:txBody>
      </p:sp>
      <p:sp>
        <p:nvSpPr>
          <p:cNvPr id="337" name="Google Shape;337;p21"/>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Faceting</a:t>
            </a:r>
            <a:endParaRPr b="1" i="0" sz="2200" u="none" cap="none" strike="noStrike">
              <a:solidFill>
                <a:schemeClr val="dk2"/>
              </a:solidFill>
              <a:latin typeface="Arial"/>
              <a:ea typeface="Arial"/>
              <a:cs typeface="Arial"/>
              <a:sym typeface="Arial"/>
            </a:endParaRPr>
          </a:p>
        </p:txBody>
      </p:sp>
      <p:sp>
        <p:nvSpPr>
          <p:cNvPr id="338" name="Google Shape;338;p21"/>
          <p:cNvSpPr txBox="1"/>
          <p:nvPr/>
        </p:nvSpPr>
        <p:spPr>
          <a:xfrm>
            <a:off x="250825" y="800725"/>
            <a:ext cx="6826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Click the </a:t>
            </a:r>
            <a:r>
              <a:rPr lang="en">
                <a:solidFill>
                  <a:srgbClr val="7F7F7F"/>
                </a:solidFill>
              </a:rPr>
              <a:t>drop-down</a:t>
            </a:r>
            <a:r>
              <a:rPr b="0" i="0" lang="en" sz="1400" u="none" cap="none" strike="noStrike">
                <a:solidFill>
                  <a:srgbClr val="7F7F7F"/>
                </a:solidFill>
                <a:latin typeface="Arial"/>
                <a:ea typeface="Arial"/>
                <a:cs typeface="Arial"/>
                <a:sym typeface="Arial"/>
              </a:rPr>
              <a:t> icon in the corner of the column header, and select </a:t>
            </a:r>
            <a:r>
              <a:rPr b="0" i="0" lang="en" sz="1400" u="none" cap="none" strike="noStrike">
                <a:solidFill>
                  <a:schemeClr val="accent3"/>
                </a:solidFill>
                <a:latin typeface="Arial"/>
                <a:ea typeface="Arial"/>
                <a:cs typeface="Arial"/>
                <a:sym typeface="Arial"/>
              </a:rPr>
              <a:t>Text facet</a:t>
            </a:r>
            <a:r>
              <a:rPr b="0" i="0" lang="en" sz="1400" u="none" cap="none" strike="noStrike">
                <a:solidFill>
                  <a:srgbClr val="7F7F7F"/>
                </a:solidFill>
                <a:latin typeface="Arial"/>
                <a:ea typeface="Arial"/>
                <a:cs typeface="Arial"/>
                <a:sym typeface="Arial"/>
              </a:rPr>
              <a:t> from the </a:t>
            </a:r>
            <a:r>
              <a:rPr b="0" i="0" lang="en" sz="1400" u="none" cap="none" strike="noStrike">
                <a:solidFill>
                  <a:schemeClr val="accent3"/>
                </a:solidFill>
                <a:latin typeface="Arial"/>
                <a:ea typeface="Arial"/>
                <a:cs typeface="Arial"/>
                <a:sym typeface="Arial"/>
              </a:rPr>
              <a:t>Facet</a:t>
            </a:r>
            <a:r>
              <a:rPr b="0" i="0" lang="en" sz="1400" u="none" cap="none" strike="noStrike">
                <a:solidFill>
                  <a:srgbClr val="7F7F7F"/>
                </a:solidFill>
                <a:latin typeface="Arial"/>
                <a:ea typeface="Arial"/>
                <a:cs typeface="Arial"/>
                <a:sym typeface="Arial"/>
              </a:rPr>
              <a:t> options.  </a:t>
            </a:r>
            <a:endParaRPr b="0" i="0" sz="1050" u="none" cap="none" strike="noStrike">
              <a:solidFill>
                <a:srgbClr val="7F7F7F"/>
              </a:solidFill>
              <a:latin typeface="Arial"/>
              <a:ea typeface="Arial"/>
              <a:cs typeface="Arial"/>
              <a:sym typeface="Arial"/>
            </a:endParaRPr>
          </a:p>
        </p:txBody>
      </p:sp>
      <p:pic>
        <p:nvPicPr>
          <p:cNvPr id="339" name="Google Shape;339;p21"/>
          <p:cNvPicPr preferRelativeResize="0"/>
          <p:nvPr/>
        </p:nvPicPr>
        <p:blipFill rotWithShape="1">
          <a:blip r:embed="rId3">
            <a:alphaModFix/>
          </a:blip>
          <a:srcRect b="0" l="0" r="0" t="0"/>
          <a:stretch/>
        </p:blipFill>
        <p:spPr>
          <a:xfrm>
            <a:off x="842938" y="1506050"/>
            <a:ext cx="7458136" cy="3548150"/>
          </a:xfrm>
          <a:prstGeom prst="rect">
            <a:avLst/>
          </a:prstGeom>
          <a:noFill/>
          <a:ln>
            <a:noFill/>
          </a:ln>
        </p:spPr>
      </p:pic>
      <p:sp>
        <p:nvSpPr>
          <p:cNvPr id="340" name="Google Shape;340;p21"/>
          <p:cNvSpPr/>
          <p:nvPr/>
        </p:nvSpPr>
        <p:spPr>
          <a:xfrm>
            <a:off x="4268925" y="2484525"/>
            <a:ext cx="303000" cy="303000"/>
          </a:xfrm>
          <a:prstGeom prst="ellipse">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1" name="Google Shape;341;p21"/>
          <p:cNvSpPr/>
          <p:nvPr/>
        </p:nvSpPr>
        <p:spPr>
          <a:xfrm rot="3753290">
            <a:off x="3363634" y="1688006"/>
            <a:ext cx="1292689" cy="406839"/>
          </a:xfrm>
          <a:prstGeom prst="rightArrow">
            <a:avLst>
              <a:gd fmla="val 50000" name="adj1"/>
              <a:gd fmla="val 50000" name="adj2"/>
            </a:avLst>
          </a:prstGeom>
          <a:solidFill>
            <a:schemeClr val="accent3">
              <a:alpha val="22745"/>
            </a:schemeClr>
          </a:solidFill>
          <a:ln cap="rnd"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Skull of Kipunji, a new primate genus Rungwecebus kipunji." id="133" name="Google Shape;133;p2"/>
          <p:cNvPicPr preferRelativeResize="0"/>
          <p:nvPr/>
        </p:nvPicPr>
        <p:blipFill rotWithShape="1">
          <a:blip r:embed="rId3">
            <a:alphaModFix/>
          </a:blip>
          <a:srcRect b="2572" l="18756" r="24146" t="0"/>
          <a:stretch/>
        </p:blipFill>
        <p:spPr>
          <a:xfrm>
            <a:off x="6732575" y="0"/>
            <a:ext cx="2411424" cy="5143500"/>
          </a:xfrm>
          <a:prstGeom prst="rect">
            <a:avLst/>
          </a:prstGeom>
          <a:noFill/>
          <a:ln>
            <a:noFill/>
          </a:ln>
        </p:spPr>
      </p:pic>
      <p:sp>
        <p:nvSpPr>
          <p:cNvPr id="134" name="Google Shape;134;p2"/>
          <p:cNvSpPr txBox="1"/>
          <p:nvPr/>
        </p:nvSpPr>
        <p:spPr>
          <a:xfrm>
            <a:off x="250825" y="268288"/>
            <a:ext cx="5689500" cy="15531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3200"/>
              <a:buFont typeface="Arial"/>
              <a:buNone/>
            </a:pPr>
            <a:r>
              <a:rPr b="1" i="0" lang="en" sz="3200" u="none" cap="none" strike="noStrike">
                <a:solidFill>
                  <a:schemeClr val="accent1"/>
                </a:solidFill>
                <a:latin typeface="Arial"/>
                <a:ea typeface="Arial"/>
                <a:cs typeface="Arial"/>
                <a:sym typeface="Arial"/>
              </a:rPr>
              <a:t>Agenda</a:t>
            </a:r>
            <a:endParaRPr b="0" i="0" sz="2400" u="none" cap="none" strike="noStrike">
              <a:solidFill>
                <a:schemeClr val="accent1"/>
              </a:solidFill>
              <a:latin typeface="Arial"/>
              <a:ea typeface="Arial"/>
              <a:cs typeface="Arial"/>
              <a:sym typeface="Arial"/>
            </a:endParaRPr>
          </a:p>
        </p:txBody>
      </p:sp>
      <p:sp>
        <p:nvSpPr>
          <p:cNvPr id="135" name="Google Shape;135;p2"/>
          <p:cNvSpPr txBox="1"/>
          <p:nvPr/>
        </p:nvSpPr>
        <p:spPr>
          <a:xfrm>
            <a:off x="250826" y="1842995"/>
            <a:ext cx="4321200" cy="5262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 sz="1600" u="none" cap="none" strike="noStrike">
                <a:solidFill>
                  <a:schemeClr val="dk1"/>
                </a:solidFill>
                <a:latin typeface="Arial"/>
                <a:ea typeface="Arial"/>
                <a:cs typeface="Arial"/>
                <a:sym typeface="Arial"/>
              </a:rPr>
              <a:t>What is OpenRefine?</a:t>
            </a:r>
            <a:endParaRPr b="0" i="0" sz="1100" u="none" cap="none" strike="noStrike">
              <a:solidFill>
                <a:srgbClr val="000000"/>
              </a:solidFill>
              <a:latin typeface="Arial"/>
              <a:ea typeface="Arial"/>
              <a:cs typeface="Arial"/>
              <a:sym typeface="Arial"/>
            </a:endParaRPr>
          </a:p>
        </p:txBody>
      </p:sp>
      <p:sp>
        <p:nvSpPr>
          <p:cNvPr id="136" name="Google Shape;136;p2"/>
          <p:cNvSpPr txBox="1"/>
          <p:nvPr/>
        </p:nvSpPr>
        <p:spPr>
          <a:xfrm>
            <a:off x="4751984" y="1842994"/>
            <a:ext cx="899400" cy="5262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 sz="3200" u="none" cap="none" strike="noStrike">
                <a:solidFill>
                  <a:schemeClr val="dk2"/>
                </a:solidFill>
                <a:latin typeface="Arial"/>
                <a:ea typeface="Arial"/>
                <a:cs typeface="Arial"/>
                <a:sym typeface="Arial"/>
              </a:rPr>
              <a:t>01</a:t>
            </a:r>
            <a:endParaRPr b="1" i="0" sz="2000" u="none" cap="none" strike="noStrike">
              <a:solidFill>
                <a:schemeClr val="dk2"/>
              </a:solidFill>
              <a:latin typeface="Arial"/>
              <a:ea typeface="Arial"/>
              <a:cs typeface="Arial"/>
              <a:sym typeface="Arial"/>
            </a:endParaRPr>
          </a:p>
        </p:txBody>
      </p:sp>
      <p:sp>
        <p:nvSpPr>
          <p:cNvPr id="137" name="Google Shape;137;p2"/>
          <p:cNvSpPr txBox="1"/>
          <p:nvPr/>
        </p:nvSpPr>
        <p:spPr>
          <a:xfrm>
            <a:off x="250826" y="2355851"/>
            <a:ext cx="4321200" cy="5532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 sz="1600" u="none" cap="none" strike="noStrike">
                <a:solidFill>
                  <a:schemeClr val="dk1"/>
                </a:solidFill>
                <a:latin typeface="Arial"/>
                <a:ea typeface="Arial"/>
                <a:cs typeface="Arial"/>
                <a:sym typeface="Arial"/>
              </a:rPr>
              <a:t>Opening OpenRefine</a:t>
            </a:r>
            <a:endParaRPr b="0" i="0" sz="1100" u="none" cap="none" strike="noStrike">
              <a:solidFill>
                <a:srgbClr val="000000"/>
              </a:solidFill>
              <a:latin typeface="Arial"/>
              <a:ea typeface="Arial"/>
              <a:cs typeface="Arial"/>
              <a:sym typeface="Arial"/>
            </a:endParaRPr>
          </a:p>
        </p:txBody>
      </p:sp>
      <p:sp>
        <p:nvSpPr>
          <p:cNvPr id="138" name="Google Shape;138;p2"/>
          <p:cNvSpPr txBox="1"/>
          <p:nvPr/>
        </p:nvSpPr>
        <p:spPr>
          <a:xfrm>
            <a:off x="4751984" y="2369238"/>
            <a:ext cx="899400" cy="5397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 sz="3200" u="none" cap="none" strike="noStrike">
                <a:solidFill>
                  <a:schemeClr val="dk2"/>
                </a:solidFill>
                <a:latin typeface="Arial"/>
                <a:ea typeface="Arial"/>
                <a:cs typeface="Arial"/>
                <a:sym typeface="Arial"/>
              </a:rPr>
              <a:t>02</a:t>
            </a:r>
            <a:endParaRPr b="1" i="0" sz="2000" u="none" cap="none" strike="noStrike">
              <a:solidFill>
                <a:schemeClr val="dk2"/>
              </a:solidFill>
              <a:latin typeface="Arial"/>
              <a:ea typeface="Arial"/>
              <a:cs typeface="Arial"/>
              <a:sym typeface="Arial"/>
            </a:endParaRPr>
          </a:p>
        </p:txBody>
      </p:sp>
      <p:sp>
        <p:nvSpPr>
          <p:cNvPr id="139" name="Google Shape;139;p2"/>
          <p:cNvSpPr txBox="1"/>
          <p:nvPr/>
        </p:nvSpPr>
        <p:spPr>
          <a:xfrm>
            <a:off x="250826" y="2908984"/>
            <a:ext cx="4321200" cy="547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 sz="1600" u="none" cap="none" strike="noStrike">
                <a:solidFill>
                  <a:schemeClr val="dk1"/>
                </a:solidFill>
                <a:latin typeface="Arial"/>
                <a:ea typeface="Arial"/>
                <a:cs typeface="Arial"/>
                <a:sym typeface="Arial"/>
              </a:rPr>
              <a:t>Getting Data into OpenRefine</a:t>
            </a:r>
            <a:endParaRPr b="0" i="0" sz="1100" u="none" cap="none" strike="noStrike">
              <a:solidFill>
                <a:srgbClr val="000000"/>
              </a:solidFill>
              <a:latin typeface="Arial"/>
              <a:ea typeface="Arial"/>
              <a:cs typeface="Arial"/>
              <a:sym typeface="Arial"/>
            </a:endParaRPr>
          </a:p>
        </p:txBody>
      </p:sp>
      <p:sp>
        <p:nvSpPr>
          <p:cNvPr id="140" name="Google Shape;140;p2"/>
          <p:cNvSpPr txBox="1"/>
          <p:nvPr/>
        </p:nvSpPr>
        <p:spPr>
          <a:xfrm>
            <a:off x="4751984" y="2908984"/>
            <a:ext cx="899400" cy="5478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 sz="3200" u="none" cap="none" strike="noStrike">
                <a:solidFill>
                  <a:schemeClr val="dk2"/>
                </a:solidFill>
                <a:latin typeface="Arial"/>
                <a:ea typeface="Arial"/>
                <a:cs typeface="Arial"/>
                <a:sym typeface="Arial"/>
              </a:rPr>
              <a:t>03</a:t>
            </a:r>
            <a:endParaRPr b="1" i="0" sz="2000" u="none" cap="none" strike="noStrike">
              <a:solidFill>
                <a:schemeClr val="dk2"/>
              </a:solidFill>
              <a:latin typeface="Arial"/>
              <a:ea typeface="Arial"/>
              <a:cs typeface="Arial"/>
              <a:sym typeface="Arial"/>
            </a:endParaRPr>
          </a:p>
        </p:txBody>
      </p:sp>
      <p:sp>
        <p:nvSpPr>
          <p:cNvPr id="141" name="Google Shape;141;p2"/>
          <p:cNvSpPr txBox="1"/>
          <p:nvPr/>
        </p:nvSpPr>
        <p:spPr>
          <a:xfrm>
            <a:off x="250826" y="3456788"/>
            <a:ext cx="4321200" cy="5397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 sz="1600" u="none" cap="none" strike="noStrike">
                <a:solidFill>
                  <a:schemeClr val="dk1"/>
                </a:solidFill>
                <a:latin typeface="Arial"/>
                <a:ea typeface="Arial"/>
                <a:cs typeface="Arial"/>
                <a:sym typeface="Arial"/>
              </a:rPr>
              <a:t>Manipulating/Mangling Data in OpenRefine</a:t>
            </a:r>
            <a:endParaRPr b="0" i="0" sz="1100" u="none" cap="none" strike="noStrike">
              <a:solidFill>
                <a:srgbClr val="000000"/>
              </a:solidFill>
              <a:latin typeface="Arial"/>
              <a:ea typeface="Arial"/>
              <a:cs typeface="Arial"/>
              <a:sym typeface="Arial"/>
            </a:endParaRPr>
          </a:p>
        </p:txBody>
      </p:sp>
      <p:sp>
        <p:nvSpPr>
          <p:cNvPr id="142" name="Google Shape;142;p2"/>
          <p:cNvSpPr txBox="1"/>
          <p:nvPr/>
        </p:nvSpPr>
        <p:spPr>
          <a:xfrm>
            <a:off x="4751984" y="3456789"/>
            <a:ext cx="899400" cy="5184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 sz="3200" u="none" cap="none" strike="noStrike">
                <a:solidFill>
                  <a:schemeClr val="dk2"/>
                </a:solidFill>
                <a:latin typeface="Arial"/>
                <a:ea typeface="Arial"/>
                <a:cs typeface="Arial"/>
                <a:sym typeface="Arial"/>
              </a:rPr>
              <a:t>04</a:t>
            </a:r>
            <a:endParaRPr b="1" i="0" sz="2000" u="none" cap="none" strike="noStrike">
              <a:solidFill>
                <a:schemeClr val="dk2"/>
              </a:solidFill>
              <a:latin typeface="Arial"/>
              <a:ea typeface="Arial"/>
              <a:cs typeface="Arial"/>
              <a:sym typeface="Arial"/>
            </a:endParaRPr>
          </a:p>
        </p:txBody>
      </p:sp>
      <p:grpSp>
        <p:nvGrpSpPr>
          <p:cNvPr id="143" name="Google Shape;143;p2"/>
          <p:cNvGrpSpPr/>
          <p:nvPr/>
        </p:nvGrpSpPr>
        <p:grpSpPr>
          <a:xfrm>
            <a:off x="250775" y="1842994"/>
            <a:ext cx="5367601" cy="2144806"/>
            <a:chOff x="250775" y="1842994"/>
            <a:chExt cx="5367601" cy="2144806"/>
          </a:xfrm>
        </p:grpSpPr>
        <p:cxnSp>
          <p:nvCxnSpPr>
            <p:cNvPr id="144" name="Google Shape;144;p2"/>
            <p:cNvCxnSpPr/>
            <p:nvPr/>
          </p:nvCxnSpPr>
          <p:spPr>
            <a:xfrm rot="10800000">
              <a:off x="250776" y="1842994"/>
              <a:ext cx="5367600" cy="0"/>
            </a:xfrm>
            <a:prstGeom prst="straightConnector1">
              <a:avLst/>
            </a:prstGeom>
            <a:noFill/>
            <a:ln cap="flat" cmpd="sng" w="9525">
              <a:solidFill>
                <a:srgbClr val="A5A5A5"/>
              </a:solidFill>
              <a:prstDash val="solid"/>
              <a:round/>
              <a:headEnd len="sm" w="sm" type="none"/>
              <a:tailEnd len="sm" w="sm" type="none"/>
            </a:ln>
          </p:spPr>
        </p:cxnSp>
        <p:cxnSp>
          <p:nvCxnSpPr>
            <p:cNvPr id="145" name="Google Shape;145;p2"/>
            <p:cNvCxnSpPr/>
            <p:nvPr/>
          </p:nvCxnSpPr>
          <p:spPr>
            <a:xfrm rot="10800000">
              <a:off x="250775" y="2379196"/>
              <a:ext cx="5367600" cy="0"/>
            </a:xfrm>
            <a:prstGeom prst="straightConnector1">
              <a:avLst/>
            </a:prstGeom>
            <a:noFill/>
            <a:ln cap="flat" cmpd="sng" w="9525">
              <a:solidFill>
                <a:srgbClr val="A5A5A5"/>
              </a:solidFill>
              <a:prstDash val="solid"/>
              <a:round/>
              <a:headEnd len="sm" w="sm" type="none"/>
              <a:tailEnd len="sm" w="sm" type="none"/>
            </a:ln>
          </p:spPr>
        </p:cxnSp>
        <p:cxnSp>
          <p:nvCxnSpPr>
            <p:cNvPr id="146" name="Google Shape;146;p2"/>
            <p:cNvCxnSpPr/>
            <p:nvPr/>
          </p:nvCxnSpPr>
          <p:spPr>
            <a:xfrm rot="10800000">
              <a:off x="250775" y="2915398"/>
              <a:ext cx="5367600" cy="0"/>
            </a:xfrm>
            <a:prstGeom prst="straightConnector1">
              <a:avLst/>
            </a:prstGeom>
            <a:noFill/>
            <a:ln cap="flat" cmpd="sng" w="9525">
              <a:solidFill>
                <a:srgbClr val="A5A5A5"/>
              </a:solidFill>
              <a:prstDash val="solid"/>
              <a:round/>
              <a:headEnd len="sm" w="sm" type="none"/>
              <a:tailEnd len="sm" w="sm" type="none"/>
            </a:ln>
          </p:spPr>
        </p:cxnSp>
        <p:cxnSp>
          <p:nvCxnSpPr>
            <p:cNvPr id="147" name="Google Shape;147;p2"/>
            <p:cNvCxnSpPr/>
            <p:nvPr/>
          </p:nvCxnSpPr>
          <p:spPr>
            <a:xfrm rot="10800000">
              <a:off x="250775" y="3451600"/>
              <a:ext cx="5367600" cy="0"/>
            </a:xfrm>
            <a:prstGeom prst="straightConnector1">
              <a:avLst/>
            </a:prstGeom>
            <a:noFill/>
            <a:ln cap="flat" cmpd="sng" w="9525">
              <a:solidFill>
                <a:srgbClr val="A5A5A5"/>
              </a:solidFill>
              <a:prstDash val="solid"/>
              <a:round/>
              <a:headEnd len="sm" w="sm" type="none"/>
              <a:tailEnd len="sm" w="sm" type="none"/>
            </a:ln>
          </p:spPr>
        </p:cxnSp>
        <p:cxnSp>
          <p:nvCxnSpPr>
            <p:cNvPr id="148" name="Google Shape;148;p2"/>
            <p:cNvCxnSpPr/>
            <p:nvPr/>
          </p:nvCxnSpPr>
          <p:spPr>
            <a:xfrm rot="10800000">
              <a:off x="250775" y="3987800"/>
              <a:ext cx="5367600" cy="0"/>
            </a:xfrm>
            <a:prstGeom prst="straightConnector1">
              <a:avLst/>
            </a:prstGeom>
            <a:noFill/>
            <a:ln cap="flat" cmpd="sng" w="9525">
              <a:solidFill>
                <a:srgbClr val="A5A5A5"/>
              </a:solidFill>
              <a:prstDash val="solid"/>
              <a:round/>
              <a:headEnd len="sm" w="sm" type="none"/>
              <a:tailEnd len="sm" w="sm" type="none"/>
            </a:ln>
          </p:spPr>
        </p:cxnSp>
      </p:grpSp>
      <p:sp>
        <p:nvSpPr>
          <p:cNvPr id="149" name="Google Shape;149;p2"/>
          <p:cNvSpPr txBox="1"/>
          <p:nvPr/>
        </p:nvSpPr>
        <p:spPr>
          <a:xfrm>
            <a:off x="250826" y="3977488"/>
            <a:ext cx="4321200" cy="5397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 sz="1600" u="none" cap="none" strike="noStrike">
                <a:solidFill>
                  <a:schemeClr val="dk1"/>
                </a:solidFill>
                <a:latin typeface="Arial"/>
                <a:ea typeface="Arial"/>
                <a:cs typeface="Arial"/>
                <a:sym typeface="Arial"/>
              </a:rPr>
              <a:t>Getting Stuff out of OpenRefine</a:t>
            </a:r>
            <a:endParaRPr b="0" i="0" sz="1100" u="none" cap="none" strike="noStrike">
              <a:solidFill>
                <a:srgbClr val="000000"/>
              </a:solidFill>
              <a:latin typeface="Arial"/>
              <a:ea typeface="Arial"/>
              <a:cs typeface="Arial"/>
              <a:sym typeface="Arial"/>
            </a:endParaRPr>
          </a:p>
        </p:txBody>
      </p:sp>
      <p:sp>
        <p:nvSpPr>
          <p:cNvPr id="150" name="Google Shape;150;p2"/>
          <p:cNvSpPr txBox="1"/>
          <p:nvPr/>
        </p:nvSpPr>
        <p:spPr>
          <a:xfrm>
            <a:off x="4751984" y="3977489"/>
            <a:ext cx="899400" cy="5184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 sz="3200" u="none" cap="none" strike="noStrike">
                <a:solidFill>
                  <a:schemeClr val="dk2"/>
                </a:solidFill>
                <a:latin typeface="Arial"/>
                <a:ea typeface="Arial"/>
                <a:cs typeface="Arial"/>
                <a:sym typeface="Arial"/>
              </a:rPr>
              <a:t>05</a:t>
            </a:r>
            <a:endParaRPr b="1" i="0" sz="2000" u="none" cap="none" strike="noStrike">
              <a:solidFill>
                <a:schemeClr val="dk2"/>
              </a:solidFill>
              <a:latin typeface="Arial"/>
              <a:ea typeface="Arial"/>
              <a:cs typeface="Arial"/>
              <a:sym typeface="Arial"/>
            </a:endParaRPr>
          </a:p>
        </p:txBody>
      </p:sp>
      <p:pic>
        <p:nvPicPr>
          <p:cNvPr id="151" name="Google Shape;151;p2"/>
          <p:cNvPicPr preferRelativeResize="0"/>
          <p:nvPr/>
        </p:nvPicPr>
        <p:blipFill rotWithShape="1">
          <a:blip r:embed="rId4">
            <a:alphaModFix/>
          </a:blip>
          <a:srcRect b="0" l="0" r="0" t="0"/>
          <a:stretch/>
        </p:blipFill>
        <p:spPr>
          <a:xfrm>
            <a:off x="8528295" y="4511920"/>
            <a:ext cx="364879" cy="364879"/>
          </a:xfrm>
          <a:prstGeom prst="rect">
            <a:avLst/>
          </a:prstGeom>
          <a:noFill/>
          <a:ln>
            <a:noFill/>
          </a:ln>
        </p:spPr>
      </p:pic>
      <p:sp>
        <p:nvSpPr>
          <p:cNvPr id="152" name="Google Shape;152;p2"/>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Reference: (c) Field Museum of Natural History - CC BY-NC 4.0 </a:t>
            </a:r>
            <a:r>
              <a:rPr b="0" i="0" lang="en" sz="700" u="sng" cap="none" strike="noStrike">
                <a:solidFill>
                  <a:srgbClr val="446DCD"/>
                </a:solidFill>
                <a:latin typeface="Arial"/>
                <a:ea typeface="Arial"/>
                <a:cs typeface="Arial"/>
                <a:sym typeface="Arial"/>
                <a:hlinkClick r:id="rId5">
                  <a:extLst>
                    <a:ext uri="{A12FA001-AC4F-418D-AE19-62706E023703}">
                      <ahyp:hlinkClr val="tx"/>
                    </a:ext>
                  </a:extLst>
                </a:hlinkClick>
              </a:rPr>
              <a:t>https://mm.fieldmuseum.org/3994ee8a-634d-4e95-bbd7-b008d415fb81</a:t>
            </a:r>
            <a:r>
              <a:rPr b="0" i="0" lang="en" sz="700" u="none" cap="none" strike="noStrike">
                <a:solidFill>
                  <a:srgbClr val="000000"/>
                </a:solidFill>
                <a:latin typeface="Arial"/>
                <a:ea typeface="Arial"/>
                <a:cs typeface="Arial"/>
                <a:sym typeface="Arial"/>
              </a:rPr>
              <a:t> (accessed on 6-15-2022)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MANIPULATING/MANGLING DATA</a:t>
            </a:r>
            <a:endParaRPr b="1" i="0" sz="100" u="none" cap="none" strike="noStrike">
              <a:solidFill>
                <a:schemeClr val="accent1"/>
              </a:solidFill>
              <a:latin typeface="Arial"/>
              <a:ea typeface="Arial"/>
              <a:cs typeface="Arial"/>
              <a:sym typeface="Arial"/>
            </a:endParaRPr>
          </a:p>
        </p:txBody>
      </p:sp>
      <p:sp>
        <p:nvSpPr>
          <p:cNvPr id="347" name="Google Shape;347;p22"/>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Faceting</a:t>
            </a:r>
            <a:endParaRPr b="1" i="0" sz="2200" u="none" cap="none" strike="noStrike">
              <a:solidFill>
                <a:schemeClr val="dk2"/>
              </a:solidFill>
              <a:latin typeface="Arial"/>
              <a:ea typeface="Arial"/>
              <a:cs typeface="Arial"/>
              <a:sym typeface="Arial"/>
            </a:endParaRPr>
          </a:p>
        </p:txBody>
      </p:sp>
      <p:sp>
        <p:nvSpPr>
          <p:cNvPr id="348" name="Google Shape;348;p22"/>
          <p:cNvSpPr txBox="1"/>
          <p:nvPr/>
        </p:nvSpPr>
        <p:spPr>
          <a:xfrm>
            <a:off x="250825" y="800725"/>
            <a:ext cx="6826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A new </a:t>
            </a:r>
            <a:r>
              <a:rPr lang="en">
                <a:solidFill>
                  <a:srgbClr val="7F7F7F"/>
                </a:solidFill>
              </a:rPr>
              <a:t>panel</a:t>
            </a:r>
            <a:r>
              <a:rPr b="0" i="0" lang="en" sz="1400" u="none" cap="none" strike="noStrike">
                <a:solidFill>
                  <a:srgbClr val="7F7F7F"/>
                </a:solidFill>
                <a:latin typeface="Arial"/>
                <a:ea typeface="Arial"/>
                <a:cs typeface="Arial"/>
                <a:sym typeface="Arial"/>
              </a:rPr>
              <a:t> with the different data </a:t>
            </a:r>
            <a:r>
              <a:rPr lang="en">
                <a:solidFill>
                  <a:srgbClr val="7F7F7F"/>
                </a:solidFill>
              </a:rPr>
              <a:t>values</a:t>
            </a:r>
            <a:r>
              <a:rPr b="0" i="0" lang="en" sz="1400" u="none" cap="none" strike="noStrike">
                <a:solidFill>
                  <a:srgbClr val="7F7F7F"/>
                </a:solidFill>
                <a:latin typeface="Arial"/>
                <a:ea typeface="Arial"/>
                <a:cs typeface="Arial"/>
                <a:sym typeface="Arial"/>
              </a:rPr>
              <a:t> from the column with open in the left</a:t>
            </a:r>
            <a:r>
              <a:rPr lang="en">
                <a:solidFill>
                  <a:srgbClr val="7F7F7F"/>
                </a:solidFill>
              </a:rPr>
              <a:t>-</a:t>
            </a:r>
            <a:r>
              <a:rPr b="0" i="0" lang="en" sz="1400" u="none" cap="none" strike="noStrike">
                <a:solidFill>
                  <a:srgbClr val="7F7F7F"/>
                </a:solidFill>
                <a:latin typeface="Arial"/>
                <a:ea typeface="Arial"/>
                <a:cs typeface="Arial"/>
                <a:sym typeface="Arial"/>
              </a:rPr>
              <a:t>hand sidebar. </a:t>
            </a:r>
            <a:r>
              <a:rPr lang="en">
                <a:solidFill>
                  <a:srgbClr val="7F7F7F"/>
                </a:solidFill>
              </a:rPr>
              <a:t>Users</a:t>
            </a:r>
            <a:r>
              <a:rPr b="0" i="0" lang="en" sz="1400" u="none" cap="none" strike="noStrike">
                <a:solidFill>
                  <a:srgbClr val="7F7F7F"/>
                </a:solidFill>
                <a:latin typeface="Arial"/>
                <a:ea typeface="Arial"/>
                <a:cs typeface="Arial"/>
                <a:sym typeface="Arial"/>
              </a:rPr>
              <a:t> can sort by (</a:t>
            </a:r>
            <a:r>
              <a:rPr b="0" i="0" lang="en" sz="1400" u="none" cap="none" strike="noStrike">
                <a:solidFill>
                  <a:schemeClr val="accent3"/>
                </a:solidFill>
                <a:latin typeface="Arial"/>
                <a:ea typeface="Arial"/>
                <a:cs typeface="Arial"/>
                <a:sym typeface="Arial"/>
              </a:rPr>
              <a:t>name</a:t>
            </a:r>
            <a:r>
              <a:rPr b="0" i="0" lang="en" sz="1400" u="none" cap="none" strike="noStrike">
                <a:solidFill>
                  <a:srgbClr val="7F7F7F"/>
                </a:solidFill>
                <a:latin typeface="Arial"/>
                <a:ea typeface="Arial"/>
                <a:cs typeface="Arial"/>
                <a:sym typeface="Arial"/>
              </a:rPr>
              <a:t> or </a:t>
            </a:r>
            <a:r>
              <a:rPr b="0" i="0" lang="en" sz="1400" u="none" cap="none" strike="noStrike">
                <a:solidFill>
                  <a:schemeClr val="accent3"/>
                </a:solidFill>
                <a:latin typeface="Arial"/>
                <a:ea typeface="Arial"/>
                <a:cs typeface="Arial"/>
                <a:sym typeface="Arial"/>
              </a:rPr>
              <a:t>count</a:t>
            </a:r>
            <a:r>
              <a:rPr b="0" i="0" lang="en" sz="1400" u="none" cap="none" strike="noStrike">
                <a:solidFill>
                  <a:srgbClr val="7F7F7F"/>
                </a:solidFill>
                <a:latin typeface="Arial"/>
                <a:ea typeface="Arial"/>
                <a:cs typeface="Arial"/>
                <a:sym typeface="Arial"/>
              </a:rPr>
              <a:t>) or edit these </a:t>
            </a:r>
            <a:r>
              <a:rPr lang="en">
                <a:solidFill>
                  <a:srgbClr val="7F7F7F"/>
                </a:solidFill>
              </a:rPr>
              <a:t>values</a:t>
            </a:r>
            <a:r>
              <a:rPr b="0" i="0" lang="en" sz="1400" u="none" cap="none" strike="noStrike">
                <a:solidFill>
                  <a:srgbClr val="7F7F7F"/>
                </a:solidFill>
                <a:latin typeface="Arial"/>
                <a:ea typeface="Arial"/>
                <a:cs typeface="Arial"/>
                <a:sym typeface="Arial"/>
              </a:rPr>
              <a:t>.</a:t>
            </a:r>
            <a:endParaRPr b="0" i="0" sz="1050" u="none" cap="none" strike="noStrike">
              <a:solidFill>
                <a:srgbClr val="7F7F7F"/>
              </a:solidFill>
              <a:latin typeface="Arial"/>
              <a:ea typeface="Arial"/>
              <a:cs typeface="Arial"/>
              <a:sym typeface="Arial"/>
            </a:endParaRPr>
          </a:p>
        </p:txBody>
      </p:sp>
      <p:pic>
        <p:nvPicPr>
          <p:cNvPr id="349" name="Google Shape;349;p22"/>
          <p:cNvPicPr preferRelativeResize="0"/>
          <p:nvPr/>
        </p:nvPicPr>
        <p:blipFill rotWithShape="1">
          <a:blip r:embed="rId3">
            <a:alphaModFix/>
          </a:blip>
          <a:srcRect b="0" l="0" r="0" t="0"/>
          <a:stretch/>
        </p:blipFill>
        <p:spPr>
          <a:xfrm>
            <a:off x="784950" y="1428050"/>
            <a:ext cx="7574099" cy="3603326"/>
          </a:xfrm>
          <a:prstGeom prst="rect">
            <a:avLst/>
          </a:prstGeom>
          <a:noFill/>
          <a:ln>
            <a:noFill/>
          </a:ln>
        </p:spPr>
      </p:pic>
      <p:sp>
        <p:nvSpPr>
          <p:cNvPr id="350" name="Google Shape;350;p22"/>
          <p:cNvSpPr/>
          <p:nvPr/>
        </p:nvSpPr>
        <p:spPr>
          <a:xfrm>
            <a:off x="813225" y="2504800"/>
            <a:ext cx="1783200" cy="1755600"/>
          </a:xfrm>
          <a:prstGeom prst="roundRect">
            <a:avLst>
              <a:gd fmla="val 5263"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3"/>
          <p:cNvSpPr txBox="1"/>
          <p:nvPr/>
        </p:nvSpPr>
        <p:spPr>
          <a:xfrm>
            <a:off x="250825" y="2895600"/>
            <a:ext cx="2881200" cy="1081200"/>
          </a:xfrm>
          <a:prstGeom prst="rect">
            <a:avLst/>
          </a:prstGeom>
          <a:noFill/>
          <a:ln>
            <a:noFill/>
          </a:ln>
        </p:spPr>
        <p:txBody>
          <a:bodyPr anchorCtr="0" anchor="t" bIns="91425" lIns="0" spcFirstLastPara="1" rIns="91425" wrap="square" tIns="91425">
            <a:normAutofit/>
          </a:bodyPr>
          <a:lstStyle/>
          <a:p>
            <a:pPr indent="0" lvl="0" marL="0" marR="0" rtl="0" algn="l">
              <a:lnSpc>
                <a:spcPct val="15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Filtering is a feature that allows </a:t>
            </a:r>
            <a:r>
              <a:rPr lang="en" sz="1000">
                <a:solidFill>
                  <a:schemeClr val="dk1"/>
                </a:solidFill>
              </a:rPr>
              <a:t>users </a:t>
            </a:r>
            <a:r>
              <a:rPr b="0" i="0" lang="en" sz="1000" u="none" cap="none" strike="noStrike">
                <a:solidFill>
                  <a:schemeClr val="dk1"/>
                </a:solidFill>
                <a:latin typeface="Arial"/>
                <a:ea typeface="Arial"/>
                <a:cs typeface="Arial"/>
                <a:sym typeface="Arial"/>
              </a:rPr>
              <a:t>to:</a:t>
            </a:r>
            <a:endParaRPr b="0" i="0" sz="1000" u="none" cap="none" strike="noStrike">
              <a:solidFill>
                <a:schemeClr val="dk1"/>
              </a:solidFill>
              <a:latin typeface="Arial"/>
              <a:ea typeface="Arial"/>
              <a:cs typeface="Arial"/>
              <a:sym typeface="Arial"/>
            </a:endParaRPr>
          </a:p>
          <a:p>
            <a:pPr indent="-173228" lvl="0" marL="210312" marR="0" rtl="0" algn="l">
              <a:lnSpc>
                <a:spcPct val="150000"/>
              </a:lnSpc>
              <a:spcBef>
                <a:spcPts val="200"/>
              </a:spcBef>
              <a:spcAft>
                <a:spcPts val="0"/>
              </a:spcAft>
              <a:buClr>
                <a:schemeClr val="dk1"/>
              </a:buClr>
              <a:buSzPts val="1000"/>
              <a:buFont typeface="Arial"/>
              <a:buAutoNum type="arabicPeriod"/>
            </a:pPr>
            <a:r>
              <a:rPr b="0" i="0" lang="en" sz="1000" u="none" cap="none" strike="noStrike">
                <a:solidFill>
                  <a:schemeClr val="dk1"/>
                </a:solidFill>
                <a:latin typeface="Arial"/>
                <a:ea typeface="Arial"/>
                <a:cs typeface="Arial"/>
                <a:sym typeface="Arial"/>
              </a:rPr>
              <a:t>Search for values</a:t>
            </a:r>
            <a:endParaRPr b="0" i="0" sz="1400" u="none" cap="none" strike="noStrike">
              <a:solidFill>
                <a:srgbClr val="000000"/>
              </a:solidFill>
              <a:latin typeface="Arial"/>
              <a:ea typeface="Arial"/>
              <a:cs typeface="Arial"/>
              <a:sym typeface="Arial"/>
            </a:endParaRPr>
          </a:p>
          <a:p>
            <a:pPr indent="-173228" lvl="0" marL="210312" marR="0" rtl="0" algn="l">
              <a:lnSpc>
                <a:spcPct val="150000"/>
              </a:lnSpc>
              <a:spcBef>
                <a:spcPts val="200"/>
              </a:spcBef>
              <a:spcAft>
                <a:spcPts val="200"/>
              </a:spcAft>
              <a:buClr>
                <a:schemeClr val="dk1"/>
              </a:buClr>
              <a:buSzPts val="1000"/>
              <a:buFont typeface="Arial"/>
              <a:buAutoNum type="arabicPeriod"/>
            </a:pPr>
            <a:r>
              <a:rPr b="0" i="0" lang="en" sz="1000" u="none" cap="none" strike="noStrike">
                <a:solidFill>
                  <a:schemeClr val="dk1"/>
                </a:solidFill>
                <a:latin typeface="Arial"/>
                <a:ea typeface="Arial"/>
                <a:cs typeface="Arial"/>
                <a:sym typeface="Arial"/>
              </a:rPr>
              <a:t>Group records</a:t>
            </a:r>
            <a:endParaRPr b="0" i="0" sz="1400" u="none" cap="none" strike="noStrike">
              <a:solidFill>
                <a:srgbClr val="000000"/>
              </a:solidFill>
              <a:latin typeface="Arial"/>
              <a:ea typeface="Arial"/>
              <a:cs typeface="Arial"/>
              <a:sym typeface="Arial"/>
            </a:endParaRPr>
          </a:p>
        </p:txBody>
      </p:sp>
      <p:sp>
        <p:nvSpPr>
          <p:cNvPr id="356" name="Google Shape;356;p23"/>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Manipulating/</a:t>
            </a:r>
            <a:endParaRPr b="1" i="0" sz="2200" u="none" cap="none" strike="noStrike">
              <a:solidFill>
                <a:schemeClr val="dk2"/>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Mangling Data</a:t>
            </a:r>
            <a:endParaRPr b="0" i="0" sz="2200" u="none" cap="none" strike="noStrike">
              <a:solidFill>
                <a:schemeClr val="dk2"/>
              </a:solidFill>
              <a:latin typeface="Arial"/>
              <a:ea typeface="Arial"/>
              <a:cs typeface="Arial"/>
              <a:sym typeface="Arial"/>
            </a:endParaRPr>
          </a:p>
        </p:txBody>
      </p:sp>
      <p:sp>
        <p:nvSpPr>
          <p:cNvPr id="357" name="Google Shape;357;p23"/>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Filtering</a:t>
            </a:r>
            <a:endParaRPr b="0" i="0" sz="1050" u="none" cap="none" strike="noStrike">
              <a:solidFill>
                <a:srgbClr val="7F7F7F"/>
              </a:solidFill>
              <a:latin typeface="Arial"/>
              <a:ea typeface="Arial"/>
              <a:cs typeface="Arial"/>
              <a:sym typeface="Arial"/>
            </a:endParaRPr>
          </a:p>
        </p:txBody>
      </p:sp>
      <p:pic>
        <p:nvPicPr>
          <p:cNvPr id="358" name="Google Shape;358;p23"/>
          <p:cNvPicPr preferRelativeResize="0"/>
          <p:nvPr/>
        </p:nvPicPr>
        <p:blipFill rotWithShape="1">
          <a:blip r:embed="rId3">
            <a:alphaModFix/>
          </a:blip>
          <a:srcRect b="0" l="0" r="0" t="0"/>
          <a:stretch/>
        </p:blipFill>
        <p:spPr>
          <a:xfrm>
            <a:off x="4400075" y="698000"/>
            <a:ext cx="3476000" cy="1042800"/>
          </a:xfrm>
          <a:prstGeom prst="rect">
            <a:avLst/>
          </a:prstGeom>
          <a:noFill/>
          <a:ln>
            <a:noFill/>
          </a:ln>
          <a:effectLst>
            <a:outerShdw blurRad="57150" rotWithShape="0" algn="bl" dir="1740000" dist="47625">
              <a:srgbClr val="000000">
                <a:alpha val="49803"/>
              </a:srgbClr>
            </a:outerShdw>
          </a:effectLst>
        </p:spPr>
      </p:pic>
      <p:pic>
        <p:nvPicPr>
          <p:cNvPr id="359" name="Google Shape;359;p23"/>
          <p:cNvPicPr preferRelativeResize="0"/>
          <p:nvPr/>
        </p:nvPicPr>
        <p:blipFill rotWithShape="1">
          <a:blip r:embed="rId4">
            <a:alphaModFix/>
          </a:blip>
          <a:srcRect b="0" l="0" r="0" t="0"/>
          <a:stretch/>
        </p:blipFill>
        <p:spPr>
          <a:xfrm>
            <a:off x="4400079" y="2018115"/>
            <a:ext cx="3476000" cy="1049120"/>
          </a:xfrm>
          <a:prstGeom prst="rect">
            <a:avLst/>
          </a:prstGeom>
          <a:noFill/>
          <a:ln>
            <a:noFill/>
          </a:ln>
          <a:effectLst>
            <a:outerShdw blurRad="57150" rotWithShape="0" algn="bl" dir="2820000" dist="47625">
              <a:srgbClr val="000000">
                <a:alpha val="49803"/>
              </a:srgbClr>
            </a:outerShdw>
          </a:effectLst>
        </p:spPr>
      </p:pic>
      <p:pic>
        <p:nvPicPr>
          <p:cNvPr id="360" name="Google Shape;360;p23"/>
          <p:cNvPicPr preferRelativeResize="0"/>
          <p:nvPr/>
        </p:nvPicPr>
        <p:blipFill rotWithShape="1">
          <a:blip r:embed="rId5">
            <a:alphaModFix/>
          </a:blip>
          <a:srcRect b="0" l="0" r="0" t="0"/>
          <a:stretch/>
        </p:blipFill>
        <p:spPr>
          <a:xfrm>
            <a:off x="4400075" y="3344550"/>
            <a:ext cx="3476000" cy="1100940"/>
          </a:xfrm>
          <a:prstGeom prst="rect">
            <a:avLst/>
          </a:prstGeom>
          <a:noFill/>
          <a:ln>
            <a:noFill/>
          </a:ln>
          <a:effectLst>
            <a:outerShdw blurRad="57150" rotWithShape="0" algn="bl" dir="2400000" dist="38100">
              <a:srgbClr val="000000">
                <a:alpha val="49803"/>
              </a:srgbClr>
            </a:outerShdw>
          </a:effectLst>
        </p:spPr>
      </p:pic>
      <p:sp>
        <p:nvSpPr>
          <p:cNvPr id="361" name="Google Shape;361;p2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MANIPULATING/MANGLING DATA</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i="0" lang="en" sz="700" u="none" cap="none" strike="noStrike">
                <a:solidFill>
                  <a:schemeClr val="accent1"/>
                </a:solidFill>
                <a:latin typeface="Arial"/>
                <a:ea typeface="Arial"/>
                <a:cs typeface="Arial"/>
                <a:sym typeface="Arial"/>
              </a:rPr>
              <a:t>MANIPULATING/MANGLING DATA</a:t>
            </a:r>
            <a:endParaRPr b="1" i="0" sz="700" u="none" cap="none" strike="noStrike">
              <a:solidFill>
                <a:schemeClr val="accent1"/>
              </a:solidFill>
              <a:latin typeface="Arial"/>
              <a:ea typeface="Arial"/>
              <a:cs typeface="Arial"/>
              <a:sym typeface="Arial"/>
            </a:endParaRPr>
          </a:p>
        </p:txBody>
      </p:sp>
      <p:sp>
        <p:nvSpPr>
          <p:cNvPr id="367" name="Google Shape;367;p24"/>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Filtering</a:t>
            </a:r>
            <a:endParaRPr b="1" i="0" sz="2200" u="none" cap="none" strike="noStrike">
              <a:solidFill>
                <a:schemeClr val="dk2"/>
              </a:solidFill>
              <a:latin typeface="Arial"/>
              <a:ea typeface="Arial"/>
              <a:cs typeface="Arial"/>
              <a:sym typeface="Arial"/>
            </a:endParaRPr>
          </a:p>
        </p:txBody>
      </p:sp>
      <p:sp>
        <p:nvSpPr>
          <p:cNvPr id="368" name="Google Shape;368;p24"/>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Go to column </a:t>
            </a:r>
            <a:r>
              <a:rPr i="0" lang="en" sz="1400" u="none" cap="none" strike="noStrike">
                <a:solidFill>
                  <a:schemeClr val="accent1"/>
                </a:solidFill>
              </a:rPr>
              <a:t>Full name</a:t>
            </a:r>
            <a:r>
              <a:rPr b="0" i="0" lang="en" sz="1400" u="none" cap="none" strike="noStrike">
                <a:solidFill>
                  <a:srgbClr val="7F7F7F"/>
                </a:solidFill>
                <a:latin typeface="Arial"/>
                <a:ea typeface="Arial"/>
                <a:cs typeface="Arial"/>
                <a:sym typeface="Arial"/>
              </a:rPr>
              <a:t> and perform a </a:t>
            </a:r>
            <a:r>
              <a:rPr b="0" i="0" lang="en" sz="1400" u="none" cap="none" strike="noStrike">
                <a:solidFill>
                  <a:schemeClr val="accent3"/>
                </a:solidFill>
                <a:latin typeface="Arial"/>
                <a:ea typeface="Arial"/>
                <a:cs typeface="Arial"/>
                <a:sym typeface="Arial"/>
              </a:rPr>
              <a:t>Text filter</a:t>
            </a:r>
            <a:r>
              <a:rPr b="0" i="0" lang="en" sz="1400" u="none" cap="none" strike="noStrike">
                <a:solidFill>
                  <a:srgbClr val="7F7F7F"/>
                </a:solidFill>
                <a:latin typeface="Arial"/>
                <a:ea typeface="Arial"/>
                <a:cs typeface="Arial"/>
                <a:sym typeface="Arial"/>
              </a:rPr>
              <a:t>.</a:t>
            </a:r>
            <a:endParaRPr b="0" i="0" sz="1050" u="none" cap="none" strike="noStrike">
              <a:solidFill>
                <a:srgbClr val="7F7F7F"/>
              </a:solidFill>
              <a:latin typeface="Arial"/>
              <a:ea typeface="Arial"/>
              <a:cs typeface="Arial"/>
              <a:sym typeface="Arial"/>
            </a:endParaRPr>
          </a:p>
        </p:txBody>
      </p:sp>
      <p:pic>
        <p:nvPicPr>
          <p:cNvPr id="369" name="Google Shape;369;p24"/>
          <p:cNvPicPr preferRelativeResize="0"/>
          <p:nvPr/>
        </p:nvPicPr>
        <p:blipFill rotWithShape="1">
          <a:blip r:embed="rId3">
            <a:alphaModFix/>
          </a:blip>
          <a:srcRect b="0" l="0" r="0" t="0"/>
          <a:stretch/>
        </p:blipFill>
        <p:spPr>
          <a:xfrm>
            <a:off x="250825" y="1485450"/>
            <a:ext cx="7873799" cy="3502882"/>
          </a:xfrm>
          <a:prstGeom prst="rect">
            <a:avLst/>
          </a:prstGeom>
          <a:noFill/>
          <a:ln>
            <a:noFill/>
          </a:ln>
        </p:spPr>
      </p:pic>
      <p:sp>
        <p:nvSpPr>
          <p:cNvPr id="370" name="Google Shape;370;p24"/>
          <p:cNvSpPr/>
          <p:nvPr/>
        </p:nvSpPr>
        <p:spPr>
          <a:xfrm>
            <a:off x="5922275" y="2248125"/>
            <a:ext cx="365700" cy="1508700"/>
          </a:xfrm>
          <a:prstGeom prst="roundRect">
            <a:avLst>
              <a:gd fmla="val 16667" name="adj"/>
            </a:avLst>
          </a:prstGeom>
          <a:solidFill>
            <a:srgbClr val="73C5AF">
              <a:alpha val="9411"/>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1" name="Google Shape;371;p24"/>
          <p:cNvSpPr/>
          <p:nvPr/>
        </p:nvSpPr>
        <p:spPr>
          <a:xfrm>
            <a:off x="5693681" y="1093279"/>
            <a:ext cx="1353300" cy="765000"/>
          </a:xfrm>
          <a:prstGeom prst="wedgeRoundRectCallout">
            <a:avLst>
              <a:gd fmla="val -20833" name="adj1"/>
              <a:gd fmla="val 62500" name="adj2"/>
              <a:gd fmla="val 0" name="adj3"/>
            </a:avLst>
          </a:prstGeom>
          <a:solidFill>
            <a:srgbClr val="73C5AF">
              <a:alpha val="9411"/>
            </a:srgbClr>
          </a:solidFill>
          <a:ln cap="flat" cmpd="sng" w="127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1"/>
                </a:solidFill>
                <a:latin typeface="Arial"/>
                <a:ea typeface="Arial"/>
                <a:cs typeface="Arial"/>
                <a:sym typeface="Arial"/>
              </a:rPr>
              <a:t>Click the drop-down icon.</a:t>
            </a:r>
            <a:endParaRPr b="0" i="0" sz="1200" u="none" cap="none" strike="noStrike">
              <a:solidFill>
                <a:schemeClr val="dk1"/>
              </a:solidFill>
              <a:latin typeface="Arial"/>
              <a:ea typeface="Arial"/>
              <a:cs typeface="Arial"/>
              <a:sym typeface="Arial"/>
            </a:endParaRPr>
          </a:p>
        </p:txBody>
      </p:sp>
      <p:grpSp>
        <p:nvGrpSpPr>
          <p:cNvPr id="372" name="Google Shape;372;p24"/>
          <p:cNvGrpSpPr/>
          <p:nvPr/>
        </p:nvGrpSpPr>
        <p:grpSpPr>
          <a:xfrm>
            <a:off x="6478527" y="1313546"/>
            <a:ext cx="137100" cy="137100"/>
            <a:chOff x="6463702" y="485686"/>
            <a:chExt cx="137100" cy="137100"/>
          </a:xfrm>
        </p:grpSpPr>
        <p:sp>
          <p:nvSpPr>
            <p:cNvPr id="373" name="Google Shape;373;p24"/>
            <p:cNvSpPr/>
            <p:nvPr/>
          </p:nvSpPr>
          <p:spPr>
            <a:xfrm>
              <a:off x="6463702" y="485686"/>
              <a:ext cx="137100" cy="137100"/>
            </a:xfrm>
            <a:prstGeom prst="roundRect">
              <a:avLst>
                <a:gd fmla="val 16667"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74" name="Google Shape;374;p24"/>
            <p:cNvSpPr/>
            <p:nvPr/>
          </p:nvSpPr>
          <p:spPr>
            <a:xfrm flipH="1" rot="10800000">
              <a:off x="6480903" y="530121"/>
              <a:ext cx="102900" cy="68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5"/>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MANIPULATING/MANGLING DATA</a:t>
            </a:r>
            <a:endParaRPr b="1" i="0" sz="100" u="none" cap="none" strike="noStrike">
              <a:solidFill>
                <a:schemeClr val="accent1"/>
              </a:solidFill>
              <a:latin typeface="Arial"/>
              <a:ea typeface="Arial"/>
              <a:cs typeface="Arial"/>
              <a:sym typeface="Arial"/>
            </a:endParaRPr>
          </a:p>
        </p:txBody>
      </p:sp>
      <p:sp>
        <p:nvSpPr>
          <p:cNvPr id="380" name="Google Shape;380;p25"/>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Filtering</a:t>
            </a:r>
            <a:endParaRPr b="1" i="0" sz="2200" u="none" cap="none" strike="noStrike">
              <a:solidFill>
                <a:schemeClr val="dk2"/>
              </a:solidFill>
              <a:latin typeface="Arial"/>
              <a:ea typeface="Arial"/>
              <a:cs typeface="Arial"/>
              <a:sym typeface="Arial"/>
            </a:endParaRPr>
          </a:p>
        </p:txBody>
      </p:sp>
      <p:sp>
        <p:nvSpPr>
          <p:cNvPr id="381" name="Google Shape;381;p25"/>
          <p:cNvSpPr txBox="1"/>
          <p:nvPr/>
        </p:nvSpPr>
        <p:spPr>
          <a:xfrm>
            <a:off x="250825" y="800725"/>
            <a:ext cx="6826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chemeClr val="accent3"/>
                </a:solidFill>
                <a:latin typeface="Arial"/>
                <a:ea typeface="Arial"/>
                <a:cs typeface="Arial"/>
                <a:sym typeface="Arial"/>
              </a:rPr>
              <a:t>Text filter</a:t>
            </a:r>
            <a:r>
              <a:rPr b="0" i="0" lang="en" sz="1400" u="none" cap="none" strike="noStrike">
                <a:solidFill>
                  <a:srgbClr val="7F7F7F"/>
                </a:solidFill>
                <a:latin typeface="Arial"/>
                <a:ea typeface="Arial"/>
                <a:cs typeface="Arial"/>
                <a:sym typeface="Arial"/>
              </a:rPr>
              <a:t> is the second option in the column menu.</a:t>
            </a:r>
            <a:endParaRPr b="0" i="0" sz="1050" u="none" cap="none" strike="noStrike">
              <a:solidFill>
                <a:srgbClr val="7F7F7F"/>
              </a:solidFill>
              <a:latin typeface="Arial"/>
              <a:ea typeface="Arial"/>
              <a:cs typeface="Arial"/>
              <a:sym typeface="Arial"/>
            </a:endParaRPr>
          </a:p>
        </p:txBody>
      </p:sp>
      <p:pic>
        <p:nvPicPr>
          <p:cNvPr id="382" name="Google Shape;382;p25"/>
          <p:cNvPicPr preferRelativeResize="0"/>
          <p:nvPr/>
        </p:nvPicPr>
        <p:blipFill rotWithShape="1">
          <a:blip r:embed="rId3">
            <a:alphaModFix/>
          </a:blip>
          <a:srcRect b="0" l="0" r="0" t="0"/>
          <a:stretch/>
        </p:blipFill>
        <p:spPr>
          <a:xfrm>
            <a:off x="250829" y="1485474"/>
            <a:ext cx="7873941" cy="3502927"/>
          </a:xfrm>
          <a:prstGeom prst="rect">
            <a:avLst/>
          </a:prstGeom>
          <a:noFill/>
          <a:ln>
            <a:noFill/>
          </a:ln>
        </p:spPr>
      </p:pic>
      <p:sp>
        <p:nvSpPr>
          <p:cNvPr id="383" name="Google Shape;383;p25"/>
          <p:cNvSpPr/>
          <p:nvPr/>
        </p:nvSpPr>
        <p:spPr>
          <a:xfrm>
            <a:off x="5933501" y="2488755"/>
            <a:ext cx="548700" cy="137100"/>
          </a:xfrm>
          <a:prstGeom prst="roundRect">
            <a:avLst>
              <a:gd fmla="val 16667" name="adj"/>
            </a:avLst>
          </a:prstGeom>
          <a:solidFill>
            <a:srgbClr val="B35F96">
              <a:alpha val="9411"/>
            </a:srgbClr>
          </a:solidFill>
          <a:ln cap="flat" cmpd="sng" w="12700">
            <a:solidFill>
              <a:srgbClr val="B35F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84" name="Google Shape;384;p25"/>
          <p:cNvSpPr/>
          <p:nvPr/>
        </p:nvSpPr>
        <p:spPr>
          <a:xfrm rot="10800000">
            <a:off x="6558396" y="2347593"/>
            <a:ext cx="772500" cy="419400"/>
          </a:xfrm>
          <a:prstGeom prst="rightArrow">
            <a:avLst>
              <a:gd fmla="val 50000" name="adj1"/>
              <a:gd fmla="val 50000" name="adj2"/>
            </a:avLst>
          </a:prstGeom>
          <a:solidFill>
            <a:srgbClr val="B35F96">
              <a:alpha val="22745"/>
            </a:srgbClr>
          </a:solidFill>
          <a:ln cap="rnd" cmpd="sng" w="12700">
            <a:solidFill>
              <a:srgbClr val="B35F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26"/>
          <p:cNvPicPr preferRelativeResize="0"/>
          <p:nvPr/>
        </p:nvPicPr>
        <p:blipFill rotWithShape="1">
          <a:blip r:embed="rId3">
            <a:alphaModFix/>
          </a:blip>
          <a:srcRect b="0" l="0" r="0" t="0"/>
          <a:stretch/>
        </p:blipFill>
        <p:spPr>
          <a:xfrm>
            <a:off x="250825" y="1485450"/>
            <a:ext cx="7873799" cy="3502874"/>
          </a:xfrm>
          <a:prstGeom prst="rect">
            <a:avLst/>
          </a:prstGeom>
          <a:noFill/>
          <a:ln>
            <a:noFill/>
          </a:ln>
        </p:spPr>
      </p:pic>
      <p:sp>
        <p:nvSpPr>
          <p:cNvPr id="390" name="Google Shape;390;p26"/>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i="0" lang="en" sz="700" u="none" cap="none" strike="noStrike">
                <a:solidFill>
                  <a:schemeClr val="accent1"/>
                </a:solidFill>
                <a:latin typeface="Arial"/>
                <a:ea typeface="Arial"/>
                <a:cs typeface="Arial"/>
                <a:sym typeface="Arial"/>
              </a:rPr>
              <a:t>MANIPULATING/MANGLING DATA</a:t>
            </a:r>
            <a:endParaRPr b="1" i="0" sz="700" u="none" cap="none" strike="noStrike">
              <a:solidFill>
                <a:schemeClr val="accent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400"/>
              <a:buFont typeface="Arial"/>
              <a:buNone/>
            </a:pPr>
            <a:r>
              <a:t/>
            </a:r>
            <a:endParaRPr b="1" i="0" sz="700" u="none" cap="none" strike="noStrike">
              <a:solidFill>
                <a:schemeClr val="accent1"/>
              </a:solidFill>
              <a:latin typeface="Arial"/>
              <a:ea typeface="Arial"/>
              <a:cs typeface="Arial"/>
              <a:sym typeface="Arial"/>
            </a:endParaRPr>
          </a:p>
        </p:txBody>
      </p:sp>
      <p:sp>
        <p:nvSpPr>
          <p:cNvPr id="391" name="Google Shape;391;p26"/>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Filtering</a:t>
            </a:r>
            <a:endParaRPr b="1" i="0" sz="2200" u="none" cap="none" strike="noStrike">
              <a:solidFill>
                <a:schemeClr val="dk2"/>
              </a:solidFill>
              <a:latin typeface="Arial"/>
              <a:ea typeface="Arial"/>
              <a:cs typeface="Arial"/>
              <a:sym typeface="Arial"/>
            </a:endParaRPr>
          </a:p>
        </p:txBody>
      </p:sp>
      <p:sp>
        <p:nvSpPr>
          <p:cNvPr id="392" name="Google Shape;392;p26"/>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Check </a:t>
            </a:r>
            <a:r>
              <a:rPr b="0" i="0" lang="en" sz="1400" u="none" cap="none" strike="noStrike">
                <a:solidFill>
                  <a:schemeClr val="accent3"/>
                </a:solidFill>
                <a:latin typeface="Arial"/>
                <a:ea typeface="Arial"/>
                <a:cs typeface="Arial"/>
                <a:sym typeface="Arial"/>
              </a:rPr>
              <a:t>regular expression</a:t>
            </a:r>
            <a:r>
              <a:rPr b="0" i="0" lang="en" sz="1400" u="none" cap="none" strike="noStrike">
                <a:solidFill>
                  <a:srgbClr val="7F7F7F"/>
                </a:solidFill>
                <a:latin typeface="Arial"/>
                <a:ea typeface="Arial"/>
                <a:cs typeface="Arial"/>
                <a:sym typeface="Arial"/>
              </a:rPr>
              <a:t> and </a:t>
            </a:r>
            <a:r>
              <a:rPr b="0" i="0" lang="en" sz="1400" u="none" cap="none" strike="noStrike">
                <a:solidFill>
                  <a:schemeClr val="accent3"/>
                </a:solidFill>
                <a:latin typeface="Arial"/>
                <a:ea typeface="Arial"/>
                <a:cs typeface="Arial"/>
                <a:sym typeface="Arial"/>
              </a:rPr>
              <a:t>case sensitive</a:t>
            </a:r>
            <a:r>
              <a:rPr b="0" i="0" lang="en" sz="1400" u="none" cap="none" strike="noStrike">
                <a:solidFill>
                  <a:srgbClr val="7F7F7F"/>
                </a:solidFill>
                <a:latin typeface="Arial"/>
                <a:ea typeface="Arial"/>
                <a:cs typeface="Arial"/>
                <a:sym typeface="Arial"/>
              </a:rPr>
              <a:t>, then paste the expression:</a:t>
            </a:r>
            <a:endParaRPr b="0" i="0" sz="1050" u="none" cap="none" strike="noStrike">
              <a:solidFill>
                <a:srgbClr val="7F7F7F"/>
              </a:solidFill>
              <a:latin typeface="Arial"/>
              <a:ea typeface="Arial"/>
              <a:cs typeface="Arial"/>
              <a:sym typeface="Arial"/>
            </a:endParaRPr>
          </a:p>
        </p:txBody>
      </p:sp>
      <p:sp>
        <p:nvSpPr>
          <p:cNvPr id="393" name="Google Shape;393;p26"/>
          <p:cNvSpPr/>
          <p:nvPr/>
        </p:nvSpPr>
        <p:spPr>
          <a:xfrm>
            <a:off x="6121900" y="635563"/>
            <a:ext cx="1828800" cy="457200"/>
          </a:xfrm>
          <a:prstGeom prst="roundRect">
            <a:avLst>
              <a:gd fmla="val 16667" name="adj"/>
            </a:avLst>
          </a:prstGeom>
          <a:solidFill>
            <a:srgbClr val="F0F3F3"/>
          </a:solidFill>
          <a:ln cap="flat" cmpd="sng" w="9525">
            <a:solidFill>
              <a:srgbClr val="446DC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accent5"/>
                </a:solidFill>
                <a:latin typeface="Consolas"/>
                <a:ea typeface="Consolas"/>
                <a:cs typeface="Consolas"/>
                <a:sym typeface="Consolas"/>
              </a:rPr>
              <a:t>^[a-z]</a:t>
            </a:r>
            <a:endParaRPr b="0" i="0" sz="1400" u="none" cap="none" strike="noStrike">
              <a:solidFill>
                <a:schemeClr val="accent5"/>
              </a:solidFill>
              <a:latin typeface="Consolas"/>
              <a:ea typeface="Consolas"/>
              <a:cs typeface="Consolas"/>
              <a:sym typeface="Consolas"/>
            </a:endParaRPr>
          </a:p>
        </p:txBody>
      </p:sp>
      <p:sp>
        <p:nvSpPr>
          <p:cNvPr id="394" name="Google Shape;394;p26"/>
          <p:cNvSpPr/>
          <p:nvPr/>
        </p:nvSpPr>
        <p:spPr>
          <a:xfrm>
            <a:off x="242453" y="2279252"/>
            <a:ext cx="1371600" cy="4572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5" name="Google Shape;395;p26"/>
          <p:cNvSpPr/>
          <p:nvPr/>
        </p:nvSpPr>
        <p:spPr>
          <a:xfrm>
            <a:off x="547259" y="2965057"/>
            <a:ext cx="2057400" cy="1215600"/>
          </a:xfrm>
          <a:prstGeom prst="round2DiagRect">
            <a:avLst>
              <a:gd fmla="val 16667" name="adj1"/>
              <a:gd fmla="val 0" name="adj2"/>
            </a:avLst>
          </a:prstGeom>
          <a:solidFill>
            <a:srgbClr val="F0F3F3"/>
          </a:solidFill>
          <a:ln cap="flat" cmpd="sng" w="127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Arial"/>
                <a:ea typeface="Arial"/>
                <a:cs typeface="Arial"/>
                <a:sym typeface="Arial"/>
              </a:rPr>
              <a:t>Note:</a:t>
            </a:r>
            <a:r>
              <a:rPr b="0" i="0" lang="en" sz="1000" u="none" cap="none" strike="noStrike">
                <a:solidFill>
                  <a:schemeClr val="dk1"/>
                </a:solidFill>
                <a:latin typeface="Arial"/>
                <a:ea typeface="Arial"/>
                <a:cs typeface="Arial"/>
                <a:sym typeface="Arial"/>
              </a:rPr>
              <a:t> This regular expression filters the strings in which the first letter is lowercase.</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id="400" name="Google Shape;400;p27"/>
          <p:cNvPicPr preferRelativeResize="0"/>
          <p:nvPr/>
        </p:nvPicPr>
        <p:blipFill rotWithShape="1">
          <a:blip r:embed="rId3">
            <a:alphaModFix/>
          </a:blip>
          <a:srcRect b="0" l="0" r="0" t="0"/>
          <a:stretch/>
        </p:blipFill>
        <p:spPr>
          <a:xfrm>
            <a:off x="250812" y="1485450"/>
            <a:ext cx="7873817" cy="3502876"/>
          </a:xfrm>
          <a:prstGeom prst="rect">
            <a:avLst/>
          </a:prstGeom>
          <a:noFill/>
          <a:ln>
            <a:noFill/>
          </a:ln>
        </p:spPr>
      </p:pic>
      <p:sp>
        <p:nvSpPr>
          <p:cNvPr id="401" name="Google Shape;401;p27"/>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i="0" lang="en" sz="700" u="none" cap="none" strike="noStrike">
                <a:solidFill>
                  <a:schemeClr val="accent1"/>
                </a:solidFill>
                <a:latin typeface="Arial"/>
                <a:ea typeface="Arial"/>
                <a:cs typeface="Arial"/>
                <a:sym typeface="Arial"/>
              </a:rPr>
              <a:t>MANIPULATING/MANGLING DATA</a:t>
            </a:r>
            <a:endParaRPr b="1" i="0" sz="700" u="none" cap="none" strike="noStrike">
              <a:solidFill>
                <a:schemeClr val="accent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400"/>
              <a:buFont typeface="Arial"/>
              <a:buNone/>
            </a:pPr>
            <a:r>
              <a:t/>
            </a:r>
            <a:endParaRPr b="1" i="0" sz="700" u="none" cap="none" strike="noStrike">
              <a:solidFill>
                <a:schemeClr val="accent1"/>
              </a:solidFill>
              <a:latin typeface="Arial"/>
              <a:ea typeface="Arial"/>
              <a:cs typeface="Arial"/>
              <a:sym typeface="Arial"/>
            </a:endParaRPr>
          </a:p>
        </p:txBody>
      </p:sp>
      <p:sp>
        <p:nvSpPr>
          <p:cNvPr id="402" name="Google Shape;402;p27"/>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Filtering</a:t>
            </a:r>
            <a:endParaRPr b="1" i="0" sz="2200" u="none" cap="none" strike="noStrike">
              <a:solidFill>
                <a:schemeClr val="dk2"/>
              </a:solidFill>
              <a:latin typeface="Arial"/>
              <a:ea typeface="Arial"/>
              <a:cs typeface="Arial"/>
              <a:sym typeface="Arial"/>
            </a:endParaRPr>
          </a:p>
        </p:txBody>
      </p:sp>
      <p:sp>
        <p:nvSpPr>
          <p:cNvPr id="403" name="Google Shape;403;p27"/>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Check </a:t>
            </a:r>
            <a:r>
              <a:rPr b="0" i="0" lang="en" sz="1400" u="none" cap="none" strike="noStrike">
                <a:solidFill>
                  <a:schemeClr val="accent3"/>
                </a:solidFill>
                <a:latin typeface="Arial"/>
                <a:ea typeface="Arial"/>
                <a:cs typeface="Arial"/>
                <a:sym typeface="Arial"/>
              </a:rPr>
              <a:t>regular expression</a:t>
            </a:r>
            <a:r>
              <a:rPr b="0" i="0" lang="en" sz="1400" u="none" cap="none" strike="noStrike">
                <a:solidFill>
                  <a:srgbClr val="7F7F7F"/>
                </a:solidFill>
                <a:latin typeface="Arial"/>
                <a:ea typeface="Arial"/>
                <a:cs typeface="Arial"/>
                <a:sym typeface="Arial"/>
              </a:rPr>
              <a:t> and </a:t>
            </a:r>
            <a:r>
              <a:rPr b="0" i="0" lang="en" sz="1400" u="none" cap="none" strike="noStrike">
                <a:solidFill>
                  <a:schemeClr val="accent3"/>
                </a:solidFill>
                <a:latin typeface="Arial"/>
                <a:ea typeface="Arial"/>
                <a:cs typeface="Arial"/>
                <a:sym typeface="Arial"/>
              </a:rPr>
              <a:t>case sensitive</a:t>
            </a:r>
            <a:r>
              <a:rPr b="0" i="0" lang="en" sz="1400" u="none" cap="none" strike="noStrike">
                <a:solidFill>
                  <a:srgbClr val="7F7F7F"/>
                </a:solidFill>
                <a:latin typeface="Arial"/>
                <a:ea typeface="Arial"/>
                <a:cs typeface="Arial"/>
                <a:sym typeface="Arial"/>
              </a:rPr>
              <a:t>, then paste the expression:</a:t>
            </a:r>
            <a:endParaRPr b="0" i="0" sz="1050" u="none" cap="none" strike="noStrike">
              <a:solidFill>
                <a:srgbClr val="7F7F7F"/>
              </a:solidFill>
              <a:latin typeface="Arial"/>
              <a:ea typeface="Arial"/>
              <a:cs typeface="Arial"/>
              <a:sym typeface="Arial"/>
            </a:endParaRPr>
          </a:p>
        </p:txBody>
      </p:sp>
      <p:sp>
        <p:nvSpPr>
          <p:cNvPr id="404" name="Google Shape;404;p27"/>
          <p:cNvSpPr/>
          <p:nvPr/>
        </p:nvSpPr>
        <p:spPr>
          <a:xfrm>
            <a:off x="242453" y="2279252"/>
            <a:ext cx="1371600" cy="4572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5" name="Google Shape;405;p27"/>
          <p:cNvSpPr/>
          <p:nvPr/>
        </p:nvSpPr>
        <p:spPr>
          <a:xfrm>
            <a:off x="6121900" y="635563"/>
            <a:ext cx="1828800" cy="457200"/>
          </a:xfrm>
          <a:prstGeom prst="roundRect">
            <a:avLst>
              <a:gd fmla="val 16667" name="adj"/>
            </a:avLst>
          </a:prstGeom>
          <a:solidFill>
            <a:srgbClr val="F0F3F3"/>
          </a:solidFill>
          <a:ln cap="flat" cmpd="sng" w="9525">
            <a:solidFill>
              <a:srgbClr val="446DC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accent5"/>
                </a:solidFill>
                <a:latin typeface="Consolas"/>
                <a:ea typeface="Consolas"/>
                <a:cs typeface="Consolas"/>
                <a:sym typeface="Consolas"/>
              </a:rPr>
              <a:t>^[A-Z].*\s[A-Z]</a:t>
            </a:r>
            <a:endParaRPr b="0" i="0" sz="1400" u="none" cap="none" strike="noStrike">
              <a:solidFill>
                <a:schemeClr val="accent5"/>
              </a:solidFill>
              <a:latin typeface="Consolas"/>
              <a:ea typeface="Consolas"/>
              <a:cs typeface="Consolas"/>
              <a:sym typeface="Consolas"/>
            </a:endParaRPr>
          </a:p>
        </p:txBody>
      </p:sp>
      <p:sp>
        <p:nvSpPr>
          <p:cNvPr id="406" name="Google Shape;406;p27"/>
          <p:cNvSpPr/>
          <p:nvPr/>
        </p:nvSpPr>
        <p:spPr>
          <a:xfrm>
            <a:off x="547259" y="2965057"/>
            <a:ext cx="2057400" cy="1215600"/>
          </a:xfrm>
          <a:prstGeom prst="round2DiagRect">
            <a:avLst>
              <a:gd fmla="val 16667" name="adj1"/>
              <a:gd fmla="val 0" name="adj2"/>
            </a:avLst>
          </a:prstGeom>
          <a:solidFill>
            <a:srgbClr val="F0F3F3"/>
          </a:solidFill>
          <a:ln cap="flat" cmpd="sng" w="127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Arial"/>
                <a:ea typeface="Arial"/>
                <a:cs typeface="Arial"/>
                <a:sym typeface="Arial"/>
              </a:rPr>
              <a:t>Note:</a:t>
            </a:r>
            <a:r>
              <a:rPr b="0" i="0" lang="en" sz="1000" u="none" cap="none" strike="noStrike">
                <a:solidFill>
                  <a:schemeClr val="dk1"/>
                </a:solidFill>
                <a:latin typeface="Arial"/>
                <a:ea typeface="Arial"/>
                <a:cs typeface="Arial"/>
                <a:sym typeface="Arial"/>
              </a:rPr>
              <a:t> This regular expression filters the strings that start with a capital letter followed by any character, then a space, then a capital letter.</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8"/>
          <p:cNvSpPr txBox="1"/>
          <p:nvPr/>
        </p:nvSpPr>
        <p:spPr>
          <a:xfrm>
            <a:off x="250825" y="2895600"/>
            <a:ext cx="2881200" cy="1081200"/>
          </a:xfrm>
          <a:prstGeom prst="rect">
            <a:avLst/>
          </a:prstGeom>
          <a:noFill/>
          <a:ln>
            <a:noFill/>
          </a:ln>
        </p:spPr>
        <p:txBody>
          <a:bodyPr anchorCtr="0" anchor="t" bIns="91425" lIns="0" spcFirstLastPara="1" rIns="91425" wrap="square" tIns="91425">
            <a:normAutofit/>
          </a:bodyPr>
          <a:lstStyle/>
          <a:p>
            <a:pPr indent="0" lvl="0" marL="0" marR="0" rtl="0" algn="l">
              <a:lnSpc>
                <a:spcPct val="15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Clustering is a feature that allows </a:t>
            </a:r>
            <a:r>
              <a:rPr lang="en" sz="1000">
                <a:solidFill>
                  <a:schemeClr val="dk1"/>
                </a:solidFill>
              </a:rPr>
              <a:t>users</a:t>
            </a:r>
            <a:r>
              <a:rPr b="0" i="0" lang="en" sz="1000" u="none" cap="none" strike="noStrike">
                <a:solidFill>
                  <a:schemeClr val="dk1"/>
                </a:solidFill>
                <a:latin typeface="Arial"/>
                <a:ea typeface="Arial"/>
                <a:cs typeface="Arial"/>
                <a:sym typeface="Arial"/>
              </a:rPr>
              <a:t> to:</a:t>
            </a:r>
            <a:endParaRPr b="0" i="0" sz="1000" u="none" cap="none" strike="noStrike">
              <a:solidFill>
                <a:schemeClr val="dk1"/>
              </a:solidFill>
              <a:latin typeface="Arial"/>
              <a:ea typeface="Arial"/>
              <a:cs typeface="Arial"/>
              <a:sym typeface="Arial"/>
            </a:endParaRPr>
          </a:p>
          <a:p>
            <a:pPr indent="-173228" lvl="0" marL="210312" marR="0" rtl="0" algn="l">
              <a:lnSpc>
                <a:spcPct val="150000"/>
              </a:lnSpc>
              <a:spcBef>
                <a:spcPts val="200"/>
              </a:spcBef>
              <a:spcAft>
                <a:spcPts val="0"/>
              </a:spcAft>
              <a:buClr>
                <a:schemeClr val="dk1"/>
              </a:buClr>
              <a:buSzPts val="1000"/>
              <a:buFont typeface="Arial"/>
              <a:buAutoNum type="arabicPeriod"/>
            </a:pPr>
            <a:r>
              <a:rPr b="0" i="0" lang="en" sz="1000" u="none" cap="none" strike="noStrike">
                <a:solidFill>
                  <a:schemeClr val="dk1"/>
                </a:solidFill>
                <a:latin typeface="Arial"/>
                <a:ea typeface="Arial"/>
                <a:cs typeface="Arial"/>
                <a:sym typeface="Arial"/>
              </a:rPr>
              <a:t>Find different versions</a:t>
            </a:r>
            <a:endParaRPr b="0" i="0" sz="1000" u="none" cap="none" strike="noStrike">
              <a:solidFill>
                <a:schemeClr val="dk1"/>
              </a:solidFill>
              <a:latin typeface="Arial"/>
              <a:ea typeface="Arial"/>
              <a:cs typeface="Arial"/>
              <a:sym typeface="Arial"/>
            </a:endParaRPr>
          </a:p>
          <a:p>
            <a:pPr indent="-173228" lvl="0" marL="210312" marR="0" rtl="0" algn="l">
              <a:lnSpc>
                <a:spcPct val="150000"/>
              </a:lnSpc>
              <a:spcBef>
                <a:spcPts val="200"/>
              </a:spcBef>
              <a:spcAft>
                <a:spcPts val="200"/>
              </a:spcAft>
              <a:buClr>
                <a:schemeClr val="dk1"/>
              </a:buClr>
              <a:buSzPts val="1000"/>
              <a:buFont typeface="Arial"/>
              <a:buAutoNum type="arabicPeriod"/>
            </a:pPr>
            <a:r>
              <a:rPr b="0" i="0" lang="en" sz="1000" u="none" cap="none" strike="noStrike">
                <a:solidFill>
                  <a:schemeClr val="dk1"/>
                </a:solidFill>
                <a:latin typeface="Arial"/>
                <a:ea typeface="Arial"/>
                <a:cs typeface="Arial"/>
                <a:sym typeface="Arial"/>
              </a:rPr>
              <a:t>Group records</a:t>
            </a:r>
            <a:endParaRPr b="0" i="0" sz="1000" u="none" cap="none" strike="noStrike">
              <a:solidFill>
                <a:schemeClr val="dk1"/>
              </a:solidFill>
              <a:latin typeface="Arial"/>
              <a:ea typeface="Arial"/>
              <a:cs typeface="Arial"/>
              <a:sym typeface="Arial"/>
            </a:endParaRPr>
          </a:p>
        </p:txBody>
      </p:sp>
      <p:sp>
        <p:nvSpPr>
          <p:cNvPr id="412" name="Google Shape;412;p28"/>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Manipulating/</a:t>
            </a:r>
            <a:endParaRPr b="1" i="0" sz="2200" u="none" cap="none" strike="noStrike">
              <a:solidFill>
                <a:schemeClr val="dk2"/>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Mangling Data</a:t>
            </a:r>
            <a:endParaRPr b="0" i="0" sz="2200" u="none" cap="none" strike="noStrike">
              <a:solidFill>
                <a:schemeClr val="dk2"/>
              </a:solidFill>
              <a:latin typeface="Arial"/>
              <a:ea typeface="Arial"/>
              <a:cs typeface="Arial"/>
              <a:sym typeface="Arial"/>
            </a:endParaRPr>
          </a:p>
        </p:txBody>
      </p:sp>
      <p:sp>
        <p:nvSpPr>
          <p:cNvPr id="413" name="Google Shape;413;p28"/>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Clustering</a:t>
            </a:r>
            <a:endParaRPr b="0" i="0" sz="1050" u="none" cap="none" strike="noStrike">
              <a:solidFill>
                <a:srgbClr val="7F7F7F"/>
              </a:solidFill>
              <a:latin typeface="Arial"/>
              <a:ea typeface="Arial"/>
              <a:cs typeface="Arial"/>
              <a:sym typeface="Arial"/>
            </a:endParaRPr>
          </a:p>
        </p:txBody>
      </p:sp>
      <p:pic>
        <p:nvPicPr>
          <p:cNvPr id="414" name="Google Shape;414;p28"/>
          <p:cNvPicPr preferRelativeResize="0"/>
          <p:nvPr/>
        </p:nvPicPr>
        <p:blipFill rotWithShape="1">
          <a:blip r:embed="rId3">
            <a:alphaModFix/>
          </a:blip>
          <a:srcRect b="0" l="0" r="0" t="0"/>
          <a:stretch/>
        </p:blipFill>
        <p:spPr>
          <a:xfrm>
            <a:off x="3703400" y="1023413"/>
            <a:ext cx="4869350" cy="3096675"/>
          </a:xfrm>
          <a:prstGeom prst="rect">
            <a:avLst/>
          </a:prstGeom>
          <a:noFill/>
          <a:ln>
            <a:noFill/>
          </a:ln>
          <a:effectLst>
            <a:outerShdw blurRad="57150" rotWithShape="0" algn="bl" dir="3180000" dist="38100">
              <a:srgbClr val="000000">
                <a:alpha val="49803"/>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9"/>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MANIPULATING/MANGLING DATA</a:t>
            </a:r>
            <a:endParaRPr b="1" i="0" sz="100" u="none" cap="none" strike="noStrike">
              <a:solidFill>
                <a:schemeClr val="accent1"/>
              </a:solidFill>
              <a:latin typeface="Arial"/>
              <a:ea typeface="Arial"/>
              <a:cs typeface="Arial"/>
              <a:sym typeface="Arial"/>
            </a:endParaRPr>
          </a:p>
        </p:txBody>
      </p:sp>
      <p:sp>
        <p:nvSpPr>
          <p:cNvPr id="420" name="Google Shape;420;p29"/>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Clustering</a:t>
            </a:r>
            <a:endParaRPr b="1" i="0" sz="2200" u="none" cap="none" strike="noStrike">
              <a:solidFill>
                <a:schemeClr val="dk2"/>
              </a:solidFill>
              <a:latin typeface="Arial"/>
              <a:ea typeface="Arial"/>
              <a:cs typeface="Arial"/>
              <a:sym typeface="Arial"/>
            </a:endParaRPr>
          </a:p>
        </p:txBody>
      </p:sp>
      <p:pic>
        <p:nvPicPr>
          <p:cNvPr id="421" name="Google Shape;421;p29"/>
          <p:cNvPicPr preferRelativeResize="0"/>
          <p:nvPr/>
        </p:nvPicPr>
        <p:blipFill rotWithShape="1">
          <a:blip r:embed="rId3">
            <a:alphaModFix/>
          </a:blip>
          <a:srcRect b="0" l="0" r="0" t="0"/>
          <a:stretch/>
        </p:blipFill>
        <p:spPr>
          <a:xfrm>
            <a:off x="489425" y="1392475"/>
            <a:ext cx="7914900" cy="3565225"/>
          </a:xfrm>
          <a:prstGeom prst="rect">
            <a:avLst/>
          </a:prstGeom>
          <a:noFill/>
          <a:ln>
            <a:noFill/>
          </a:ln>
        </p:spPr>
      </p:pic>
      <p:sp>
        <p:nvSpPr>
          <p:cNvPr id="422" name="Google Shape;422;p29"/>
          <p:cNvSpPr/>
          <p:nvPr/>
        </p:nvSpPr>
        <p:spPr>
          <a:xfrm rot="7254413">
            <a:off x="1578895" y="1541744"/>
            <a:ext cx="1036709" cy="406864"/>
          </a:xfrm>
          <a:prstGeom prst="rightArrow">
            <a:avLst>
              <a:gd fmla="val 50000" name="adj1"/>
              <a:gd fmla="val 50000" name="adj2"/>
            </a:avLst>
          </a:prstGeom>
          <a:solidFill>
            <a:schemeClr val="accent3">
              <a:alpha val="22745"/>
            </a:schemeClr>
          </a:solidFill>
          <a:ln cap="rnd"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3" name="Google Shape;423;p29"/>
          <p:cNvSpPr txBox="1"/>
          <p:nvPr/>
        </p:nvSpPr>
        <p:spPr>
          <a:xfrm>
            <a:off x="250825" y="800725"/>
            <a:ext cx="86142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When a column is faceted, </a:t>
            </a:r>
            <a:r>
              <a:rPr lang="en">
                <a:solidFill>
                  <a:srgbClr val="7F7F7F"/>
                </a:solidFill>
              </a:rPr>
              <a:t>click</a:t>
            </a:r>
            <a:r>
              <a:rPr b="0" i="0" lang="en" sz="1400" u="none" cap="none" strike="noStrike">
                <a:solidFill>
                  <a:srgbClr val="7F7F7F"/>
                </a:solidFill>
                <a:latin typeface="Arial"/>
                <a:ea typeface="Arial"/>
                <a:cs typeface="Arial"/>
                <a:sym typeface="Arial"/>
              </a:rPr>
              <a:t> the </a:t>
            </a:r>
            <a:r>
              <a:rPr b="0" i="0" lang="en" sz="1400" u="none" cap="none" strike="noStrike">
                <a:solidFill>
                  <a:schemeClr val="accent3"/>
                </a:solidFill>
                <a:latin typeface="Arial"/>
                <a:ea typeface="Arial"/>
                <a:cs typeface="Arial"/>
                <a:sym typeface="Arial"/>
              </a:rPr>
              <a:t>Cluster </a:t>
            </a:r>
            <a:r>
              <a:rPr b="0" i="0" lang="en" sz="1400" u="none" cap="none" strike="noStrike">
                <a:solidFill>
                  <a:srgbClr val="7F7F7F"/>
                </a:solidFill>
                <a:latin typeface="Arial"/>
                <a:ea typeface="Arial"/>
                <a:cs typeface="Arial"/>
                <a:sym typeface="Arial"/>
              </a:rPr>
              <a:t>button in the right</a:t>
            </a:r>
            <a:r>
              <a:rPr lang="en">
                <a:solidFill>
                  <a:srgbClr val="7F7F7F"/>
                </a:solidFill>
              </a:rPr>
              <a:t>-</a:t>
            </a:r>
            <a:r>
              <a:rPr b="0" i="0" lang="en" sz="1400" u="none" cap="none" strike="noStrike">
                <a:solidFill>
                  <a:srgbClr val="7F7F7F"/>
                </a:solidFill>
                <a:latin typeface="Arial"/>
                <a:ea typeface="Arial"/>
                <a:cs typeface="Arial"/>
                <a:sym typeface="Arial"/>
              </a:rPr>
              <a:t>hand corner of the sidebar </a:t>
            </a:r>
            <a:r>
              <a:rPr lang="en">
                <a:solidFill>
                  <a:srgbClr val="7F7F7F"/>
                </a:solidFill>
              </a:rPr>
              <a:t>panel</a:t>
            </a:r>
            <a:r>
              <a:rPr b="0" i="0" lang="en" sz="1400" u="none" cap="none" strike="noStrike">
                <a:solidFill>
                  <a:srgbClr val="7F7F7F"/>
                </a:solidFill>
                <a:latin typeface="Arial"/>
                <a:ea typeface="Arial"/>
                <a:cs typeface="Arial"/>
                <a:sym typeface="Arial"/>
              </a:rPr>
              <a:t>. </a:t>
            </a:r>
            <a:endParaRPr b="0" i="0" sz="1050" u="none" cap="none" strike="noStrike">
              <a:solidFill>
                <a:srgbClr val="7F7F7F"/>
              </a:solidFill>
              <a:latin typeface="Arial"/>
              <a:ea typeface="Arial"/>
              <a:cs typeface="Arial"/>
              <a:sym typeface="Arial"/>
            </a:endParaRPr>
          </a:p>
        </p:txBody>
      </p:sp>
      <p:sp>
        <p:nvSpPr>
          <p:cNvPr id="424" name="Google Shape;424;p29"/>
          <p:cNvSpPr/>
          <p:nvPr/>
        </p:nvSpPr>
        <p:spPr>
          <a:xfrm>
            <a:off x="6121982" y="2158784"/>
            <a:ext cx="320100" cy="2743200"/>
          </a:xfrm>
          <a:prstGeom prst="roundRect">
            <a:avLst>
              <a:gd fmla="val 16667" name="adj"/>
            </a:avLst>
          </a:prstGeom>
          <a:solidFill>
            <a:srgbClr val="73C5AF">
              <a:alpha val="9411"/>
            </a:srgbClr>
          </a:solidFill>
          <a:ln cap="flat" cmpd="sng" w="12700">
            <a:solidFill>
              <a:srgbClr val="3781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25" name="Google Shape;425;p29"/>
          <p:cNvSpPr/>
          <p:nvPr/>
        </p:nvSpPr>
        <p:spPr>
          <a:xfrm>
            <a:off x="1491892" y="2183923"/>
            <a:ext cx="393300" cy="393300"/>
          </a:xfrm>
          <a:prstGeom prst="ellipse">
            <a:avLst/>
          </a:prstGeom>
          <a:solidFill>
            <a:srgbClr val="B35F96">
              <a:alpha val="9411"/>
            </a:srgbClr>
          </a:solidFill>
          <a:ln cap="flat" cmpd="sng" w="12700">
            <a:solidFill>
              <a:srgbClr val="B35F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MANIPULATING/MANGLING DATA</a:t>
            </a:r>
            <a:endParaRPr b="1" i="0" sz="100" u="none" cap="none" strike="noStrike">
              <a:solidFill>
                <a:schemeClr val="accent1"/>
              </a:solidFill>
              <a:latin typeface="Arial"/>
              <a:ea typeface="Arial"/>
              <a:cs typeface="Arial"/>
              <a:sym typeface="Arial"/>
            </a:endParaRPr>
          </a:p>
        </p:txBody>
      </p:sp>
      <p:sp>
        <p:nvSpPr>
          <p:cNvPr id="431" name="Google Shape;431;p30"/>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Clustering</a:t>
            </a:r>
            <a:endParaRPr b="1" i="0" sz="2200" u="none" cap="none" strike="noStrike">
              <a:solidFill>
                <a:schemeClr val="dk2"/>
              </a:solidFill>
              <a:latin typeface="Arial"/>
              <a:ea typeface="Arial"/>
              <a:cs typeface="Arial"/>
              <a:sym typeface="Arial"/>
            </a:endParaRPr>
          </a:p>
        </p:txBody>
      </p:sp>
      <p:pic>
        <p:nvPicPr>
          <p:cNvPr id="432" name="Google Shape;432;p30"/>
          <p:cNvPicPr preferRelativeResize="0"/>
          <p:nvPr/>
        </p:nvPicPr>
        <p:blipFill rotWithShape="1">
          <a:blip r:embed="rId3">
            <a:alphaModFix/>
          </a:blip>
          <a:srcRect b="0" l="0" r="0" t="0"/>
          <a:stretch/>
        </p:blipFill>
        <p:spPr>
          <a:xfrm>
            <a:off x="1632008" y="1311275"/>
            <a:ext cx="6004091" cy="3815350"/>
          </a:xfrm>
          <a:prstGeom prst="rect">
            <a:avLst/>
          </a:prstGeom>
          <a:noFill/>
          <a:ln>
            <a:noFill/>
          </a:ln>
          <a:effectLst>
            <a:outerShdw blurRad="57150" rotWithShape="0" algn="bl" dir="2640000" dist="38100">
              <a:srgbClr val="000000">
                <a:alpha val="49803"/>
              </a:srgbClr>
            </a:outerShdw>
          </a:effectLst>
        </p:spPr>
      </p:pic>
      <p:sp>
        <p:nvSpPr>
          <p:cNvPr id="433" name="Google Shape;433;p30"/>
          <p:cNvSpPr/>
          <p:nvPr/>
        </p:nvSpPr>
        <p:spPr>
          <a:xfrm>
            <a:off x="3486838" y="1848218"/>
            <a:ext cx="1554600" cy="2013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4" name="Google Shape;434;p30"/>
          <p:cNvSpPr/>
          <p:nvPr/>
        </p:nvSpPr>
        <p:spPr>
          <a:xfrm rot="8737482">
            <a:off x="4989123" y="1325447"/>
            <a:ext cx="1036642" cy="406820"/>
          </a:xfrm>
          <a:prstGeom prst="rightArrow">
            <a:avLst>
              <a:gd fmla="val 50000" name="adj1"/>
              <a:gd fmla="val 50000" name="adj2"/>
            </a:avLst>
          </a:prstGeom>
          <a:solidFill>
            <a:schemeClr val="accent3">
              <a:alpha val="22745"/>
            </a:schemeClr>
          </a:solidFill>
          <a:ln cap="rnd"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5" name="Google Shape;435;p30"/>
          <p:cNvSpPr txBox="1"/>
          <p:nvPr/>
        </p:nvSpPr>
        <p:spPr>
          <a:xfrm>
            <a:off x="250825" y="800725"/>
            <a:ext cx="86142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
                <a:solidFill>
                  <a:srgbClr val="7F7F7F"/>
                </a:solidFill>
              </a:rPr>
              <a:t>The pop-up window</a:t>
            </a:r>
            <a:r>
              <a:rPr b="0" i="0" lang="en" sz="1400" u="none" cap="none" strike="noStrike">
                <a:solidFill>
                  <a:srgbClr val="7F7F7F"/>
                </a:solidFill>
                <a:latin typeface="Arial"/>
                <a:ea typeface="Arial"/>
                <a:cs typeface="Arial"/>
                <a:sym typeface="Arial"/>
              </a:rPr>
              <a:t> displays values that may refer to the same thing. </a:t>
            </a:r>
            <a:r>
              <a:rPr lang="en">
                <a:solidFill>
                  <a:srgbClr val="7F7F7F"/>
                </a:solidFill>
              </a:rPr>
              <a:t>Users</a:t>
            </a:r>
            <a:r>
              <a:rPr b="0" i="0" lang="en" sz="1400" u="none" cap="none" strike="noStrike">
                <a:solidFill>
                  <a:srgbClr val="7F7F7F"/>
                </a:solidFill>
                <a:latin typeface="Arial"/>
                <a:ea typeface="Arial"/>
                <a:cs typeface="Arial"/>
                <a:sym typeface="Arial"/>
              </a:rPr>
              <a:t> can use this screen to standardize them. </a:t>
            </a:r>
            <a:endParaRPr b="0" i="0" sz="1050" u="none" cap="none" strike="noStrike">
              <a:solidFill>
                <a:srgbClr val="7F7F7F"/>
              </a:solidFill>
              <a:latin typeface="Arial"/>
              <a:ea typeface="Arial"/>
              <a:cs typeface="Arial"/>
              <a:sym typeface="Arial"/>
            </a:endParaRPr>
          </a:p>
        </p:txBody>
      </p:sp>
      <p:sp>
        <p:nvSpPr>
          <p:cNvPr id="436" name="Google Shape;436;p30"/>
          <p:cNvSpPr/>
          <p:nvPr/>
        </p:nvSpPr>
        <p:spPr>
          <a:xfrm>
            <a:off x="2811507" y="3910175"/>
            <a:ext cx="914400" cy="3657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7" name="Google Shape;437;p30"/>
          <p:cNvSpPr/>
          <p:nvPr/>
        </p:nvSpPr>
        <p:spPr>
          <a:xfrm rot="8737482">
            <a:off x="3653548" y="3420272"/>
            <a:ext cx="1036642" cy="406820"/>
          </a:xfrm>
          <a:prstGeom prst="rightArrow">
            <a:avLst>
              <a:gd fmla="val 50000" name="adj1"/>
              <a:gd fmla="val 50000" name="adj2"/>
            </a:avLst>
          </a:prstGeom>
          <a:solidFill>
            <a:schemeClr val="accent3">
              <a:alpha val="22745"/>
            </a:schemeClr>
          </a:solidFill>
          <a:ln cap="rnd"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1"/>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MANIPULATING/MANGLING DATA</a:t>
            </a:r>
            <a:endParaRPr b="1" i="0" sz="100" u="none" cap="none" strike="noStrike">
              <a:solidFill>
                <a:schemeClr val="accent1"/>
              </a:solidFill>
              <a:latin typeface="Arial"/>
              <a:ea typeface="Arial"/>
              <a:cs typeface="Arial"/>
              <a:sym typeface="Arial"/>
            </a:endParaRPr>
          </a:p>
        </p:txBody>
      </p:sp>
      <p:sp>
        <p:nvSpPr>
          <p:cNvPr id="443" name="Google Shape;443;p31"/>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Clustering</a:t>
            </a:r>
            <a:endParaRPr b="1" i="0" sz="2200" u="none" cap="none" strike="noStrike">
              <a:solidFill>
                <a:schemeClr val="dk2"/>
              </a:solidFill>
              <a:latin typeface="Arial"/>
              <a:ea typeface="Arial"/>
              <a:cs typeface="Arial"/>
              <a:sym typeface="Arial"/>
            </a:endParaRPr>
          </a:p>
        </p:txBody>
      </p:sp>
      <p:pic>
        <p:nvPicPr>
          <p:cNvPr id="444" name="Google Shape;444;p31"/>
          <p:cNvPicPr preferRelativeResize="0"/>
          <p:nvPr/>
        </p:nvPicPr>
        <p:blipFill rotWithShape="1">
          <a:blip r:embed="rId3">
            <a:alphaModFix/>
          </a:blip>
          <a:srcRect b="0" l="0" r="0" t="0"/>
          <a:stretch/>
        </p:blipFill>
        <p:spPr>
          <a:xfrm>
            <a:off x="1851483" y="1311275"/>
            <a:ext cx="5810143" cy="3692125"/>
          </a:xfrm>
          <a:prstGeom prst="rect">
            <a:avLst/>
          </a:prstGeom>
          <a:noFill/>
          <a:ln>
            <a:noFill/>
          </a:ln>
          <a:effectLst>
            <a:outerShdw blurRad="57150" rotWithShape="0" algn="bl" dir="3720000" dist="38100">
              <a:srgbClr val="000000">
                <a:alpha val="49803"/>
              </a:srgbClr>
            </a:outerShdw>
          </a:effectLst>
        </p:spPr>
      </p:pic>
      <p:sp>
        <p:nvSpPr>
          <p:cNvPr id="445" name="Google Shape;445;p31"/>
          <p:cNvSpPr/>
          <p:nvPr/>
        </p:nvSpPr>
        <p:spPr>
          <a:xfrm>
            <a:off x="4271600" y="1851025"/>
            <a:ext cx="817500" cy="1467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6" name="Google Shape;446;p31"/>
          <p:cNvSpPr/>
          <p:nvPr/>
        </p:nvSpPr>
        <p:spPr>
          <a:xfrm rot="8737482">
            <a:off x="5021048" y="1333822"/>
            <a:ext cx="1036642" cy="406820"/>
          </a:xfrm>
          <a:prstGeom prst="rightArrow">
            <a:avLst>
              <a:gd fmla="val 50000" name="adj1"/>
              <a:gd fmla="val 50000" name="adj2"/>
            </a:avLst>
          </a:prstGeom>
          <a:solidFill>
            <a:schemeClr val="accent3">
              <a:alpha val="22745"/>
            </a:schemeClr>
          </a:solidFill>
          <a:ln cap="rnd"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7" name="Google Shape;447;p31"/>
          <p:cNvSpPr txBox="1"/>
          <p:nvPr/>
        </p:nvSpPr>
        <p:spPr>
          <a:xfrm>
            <a:off x="250825" y="800725"/>
            <a:ext cx="86142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The </a:t>
            </a:r>
            <a:r>
              <a:rPr lang="en">
                <a:solidFill>
                  <a:schemeClr val="accent3"/>
                </a:solidFill>
              </a:rPr>
              <a:t>K</a:t>
            </a:r>
            <a:r>
              <a:rPr b="0" i="0" lang="en" sz="1400" u="none" cap="none" strike="noStrike">
                <a:solidFill>
                  <a:schemeClr val="accent3"/>
                </a:solidFill>
                <a:latin typeface="Arial"/>
                <a:ea typeface="Arial"/>
                <a:cs typeface="Arial"/>
                <a:sym typeface="Arial"/>
              </a:rPr>
              <a:t>eying </a:t>
            </a:r>
            <a:r>
              <a:rPr lang="en">
                <a:solidFill>
                  <a:schemeClr val="accent3"/>
                </a:solidFill>
              </a:rPr>
              <a:t>F</a:t>
            </a:r>
            <a:r>
              <a:rPr b="0" i="0" lang="en" sz="1400" u="none" cap="none" strike="noStrike">
                <a:solidFill>
                  <a:schemeClr val="accent3"/>
                </a:solidFill>
                <a:latin typeface="Arial"/>
                <a:ea typeface="Arial"/>
                <a:cs typeface="Arial"/>
                <a:sym typeface="Arial"/>
              </a:rPr>
              <a:t>unction</a:t>
            </a:r>
            <a:r>
              <a:rPr b="0" i="0" lang="en" sz="1400" u="none" cap="none" strike="noStrike">
                <a:solidFill>
                  <a:srgbClr val="7F7F7F"/>
                </a:solidFill>
                <a:latin typeface="Arial"/>
                <a:ea typeface="Arial"/>
                <a:cs typeface="Arial"/>
                <a:sym typeface="Arial"/>
              </a:rPr>
              <a:t> determines how the values are grouped. Use </a:t>
            </a:r>
            <a:r>
              <a:rPr b="0" i="0" lang="en" sz="1400" u="none" cap="none" strike="noStrike">
                <a:solidFill>
                  <a:srgbClr val="7F7F7F"/>
                </a:solidFill>
                <a:latin typeface="Arial"/>
                <a:ea typeface="Arial"/>
                <a:cs typeface="Arial"/>
                <a:sym typeface="Arial"/>
              </a:rPr>
              <a:t>“</a:t>
            </a:r>
            <a:r>
              <a:rPr b="0" i="0" lang="en" sz="1400" u="none" cap="none" strike="noStrike">
                <a:solidFill>
                  <a:schemeClr val="accent3"/>
                </a:solidFill>
                <a:latin typeface="Arial"/>
                <a:ea typeface="Arial"/>
                <a:cs typeface="Arial"/>
                <a:sym typeface="Arial"/>
              </a:rPr>
              <a:t>metaphone3</a:t>
            </a:r>
            <a:r>
              <a:rPr b="0" i="0" lang="en" sz="1400" u="none" cap="none" strike="noStrike">
                <a:solidFill>
                  <a:srgbClr val="7F7F7F"/>
                </a:solidFill>
                <a:latin typeface="Arial"/>
                <a:ea typeface="Arial"/>
                <a:cs typeface="Arial"/>
                <a:sym typeface="Arial"/>
              </a:rPr>
              <a:t>”</a:t>
            </a:r>
            <a:r>
              <a:rPr b="0" i="0" lang="en" sz="1400" u="none" cap="none" strike="noStrike">
                <a:solidFill>
                  <a:srgbClr val="7F7F7F"/>
                </a:solidFill>
                <a:latin typeface="Arial"/>
                <a:ea typeface="Arial"/>
                <a:cs typeface="Arial"/>
                <a:sym typeface="Arial"/>
              </a:rPr>
              <a:t> to broaden the clusters. </a:t>
            </a:r>
            <a:endParaRPr b="0" i="0" sz="1050" u="none" cap="none" strike="noStrike">
              <a:solidFill>
                <a:srgbClr val="7F7F7F"/>
              </a:solidFill>
              <a:latin typeface="Arial"/>
              <a:ea typeface="Arial"/>
              <a:cs typeface="Arial"/>
              <a:sym typeface="Arial"/>
            </a:endParaRPr>
          </a:p>
        </p:txBody>
      </p:sp>
      <p:sp>
        <p:nvSpPr>
          <p:cNvPr id="448" name="Google Shape;448;p31"/>
          <p:cNvSpPr/>
          <p:nvPr/>
        </p:nvSpPr>
        <p:spPr>
          <a:xfrm>
            <a:off x="2954400" y="3163175"/>
            <a:ext cx="885600" cy="3363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9" name="Google Shape;449;p31"/>
          <p:cNvSpPr/>
          <p:nvPr/>
        </p:nvSpPr>
        <p:spPr>
          <a:xfrm rot="8737482">
            <a:off x="3761173" y="2612947"/>
            <a:ext cx="1036642" cy="406820"/>
          </a:xfrm>
          <a:prstGeom prst="rightArrow">
            <a:avLst>
              <a:gd fmla="val 50000" name="adj1"/>
              <a:gd fmla="val 50000" name="adj2"/>
            </a:avLst>
          </a:prstGeom>
          <a:solidFill>
            <a:schemeClr val="accent3">
              <a:alpha val="22745"/>
            </a:schemeClr>
          </a:solidFill>
          <a:ln cap="rnd"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
          <p:cNvSpPr txBox="1"/>
          <p:nvPr/>
        </p:nvSpPr>
        <p:spPr>
          <a:xfrm>
            <a:off x="461521" y="1964854"/>
            <a:ext cx="2244600" cy="2338500"/>
          </a:xfrm>
          <a:prstGeom prst="rect">
            <a:avLst/>
          </a:prstGeom>
          <a:noFill/>
          <a:ln>
            <a:noFill/>
          </a:ln>
        </p:spPr>
        <p:txBody>
          <a:bodyPr anchorCtr="0" anchor="t" bIns="91425" lIns="0" spcFirstLastPara="1" rIns="91425" wrap="square" tIns="91425">
            <a:noAutofit/>
          </a:bodyPr>
          <a:lstStyle/>
          <a:p>
            <a:pPr indent="-167640" lvl="0" marL="182880" marR="0" rtl="0" algn="l">
              <a:lnSpc>
                <a:spcPct val="100000"/>
              </a:lnSpc>
              <a:spcBef>
                <a:spcPts val="1200"/>
              </a:spcBef>
              <a:spcAft>
                <a:spcPts val="0"/>
              </a:spcAft>
              <a:buClr>
                <a:schemeClr val="dk1"/>
              </a:buClr>
              <a:buSzPts val="1200"/>
              <a:buFont typeface="Noto Sans Symbols"/>
              <a:buChar char="●"/>
            </a:pPr>
            <a:r>
              <a:rPr b="0" i="0" lang="en" sz="1200" u="none" cap="none" strike="noStrike">
                <a:solidFill>
                  <a:schemeClr val="dk1"/>
                </a:solidFill>
                <a:latin typeface="Arial"/>
                <a:ea typeface="Arial"/>
                <a:cs typeface="Arial"/>
                <a:sym typeface="Arial"/>
              </a:rPr>
              <a:t>Formulas (copy and paste)</a:t>
            </a:r>
            <a:endParaRPr b="0" i="0" sz="1200" u="none" cap="none" strike="noStrike">
              <a:solidFill>
                <a:srgbClr val="000000"/>
              </a:solidFill>
              <a:latin typeface="Arial"/>
              <a:ea typeface="Arial"/>
              <a:cs typeface="Arial"/>
              <a:sym typeface="Arial"/>
            </a:endParaRPr>
          </a:p>
          <a:p>
            <a:pPr indent="-222500" lvl="1" marL="448056" marR="0" rtl="0" algn="l">
              <a:lnSpc>
                <a:spcPct val="100000"/>
              </a:lnSpc>
              <a:spcBef>
                <a:spcPts val="1200"/>
              </a:spcBef>
              <a:spcAft>
                <a:spcPts val="0"/>
              </a:spcAft>
              <a:buClr>
                <a:schemeClr val="accent5"/>
              </a:buClr>
              <a:buSzPts val="1200"/>
              <a:buFont typeface="Consolas"/>
              <a:buChar char="–"/>
            </a:pPr>
            <a:r>
              <a:rPr b="0" i="0" lang="en" sz="1200" u="none" cap="none" strike="noStrike">
                <a:solidFill>
                  <a:schemeClr val="accent5"/>
                </a:solidFill>
                <a:latin typeface="Consolas"/>
                <a:ea typeface="Consolas"/>
                <a:cs typeface="Consolas"/>
                <a:sym typeface="Consolas"/>
              </a:rPr>
              <a:t>Text in blue</a:t>
            </a:r>
            <a:endParaRPr b="0" i="0" sz="1200" u="none" cap="none" strike="noStrike">
              <a:solidFill>
                <a:schemeClr val="accent5"/>
              </a:solidFill>
              <a:latin typeface="Consolas"/>
              <a:ea typeface="Consolas"/>
              <a:cs typeface="Consolas"/>
              <a:sym typeface="Consolas"/>
            </a:endParaRPr>
          </a:p>
          <a:p>
            <a:pPr indent="-222500" lvl="1" marL="448056" marR="0" rtl="0" algn="l">
              <a:lnSpc>
                <a:spcPct val="100000"/>
              </a:lnSpc>
              <a:spcBef>
                <a:spcPts val="1200"/>
              </a:spcBef>
              <a:spcAft>
                <a:spcPts val="1200"/>
              </a:spcAft>
              <a:buClr>
                <a:schemeClr val="dk1"/>
              </a:buClr>
              <a:buSzPts val="1200"/>
              <a:buFont typeface="Noto Sans Symbols"/>
              <a:buChar char="–"/>
            </a:pPr>
            <a:r>
              <a:rPr b="0" i="0" lang="en" sz="1200" u="none" cap="none" strike="noStrike">
                <a:solidFill>
                  <a:schemeClr val="dk1"/>
                </a:solidFill>
                <a:latin typeface="Arial"/>
                <a:ea typeface="Arial"/>
                <a:cs typeface="Arial"/>
                <a:sym typeface="Arial"/>
              </a:rPr>
              <a:t>Example: …then paste the expression</a:t>
            </a:r>
            <a:endParaRPr b="0" i="0" sz="1200" u="none" cap="none" strike="noStrike">
              <a:solidFill>
                <a:srgbClr val="000000"/>
              </a:solidFill>
              <a:latin typeface="Arial"/>
              <a:ea typeface="Arial"/>
              <a:cs typeface="Arial"/>
              <a:sym typeface="Arial"/>
            </a:endParaRPr>
          </a:p>
        </p:txBody>
      </p:sp>
      <p:sp>
        <p:nvSpPr>
          <p:cNvPr id="158" name="Google Shape;158;p3"/>
          <p:cNvSpPr txBox="1"/>
          <p:nvPr/>
        </p:nvSpPr>
        <p:spPr>
          <a:xfrm>
            <a:off x="461525" y="4078403"/>
            <a:ext cx="2244600" cy="539700"/>
          </a:xfrm>
          <a:prstGeom prst="rect">
            <a:avLst/>
          </a:prstGeom>
          <a:noFill/>
          <a:ln>
            <a:noFill/>
          </a:ln>
        </p:spPr>
        <p:txBody>
          <a:bodyPr anchorCtr="0" anchor="b" bIns="91425" lIns="0" spcFirstLastPara="1" rIns="91425" wrap="square" tIns="91425">
            <a:noAutofit/>
          </a:bodyPr>
          <a:lstStyle/>
          <a:p>
            <a:pPr indent="-167640" lvl="0" marL="182880" marR="0" rtl="0" algn="l">
              <a:lnSpc>
                <a:spcPct val="100000"/>
              </a:lnSpc>
              <a:spcBef>
                <a:spcPts val="1200"/>
              </a:spcBef>
              <a:spcAft>
                <a:spcPts val="0"/>
              </a:spcAft>
              <a:buClr>
                <a:schemeClr val="dk1"/>
              </a:buClr>
              <a:buSzPts val="1200"/>
              <a:buFont typeface="Noto Sans Symbols"/>
              <a:buChar char="●"/>
            </a:pPr>
            <a:r>
              <a:rPr b="0" i="0" lang="en" sz="1200" u="none" cap="none" strike="noStrike">
                <a:solidFill>
                  <a:schemeClr val="dk1"/>
                </a:solidFill>
                <a:latin typeface="Arial"/>
                <a:ea typeface="Arial"/>
                <a:cs typeface="Arial"/>
                <a:sym typeface="Arial"/>
              </a:rPr>
              <a:t>Column menu</a:t>
            </a:r>
            <a:endParaRPr b="0" i="0" sz="1200" u="none" cap="none" strike="noStrike">
              <a:solidFill>
                <a:srgbClr val="000000"/>
              </a:solidFill>
              <a:latin typeface="Arial"/>
              <a:ea typeface="Arial"/>
              <a:cs typeface="Arial"/>
              <a:sym typeface="Arial"/>
            </a:endParaRPr>
          </a:p>
        </p:txBody>
      </p:sp>
      <p:sp>
        <p:nvSpPr>
          <p:cNvPr id="159" name="Google Shape;159;p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INTRODUCTION</a:t>
            </a:r>
            <a:endParaRPr b="1" i="0" sz="100" u="none" cap="none" strike="noStrike">
              <a:solidFill>
                <a:schemeClr val="accent1"/>
              </a:solidFill>
              <a:latin typeface="Arial"/>
              <a:ea typeface="Arial"/>
              <a:cs typeface="Arial"/>
              <a:sym typeface="Arial"/>
            </a:endParaRPr>
          </a:p>
        </p:txBody>
      </p:sp>
      <p:sp>
        <p:nvSpPr>
          <p:cNvPr id="160" name="Google Shape;160;p3"/>
          <p:cNvSpPr txBox="1"/>
          <p:nvPr/>
        </p:nvSpPr>
        <p:spPr>
          <a:xfrm>
            <a:off x="6429896" y="3386604"/>
            <a:ext cx="2244600" cy="1231500"/>
          </a:xfrm>
          <a:prstGeom prst="rect">
            <a:avLst/>
          </a:prstGeom>
          <a:noFill/>
          <a:ln>
            <a:noFill/>
          </a:ln>
        </p:spPr>
        <p:txBody>
          <a:bodyPr anchorCtr="0" anchor="t" bIns="91425" lIns="0" spcFirstLastPara="1" rIns="91425" wrap="square" tIns="91425">
            <a:spAutoFit/>
          </a:bodyPr>
          <a:lstStyle/>
          <a:p>
            <a:pPr indent="-167640" lvl="0" marL="182880" marR="0" rtl="0" algn="l">
              <a:lnSpc>
                <a:spcPct val="100000"/>
              </a:lnSpc>
              <a:spcBef>
                <a:spcPts val="1200"/>
              </a:spcBef>
              <a:spcAft>
                <a:spcPts val="0"/>
              </a:spcAft>
              <a:buClr>
                <a:schemeClr val="dk1"/>
              </a:buClr>
              <a:buSzPts val="1200"/>
              <a:buFont typeface="Noto Sans Symbols"/>
              <a:buChar char="●"/>
            </a:pPr>
            <a:r>
              <a:rPr b="0" i="0" lang="en" sz="1200" u="none" cap="none" strike="noStrike">
                <a:solidFill>
                  <a:schemeClr val="dk1"/>
                </a:solidFill>
                <a:latin typeface="Arial"/>
                <a:ea typeface="Arial"/>
                <a:cs typeface="Arial"/>
                <a:sym typeface="Arial"/>
              </a:rPr>
              <a:t>Column names</a:t>
            </a:r>
            <a:endParaRPr b="0" i="0" sz="1200" u="none" cap="none" strike="noStrike">
              <a:solidFill>
                <a:srgbClr val="000000"/>
              </a:solidFill>
              <a:latin typeface="Arial"/>
              <a:ea typeface="Arial"/>
              <a:cs typeface="Arial"/>
              <a:sym typeface="Arial"/>
            </a:endParaRPr>
          </a:p>
          <a:p>
            <a:pPr indent="-222500" lvl="1" marL="448056" marR="0" rtl="0" algn="l">
              <a:lnSpc>
                <a:spcPct val="100000"/>
              </a:lnSpc>
              <a:spcBef>
                <a:spcPts val="1200"/>
              </a:spcBef>
              <a:spcAft>
                <a:spcPts val="0"/>
              </a:spcAft>
              <a:buClr>
                <a:schemeClr val="accent1"/>
              </a:buClr>
              <a:buSzPts val="1200"/>
              <a:buFont typeface="Consolas"/>
              <a:buChar char="–"/>
            </a:pPr>
            <a:r>
              <a:rPr b="1" i="0" lang="en" sz="1200" u="none" cap="none" strike="noStrike">
                <a:solidFill>
                  <a:schemeClr val="accent1"/>
                </a:solidFill>
                <a:latin typeface="Consolas"/>
                <a:ea typeface="Consolas"/>
                <a:cs typeface="Consolas"/>
                <a:sym typeface="Consolas"/>
              </a:rPr>
              <a:t>Text in green</a:t>
            </a:r>
            <a:endParaRPr b="1" i="0" sz="1200" u="none" cap="none" strike="noStrike">
              <a:solidFill>
                <a:schemeClr val="accent1"/>
              </a:solidFill>
              <a:latin typeface="Consolas"/>
              <a:ea typeface="Consolas"/>
              <a:cs typeface="Consolas"/>
              <a:sym typeface="Consolas"/>
            </a:endParaRPr>
          </a:p>
          <a:p>
            <a:pPr indent="-222500" lvl="1" marL="448056" marR="0" rtl="0" algn="l">
              <a:lnSpc>
                <a:spcPct val="100000"/>
              </a:lnSpc>
              <a:spcBef>
                <a:spcPts val="1200"/>
              </a:spcBef>
              <a:spcAft>
                <a:spcPts val="1200"/>
              </a:spcAft>
              <a:buClr>
                <a:schemeClr val="dk1"/>
              </a:buClr>
              <a:buSzPts val="1200"/>
              <a:buFont typeface="Noto Sans Symbols"/>
              <a:buChar char="–"/>
            </a:pPr>
            <a:r>
              <a:rPr b="0" i="0" lang="en" sz="1200" u="none" cap="none" strike="noStrike">
                <a:solidFill>
                  <a:schemeClr val="dk1"/>
                </a:solidFill>
                <a:latin typeface="Arial"/>
                <a:ea typeface="Arial"/>
                <a:cs typeface="Arial"/>
                <a:sym typeface="Arial"/>
              </a:rPr>
              <a:t>Example: …go to column </a:t>
            </a:r>
            <a:r>
              <a:rPr b="1" i="0" lang="en" sz="1200" u="none" cap="none" strike="noStrike">
                <a:solidFill>
                  <a:schemeClr val="accent1"/>
                </a:solidFill>
                <a:latin typeface="Arial"/>
                <a:ea typeface="Arial"/>
                <a:cs typeface="Arial"/>
                <a:sym typeface="Arial"/>
              </a:rPr>
              <a:t>Cat. Numb</a:t>
            </a:r>
            <a:endParaRPr b="1" i="0" sz="1200" u="none" cap="none" strike="noStrike">
              <a:solidFill>
                <a:schemeClr val="accent1"/>
              </a:solidFill>
              <a:latin typeface="Arial"/>
              <a:ea typeface="Arial"/>
              <a:cs typeface="Arial"/>
              <a:sym typeface="Arial"/>
            </a:endParaRPr>
          </a:p>
        </p:txBody>
      </p:sp>
      <p:sp>
        <p:nvSpPr>
          <p:cNvPr id="161" name="Google Shape;161;p3"/>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Conventions</a:t>
            </a:r>
            <a:endParaRPr b="1" i="0" sz="2200" u="none" cap="none" strike="noStrike">
              <a:solidFill>
                <a:schemeClr val="dk2"/>
              </a:solidFill>
              <a:latin typeface="Arial"/>
              <a:ea typeface="Arial"/>
              <a:cs typeface="Arial"/>
              <a:sym typeface="Arial"/>
            </a:endParaRPr>
          </a:p>
        </p:txBody>
      </p:sp>
      <p:sp>
        <p:nvSpPr>
          <p:cNvPr id="162" name="Google Shape;162;p3"/>
          <p:cNvSpPr/>
          <p:nvPr/>
        </p:nvSpPr>
        <p:spPr>
          <a:xfrm>
            <a:off x="461525" y="3225013"/>
            <a:ext cx="1828800" cy="457200"/>
          </a:xfrm>
          <a:prstGeom prst="roundRect">
            <a:avLst>
              <a:gd fmla="val 16667" name="adj"/>
            </a:avLst>
          </a:prstGeom>
          <a:solidFill>
            <a:srgbClr val="F0F3F3"/>
          </a:solidFill>
          <a:ln cap="flat" cmpd="sng" w="9525">
            <a:solidFill>
              <a:srgbClr val="446DC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accent5"/>
                </a:solidFill>
                <a:latin typeface="Consolas"/>
                <a:ea typeface="Consolas"/>
                <a:cs typeface="Consolas"/>
                <a:sym typeface="Consolas"/>
              </a:rPr>
              <a:t>^[a-z]</a:t>
            </a:r>
            <a:endParaRPr b="0" i="0" sz="1400" u="none" cap="none" strike="noStrike">
              <a:solidFill>
                <a:schemeClr val="accent5"/>
              </a:solidFill>
              <a:latin typeface="Consolas"/>
              <a:ea typeface="Consolas"/>
              <a:cs typeface="Consolas"/>
              <a:sym typeface="Consolas"/>
            </a:endParaRPr>
          </a:p>
        </p:txBody>
      </p:sp>
      <p:sp>
        <p:nvSpPr>
          <p:cNvPr id="163" name="Google Shape;163;p3"/>
          <p:cNvSpPr txBox="1"/>
          <p:nvPr/>
        </p:nvSpPr>
        <p:spPr>
          <a:xfrm>
            <a:off x="3445708" y="3386604"/>
            <a:ext cx="2244600" cy="1231500"/>
          </a:xfrm>
          <a:prstGeom prst="rect">
            <a:avLst/>
          </a:prstGeom>
          <a:noFill/>
          <a:ln>
            <a:noFill/>
          </a:ln>
        </p:spPr>
        <p:txBody>
          <a:bodyPr anchorCtr="0" anchor="t" bIns="91425" lIns="0" spcFirstLastPara="1" rIns="91425" wrap="square" tIns="91425">
            <a:spAutoFit/>
          </a:bodyPr>
          <a:lstStyle/>
          <a:p>
            <a:pPr indent="-167640" lvl="0" marL="182880" marR="0" rtl="0" algn="l">
              <a:lnSpc>
                <a:spcPct val="100000"/>
              </a:lnSpc>
              <a:spcBef>
                <a:spcPts val="1200"/>
              </a:spcBef>
              <a:spcAft>
                <a:spcPts val="0"/>
              </a:spcAft>
              <a:buClr>
                <a:schemeClr val="dk1"/>
              </a:buClr>
              <a:buSzPts val="1200"/>
              <a:buFont typeface="Noto Sans Symbols"/>
              <a:buChar char="●"/>
            </a:pPr>
            <a:r>
              <a:rPr b="0" i="0" lang="en" sz="1200" u="none" cap="none" strike="noStrike">
                <a:solidFill>
                  <a:schemeClr val="dk1"/>
                </a:solidFill>
                <a:latin typeface="Arial"/>
                <a:ea typeface="Arial"/>
                <a:cs typeface="Arial"/>
                <a:sym typeface="Arial"/>
              </a:rPr>
              <a:t>Commands in Refine</a:t>
            </a:r>
            <a:endParaRPr b="0" i="0" sz="1200" u="none" cap="none" strike="noStrike">
              <a:solidFill>
                <a:srgbClr val="000000"/>
              </a:solidFill>
              <a:latin typeface="Arial"/>
              <a:ea typeface="Arial"/>
              <a:cs typeface="Arial"/>
              <a:sym typeface="Arial"/>
            </a:endParaRPr>
          </a:p>
          <a:p>
            <a:pPr indent="-222500" lvl="1" marL="448056" marR="0" rtl="0" algn="l">
              <a:lnSpc>
                <a:spcPct val="100000"/>
              </a:lnSpc>
              <a:spcBef>
                <a:spcPts val="1200"/>
              </a:spcBef>
              <a:spcAft>
                <a:spcPts val="0"/>
              </a:spcAft>
              <a:buClr>
                <a:schemeClr val="accent3"/>
              </a:buClr>
              <a:buSzPts val="1200"/>
              <a:buFont typeface="Consolas"/>
              <a:buChar char="–"/>
            </a:pPr>
            <a:r>
              <a:rPr b="0" i="0" lang="en" sz="1200" u="none" cap="none" strike="noStrike">
                <a:solidFill>
                  <a:schemeClr val="accent3"/>
                </a:solidFill>
                <a:latin typeface="Consolas"/>
                <a:ea typeface="Consolas"/>
                <a:cs typeface="Consolas"/>
                <a:sym typeface="Consolas"/>
              </a:rPr>
              <a:t>Text in magenta</a:t>
            </a:r>
            <a:endParaRPr b="0" i="0" sz="1200" u="none" cap="none" strike="noStrike">
              <a:solidFill>
                <a:schemeClr val="accent3"/>
              </a:solidFill>
              <a:latin typeface="Consolas"/>
              <a:ea typeface="Consolas"/>
              <a:cs typeface="Consolas"/>
              <a:sym typeface="Consolas"/>
            </a:endParaRPr>
          </a:p>
          <a:p>
            <a:pPr indent="-222500" lvl="1" marL="448056" marR="0" rtl="0" algn="l">
              <a:lnSpc>
                <a:spcPct val="100000"/>
              </a:lnSpc>
              <a:spcBef>
                <a:spcPts val="1200"/>
              </a:spcBef>
              <a:spcAft>
                <a:spcPts val="1200"/>
              </a:spcAft>
              <a:buClr>
                <a:schemeClr val="dk1"/>
              </a:buClr>
              <a:buSzPts val="1200"/>
              <a:buFont typeface="Noto Sans Symbols"/>
              <a:buChar char="–"/>
            </a:pPr>
            <a:r>
              <a:rPr b="0" i="0" lang="en" sz="1200" u="none" cap="none" strike="noStrike">
                <a:solidFill>
                  <a:schemeClr val="dk1"/>
                </a:solidFill>
                <a:latin typeface="Arial"/>
                <a:ea typeface="Arial"/>
                <a:cs typeface="Arial"/>
                <a:sym typeface="Arial"/>
              </a:rPr>
              <a:t>Example: …and follow the route to </a:t>
            </a:r>
            <a:r>
              <a:rPr b="0" i="0" lang="en" sz="1200" u="none" cap="none" strike="noStrike">
                <a:solidFill>
                  <a:schemeClr val="accent3"/>
                </a:solidFill>
                <a:latin typeface="Arial"/>
                <a:ea typeface="Arial"/>
                <a:cs typeface="Arial"/>
                <a:sym typeface="Arial"/>
              </a:rPr>
              <a:t>Text facet</a:t>
            </a:r>
            <a:endParaRPr b="0" i="0" sz="1200" u="none" cap="none" strike="noStrike">
              <a:solidFill>
                <a:schemeClr val="accent3"/>
              </a:solidFill>
              <a:latin typeface="Arial"/>
              <a:ea typeface="Arial"/>
              <a:cs typeface="Arial"/>
              <a:sym typeface="Arial"/>
            </a:endParaRPr>
          </a:p>
        </p:txBody>
      </p:sp>
      <p:pic>
        <p:nvPicPr>
          <p:cNvPr id="164" name="Google Shape;164;p3"/>
          <p:cNvPicPr preferRelativeResize="0"/>
          <p:nvPr/>
        </p:nvPicPr>
        <p:blipFill rotWithShape="1">
          <a:blip r:embed="rId3">
            <a:alphaModFix/>
          </a:blip>
          <a:srcRect b="5392" l="1694" r="1470" t="6329"/>
          <a:stretch/>
        </p:blipFill>
        <p:spPr>
          <a:xfrm>
            <a:off x="276675" y="1045750"/>
            <a:ext cx="2604574" cy="766701"/>
          </a:xfrm>
          <a:prstGeom prst="rect">
            <a:avLst/>
          </a:prstGeom>
          <a:noFill/>
          <a:ln>
            <a:noFill/>
          </a:ln>
        </p:spPr>
      </p:pic>
      <p:pic>
        <p:nvPicPr>
          <p:cNvPr id="165" name="Google Shape;165;p3"/>
          <p:cNvPicPr preferRelativeResize="0"/>
          <p:nvPr/>
        </p:nvPicPr>
        <p:blipFill rotWithShape="1">
          <a:blip r:embed="rId4">
            <a:alphaModFix/>
          </a:blip>
          <a:srcRect b="1039" l="727" r="991" t="795"/>
          <a:stretch/>
        </p:blipFill>
        <p:spPr>
          <a:xfrm>
            <a:off x="3235013" y="1029325"/>
            <a:ext cx="2670049" cy="2204883"/>
          </a:xfrm>
          <a:prstGeom prst="rect">
            <a:avLst/>
          </a:prstGeom>
          <a:noFill/>
          <a:ln>
            <a:noFill/>
          </a:ln>
        </p:spPr>
      </p:pic>
      <p:pic>
        <p:nvPicPr>
          <p:cNvPr id="166" name="Google Shape;166;p3"/>
          <p:cNvPicPr preferRelativeResize="0"/>
          <p:nvPr/>
        </p:nvPicPr>
        <p:blipFill rotWithShape="1">
          <a:blip r:embed="rId5">
            <a:alphaModFix/>
          </a:blip>
          <a:srcRect b="1009" l="0" r="0" t="0"/>
          <a:stretch/>
        </p:blipFill>
        <p:spPr>
          <a:xfrm>
            <a:off x="6219200" y="1036650"/>
            <a:ext cx="2670048" cy="2277515"/>
          </a:xfrm>
          <a:prstGeom prst="rect">
            <a:avLst/>
          </a:prstGeom>
          <a:noFill/>
          <a:ln>
            <a:noFill/>
          </a:ln>
        </p:spPr>
      </p:pic>
      <p:grpSp>
        <p:nvGrpSpPr>
          <p:cNvPr id="167" name="Google Shape;167;p3"/>
          <p:cNvGrpSpPr/>
          <p:nvPr/>
        </p:nvGrpSpPr>
        <p:grpSpPr>
          <a:xfrm>
            <a:off x="461519" y="4014793"/>
            <a:ext cx="228601" cy="228601"/>
            <a:chOff x="6463702" y="485686"/>
            <a:chExt cx="137100" cy="137100"/>
          </a:xfrm>
        </p:grpSpPr>
        <p:sp>
          <p:nvSpPr>
            <p:cNvPr id="168" name="Google Shape;168;p3"/>
            <p:cNvSpPr/>
            <p:nvPr/>
          </p:nvSpPr>
          <p:spPr>
            <a:xfrm>
              <a:off x="6463702" y="485686"/>
              <a:ext cx="137100" cy="137100"/>
            </a:xfrm>
            <a:prstGeom prst="roundRect">
              <a:avLst>
                <a:gd fmla="val 16667"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69" name="Google Shape;169;p3"/>
            <p:cNvSpPr/>
            <p:nvPr/>
          </p:nvSpPr>
          <p:spPr>
            <a:xfrm flipH="1" rot="10800000">
              <a:off x="6480903" y="530121"/>
              <a:ext cx="102900" cy="68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2"/>
          <p:cNvSpPr txBox="1"/>
          <p:nvPr/>
        </p:nvSpPr>
        <p:spPr>
          <a:xfrm>
            <a:off x="250825" y="2895600"/>
            <a:ext cx="2881200" cy="1081200"/>
          </a:xfrm>
          <a:prstGeom prst="rect">
            <a:avLst/>
          </a:prstGeom>
          <a:noFill/>
          <a:ln>
            <a:noFill/>
          </a:ln>
        </p:spPr>
        <p:txBody>
          <a:bodyPr anchorCtr="0" anchor="t" bIns="91425" lIns="0" spcFirstLastPara="1" rIns="91425" wrap="square" tIns="91425">
            <a:normAutofit/>
          </a:bodyPr>
          <a:lstStyle/>
          <a:p>
            <a:pPr indent="0" lvl="0" marL="0" marR="0" rtl="0" algn="l">
              <a:lnSpc>
                <a:spcPct val="15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Reconciliation is a feature that allows </a:t>
            </a:r>
            <a:r>
              <a:rPr lang="en" sz="1000">
                <a:solidFill>
                  <a:schemeClr val="dk1"/>
                </a:solidFill>
              </a:rPr>
              <a:t>users</a:t>
            </a:r>
            <a:r>
              <a:rPr b="0" i="0" lang="en" sz="1000" u="none" cap="none" strike="noStrike">
                <a:solidFill>
                  <a:schemeClr val="dk1"/>
                </a:solidFill>
                <a:latin typeface="Arial"/>
                <a:ea typeface="Arial"/>
                <a:cs typeface="Arial"/>
                <a:sym typeface="Arial"/>
              </a:rPr>
              <a:t> to:</a:t>
            </a:r>
            <a:endParaRPr b="0" i="0" sz="1000" u="none" cap="none" strike="noStrike">
              <a:solidFill>
                <a:schemeClr val="dk1"/>
              </a:solidFill>
              <a:latin typeface="Arial"/>
              <a:ea typeface="Arial"/>
              <a:cs typeface="Arial"/>
              <a:sym typeface="Arial"/>
            </a:endParaRPr>
          </a:p>
          <a:p>
            <a:pPr indent="-173228" lvl="0" marL="210312" marR="0" rtl="0" algn="l">
              <a:lnSpc>
                <a:spcPct val="150000"/>
              </a:lnSpc>
              <a:spcBef>
                <a:spcPts val="200"/>
              </a:spcBef>
              <a:spcAft>
                <a:spcPts val="0"/>
              </a:spcAft>
              <a:buClr>
                <a:schemeClr val="dk1"/>
              </a:buClr>
              <a:buSzPts val="1000"/>
              <a:buFont typeface="Arial"/>
              <a:buAutoNum type="arabicPeriod"/>
            </a:pPr>
            <a:r>
              <a:rPr b="0" i="0" lang="en" sz="1000" u="none" cap="none" strike="noStrike">
                <a:solidFill>
                  <a:schemeClr val="dk1"/>
                </a:solidFill>
                <a:latin typeface="Arial"/>
                <a:ea typeface="Arial"/>
                <a:cs typeface="Arial"/>
                <a:sym typeface="Arial"/>
              </a:rPr>
              <a:t>Check data against an external source	</a:t>
            </a:r>
            <a:endParaRPr b="0" i="0" sz="1000" u="none" cap="none" strike="noStrike">
              <a:solidFill>
                <a:schemeClr val="dk1"/>
              </a:solidFill>
              <a:latin typeface="Arial"/>
              <a:ea typeface="Arial"/>
              <a:cs typeface="Arial"/>
              <a:sym typeface="Arial"/>
            </a:endParaRPr>
          </a:p>
          <a:p>
            <a:pPr indent="-173228" lvl="0" marL="210312" marR="0" rtl="0" algn="l">
              <a:lnSpc>
                <a:spcPct val="150000"/>
              </a:lnSpc>
              <a:spcBef>
                <a:spcPts val="200"/>
              </a:spcBef>
              <a:spcAft>
                <a:spcPts val="200"/>
              </a:spcAft>
              <a:buClr>
                <a:schemeClr val="dk1"/>
              </a:buClr>
              <a:buSzPts val="1000"/>
              <a:buFont typeface="Arial"/>
              <a:buAutoNum type="arabicPeriod"/>
            </a:pPr>
            <a:r>
              <a:rPr b="0" i="0" lang="en" sz="1000" u="none" cap="none" strike="noStrike">
                <a:solidFill>
                  <a:schemeClr val="dk1"/>
                </a:solidFill>
                <a:latin typeface="Arial"/>
                <a:ea typeface="Arial"/>
                <a:cs typeface="Arial"/>
                <a:sym typeface="Arial"/>
              </a:rPr>
              <a:t>Import data from an external source</a:t>
            </a:r>
            <a:endParaRPr b="0" i="0" sz="1000" u="none" cap="none" strike="noStrike">
              <a:solidFill>
                <a:schemeClr val="dk1"/>
              </a:solidFill>
              <a:latin typeface="Arial"/>
              <a:ea typeface="Arial"/>
              <a:cs typeface="Arial"/>
              <a:sym typeface="Arial"/>
            </a:endParaRPr>
          </a:p>
        </p:txBody>
      </p:sp>
      <p:sp>
        <p:nvSpPr>
          <p:cNvPr id="455" name="Google Shape;455;p32"/>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Manipulating/</a:t>
            </a:r>
            <a:endParaRPr b="1" i="0" sz="2200" u="none" cap="none" strike="noStrike">
              <a:solidFill>
                <a:schemeClr val="dk2"/>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Mangling Data</a:t>
            </a:r>
            <a:endParaRPr b="0" i="0" sz="2200" u="none" cap="none" strike="noStrike">
              <a:solidFill>
                <a:schemeClr val="dk2"/>
              </a:solidFill>
              <a:latin typeface="Arial"/>
              <a:ea typeface="Arial"/>
              <a:cs typeface="Arial"/>
              <a:sym typeface="Arial"/>
            </a:endParaRPr>
          </a:p>
        </p:txBody>
      </p:sp>
      <p:sp>
        <p:nvSpPr>
          <p:cNvPr id="456" name="Google Shape;456;p32"/>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Reconciliation</a:t>
            </a:r>
            <a:endParaRPr b="0" i="0" sz="1050" u="none" cap="none" strike="noStrike">
              <a:solidFill>
                <a:srgbClr val="7F7F7F"/>
              </a:solidFill>
              <a:latin typeface="Arial"/>
              <a:ea typeface="Arial"/>
              <a:cs typeface="Arial"/>
              <a:sym typeface="Arial"/>
            </a:endParaRPr>
          </a:p>
        </p:txBody>
      </p:sp>
      <p:pic>
        <p:nvPicPr>
          <p:cNvPr id="457" name="Google Shape;457;p32"/>
          <p:cNvPicPr preferRelativeResize="0"/>
          <p:nvPr/>
        </p:nvPicPr>
        <p:blipFill rotWithShape="1">
          <a:blip r:embed="rId3">
            <a:alphaModFix/>
          </a:blip>
          <a:srcRect b="0" l="0" r="0" t="0"/>
          <a:stretch/>
        </p:blipFill>
        <p:spPr>
          <a:xfrm>
            <a:off x="3492500" y="389913"/>
            <a:ext cx="4902475" cy="3931875"/>
          </a:xfrm>
          <a:prstGeom prst="rect">
            <a:avLst/>
          </a:prstGeom>
          <a:noFill/>
          <a:ln>
            <a:noFill/>
          </a:ln>
          <a:effectLst>
            <a:outerShdw blurRad="57150" rotWithShape="0" algn="bl" dir="2460000" dist="38100">
              <a:srgbClr val="000000">
                <a:alpha val="49803"/>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3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MANIPULATING/MANGLING DATA</a:t>
            </a:r>
            <a:endParaRPr b="1" i="0" sz="100" u="none" cap="none" strike="noStrike">
              <a:solidFill>
                <a:schemeClr val="accent1"/>
              </a:solidFill>
              <a:latin typeface="Arial"/>
              <a:ea typeface="Arial"/>
              <a:cs typeface="Arial"/>
              <a:sym typeface="Arial"/>
            </a:endParaRPr>
          </a:p>
        </p:txBody>
      </p:sp>
      <p:sp>
        <p:nvSpPr>
          <p:cNvPr id="463" name="Google Shape;463;p33"/>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Reconciliation</a:t>
            </a:r>
            <a:endParaRPr b="1" i="0" sz="2200" u="none" cap="none" strike="noStrike">
              <a:solidFill>
                <a:schemeClr val="dk2"/>
              </a:solidFill>
              <a:latin typeface="Arial"/>
              <a:ea typeface="Arial"/>
              <a:cs typeface="Arial"/>
              <a:sym typeface="Arial"/>
            </a:endParaRPr>
          </a:p>
        </p:txBody>
      </p:sp>
      <p:pic>
        <p:nvPicPr>
          <p:cNvPr id="464" name="Google Shape;464;p33"/>
          <p:cNvPicPr preferRelativeResize="0"/>
          <p:nvPr/>
        </p:nvPicPr>
        <p:blipFill rotWithShape="1">
          <a:blip r:embed="rId3">
            <a:alphaModFix/>
          </a:blip>
          <a:srcRect b="0" l="0" r="0" t="0"/>
          <a:stretch/>
        </p:blipFill>
        <p:spPr>
          <a:xfrm>
            <a:off x="739475" y="1618150"/>
            <a:ext cx="7665052" cy="3145050"/>
          </a:xfrm>
          <a:prstGeom prst="rect">
            <a:avLst/>
          </a:prstGeom>
          <a:noFill/>
          <a:ln>
            <a:noFill/>
          </a:ln>
        </p:spPr>
      </p:pic>
      <p:sp>
        <p:nvSpPr>
          <p:cNvPr id="465" name="Google Shape;465;p33"/>
          <p:cNvSpPr/>
          <p:nvPr/>
        </p:nvSpPr>
        <p:spPr>
          <a:xfrm>
            <a:off x="739475" y="2968938"/>
            <a:ext cx="817500" cy="1467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6" name="Google Shape;466;p33"/>
          <p:cNvSpPr txBox="1"/>
          <p:nvPr/>
        </p:nvSpPr>
        <p:spPr>
          <a:xfrm>
            <a:off x="250825" y="800725"/>
            <a:ext cx="86142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Select </a:t>
            </a:r>
            <a:r>
              <a:rPr lang="en">
                <a:solidFill>
                  <a:srgbClr val="7F7F7F"/>
                </a:solidFill>
              </a:rPr>
              <a:t>a</a:t>
            </a:r>
            <a:r>
              <a:rPr b="0" i="0" lang="en" sz="1400" u="none" cap="none" strike="noStrike">
                <a:solidFill>
                  <a:srgbClr val="7F7F7F"/>
                </a:solidFill>
                <a:latin typeface="Arial"/>
                <a:ea typeface="Arial"/>
                <a:cs typeface="Arial"/>
                <a:sym typeface="Arial"/>
              </a:rPr>
              <a:t> column and use the facet feature to choose a set of entries.</a:t>
            </a:r>
            <a:endParaRPr b="0" i="0" sz="1050" u="none" cap="none" strike="noStrike">
              <a:solidFill>
                <a:srgbClr val="7F7F7F"/>
              </a:solidFill>
              <a:latin typeface="Arial"/>
              <a:ea typeface="Arial"/>
              <a:cs typeface="Arial"/>
              <a:sym typeface="Arial"/>
            </a:endParaRPr>
          </a:p>
        </p:txBody>
      </p:sp>
      <p:sp>
        <p:nvSpPr>
          <p:cNvPr id="467" name="Google Shape;467;p33"/>
          <p:cNvSpPr/>
          <p:nvPr/>
        </p:nvSpPr>
        <p:spPr>
          <a:xfrm rot="8737482">
            <a:off x="1581348" y="2451747"/>
            <a:ext cx="1036642" cy="406820"/>
          </a:xfrm>
          <a:prstGeom prst="rightArrow">
            <a:avLst>
              <a:gd fmla="val 50000" name="adj1"/>
              <a:gd fmla="val 50000" name="adj2"/>
            </a:avLst>
          </a:prstGeom>
          <a:solidFill>
            <a:schemeClr val="accent3">
              <a:alpha val="22745"/>
            </a:schemeClr>
          </a:solidFill>
          <a:ln cap="rnd"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8" name="Google Shape;468;p33"/>
          <p:cNvSpPr/>
          <p:nvPr/>
        </p:nvSpPr>
        <p:spPr>
          <a:xfrm>
            <a:off x="4003687" y="2367771"/>
            <a:ext cx="411600" cy="1645800"/>
          </a:xfrm>
          <a:prstGeom prst="roundRect">
            <a:avLst>
              <a:gd fmla="val 16667" name="adj"/>
            </a:avLst>
          </a:prstGeom>
          <a:solidFill>
            <a:srgbClr val="73C5AF">
              <a:alpha val="9411"/>
            </a:srgbClr>
          </a:solidFill>
          <a:ln cap="flat" cmpd="sng" w="12700">
            <a:solidFill>
              <a:srgbClr val="3781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69" name="Google Shape;469;p33"/>
          <p:cNvSpPr/>
          <p:nvPr/>
        </p:nvSpPr>
        <p:spPr>
          <a:xfrm flipH="1" rot="-5400000">
            <a:off x="3763682" y="1583208"/>
            <a:ext cx="891600" cy="484500"/>
          </a:xfrm>
          <a:prstGeom prst="rightArrow">
            <a:avLst>
              <a:gd fmla="val 50000" name="adj1"/>
              <a:gd fmla="val 50000" name="adj2"/>
            </a:avLst>
          </a:prstGeom>
          <a:solidFill>
            <a:srgbClr val="73C5AF">
              <a:alpha val="22745"/>
            </a:srgbClr>
          </a:solidFill>
          <a:ln cap="rnd" cmpd="sng" w="12700">
            <a:solidFill>
              <a:srgbClr val="3781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3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MANIPULATING/MANGLING DATA</a:t>
            </a:r>
            <a:endParaRPr b="1" i="0" sz="100" u="none" cap="none" strike="noStrike">
              <a:solidFill>
                <a:schemeClr val="accent1"/>
              </a:solidFill>
              <a:latin typeface="Arial"/>
              <a:ea typeface="Arial"/>
              <a:cs typeface="Arial"/>
              <a:sym typeface="Arial"/>
            </a:endParaRPr>
          </a:p>
        </p:txBody>
      </p:sp>
      <p:sp>
        <p:nvSpPr>
          <p:cNvPr id="475" name="Google Shape;475;p34"/>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Reconciliation</a:t>
            </a:r>
            <a:endParaRPr b="1" i="0" sz="2200" u="none" cap="none" strike="noStrike">
              <a:solidFill>
                <a:schemeClr val="dk2"/>
              </a:solidFill>
              <a:latin typeface="Arial"/>
              <a:ea typeface="Arial"/>
              <a:cs typeface="Arial"/>
              <a:sym typeface="Arial"/>
            </a:endParaRPr>
          </a:p>
        </p:txBody>
      </p:sp>
      <p:pic>
        <p:nvPicPr>
          <p:cNvPr id="476" name="Google Shape;476;p34"/>
          <p:cNvPicPr preferRelativeResize="0"/>
          <p:nvPr/>
        </p:nvPicPr>
        <p:blipFill rotWithShape="1">
          <a:blip r:embed="rId3">
            <a:alphaModFix/>
          </a:blip>
          <a:srcRect b="0" l="0" r="0" t="0"/>
          <a:stretch/>
        </p:blipFill>
        <p:spPr>
          <a:xfrm>
            <a:off x="617813" y="1519150"/>
            <a:ext cx="7908384" cy="3244899"/>
          </a:xfrm>
          <a:prstGeom prst="rect">
            <a:avLst/>
          </a:prstGeom>
          <a:noFill/>
          <a:ln>
            <a:noFill/>
          </a:ln>
        </p:spPr>
      </p:pic>
      <p:sp>
        <p:nvSpPr>
          <p:cNvPr id="477" name="Google Shape;477;p34"/>
          <p:cNvSpPr/>
          <p:nvPr/>
        </p:nvSpPr>
        <p:spPr>
          <a:xfrm>
            <a:off x="4022300" y="2768125"/>
            <a:ext cx="549600" cy="1467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8" name="Google Shape;478;p34"/>
          <p:cNvSpPr/>
          <p:nvPr/>
        </p:nvSpPr>
        <p:spPr>
          <a:xfrm rot="8737482">
            <a:off x="5675873" y="2559647"/>
            <a:ext cx="1036642" cy="406820"/>
          </a:xfrm>
          <a:prstGeom prst="rightArrow">
            <a:avLst>
              <a:gd fmla="val 50000" name="adj1"/>
              <a:gd fmla="val 50000" name="adj2"/>
            </a:avLst>
          </a:prstGeom>
          <a:solidFill>
            <a:schemeClr val="accent3">
              <a:alpha val="22745"/>
            </a:schemeClr>
          </a:solidFill>
          <a:ln cap="rnd"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9" name="Google Shape;479;p34"/>
          <p:cNvSpPr txBox="1"/>
          <p:nvPr/>
        </p:nvSpPr>
        <p:spPr>
          <a:xfrm>
            <a:off x="250825" y="800725"/>
            <a:ext cx="86142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
                <a:solidFill>
                  <a:srgbClr val="7F7F7F"/>
                </a:solidFill>
              </a:rPr>
              <a:t>Click the drop-down icon</a:t>
            </a:r>
            <a:r>
              <a:rPr b="0" i="0" lang="en" sz="1400" u="none" cap="none" strike="noStrike">
                <a:solidFill>
                  <a:srgbClr val="7F7F7F"/>
                </a:solidFill>
                <a:latin typeface="Arial"/>
                <a:ea typeface="Arial"/>
                <a:cs typeface="Arial"/>
                <a:sym typeface="Arial"/>
              </a:rPr>
              <a:t>. Under </a:t>
            </a:r>
            <a:r>
              <a:rPr lang="en">
                <a:solidFill>
                  <a:schemeClr val="accent3"/>
                </a:solidFill>
              </a:rPr>
              <a:t>E</a:t>
            </a:r>
            <a:r>
              <a:rPr b="0" i="0" lang="en" sz="1400" u="none" cap="none" strike="noStrike">
                <a:solidFill>
                  <a:schemeClr val="accent3"/>
                </a:solidFill>
                <a:latin typeface="Arial"/>
                <a:ea typeface="Arial"/>
                <a:cs typeface="Arial"/>
                <a:sym typeface="Arial"/>
              </a:rPr>
              <a:t>dit column</a:t>
            </a:r>
            <a:r>
              <a:rPr b="0" i="0" lang="en" sz="1400" u="none" cap="none" strike="noStrike">
                <a:solidFill>
                  <a:srgbClr val="7F7F7F"/>
                </a:solidFill>
                <a:latin typeface="Arial"/>
                <a:ea typeface="Arial"/>
                <a:cs typeface="Arial"/>
                <a:sym typeface="Arial"/>
              </a:rPr>
              <a:t> select </a:t>
            </a:r>
            <a:r>
              <a:rPr lang="en">
                <a:solidFill>
                  <a:schemeClr val="accent3"/>
                </a:solidFill>
              </a:rPr>
              <a:t>A</a:t>
            </a:r>
            <a:r>
              <a:rPr b="0" i="0" lang="en" sz="1400" u="none" cap="none" strike="noStrike">
                <a:solidFill>
                  <a:schemeClr val="accent3"/>
                </a:solidFill>
                <a:latin typeface="Arial"/>
                <a:ea typeface="Arial"/>
                <a:cs typeface="Arial"/>
                <a:sym typeface="Arial"/>
              </a:rPr>
              <a:t>dd column by fetching URLs</a:t>
            </a:r>
            <a:r>
              <a:rPr b="0" i="0" lang="en" sz="1400" u="none" cap="none" strike="noStrike">
                <a:solidFill>
                  <a:srgbClr val="7F7F7F"/>
                </a:solidFill>
                <a:latin typeface="Arial"/>
                <a:ea typeface="Arial"/>
                <a:cs typeface="Arial"/>
                <a:sym typeface="Arial"/>
              </a:rPr>
              <a:t>.</a:t>
            </a:r>
            <a:endParaRPr b="0" i="0" sz="1050" u="none" cap="none" strike="noStrike">
              <a:solidFill>
                <a:srgbClr val="7F7F7F"/>
              </a:solidFill>
              <a:latin typeface="Arial"/>
              <a:ea typeface="Arial"/>
              <a:cs typeface="Arial"/>
              <a:sym typeface="Arial"/>
            </a:endParaRPr>
          </a:p>
        </p:txBody>
      </p:sp>
      <p:sp>
        <p:nvSpPr>
          <p:cNvPr id="480" name="Google Shape;480;p34"/>
          <p:cNvSpPr/>
          <p:nvPr/>
        </p:nvSpPr>
        <p:spPr>
          <a:xfrm>
            <a:off x="4572000" y="3076850"/>
            <a:ext cx="1160100" cy="1467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5"/>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MANIPULATING/MANGLING DATA</a:t>
            </a:r>
            <a:endParaRPr b="1" i="0" sz="100" u="none" cap="none" strike="noStrike">
              <a:solidFill>
                <a:schemeClr val="accent1"/>
              </a:solidFill>
              <a:latin typeface="Arial"/>
              <a:ea typeface="Arial"/>
              <a:cs typeface="Arial"/>
              <a:sym typeface="Arial"/>
            </a:endParaRPr>
          </a:p>
        </p:txBody>
      </p:sp>
      <p:sp>
        <p:nvSpPr>
          <p:cNvPr id="486" name="Google Shape;486;p35"/>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Reconciliation</a:t>
            </a:r>
            <a:endParaRPr b="1" i="0" sz="2200" u="none" cap="none" strike="noStrike">
              <a:solidFill>
                <a:schemeClr val="dk2"/>
              </a:solidFill>
              <a:latin typeface="Arial"/>
              <a:ea typeface="Arial"/>
              <a:cs typeface="Arial"/>
              <a:sym typeface="Arial"/>
            </a:endParaRPr>
          </a:p>
        </p:txBody>
      </p:sp>
      <p:pic>
        <p:nvPicPr>
          <p:cNvPr id="487" name="Google Shape;487;p35"/>
          <p:cNvPicPr preferRelativeResize="0"/>
          <p:nvPr/>
        </p:nvPicPr>
        <p:blipFill rotWithShape="1">
          <a:blip r:embed="rId3">
            <a:alphaModFix/>
          </a:blip>
          <a:srcRect b="0" l="0" r="0" t="0"/>
          <a:stretch/>
        </p:blipFill>
        <p:spPr>
          <a:xfrm>
            <a:off x="2147675" y="1485525"/>
            <a:ext cx="4298850" cy="3447749"/>
          </a:xfrm>
          <a:prstGeom prst="rect">
            <a:avLst/>
          </a:prstGeom>
          <a:noFill/>
          <a:ln>
            <a:noFill/>
          </a:ln>
        </p:spPr>
      </p:pic>
      <p:sp>
        <p:nvSpPr>
          <p:cNvPr id="488" name="Google Shape;488;p35"/>
          <p:cNvSpPr/>
          <p:nvPr/>
        </p:nvSpPr>
        <p:spPr>
          <a:xfrm>
            <a:off x="2270425" y="2613975"/>
            <a:ext cx="3125400" cy="4317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9" name="Google Shape;489;p35"/>
          <p:cNvSpPr/>
          <p:nvPr/>
        </p:nvSpPr>
        <p:spPr>
          <a:xfrm rot="8737482">
            <a:off x="5318823" y="2108122"/>
            <a:ext cx="1036642" cy="406820"/>
          </a:xfrm>
          <a:prstGeom prst="rightArrow">
            <a:avLst>
              <a:gd fmla="val 50000" name="adj1"/>
              <a:gd fmla="val 50000" name="adj2"/>
            </a:avLst>
          </a:prstGeom>
          <a:solidFill>
            <a:schemeClr val="accent3">
              <a:alpha val="22745"/>
            </a:schemeClr>
          </a:solidFill>
          <a:ln cap="rnd"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0" name="Google Shape;490;p35"/>
          <p:cNvSpPr txBox="1"/>
          <p:nvPr/>
        </p:nvSpPr>
        <p:spPr>
          <a:xfrm>
            <a:off x="250825" y="800725"/>
            <a:ext cx="86142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A new box will open. Enter the URL to draw information from, as shown below. </a:t>
            </a:r>
            <a:endParaRPr b="0" i="0" sz="1050" u="none" cap="none" strike="noStrike">
              <a:solidFill>
                <a:srgbClr val="7F7F7F"/>
              </a:solidFill>
              <a:latin typeface="Arial"/>
              <a:ea typeface="Arial"/>
              <a:cs typeface="Arial"/>
              <a:sym typeface="Arial"/>
            </a:endParaRPr>
          </a:p>
        </p:txBody>
      </p:sp>
      <p:sp>
        <p:nvSpPr>
          <p:cNvPr id="491" name="Google Shape;491;p35"/>
          <p:cNvSpPr/>
          <p:nvPr/>
        </p:nvSpPr>
        <p:spPr>
          <a:xfrm>
            <a:off x="3002325" y="1849850"/>
            <a:ext cx="1944900" cy="1467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36"/>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MANIPULATING/MANGLING DATA</a:t>
            </a:r>
            <a:endParaRPr b="1" i="0" sz="100" u="none" cap="none" strike="noStrike">
              <a:solidFill>
                <a:schemeClr val="accent1"/>
              </a:solidFill>
              <a:latin typeface="Arial"/>
              <a:ea typeface="Arial"/>
              <a:cs typeface="Arial"/>
              <a:sym typeface="Arial"/>
            </a:endParaRPr>
          </a:p>
        </p:txBody>
      </p:sp>
      <p:sp>
        <p:nvSpPr>
          <p:cNvPr id="497" name="Google Shape;497;p36"/>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Reconciliation</a:t>
            </a:r>
            <a:endParaRPr b="1" i="0" sz="2200" u="none" cap="none" strike="noStrike">
              <a:solidFill>
                <a:schemeClr val="dk2"/>
              </a:solidFill>
              <a:latin typeface="Arial"/>
              <a:ea typeface="Arial"/>
              <a:cs typeface="Arial"/>
              <a:sym typeface="Arial"/>
            </a:endParaRPr>
          </a:p>
        </p:txBody>
      </p:sp>
      <p:pic>
        <p:nvPicPr>
          <p:cNvPr id="498" name="Google Shape;498;p36"/>
          <p:cNvPicPr preferRelativeResize="0"/>
          <p:nvPr/>
        </p:nvPicPr>
        <p:blipFill rotWithShape="1">
          <a:blip r:embed="rId3">
            <a:alphaModFix/>
          </a:blip>
          <a:srcRect b="0" l="0" r="0" t="0"/>
          <a:stretch/>
        </p:blipFill>
        <p:spPr>
          <a:xfrm>
            <a:off x="711450" y="1618150"/>
            <a:ext cx="7721102" cy="3168049"/>
          </a:xfrm>
          <a:prstGeom prst="rect">
            <a:avLst/>
          </a:prstGeom>
          <a:noFill/>
          <a:ln>
            <a:noFill/>
          </a:ln>
        </p:spPr>
      </p:pic>
      <p:sp>
        <p:nvSpPr>
          <p:cNvPr id="499" name="Google Shape;499;p36"/>
          <p:cNvSpPr/>
          <p:nvPr/>
        </p:nvSpPr>
        <p:spPr>
          <a:xfrm>
            <a:off x="2411425" y="2463900"/>
            <a:ext cx="6021000" cy="3252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0" name="Google Shape;500;p36"/>
          <p:cNvSpPr txBox="1"/>
          <p:nvPr/>
        </p:nvSpPr>
        <p:spPr>
          <a:xfrm>
            <a:off x="250825" y="800725"/>
            <a:ext cx="86142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The data from API will be placed in a new column. </a:t>
            </a:r>
            <a:endParaRPr b="0" i="0" sz="1050" u="none" cap="none" strike="noStrike">
              <a:solidFill>
                <a:srgbClr val="7F7F7F"/>
              </a:solidFill>
              <a:latin typeface="Arial"/>
              <a:ea typeface="Arial"/>
              <a:cs typeface="Arial"/>
              <a:sym typeface="Arial"/>
            </a:endParaRPr>
          </a:p>
        </p:txBody>
      </p:sp>
      <p:sp>
        <p:nvSpPr>
          <p:cNvPr id="501" name="Google Shape;501;p36"/>
          <p:cNvSpPr/>
          <p:nvPr/>
        </p:nvSpPr>
        <p:spPr>
          <a:xfrm rot="8381729">
            <a:off x="6574767" y="1833088"/>
            <a:ext cx="1036562" cy="406944"/>
          </a:xfrm>
          <a:prstGeom prst="rightArrow">
            <a:avLst>
              <a:gd fmla="val 50000" name="adj1"/>
              <a:gd fmla="val 50000" name="adj2"/>
            </a:avLst>
          </a:prstGeom>
          <a:solidFill>
            <a:schemeClr val="accent3">
              <a:alpha val="22745"/>
            </a:schemeClr>
          </a:solidFill>
          <a:ln cap="rnd"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37"/>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MANIPULATING/MANGLING DATA</a:t>
            </a:r>
            <a:endParaRPr b="1" i="0" sz="100" u="none" cap="none" strike="noStrike">
              <a:solidFill>
                <a:schemeClr val="accent1"/>
              </a:solidFill>
              <a:latin typeface="Arial"/>
              <a:ea typeface="Arial"/>
              <a:cs typeface="Arial"/>
              <a:sym typeface="Arial"/>
            </a:endParaRPr>
          </a:p>
        </p:txBody>
      </p:sp>
      <p:sp>
        <p:nvSpPr>
          <p:cNvPr id="507" name="Google Shape;507;p37"/>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Reconciliation</a:t>
            </a:r>
            <a:endParaRPr b="1" i="0" sz="2200" u="none" cap="none" strike="noStrike">
              <a:solidFill>
                <a:schemeClr val="dk2"/>
              </a:solidFill>
              <a:latin typeface="Arial"/>
              <a:ea typeface="Arial"/>
              <a:cs typeface="Arial"/>
              <a:sym typeface="Arial"/>
            </a:endParaRPr>
          </a:p>
        </p:txBody>
      </p:sp>
      <p:pic>
        <p:nvPicPr>
          <p:cNvPr id="508" name="Google Shape;508;p37"/>
          <p:cNvPicPr preferRelativeResize="0"/>
          <p:nvPr/>
        </p:nvPicPr>
        <p:blipFill rotWithShape="1">
          <a:blip r:embed="rId3">
            <a:alphaModFix/>
          </a:blip>
          <a:srcRect b="15436" l="23623" r="0" t="20241"/>
          <a:stretch/>
        </p:blipFill>
        <p:spPr>
          <a:xfrm>
            <a:off x="1080038" y="1495988"/>
            <a:ext cx="6983923" cy="3308426"/>
          </a:xfrm>
          <a:prstGeom prst="rect">
            <a:avLst/>
          </a:prstGeom>
          <a:noFill/>
          <a:ln>
            <a:noFill/>
          </a:ln>
        </p:spPr>
      </p:pic>
      <p:sp>
        <p:nvSpPr>
          <p:cNvPr id="509" name="Google Shape;509;p37"/>
          <p:cNvSpPr/>
          <p:nvPr/>
        </p:nvSpPr>
        <p:spPr>
          <a:xfrm>
            <a:off x="4218500" y="2689700"/>
            <a:ext cx="869100" cy="1467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0" name="Google Shape;510;p37"/>
          <p:cNvSpPr/>
          <p:nvPr/>
        </p:nvSpPr>
        <p:spPr>
          <a:xfrm rot="8100703">
            <a:off x="6783305" y="2447336"/>
            <a:ext cx="1036689" cy="406869"/>
          </a:xfrm>
          <a:prstGeom prst="rightArrow">
            <a:avLst>
              <a:gd fmla="val 50000" name="adj1"/>
              <a:gd fmla="val 50000" name="adj2"/>
            </a:avLst>
          </a:prstGeom>
          <a:solidFill>
            <a:schemeClr val="accent3">
              <a:alpha val="22745"/>
            </a:schemeClr>
          </a:solidFill>
          <a:ln cap="rnd"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1" name="Google Shape;511;p37"/>
          <p:cNvSpPr txBox="1"/>
          <p:nvPr/>
        </p:nvSpPr>
        <p:spPr>
          <a:xfrm>
            <a:off x="250825" y="800725"/>
            <a:ext cx="86142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
                <a:solidFill>
                  <a:srgbClr val="7F7F7F"/>
                </a:solidFill>
              </a:rPr>
              <a:t>To extract </a:t>
            </a:r>
            <a:r>
              <a:rPr lang="en">
                <a:solidFill>
                  <a:srgbClr val="7F7F7F"/>
                </a:solidFill>
              </a:rPr>
              <a:t>only</a:t>
            </a:r>
            <a:r>
              <a:rPr lang="en">
                <a:solidFill>
                  <a:srgbClr val="7F7F7F"/>
                </a:solidFill>
              </a:rPr>
              <a:t> the necessary columns</a:t>
            </a:r>
            <a:r>
              <a:rPr b="0" i="0" lang="en" sz="1400" u="none" cap="none" strike="noStrike">
                <a:solidFill>
                  <a:srgbClr val="7F7F7F"/>
                </a:solidFill>
                <a:latin typeface="Arial"/>
                <a:ea typeface="Arial"/>
                <a:cs typeface="Arial"/>
                <a:sym typeface="Arial"/>
              </a:rPr>
              <a:t>, </a:t>
            </a:r>
            <a:r>
              <a:rPr lang="en">
                <a:solidFill>
                  <a:srgbClr val="7F7F7F"/>
                </a:solidFill>
              </a:rPr>
              <a:t>select </a:t>
            </a:r>
            <a:r>
              <a:rPr lang="en">
                <a:solidFill>
                  <a:schemeClr val="accent3"/>
                </a:solidFill>
              </a:rPr>
              <a:t>A</a:t>
            </a:r>
            <a:r>
              <a:rPr b="0" i="0" lang="en" sz="1400" u="none" cap="none" strike="noStrike">
                <a:solidFill>
                  <a:schemeClr val="accent3"/>
                </a:solidFill>
                <a:latin typeface="Arial"/>
                <a:ea typeface="Arial"/>
                <a:cs typeface="Arial"/>
                <a:sym typeface="Arial"/>
              </a:rPr>
              <a:t>dd column based on this column</a:t>
            </a:r>
            <a:r>
              <a:rPr lang="en">
                <a:solidFill>
                  <a:schemeClr val="accent3"/>
                </a:solidFill>
              </a:rPr>
              <a:t> </a:t>
            </a:r>
            <a:r>
              <a:rPr lang="en">
                <a:solidFill>
                  <a:srgbClr val="7F7F7F"/>
                </a:solidFill>
              </a:rPr>
              <a:t>from the </a:t>
            </a:r>
            <a:r>
              <a:rPr lang="en">
                <a:solidFill>
                  <a:schemeClr val="accent3"/>
                </a:solidFill>
              </a:rPr>
              <a:t>Edit column</a:t>
            </a:r>
            <a:r>
              <a:rPr lang="en">
                <a:solidFill>
                  <a:srgbClr val="7F7F7F"/>
                </a:solidFill>
              </a:rPr>
              <a:t> options.</a:t>
            </a:r>
            <a:endParaRPr b="0" i="0" sz="1050" u="none" cap="none" strike="noStrike">
              <a:solidFill>
                <a:schemeClr val="accent3"/>
              </a:solidFill>
              <a:latin typeface="Arial"/>
              <a:ea typeface="Arial"/>
              <a:cs typeface="Arial"/>
              <a:sym typeface="Arial"/>
            </a:endParaRPr>
          </a:p>
        </p:txBody>
      </p:sp>
      <p:sp>
        <p:nvSpPr>
          <p:cNvPr id="512" name="Google Shape;512;p37"/>
          <p:cNvSpPr/>
          <p:nvPr/>
        </p:nvSpPr>
        <p:spPr>
          <a:xfrm>
            <a:off x="5087600" y="3076875"/>
            <a:ext cx="1832700" cy="1467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38"/>
          <p:cNvSpPr txBox="1"/>
          <p:nvPr/>
        </p:nvSpPr>
        <p:spPr>
          <a:xfrm>
            <a:off x="250825" y="800725"/>
            <a:ext cx="86142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In the </a:t>
            </a:r>
            <a:r>
              <a:rPr b="0" i="0" lang="en" sz="1400" u="none" cap="none" strike="noStrike">
                <a:solidFill>
                  <a:schemeClr val="accent3"/>
                </a:solidFill>
                <a:latin typeface="Arial"/>
                <a:ea typeface="Arial"/>
                <a:cs typeface="Arial"/>
                <a:sym typeface="Arial"/>
              </a:rPr>
              <a:t>Expression</a:t>
            </a:r>
            <a:r>
              <a:rPr b="0" i="0" lang="en" sz="1400" u="none" cap="none" strike="noStrike">
                <a:solidFill>
                  <a:srgbClr val="7F7F7F"/>
                </a:solidFill>
                <a:latin typeface="Arial"/>
                <a:ea typeface="Arial"/>
                <a:cs typeface="Arial"/>
                <a:sym typeface="Arial"/>
              </a:rPr>
              <a:t> </a:t>
            </a:r>
            <a:r>
              <a:rPr lang="en">
                <a:solidFill>
                  <a:srgbClr val="7F7F7F"/>
                </a:solidFill>
              </a:rPr>
              <a:t>field</a:t>
            </a:r>
            <a:r>
              <a:rPr b="0" i="0" lang="en" sz="1400" u="none" cap="none" strike="noStrike">
                <a:solidFill>
                  <a:srgbClr val="7F7F7F"/>
                </a:solidFill>
                <a:latin typeface="Arial"/>
                <a:ea typeface="Arial"/>
                <a:cs typeface="Arial"/>
                <a:sym typeface="Arial"/>
              </a:rPr>
              <a:t>, use the equation						       to select the categories </a:t>
            </a:r>
            <a:r>
              <a:rPr lang="en">
                <a:solidFill>
                  <a:srgbClr val="7F7F7F"/>
                </a:solidFill>
              </a:rPr>
              <a:t>for</a:t>
            </a:r>
            <a:r>
              <a:rPr b="0" i="0" lang="en" sz="1400" u="none" cap="none" strike="noStrike">
                <a:solidFill>
                  <a:srgbClr val="7F7F7F"/>
                </a:solidFill>
                <a:latin typeface="Arial"/>
                <a:ea typeface="Arial"/>
                <a:cs typeface="Arial"/>
                <a:sym typeface="Arial"/>
              </a:rPr>
              <a:t> </a:t>
            </a:r>
            <a:r>
              <a:rPr lang="en">
                <a:solidFill>
                  <a:srgbClr val="7F7F7F"/>
                </a:solidFill>
              </a:rPr>
              <a:t>the program </a:t>
            </a:r>
            <a:r>
              <a:rPr b="0" i="0" lang="en" sz="1400" u="none" cap="none" strike="noStrike">
                <a:solidFill>
                  <a:srgbClr val="7F7F7F"/>
                </a:solidFill>
                <a:latin typeface="Arial"/>
                <a:ea typeface="Arial"/>
                <a:cs typeface="Arial"/>
                <a:sym typeface="Arial"/>
              </a:rPr>
              <a:t>to separate by.</a:t>
            </a:r>
            <a:endParaRPr b="0" i="0" sz="1050" u="none" cap="none" strike="noStrike">
              <a:solidFill>
                <a:srgbClr val="7F7F7F"/>
              </a:solidFill>
              <a:latin typeface="Arial"/>
              <a:ea typeface="Arial"/>
              <a:cs typeface="Arial"/>
              <a:sym typeface="Arial"/>
            </a:endParaRPr>
          </a:p>
        </p:txBody>
      </p:sp>
      <p:sp>
        <p:nvSpPr>
          <p:cNvPr id="518" name="Google Shape;518;p38"/>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MANIPULATING/MANGLING DATA</a:t>
            </a:r>
            <a:endParaRPr b="1" i="0" sz="100" u="none" cap="none" strike="noStrike">
              <a:solidFill>
                <a:schemeClr val="accent1"/>
              </a:solidFill>
              <a:latin typeface="Arial"/>
              <a:ea typeface="Arial"/>
              <a:cs typeface="Arial"/>
              <a:sym typeface="Arial"/>
            </a:endParaRPr>
          </a:p>
        </p:txBody>
      </p:sp>
      <p:sp>
        <p:nvSpPr>
          <p:cNvPr id="519" name="Google Shape;519;p38"/>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Reconciliation</a:t>
            </a:r>
            <a:endParaRPr b="1" i="0" sz="2200" u="none" cap="none" strike="noStrike">
              <a:solidFill>
                <a:schemeClr val="dk2"/>
              </a:solidFill>
              <a:latin typeface="Arial"/>
              <a:ea typeface="Arial"/>
              <a:cs typeface="Arial"/>
              <a:sym typeface="Arial"/>
            </a:endParaRPr>
          </a:p>
        </p:txBody>
      </p:sp>
      <p:pic>
        <p:nvPicPr>
          <p:cNvPr id="520" name="Google Shape;520;p38"/>
          <p:cNvPicPr preferRelativeResize="0"/>
          <p:nvPr/>
        </p:nvPicPr>
        <p:blipFill rotWithShape="1">
          <a:blip r:embed="rId3">
            <a:alphaModFix/>
          </a:blip>
          <a:srcRect b="0" l="0" r="0" t="0"/>
          <a:stretch/>
        </p:blipFill>
        <p:spPr>
          <a:xfrm>
            <a:off x="2620850" y="1491775"/>
            <a:ext cx="4456776" cy="3316850"/>
          </a:xfrm>
          <a:prstGeom prst="rect">
            <a:avLst/>
          </a:prstGeom>
          <a:noFill/>
          <a:ln>
            <a:noFill/>
          </a:ln>
        </p:spPr>
      </p:pic>
      <p:sp>
        <p:nvSpPr>
          <p:cNvPr id="521" name="Google Shape;521;p38"/>
          <p:cNvSpPr/>
          <p:nvPr/>
        </p:nvSpPr>
        <p:spPr>
          <a:xfrm>
            <a:off x="2774975" y="2355850"/>
            <a:ext cx="3181500" cy="5397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2" name="Google Shape;522;p38"/>
          <p:cNvSpPr/>
          <p:nvPr/>
        </p:nvSpPr>
        <p:spPr>
          <a:xfrm rot="8737482">
            <a:off x="5859173" y="1875247"/>
            <a:ext cx="1036642" cy="406820"/>
          </a:xfrm>
          <a:prstGeom prst="rightArrow">
            <a:avLst>
              <a:gd fmla="val 50000" name="adj1"/>
              <a:gd fmla="val 50000" name="adj2"/>
            </a:avLst>
          </a:prstGeom>
          <a:solidFill>
            <a:schemeClr val="accent3">
              <a:alpha val="22745"/>
            </a:schemeClr>
          </a:solidFill>
          <a:ln cap="rnd"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3" name="Google Shape;523;p38"/>
          <p:cNvSpPr/>
          <p:nvPr/>
        </p:nvSpPr>
        <p:spPr>
          <a:xfrm>
            <a:off x="3467995" y="685243"/>
            <a:ext cx="2560200" cy="320100"/>
          </a:xfrm>
          <a:prstGeom prst="roundRect">
            <a:avLst>
              <a:gd fmla="val 16667" name="adj"/>
            </a:avLst>
          </a:prstGeom>
          <a:solidFill>
            <a:srgbClr val="F0F3F3"/>
          </a:solidFill>
          <a:ln cap="flat" cmpd="sng" w="9525">
            <a:solidFill>
              <a:srgbClr val="446DC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accent5"/>
                </a:solidFill>
                <a:latin typeface="Consolas"/>
                <a:ea typeface="Consolas"/>
                <a:cs typeface="Consolas"/>
                <a:sym typeface="Consolas"/>
              </a:rPr>
              <a:t>value.parseJson().get(“ ”)</a:t>
            </a:r>
            <a:endParaRPr b="0" i="0" sz="1200" u="none" cap="none" strike="noStrike">
              <a:solidFill>
                <a:schemeClr val="accent5"/>
              </a:solidFill>
              <a:latin typeface="Consolas"/>
              <a:ea typeface="Consolas"/>
              <a:cs typeface="Consolas"/>
              <a:sym typeface="Consola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39"/>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MANIPULATING/MANGLING DATA</a:t>
            </a:r>
            <a:endParaRPr b="1" i="0" sz="100" u="none" cap="none" strike="noStrike">
              <a:solidFill>
                <a:schemeClr val="accent1"/>
              </a:solidFill>
              <a:latin typeface="Arial"/>
              <a:ea typeface="Arial"/>
              <a:cs typeface="Arial"/>
              <a:sym typeface="Arial"/>
            </a:endParaRPr>
          </a:p>
        </p:txBody>
      </p:sp>
      <p:sp>
        <p:nvSpPr>
          <p:cNvPr id="529" name="Google Shape;529;p39"/>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Reconciliation</a:t>
            </a:r>
            <a:endParaRPr b="1" i="0" sz="2200" u="none" cap="none" strike="noStrike">
              <a:solidFill>
                <a:schemeClr val="dk2"/>
              </a:solidFill>
              <a:latin typeface="Arial"/>
              <a:ea typeface="Arial"/>
              <a:cs typeface="Arial"/>
              <a:sym typeface="Arial"/>
            </a:endParaRPr>
          </a:p>
        </p:txBody>
      </p:sp>
      <p:pic>
        <p:nvPicPr>
          <p:cNvPr id="530" name="Google Shape;530;p39"/>
          <p:cNvPicPr preferRelativeResize="0"/>
          <p:nvPr/>
        </p:nvPicPr>
        <p:blipFill rotWithShape="1">
          <a:blip r:embed="rId3">
            <a:alphaModFix/>
          </a:blip>
          <a:srcRect b="0" l="0" r="0" t="0"/>
          <a:stretch/>
        </p:blipFill>
        <p:spPr>
          <a:xfrm>
            <a:off x="727675" y="1519150"/>
            <a:ext cx="7908384" cy="3244899"/>
          </a:xfrm>
          <a:prstGeom prst="rect">
            <a:avLst/>
          </a:prstGeom>
          <a:noFill/>
          <a:ln>
            <a:noFill/>
          </a:ln>
        </p:spPr>
      </p:pic>
      <p:sp>
        <p:nvSpPr>
          <p:cNvPr id="531" name="Google Shape;531;p39"/>
          <p:cNvSpPr/>
          <p:nvPr/>
        </p:nvSpPr>
        <p:spPr>
          <a:xfrm>
            <a:off x="5535925" y="2301900"/>
            <a:ext cx="518700" cy="24621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2" name="Google Shape;532;p39"/>
          <p:cNvSpPr/>
          <p:nvPr/>
        </p:nvSpPr>
        <p:spPr>
          <a:xfrm rot="8737482">
            <a:off x="6016598" y="1776247"/>
            <a:ext cx="1036642" cy="406820"/>
          </a:xfrm>
          <a:prstGeom prst="rightArrow">
            <a:avLst>
              <a:gd fmla="val 50000" name="adj1"/>
              <a:gd fmla="val 50000" name="adj2"/>
            </a:avLst>
          </a:prstGeom>
          <a:solidFill>
            <a:schemeClr val="accent3">
              <a:alpha val="22745"/>
            </a:schemeClr>
          </a:solidFill>
          <a:ln cap="rnd"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3" name="Google Shape;533;p39"/>
          <p:cNvSpPr txBox="1"/>
          <p:nvPr/>
        </p:nvSpPr>
        <p:spPr>
          <a:xfrm>
            <a:off x="250825" y="800725"/>
            <a:ext cx="86142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The data will be placed in a new column.</a:t>
            </a:r>
            <a:endParaRPr b="0" i="0" sz="1050" u="none" cap="none" strike="noStrike">
              <a:solidFill>
                <a:srgbClr val="7F7F7F"/>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4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MANIPULATING/MANGLING DATA</a:t>
            </a:r>
            <a:endParaRPr b="1" i="0" sz="100" u="none" cap="none" strike="noStrike">
              <a:solidFill>
                <a:schemeClr val="accent1"/>
              </a:solidFill>
              <a:latin typeface="Arial"/>
              <a:ea typeface="Arial"/>
              <a:cs typeface="Arial"/>
              <a:sym typeface="Arial"/>
            </a:endParaRPr>
          </a:p>
        </p:txBody>
      </p:sp>
      <p:sp>
        <p:nvSpPr>
          <p:cNvPr id="539" name="Google Shape;539;p40"/>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Reconciliation</a:t>
            </a:r>
            <a:endParaRPr b="1" i="0" sz="2200" u="none" cap="none" strike="noStrike">
              <a:solidFill>
                <a:schemeClr val="dk2"/>
              </a:solidFill>
              <a:latin typeface="Arial"/>
              <a:ea typeface="Arial"/>
              <a:cs typeface="Arial"/>
              <a:sym typeface="Arial"/>
            </a:endParaRPr>
          </a:p>
        </p:txBody>
      </p:sp>
      <p:sp>
        <p:nvSpPr>
          <p:cNvPr id="540" name="Google Shape;540;p40"/>
          <p:cNvSpPr txBox="1"/>
          <p:nvPr/>
        </p:nvSpPr>
        <p:spPr>
          <a:xfrm>
            <a:off x="250825" y="800725"/>
            <a:ext cx="86142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Under </a:t>
            </a:r>
            <a:r>
              <a:rPr lang="en">
                <a:solidFill>
                  <a:schemeClr val="accent3"/>
                </a:solidFill>
              </a:rPr>
              <a:t>E</a:t>
            </a:r>
            <a:r>
              <a:rPr b="0" i="0" lang="en" sz="1400" u="none" cap="none" strike="noStrike">
                <a:solidFill>
                  <a:schemeClr val="accent3"/>
                </a:solidFill>
                <a:latin typeface="Arial"/>
                <a:ea typeface="Arial"/>
                <a:cs typeface="Arial"/>
                <a:sym typeface="Arial"/>
              </a:rPr>
              <a:t>dit column</a:t>
            </a:r>
            <a:r>
              <a:rPr b="0" i="0" lang="en" sz="1400" u="none" cap="none" strike="noStrike">
                <a:solidFill>
                  <a:srgbClr val="7F7F7F"/>
                </a:solidFill>
                <a:latin typeface="Arial"/>
                <a:ea typeface="Arial"/>
                <a:cs typeface="Arial"/>
                <a:sym typeface="Arial"/>
              </a:rPr>
              <a:t>, you can also select </a:t>
            </a:r>
            <a:r>
              <a:rPr lang="en">
                <a:solidFill>
                  <a:schemeClr val="accent3"/>
                </a:solidFill>
              </a:rPr>
              <a:t>S</a:t>
            </a:r>
            <a:r>
              <a:rPr b="0" i="0" lang="en" sz="1400" u="none" cap="none" strike="noStrike">
                <a:solidFill>
                  <a:schemeClr val="accent3"/>
                </a:solidFill>
                <a:latin typeface="Arial"/>
                <a:ea typeface="Arial"/>
                <a:cs typeface="Arial"/>
                <a:sym typeface="Arial"/>
              </a:rPr>
              <a:t>plit into several columns</a:t>
            </a:r>
            <a:r>
              <a:rPr lang="en">
                <a:solidFill>
                  <a:schemeClr val="accent3"/>
                </a:solidFill>
              </a:rPr>
              <a:t>…</a:t>
            </a:r>
            <a:r>
              <a:rPr lang="en">
                <a:solidFill>
                  <a:srgbClr val="7F7F7F"/>
                </a:solidFill>
              </a:rPr>
              <a:t>.</a:t>
            </a:r>
            <a:r>
              <a:rPr b="0" i="0" lang="en" sz="1400" u="none" cap="none" strike="noStrike">
                <a:solidFill>
                  <a:srgbClr val="7F7F7F"/>
                </a:solidFill>
                <a:latin typeface="Arial"/>
                <a:ea typeface="Arial"/>
                <a:cs typeface="Arial"/>
                <a:sym typeface="Arial"/>
              </a:rPr>
              <a:t> Choose a character to separate on. </a:t>
            </a:r>
            <a:r>
              <a:rPr lang="en">
                <a:solidFill>
                  <a:srgbClr val="7F7F7F"/>
                </a:solidFill>
              </a:rPr>
              <a:t>A common </a:t>
            </a:r>
            <a:r>
              <a:rPr lang="en">
                <a:solidFill>
                  <a:srgbClr val="7F7F7F"/>
                </a:solidFill>
              </a:rPr>
              <a:t>separator, or delimiter,</a:t>
            </a:r>
            <a:r>
              <a:rPr b="0" i="0" lang="en" sz="1400" u="none" cap="none" strike="noStrike">
                <a:solidFill>
                  <a:srgbClr val="7F7F7F"/>
                </a:solidFill>
                <a:latin typeface="Arial"/>
                <a:ea typeface="Arial"/>
                <a:cs typeface="Arial"/>
                <a:sym typeface="Arial"/>
              </a:rPr>
              <a:t> is a comma.</a:t>
            </a:r>
            <a:endParaRPr b="0" i="0" sz="1050" u="none" cap="none" strike="noStrike">
              <a:solidFill>
                <a:srgbClr val="7F7F7F"/>
              </a:solidFill>
              <a:latin typeface="Arial"/>
              <a:ea typeface="Arial"/>
              <a:cs typeface="Arial"/>
              <a:sym typeface="Arial"/>
            </a:endParaRPr>
          </a:p>
        </p:txBody>
      </p:sp>
      <p:pic>
        <p:nvPicPr>
          <p:cNvPr id="541" name="Google Shape;541;p40"/>
          <p:cNvPicPr preferRelativeResize="0"/>
          <p:nvPr/>
        </p:nvPicPr>
        <p:blipFill rotWithShape="1">
          <a:blip r:embed="rId3">
            <a:alphaModFix/>
          </a:blip>
          <a:srcRect b="0" l="0" r="0" t="0"/>
          <a:stretch/>
        </p:blipFill>
        <p:spPr>
          <a:xfrm>
            <a:off x="1652180" y="1737250"/>
            <a:ext cx="5839650" cy="2742667"/>
          </a:xfrm>
          <a:prstGeom prst="rect">
            <a:avLst/>
          </a:prstGeom>
          <a:noFill/>
          <a:ln>
            <a:noFill/>
          </a:ln>
        </p:spPr>
      </p:pic>
      <p:sp>
        <p:nvSpPr>
          <p:cNvPr id="542" name="Google Shape;542;p40"/>
          <p:cNvSpPr/>
          <p:nvPr/>
        </p:nvSpPr>
        <p:spPr>
          <a:xfrm>
            <a:off x="1762550" y="2425725"/>
            <a:ext cx="1697100" cy="5043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3" name="Google Shape;543;p40"/>
          <p:cNvSpPr/>
          <p:nvPr/>
        </p:nvSpPr>
        <p:spPr>
          <a:xfrm rot="8737482">
            <a:off x="3401166" y="1977579"/>
            <a:ext cx="1036642" cy="406820"/>
          </a:xfrm>
          <a:prstGeom prst="rightArrow">
            <a:avLst>
              <a:gd fmla="val 50000" name="adj1"/>
              <a:gd fmla="val 50000" name="adj2"/>
            </a:avLst>
          </a:prstGeom>
          <a:solidFill>
            <a:schemeClr val="accent3">
              <a:alpha val="22745"/>
            </a:schemeClr>
          </a:solidFill>
          <a:ln cap="rnd"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id="548" name="Google Shape;548;p41"/>
          <p:cNvPicPr preferRelativeResize="0"/>
          <p:nvPr/>
        </p:nvPicPr>
        <p:blipFill rotWithShape="1">
          <a:blip r:embed="rId3">
            <a:alphaModFix/>
          </a:blip>
          <a:srcRect b="0" l="0" r="0" t="0"/>
          <a:stretch/>
        </p:blipFill>
        <p:spPr>
          <a:xfrm>
            <a:off x="443150" y="1618150"/>
            <a:ext cx="7842523" cy="3217899"/>
          </a:xfrm>
          <a:prstGeom prst="rect">
            <a:avLst/>
          </a:prstGeom>
          <a:noFill/>
          <a:ln>
            <a:noFill/>
          </a:ln>
        </p:spPr>
      </p:pic>
      <p:sp>
        <p:nvSpPr>
          <p:cNvPr id="549" name="Google Shape;549;p41"/>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MANIPULATING/MANGLING DATA</a:t>
            </a:r>
            <a:endParaRPr b="1" i="0" sz="100" u="none" cap="none" strike="noStrike">
              <a:solidFill>
                <a:schemeClr val="accent1"/>
              </a:solidFill>
              <a:latin typeface="Arial"/>
              <a:ea typeface="Arial"/>
              <a:cs typeface="Arial"/>
              <a:sym typeface="Arial"/>
            </a:endParaRPr>
          </a:p>
        </p:txBody>
      </p:sp>
      <p:sp>
        <p:nvSpPr>
          <p:cNvPr id="550" name="Google Shape;550;p41"/>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Reconciliation</a:t>
            </a:r>
            <a:endParaRPr b="1" i="0" sz="2200" u="none" cap="none" strike="noStrike">
              <a:solidFill>
                <a:schemeClr val="dk2"/>
              </a:solidFill>
              <a:latin typeface="Arial"/>
              <a:ea typeface="Arial"/>
              <a:cs typeface="Arial"/>
              <a:sym typeface="Arial"/>
            </a:endParaRPr>
          </a:p>
        </p:txBody>
      </p:sp>
      <p:sp>
        <p:nvSpPr>
          <p:cNvPr id="551" name="Google Shape;551;p41"/>
          <p:cNvSpPr txBox="1"/>
          <p:nvPr/>
        </p:nvSpPr>
        <p:spPr>
          <a:xfrm>
            <a:off x="250825" y="800725"/>
            <a:ext cx="6826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The data will be placed in new separate columns.</a:t>
            </a:r>
            <a:endParaRPr b="0" i="0" sz="1050" u="none" cap="none" strike="noStrike">
              <a:solidFill>
                <a:srgbClr val="7F7F7F"/>
              </a:solidFill>
              <a:latin typeface="Arial"/>
              <a:ea typeface="Arial"/>
              <a:cs typeface="Arial"/>
              <a:sym typeface="Arial"/>
            </a:endParaRPr>
          </a:p>
        </p:txBody>
      </p:sp>
      <p:sp>
        <p:nvSpPr>
          <p:cNvPr id="552" name="Google Shape;552;p41"/>
          <p:cNvSpPr/>
          <p:nvPr/>
        </p:nvSpPr>
        <p:spPr>
          <a:xfrm>
            <a:off x="5194850" y="2383050"/>
            <a:ext cx="1874400" cy="2377500"/>
          </a:xfrm>
          <a:prstGeom prst="roundRect">
            <a:avLst>
              <a:gd fmla="val 4635" name="adj"/>
            </a:avLst>
          </a:prstGeom>
          <a:solidFill>
            <a:srgbClr val="73C5AF">
              <a:alpha val="9411"/>
            </a:srgbClr>
          </a:solidFill>
          <a:ln cap="flat" cmpd="sng" w="12700">
            <a:solidFill>
              <a:srgbClr val="3781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3" name="Google Shape;553;p41"/>
          <p:cNvSpPr/>
          <p:nvPr/>
        </p:nvSpPr>
        <p:spPr>
          <a:xfrm flipH="1" rot="-5400000">
            <a:off x="5686257" y="1598483"/>
            <a:ext cx="891600" cy="484500"/>
          </a:xfrm>
          <a:prstGeom prst="rightArrow">
            <a:avLst>
              <a:gd fmla="val 50000" name="adj1"/>
              <a:gd fmla="val 50000" name="adj2"/>
            </a:avLst>
          </a:prstGeom>
          <a:solidFill>
            <a:srgbClr val="73C5AF">
              <a:alpha val="22745"/>
            </a:srgbClr>
          </a:solidFill>
          <a:ln cap="rnd" cmpd="sng" w="12700">
            <a:solidFill>
              <a:srgbClr val="3781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5"/>
          <p:cNvSpPr txBox="1"/>
          <p:nvPr/>
        </p:nvSpPr>
        <p:spPr>
          <a:xfrm>
            <a:off x="250825" y="2895600"/>
            <a:ext cx="2881200" cy="1081200"/>
          </a:xfrm>
          <a:prstGeom prst="rect">
            <a:avLst/>
          </a:prstGeom>
          <a:noFill/>
          <a:ln>
            <a:noFill/>
          </a:ln>
        </p:spPr>
        <p:txBody>
          <a:bodyPr anchorCtr="0" anchor="t" bIns="91425" lIns="0" spcFirstLastPara="1" rIns="91425" wrap="square" tIns="91425">
            <a:noAutofit/>
          </a:bodyPr>
          <a:lstStyle/>
          <a:p>
            <a:pPr indent="-173228" lvl="0" marL="210312" marR="0" rtl="0" algn="l">
              <a:lnSpc>
                <a:spcPct val="100000"/>
              </a:lnSpc>
              <a:spcBef>
                <a:spcPts val="0"/>
              </a:spcBef>
              <a:spcAft>
                <a:spcPts val="0"/>
              </a:spcAft>
              <a:buClr>
                <a:schemeClr val="dk1"/>
              </a:buClr>
              <a:buSzPts val="1000"/>
              <a:buFont typeface="Arial"/>
              <a:buChar char="●"/>
            </a:pPr>
            <a:r>
              <a:rPr b="0" i="0" lang="en" sz="1000" u="none" cap="none" strike="noStrike">
                <a:solidFill>
                  <a:schemeClr val="dk1"/>
                </a:solidFill>
                <a:latin typeface="Arial"/>
                <a:ea typeface="Arial"/>
                <a:cs typeface="Arial"/>
                <a:sym typeface="Arial"/>
              </a:rPr>
              <a:t>The tool formerly known as Google Refine</a:t>
            </a:r>
            <a:endParaRPr b="0" i="0" sz="1400" u="none" cap="none" strike="noStrike">
              <a:solidFill>
                <a:srgbClr val="000000"/>
              </a:solidFill>
              <a:latin typeface="Arial"/>
              <a:ea typeface="Arial"/>
              <a:cs typeface="Arial"/>
              <a:sym typeface="Arial"/>
            </a:endParaRPr>
          </a:p>
          <a:p>
            <a:pPr indent="-173228" lvl="0" marL="210312" marR="0" rtl="0" algn="l">
              <a:lnSpc>
                <a:spcPct val="100000"/>
              </a:lnSpc>
              <a:spcBef>
                <a:spcPts val="900"/>
              </a:spcBef>
              <a:spcAft>
                <a:spcPts val="0"/>
              </a:spcAft>
              <a:buClr>
                <a:schemeClr val="dk1"/>
              </a:buClr>
              <a:buSzPts val="1000"/>
              <a:buFont typeface="Arial"/>
              <a:buChar char="●"/>
            </a:pPr>
            <a:r>
              <a:rPr b="0" i="0" lang="en" sz="1000" u="none" cap="none" strike="noStrike">
                <a:solidFill>
                  <a:schemeClr val="dk1"/>
                </a:solidFill>
                <a:latin typeface="Arial"/>
                <a:ea typeface="Arial"/>
                <a:cs typeface="Arial"/>
                <a:sym typeface="Arial"/>
              </a:rPr>
              <a:t>Free, open source project</a:t>
            </a:r>
            <a:endParaRPr b="0" i="0" sz="1000" u="none" cap="none" strike="noStrike">
              <a:solidFill>
                <a:schemeClr val="dk1"/>
              </a:solidFill>
              <a:latin typeface="Arial"/>
              <a:ea typeface="Arial"/>
              <a:cs typeface="Arial"/>
              <a:sym typeface="Arial"/>
            </a:endParaRPr>
          </a:p>
          <a:p>
            <a:pPr indent="-173228" lvl="0" marL="210312" marR="0" rtl="0" algn="l">
              <a:lnSpc>
                <a:spcPct val="100000"/>
              </a:lnSpc>
              <a:spcBef>
                <a:spcPts val="900"/>
              </a:spcBef>
              <a:spcAft>
                <a:spcPts val="0"/>
              </a:spcAft>
              <a:buClr>
                <a:schemeClr val="dk1"/>
              </a:buClr>
              <a:buSzPts val="1000"/>
              <a:buFont typeface="Arial"/>
              <a:buChar char="●"/>
            </a:pPr>
            <a:r>
              <a:rPr b="0" i="0" lang="en" sz="1000" u="none" cap="none" strike="noStrike">
                <a:solidFill>
                  <a:schemeClr val="dk1"/>
                </a:solidFill>
                <a:latin typeface="Arial"/>
                <a:ea typeface="Arial"/>
                <a:cs typeface="Arial"/>
                <a:sym typeface="Arial"/>
              </a:rPr>
              <a:t>Stand-alone desktop application</a:t>
            </a:r>
            <a:endParaRPr b="0" i="0" sz="1000" u="none" cap="none" strike="noStrike">
              <a:solidFill>
                <a:schemeClr val="dk1"/>
              </a:solidFill>
              <a:latin typeface="Arial"/>
              <a:ea typeface="Arial"/>
              <a:cs typeface="Arial"/>
              <a:sym typeface="Arial"/>
            </a:endParaRPr>
          </a:p>
          <a:p>
            <a:pPr indent="-173228" lvl="0" marL="210312" marR="0" rtl="0" algn="l">
              <a:lnSpc>
                <a:spcPct val="100000"/>
              </a:lnSpc>
              <a:spcBef>
                <a:spcPts val="900"/>
              </a:spcBef>
              <a:spcAft>
                <a:spcPts val="900"/>
              </a:spcAft>
              <a:buClr>
                <a:schemeClr val="dk1"/>
              </a:buClr>
              <a:buSzPts val="1000"/>
              <a:buFont typeface="Arial"/>
              <a:buChar char="●"/>
            </a:pPr>
            <a:r>
              <a:rPr b="0" i="0" lang="en" sz="1000" u="none" cap="none" strike="noStrike">
                <a:solidFill>
                  <a:schemeClr val="dk1"/>
                </a:solidFill>
                <a:latin typeface="Arial"/>
                <a:ea typeface="Arial"/>
                <a:cs typeface="Arial"/>
                <a:sym typeface="Arial"/>
              </a:rPr>
              <a:t>Uses General Refine Expression Language (GREL)</a:t>
            </a:r>
            <a:endParaRPr b="0" i="0" sz="1000" u="none" cap="none" strike="noStrike">
              <a:solidFill>
                <a:schemeClr val="dk1"/>
              </a:solidFill>
              <a:latin typeface="Arial"/>
              <a:ea typeface="Arial"/>
              <a:cs typeface="Arial"/>
              <a:sym typeface="Arial"/>
            </a:endParaRPr>
          </a:p>
        </p:txBody>
      </p:sp>
      <p:sp>
        <p:nvSpPr>
          <p:cNvPr id="175" name="Google Shape;175;p5"/>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What is OpenRefine?</a:t>
            </a:r>
            <a:endParaRPr b="0" i="0" sz="2200" u="none" cap="none" strike="noStrike">
              <a:solidFill>
                <a:schemeClr val="dk2"/>
              </a:solidFill>
              <a:latin typeface="Arial"/>
              <a:ea typeface="Arial"/>
              <a:cs typeface="Arial"/>
              <a:sym typeface="Arial"/>
            </a:endParaRPr>
          </a:p>
        </p:txBody>
      </p:sp>
      <p:sp>
        <p:nvSpPr>
          <p:cNvPr id="176" name="Google Shape;176;p5"/>
          <p:cNvSpPr txBox="1"/>
          <p:nvPr/>
        </p:nvSpPr>
        <p:spPr>
          <a:xfrm>
            <a:off x="4249851" y="4479925"/>
            <a:ext cx="3681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Reference: openrefine.org, Public domain, via Wikimedia Commons</a:t>
            </a:r>
            <a:endParaRPr b="0" i="0" sz="1400" u="none" cap="none" strike="noStrike">
              <a:solidFill>
                <a:srgbClr val="000000"/>
              </a:solidFill>
              <a:latin typeface="Arial"/>
              <a:ea typeface="Arial"/>
              <a:cs typeface="Arial"/>
              <a:sym typeface="Arial"/>
            </a:endParaRPr>
          </a:p>
        </p:txBody>
      </p:sp>
      <p:pic>
        <p:nvPicPr>
          <p:cNvPr id="177" name="Google Shape;177;p5"/>
          <p:cNvPicPr preferRelativeResize="0"/>
          <p:nvPr/>
        </p:nvPicPr>
        <p:blipFill rotWithShape="1">
          <a:blip r:embed="rId3">
            <a:alphaModFix/>
          </a:blip>
          <a:srcRect b="0" l="0" r="0" t="0"/>
          <a:stretch/>
        </p:blipFill>
        <p:spPr>
          <a:xfrm>
            <a:off x="4249841" y="1160600"/>
            <a:ext cx="3776474" cy="282231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42"/>
          <p:cNvSpPr txBox="1"/>
          <p:nvPr/>
        </p:nvSpPr>
        <p:spPr>
          <a:xfrm>
            <a:off x="250825" y="2895600"/>
            <a:ext cx="2476200" cy="10812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Exporting allows you to:</a:t>
            </a:r>
            <a:endParaRPr b="0" i="0" sz="1400" u="none" cap="none" strike="noStrike">
              <a:solidFill>
                <a:srgbClr val="000000"/>
              </a:solidFill>
              <a:latin typeface="Arial"/>
              <a:ea typeface="Arial"/>
              <a:cs typeface="Arial"/>
              <a:sym typeface="Arial"/>
            </a:endParaRPr>
          </a:p>
          <a:p>
            <a:pPr indent="-173228" lvl="0" marL="210312" marR="0" rtl="0" algn="l">
              <a:lnSpc>
                <a:spcPct val="100000"/>
              </a:lnSpc>
              <a:spcBef>
                <a:spcPts val="900"/>
              </a:spcBef>
              <a:spcAft>
                <a:spcPts val="0"/>
              </a:spcAft>
              <a:buClr>
                <a:schemeClr val="dk1"/>
              </a:buClr>
              <a:buSzPts val="1000"/>
              <a:buFont typeface="Arial"/>
              <a:buAutoNum type="arabicPeriod"/>
            </a:pPr>
            <a:r>
              <a:rPr b="0" i="0" lang="en" sz="1000" u="none" cap="none" strike="noStrike">
                <a:solidFill>
                  <a:schemeClr val="dk1"/>
                </a:solidFill>
                <a:latin typeface="Arial"/>
                <a:ea typeface="Arial"/>
                <a:cs typeface="Arial"/>
                <a:sym typeface="Arial"/>
              </a:rPr>
              <a:t>Get only the fields you want in the file</a:t>
            </a:r>
            <a:endParaRPr b="0" i="0" sz="1400" u="none" cap="none" strike="noStrike">
              <a:solidFill>
                <a:srgbClr val="000000"/>
              </a:solidFill>
              <a:latin typeface="Arial"/>
              <a:ea typeface="Arial"/>
              <a:cs typeface="Arial"/>
              <a:sym typeface="Arial"/>
            </a:endParaRPr>
          </a:p>
          <a:p>
            <a:pPr indent="-173228" lvl="0" marL="210312" marR="0" rtl="0" algn="l">
              <a:lnSpc>
                <a:spcPct val="100000"/>
              </a:lnSpc>
              <a:spcBef>
                <a:spcPts val="900"/>
              </a:spcBef>
              <a:spcAft>
                <a:spcPts val="0"/>
              </a:spcAft>
              <a:buClr>
                <a:schemeClr val="dk1"/>
              </a:buClr>
              <a:buSzPts val="1000"/>
              <a:buFont typeface="Arial"/>
              <a:buAutoNum type="arabicPeriod"/>
            </a:pPr>
            <a:r>
              <a:rPr b="0" i="0" lang="en" sz="1000" u="none" cap="none" strike="noStrike">
                <a:solidFill>
                  <a:schemeClr val="dk1"/>
                </a:solidFill>
                <a:latin typeface="Arial"/>
                <a:ea typeface="Arial"/>
                <a:cs typeface="Arial"/>
                <a:sym typeface="Arial"/>
              </a:rPr>
              <a:t>Format the export file</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900"/>
              </a:spcBef>
              <a:spcAft>
                <a:spcPts val="900"/>
              </a:spcAft>
              <a:buClr>
                <a:srgbClr val="000000"/>
              </a:buClr>
              <a:buSzPts val="1000"/>
              <a:buFont typeface="Arial"/>
              <a:buNone/>
            </a:pPr>
            <a:r>
              <a:rPr lang="en" sz="1000">
                <a:solidFill>
                  <a:schemeClr val="dk1"/>
                </a:solidFill>
              </a:rPr>
              <a:t>There are</a:t>
            </a:r>
            <a:r>
              <a:rPr b="0" i="0" lang="en" sz="1000" u="none" cap="none" strike="noStrike">
                <a:solidFill>
                  <a:schemeClr val="dk1"/>
                </a:solidFill>
                <a:latin typeface="Arial"/>
                <a:ea typeface="Arial"/>
                <a:cs typeface="Arial"/>
                <a:sym typeface="Arial"/>
              </a:rPr>
              <a:t> several options for exporting cleaned data, but the following option is useful in most cases.</a:t>
            </a:r>
            <a:endParaRPr b="0" i="0" sz="1000" u="none" cap="none" strike="noStrike">
              <a:solidFill>
                <a:schemeClr val="dk1"/>
              </a:solidFill>
              <a:latin typeface="Arial"/>
              <a:ea typeface="Arial"/>
              <a:cs typeface="Arial"/>
              <a:sym typeface="Arial"/>
            </a:endParaRPr>
          </a:p>
        </p:txBody>
      </p:sp>
      <p:pic>
        <p:nvPicPr>
          <p:cNvPr id="559" name="Google Shape;559;p42"/>
          <p:cNvPicPr preferRelativeResize="0"/>
          <p:nvPr/>
        </p:nvPicPr>
        <p:blipFill rotWithShape="1">
          <a:blip r:embed="rId3">
            <a:alphaModFix/>
          </a:blip>
          <a:srcRect b="0" l="0" r="0" t="0"/>
          <a:stretch/>
        </p:blipFill>
        <p:spPr>
          <a:xfrm>
            <a:off x="4251590" y="381786"/>
            <a:ext cx="3772957" cy="4379930"/>
          </a:xfrm>
          <a:prstGeom prst="rect">
            <a:avLst/>
          </a:prstGeom>
          <a:noFill/>
          <a:ln>
            <a:noFill/>
          </a:ln>
          <a:effectLst>
            <a:outerShdw blurRad="127000" rotWithShape="0" algn="tl" dir="2700000" dist="50800">
              <a:srgbClr val="000000">
                <a:alpha val="40000"/>
              </a:srgbClr>
            </a:outerShdw>
          </a:effectLst>
        </p:spPr>
      </p:pic>
      <p:sp>
        <p:nvSpPr>
          <p:cNvPr id="560" name="Google Shape;560;p42"/>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Getting Data out of OpenRefine</a:t>
            </a:r>
            <a:endParaRPr b="0" i="0" sz="2200" u="none" cap="none" strike="noStrike">
              <a:solidFill>
                <a:schemeClr val="dk2"/>
              </a:solidFill>
              <a:latin typeface="Arial"/>
              <a:ea typeface="Arial"/>
              <a:cs typeface="Arial"/>
              <a:sym typeface="Arial"/>
            </a:endParaRPr>
          </a:p>
        </p:txBody>
      </p:sp>
      <p:sp>
        <p:nvSpPr>
          <p:cNvPr id="561" name="Google Shape;561;p42"/>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Export</a:t>
            </a:r>
            <a:endParaRPr b="0" i="0" sz="1050" u="none" cap="none" strike="noStrike">
              <a:solidFill>
                <a:srgbClr val="7F7F7F"/>
              </a:solidFill>
              <a:latin typeface="Arial"/>
              <a:ea typeface="Arial"/>
              <a:cs typeface="Arial"/>
              <a:sym typeface="Arial"/>
            </a:endParaRPr>
          </a:p>
        </p:txBody>
      </p:sp>
      <p:pic>
        <p:nvPicPr>
          <p:cNvPr id="562" name="Google Shape;562;p42"/>
          <p:cNvPicPr preferRelativeResize="0"/>
          <p:nvPr/>
        </p:nvPicPr>
        <p:blipFill rotWithShape="1">
          <a:blip r:embed="rId4">
            <a:alphaModFix/>
          </a:blip>
          <a:srcRect b="0" l="61196" r="0" t="0"/>
          <a:stretch/>
        </p:blipFill>
        <p:spPr>
          <a:xfrm>
            <a:off x="4251600" y="381775"/>
            <a:ext cx="3772951" cy="43799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4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i="0" lang="en" sz="700" u="none" cap="none" strike="noStrike">
                <a:solidFill>
                  <a:schemeClr val="accent1"/>
                </a:solidFill>
                <a:latin typeface="Arial"/>
                <a:ea typeface="Arial"/>
                <a:cs typeface="Arial"/>
                <a:sym typeface="Arial"/>
              </a:rPr>
              <a:t>GETTING DATA OUT OF OPENREFINE</a:t>
            </a:r>
            <a:endParaRPr b="1" i="0" sz="700" u="none" cap="none" strike="noStrike">
              <a:solidFill>
                <a:schemeClr val="accent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400"/>
              <a:buFont typeface="Arial"/>
              <a:buNone/>
            </a:pPr>
            <a:r>
              <a:t/>
            </a:r>
            <a:endParaRPr b="1" i="0" sz="700" u="none" cap="none" strike="noStrike">
              <a:solidFill>
                <a:schemeClr val="accent1"/>
              </a:solidFill>
              <a:latin typeface="Arial"/>
              <a:ea typeface="Arial"/>
              <a:cs typeface="Arial"/>
              <a:sym typeface="Arial"/>
            </a:endParaRPr>
          </a:p>
        </p:txBody>
      </p:sp>
      <p:sp>
        <p:nvSpPr>
          <p:cNvPr id="568" name="Google Shape;568;p43"/>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Exporting</a:t>
            </a:r>
            <a:endParaRPr b="1" i="0" sz="2200" u="none" cap="none" strike="noStrike">
              <a:solidFill>
                <a:schemeClr val="dk2"/>
              </a:solidFill>
              <a:latin typeface="Arial"/>
              <a:ea typeface="Arial"/>
              <a:cs typeface="Arial"/>
              <a:sym typeface="Arial"/>
            </a:endParaRPr>
          </a:p>
        </p:txBody>
      </p:sp>
      <p:sp>
        <p:nvSpPr>
          <p:cNvPr id="569" name="Google Shape;569;p43"/>
          <p:cNvSpPr txBox="1"/>
          <p:nvPr/>
        </p:nvSpPr>
        <p:spPr>
          <a:xfrm>
            <a:off x="250825" y="800725"/>
            <a:ext cx="86142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
                <a:solidFill>
                  <a:srgbClr val="7F7F7F"/>
                </a:solidFill>
              </a:rPr>
              <a:t>In</a:t>
            </a:r>
            <a:r>
              <a:rPr b="0" i="0" lang="en" sz="1400" u="none" cap="none" strike="noStrike">
                <a:solidFill>
                  <a:srgbClr val="7F7F7F"/>
                </a:solidFill>
                <a:latin typeface="Arial"/>
                <a:ea typeface="Arial"/>
                <a:cs typeface="Arial"/>
                <a:sym typeface="Arial"/>
              </a:rPr>
              <a:t> the upper</a:t>
            </a:r>
            <a:r>
              <a:rPr lang="en">
                <a:solidFill>
                  <a:srgbClr val="7F7F7F"/>
                </a:solidFill>
              </a:rPr>
              <a:t>-</a:t>
            </a:r>
            <a:r>
              <a:rPr b="0" i="0" lang="en" sz="1400" u="none" cap="none" strike="noStrike">
                <a:solidFill>
                  <a:srgbClr val="7F7F7F"/>
                </a:solidFill>
                <a:latin typeface="Arial"/>
                <a:ea typeface="Arial"/>
                <a:cs typeface="Arial"/>
                <a:sym typeface="Arial"/>
              </a:rPr>
              <a:t>right corner of the window</a:t>
            </a:r>
            <a:r>
              <a:rPr lang="en">
                <a:solidFill>
                  <a:srgbClr val="7F7F7F"/>
                </a:solidFill>
              </a:rPr>
              <a:t> </a:t>
            </a:r>
            <a:r>
              <a:rPr b="0" i="0" lang="en" sz="1400" u="none" cap="none" strike="noStrike">
                <a:solidFill>
                  <a:srgbClr val="7F7F7F"/>
                </a:solidFill>
                <a:latin typeface="Arial"/>
                <a:ea typeface="Arial"/>
                <a:cs typeface="Arial"/>
                <a:sym typeface="Arial"/>
              </a:rPr>
              <a:t>click </a:t>
            </a:r>
            <a:r>
              <a:rPr b="0" i="0" lang="en" sz="1400" u="none" cap="none" strike="noStrike">
                <a:solidFill>
                  <a:schemeClr val="accent3"/>
                </a:solidFill>
                <a:latin typeface="Arial"/>
                <a:ea typeface="Arial"/>
                <a:cs typeface="Arial"/>
                <a:sym typeface="Arial"/>
              </a:rPr>
              <a:t>Export</a:t>
            </a:r>
            <a:r>
              <a:rPr b="0" i="0" lang="en" sz="1400" u="none" cap="none" strike="noStrike">
                <a:solidFill>
                  <a:srgbClr val="7F7F7F"/>
                </a:solidFill>
                <a:latin typeface="Arial"/>
                <a:ea typeface="Arial"/>
                <a:cs typeface="Arial"/>
                <a:sym typeface="Arial"/>
              </a:rPr>
              <a:t> and select </a:t>
            </a:r>
            <a:r>
              <a:rPr b="0" i="0" lang="en" sz="1400" u="none" cap="none" strike="noStrike">
                <a:solidFill>
                  <a:schemeClr val="accent3"/>
                </a:solidFill>
                <a:latin typeface="Arial"/>
                <a:ea typeface="Arial"/>
                <a:cs typeface="Arial"/>
                <a:sym typeface="Arial"/>
              </a:rPr>
              <a:t>Custom tabular exporter…</a:t>
            </a:r>
            <a:r>
              <a:rPr b="0" i="0" lang="en" sz="1400" u="none" cap="none" strike="noStrike">
                <a:solidFill>
                  <a:srgbClr val="7F7F7F"/>
                </a:solidFill>
                <a:latin typeface="Arial"/>
                <a:ea typeface="Arial"/>
                <a:cs typeface="Arial"/>
                <a:sym typeface="Arial"/>
              </a:rPr>
              <a:t>.</a:t>
            </a:r>
            <a:endParaRPr b="0" i="0" sz="1050" u="none" cap="none" strike="noStrike">
              <a:solidFill>
                <a:srgbClr val="7F7F7F"/>
              </a:solidFill>
              <a:latin typeface="Arial"/>
              <a:ea typeface="Arial"/>
              <a:cs typeface="Arial"/>
              <a:sym typeface="Arial"/>
            </a:endParaRPr>
          </a:p>
        </p:txBody>
      </p:sp>
      <p:pic>
        <p:nvPicPr>
          <p:cNvPr id="570" name="Google Shape;570;p43"/>
          <p:cNvPicPr preferRelativeResize="0"/>
          <p:nvPr/>
        </p:nvPicPr>
        <p:blipFill rotWithShape="1">
          <a:blip r:embed="rId3">
            <a:alphaModFix/>
          </a:blip>
          <a:srcRect b="0" l="0" r="0" t="0"/>
          <a:stretch/>
        </p:blipFill>
        <p:spPr>
          <a:xfrm>
            <a:off x="250825" y="1485450"/>
            <a:ext cx="7776482" cy="3502875"/>
          </a:xfrm>
          <a:prstGeom prst="rect">
            <a:avLst/>
          </a:prstGeom>
          <a:noFill/>
          <a:ln>
            <a:noFill/>
          </a:ln>
        </p:spPr>
      </p:pic>
      <p:sp>
        <p:nvSpPr>
          <p:cNvPr id="571" name="Google Shape;571;p43"/>
          <p:cNvSpPr/>
          <p:nvPr/>
        </p:nvSpPr>
        <p:spPr>
          <a:xfrm>
            <a:off x="7330576" y="1650780"/>
            <a:ext cx="578100" cy="578100"/>
          </a:xfrm>
          <a:prstGeom prst="ellipse">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2" name="Google Shape;572;p43"/>
          <p:cNvSpPr/>
          <p:nvPr/>
        </p:nvSpPr>
        <p:spPr>
          <a:xfrm>
            <a:off x="6636678" y="2952025"/>
            <a:ext cx="1188600" cy="183000"/>
          </a:xfrm>
          <a:prstGeom prst="roundRect">
            <a:avLst>
              <a:gd fmla="val 16667" name="adj"/>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3" name="Google Shape;573;p43"/>
          <p:cNvSpPr/>
          <p:nvPr/>
        </p:nvSpPr>
        <p:spPr>
          <a:xfrm rot="10800000">
            <a:off x="7901484" y="2839965"/>
            <a:ext cx="749700" cy="407100"/>
          </a:xfrm>
          <a:prstGeom prst="rightArrow">
            <a:avLst>
              <a:gd fmla="val 50000" name="adj1"/>
              <a:gd fmla="val 50000" name="adj2"/>
            </a:avLst>
          </a:prstGeom>
          <a:solidFill>
            <a:schemeClr val="accent3">
              <a:alpha val="22745"/>
            </a:schemeClr>
          </a:solidFill>
          <a:ln cap="rnd"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44"/>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Getting Data Out of OpenRefine</a:t>
            </a:r>
            <a:endParaRPr b="0" i="0" sz="2200" u="none" cap="none" strike="noStrike">
              <a:solidFill>
                <a:schemeClr val="dk2"/>
              </a:solidFill>
              <a:latin typeface="Arial"/>
              <a:ea typeface="Arial"/>
              <a:cs typeface="Arial"/>
              <a:sym typeface="Arial"/>
            </a:endParaRPr>
          </a:p>
        </p:txBody>
      </p:sp>
      <p:sp>
        <p:nvSpPr>
          <p:cNvPr id="579" name="Google Shape;579;p4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i="0" lang="en" sz="700" u="none" cap="none" strike="noStrike">
                <a:solidFill>
                  <a:schemeClr val="accent1"/>
                </a:solidFill>
                <a:latin typeface="Arial"/>
                <a:ea typeface="Arial"/>
                <a:cs typeface="Arial"/>
                <a:sym typeface="Arial"/>
              </a:rPr>
              <a:t>GETTING DATA OUT OF OPENREFINE</a:t>
            </a:r>
            <a:endParaRPr b="1" i="0" sz="700" u="none" cap="none" strike="noStrike">
              <a:solidFill>
                <a:schemeClr val="accent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400"/>
              <a:buFont typeface="Arial"/>
              <a:buNone/>
            </a:pPr>
            <a:r>
              <a:t/>
            </a:r>
            <a:endParaRPr b="1" i="0" sz="700" u="none" cap="none" strike="noStrike">
              <a:solidFill>
                <a:schemeClr val="accent1"/>
              </a:solidFill>
              <a:latin typeface="Arial"/>
              <a:ea typeface="Arial"/>
              <a:cs typeface="Arial"/>
              <a:sym typeface="Arial"/>
            </a:endParaRPr>
          </a:p>
        </p:txBody>
      </p:sp>
      <p:pic>
        <p:nvPicPr>
          <p:cNvPr id="580" name="Google Shape;580;p44"/>
          <p:cNvPicPr preferRelativeResize="0"/>
          <p:nvPr/>
        </p:nvPicPr>
        <p:blipFill rotWithShape="1">
          <a:blip r:embed="rId3">
            <a:alphaModFix/>
          </a:blip>
          <a:srcRect b="0" l="0" r="0" t="0"/>
          <a:stretch/>
        </p:blipFill>
        <p:spPr>
          <a:xfrm>
            <a:off x="4003168" y="667625"/>
            <a:ext cx="4749958" cy="3426550"/>
          </a:xfrm>
          <a:prstGeom prst="rect">
            <a:avLst/>
          </a:prstGeom>
          <a:noFill/>
          <a:ln>
            <a:noFill/>
          </a:ln>
        </p:spPr>
      </p:pic>
      <p:sp>
        <p:nvSpPr>
          <p:cNvPr id="581" name="Google Shape;581;p44"/>
          <p:cNvSpPr txBox="1"/>
          <p:nvPr/>
        </p:nvSpPr>
        <p:spPr>
          <a:xfrm>
            <a:off x="250825" y="2895600"/>
            <a:ext cx="2160600" cy="2061600"/>
          </a:xfrm>
          <a:prstGeom prst="rect">
            <a:avLst/>
          </a:prstGeom>
          <a:noFill/>
          <a:ln>
            <a:noFill/>
          </a:ln>
        </p:spPr>
        <p:txBody>
          <a:bodyPr anchorCtr="0" anchor="t" bIns="91425" lIns="0" spcFirstLastPara="1" rIns="91425" wrap="square" tIns="91425">
            <a:normAutofit/>
          </a:bodyPr>
          <a:lstStyle/>
          <a:p>
            <a:pPr indent="-154940" lvl="0" marL="182880" marR="0" rtl="0" algn="l">
              <a:lnSpc>
                <a:spcPct val="100000"/>
              </a:lnSpc>
              <a:spcBef>
                <a:spcPts val="1200"/>
              </a:spcBef>
              <a:spcAft>
                <a:spcPts val="0"/>
              </a:spcAft>
              <a:buClr>
                <a:schemeClr val="dk1"/>
              </a:buClr>
              <a:buSzPts val="1000"/>
              <a:buFont typeface="Noto Sans Symbols"/>
              <a:buChar char="●"/>
            </a:pPr>
            <a:r>
              <a:rPr b="0" i="0" lang="en" sz="1000" u="none" cap="none" strike="noStrike">
                <a:solidFill>
                  <a:schemeClr val="dk1"/>
                </a:solidFill>
                <a:latin typeface="Arial"/>
                <a:ea typeface="Arial"/>
                <a:cs typeface="Arial"/>
                <a:sym typeface="Arial"/>
              </a:rPr>
              <a:t>In the </a:t>
            </a:r>
            <a:r>
              <a:rPr b="0" i="0" lang="en" sz="1000" u="none" cap="none" strike="noStrike">
                <a:solidFill>
                  <a:schemeClr val="accent3"/>
                </a:solidFill>
                <a:latin typeface="Arial"/>
                <a:ea typeface="Arial"/>
                <a:cs typeface="Arial"/>
                <a:sym typeface="Arial"/>
              </a:rPr>
              <a:t>Content</a:t>
            </a:r>
            <a:r>
              <a:rPr b="0" i="0" lang="en" sz="1000" u="none" cap="none" strike="noStrike">
                <a:solidFill>
                  <a:schemeClr val="dk1"/>
                </a:solidFill>
                <a:latin typeface="Arial"/>
                <a:ea typeface="Arial"/>
                <a:cs typeface="Arial"/>
                <a:sym typeface="Arial"/>
              </a:rPr>
              <a:t> tab, </a:t>
            </a:r>
            <a:r>
              <a:rPr lang="en" sz="1000">
                <a:solidFill>
                  <a:schemeClr val="dk1"/>
                </a:solidFill>
              </a:rPr>
              <a:t>users</a:t>
            </a:r>
            <a:r>
              <a:rPr b="0" i="0" lang="en" sz="1000" u="none" cap="none" strike="noStrike">
                <a:solidFill>
                  <a:schemeClr val="dk1"/>
                </a:solidFill>
                <a:latin typeface="Arial"/>
                <a:ea typeface="Arial"/>
                <a:cs typeface="Arial"/>
                <a:sym typeface="Arial"/>
              </a:rPr>
              <a:t> can choose </a:t>
            </a:r>
            <a:r>
              <a:rPr lang="en" sz="1000">
                <a:solidFill>
                  <a:schemeClr val="dk1"/>
                </a:solidFill>
              </a:rPr>
              <a:t>specific</a:t>
            </a:r>
            <a:r>
              <a:rPr b="0" i="0" lang="en" sz="1000" u="none" cap="none" strike="noStrike">
                <a:solidFill>
                  <a:schemeClr val="dk1"/>
                </a:solidFill>
                <a:latin typeface="Arial"/>
                <a:ea typeface="Arial"/>
                <a:cs typeface="Arial"/>
                <a:sym typeface="Arial"/>
              </a:rPr>
              <a:t> columns to export.</a:t>
            </a:r>
            <a:endParaRPr b="0" i="0" sz="1000" u="none" cap="none" strike="noStrike">
              <a:solidFill>
                <a:srgbClr val="000000"/>
              </a:solidFill>
              <a:latin typeface="Arial"/>
              <a:ea typeface="Arial"/>
              <a:cs typeface="Arial"/>
              <a:sym typeface="Arial"/>
            </a:endParaRPr>
          </a:p>
          <a:p>
            <a:pPr indent="-209800" lvl="1" marL="448056" marR="0" rtl="0" algn="l">
              <a:lnSpc>
                <a:spcPct val="100000"/>
              </a:lnSpc>
              <a:spcBef>
                <a:spcPts val="1200"/>
              </a:spcBef>
              <a:spcAft>
                <a:spcPts val="0"/>
              </a:spcAft>
              <a:buClr>
                <a:schemeClr val="dk1"/>
              </a:buClr>
              <a:buSzPts val="1000"/>
              <a:buFont typeface="Noto Sans Symbols"/>
              <a:buChar char="–"/>
            </a:pPr>
            <a:r>
              <a:rPr b="0" i="0" lang="en" sz="1000" u="none" cap="none" strike="noStrike">
                <a:solidFill>
                  <a:schemeClr val="dk1"/>
                </a:solidFill>
                <a:latin typeface="Arial"/>
                <a:ea typeface="Arial"/>
                <a:cs typeface="Arial"/>
                <a:sym typeface="Arial"/>
              </a:rPr>
              <a:t>If you select </a:t>
            </a:r>
            <a:r>
              <a:rPr b="0" i="0" lang="en" sz="1000" u="none" cap="none" strike="noStrike">
                <a:solidFill>
                  <a:schemeClr val="accent3"/>
                </a:solidFill>
                <a:latin typeface="Arial"/>
                <a:ea typeface="Arial"/>
                <a:cs typeface="Arial"/>
                <a:sym typeface="Arial"/>
              </a:rPr>
              <a:t>Ignore facets and filters and export all rows</a:t>
            </a:r>
            <a:r>
              <a:rPr b="0" i="0" lang="en" sz="1000" u="none" cap="none" strike="noStrike">
                <a:solidFill>
                  <a:schemeClr val="dk1"/>
                </a:solidFill>
                <a:latin typeface="Arial"/>
                <a:ea typeface="Arial"/>
                <a:cs typeface="Arial"/>
                <a:sym typeface="Arial"/>
              </a:rPr>
              <a:t> all facets and filterings will be ignored.</a:t>
            </a:r>
            <a:endParaRPr b="0" i="0" sz="1000" u="none" cap="none" strike="noStrike">
              <a:solidFill>
                <a:schemeClr val="dk1"/>
              </a:solidFill>
              <a:latin typeface="Arial"/>
              <a:ea typeface="Arial"/>
              <a:cs typeface="Arial"/>
              <a:sym typeface="Arial"/>
            </a:endParaRPr>
          </a:p>
          <a:p>
            <a:pPr indent="-209800" lvl="1" marL="448056" marR="0" rtl="0" algn="l">
              <a:lnSpc>
                <a:spcPct val="100000"/>
              </a:lnSpc>
              <a:spcBef>
                <a:spcPts val="1200"/>
              </a:spcBef>
              <a:spcAft>
                <a:spcPts val="1200"/>
              </a:spcAft>
              <a:buClr>
                <a:schemeClr val="dk1"/>
              </a:buClr>
              <a:buSzPts val="1000"/>
              <a:buFont typeface="Noto Sans Symbols"/>
              <a:buChar char="–"/>
            </a:pPr>
            <a:r>
              <a:rPr b="0" i="0" lang="en" sz="1000" u="none" cap="none" strike="noStrike">
                <a:solidFill>
                  <a:schemeClr val="dk1"/>
                </a:solidFill>
                <a:latin typeface="Arial"/>
                <a:ea typeface="Arial"/>
                <a:cs typeface="Arial"/>
                <a:sym typeface="Arial"/>
              </a:rPr>
              <a:t>This is useful if </a:t>
            </a:r>
            <a:r>
              <a:rPr lang="en" sz="1000">
                <a:solidFill>
                  <a:schemeClr val="dk1"/>
                </a:solidFill>
              </a:rPr>
              <a:t>users</a:t>
            </a:r>
            <a:r>
              <a:rPr b="0" i="0" lang="en" sz="1000" u="none" cap="none" strike="noStrike">
                <a:solidFill>
                  <a:schemeClr val="dk1"/>
                </a:solidFill>
                <a:latin typeface="Arial"/>
                <a:ea typeface="Arial"/>
                <a:cs typeface="Arial"/>
                <a:sym typeface="Arial"/>
              </a:rPr>
              <a:t> forget to clear them before exporting.</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45"/>
          <p:cNvSpPr/>
          <p:nvPr/>
        </p:nvSpPr>
        <p:spPr>
          <a:xfrm>
            <a:off x="3415650" y="907575"/>
            <a:ext cx="6062400" cy="2935200"/>
          </a:xfrm>
          <a:prstGeom prst="roundRect">
            <a:avLst>
              <a:gd fmla="val 4625" name="adj"/>
            </a:avLst>
          </a:prstGeom>
          <a:solidFill>
            <a:schemeClr val="accent2"/>
          </a:solidFill>
          <a:ln cap="flat" cmpd="sng" w="9525">
            <a:solidFill>
              <a:srgbClr val="ACBDBD"/>
            </a:solidFill>
            <a:prstDash val="solid"/>
            <a:round/>
            <a:headEnd len="sm" w="sm" type="none"/>
            <a:tailEnd len="sm" w="sm" type="none"/>
          </a:ln>
          <a:effectLst>
            <a:outerShdw blurRad="1016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7" name="Google Shape;587;p45"/>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Getting Data Out of OpenRefine</a:t>
            </a:r>
            <a:endParaRPr b="0" i="0" sz="2200" u="none" cap="none" strike="noStrike">
              <a:solidFill>
                <a:schemeClr val="dk2"/>
              </a:solidFill>
              <a:latin typeface="Arial"/>
              <a:ea typeface="Arial"/>
              <a:cs typeface="Arial"/>
              <a:sym typeface="Arial"/>
            </a:endParaRPr>
          </a:p>
        </p:txBody>
      </p:sp>
      <p:sp>
        <p:nvSpPr>
          <p:cNvPr id="588" name="Google Shape;588;p45"/>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i="0" lang="en" sz="700" u="none" cap="none" strike="noStrike">
                <a:solidFill>
                  <a:schemeClr val="accent1"/>
                </a:solidFill>
                <a:latin typeface="Arial"/>
                <a:ea typeface="Arial"/>
                <a:cs typeface="Arial"/>
                <a:sym typeface="Arial"/>
              </a:rPr>
              <a:t>GETTING DATA OUT OF OPENREFINE</a:t>
            </a:r>
            <a:endParaRPr b="1" i="0" sz="700" u="none" cap="none" strike="noStrike">
              <a:solidFill>
                <a:schemeClr val="accent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400"/>
              <a:buFont typeface="Arial"/>
              <a:buNone/>
            </a:pPr>
            <a:r>
              <a:t/>
            </a:r>
            <a:endParaRPr b="1" i="0" sz="700" u="none" cap="none" strike="noStrike">
              <a:solidFill>
                <a:schemeClr val="accent1"/>
              </a:solidFill>
              <a:latin typeface="Arial"/>
              <a:ea typeface="Arial"/>
              <a:cs typeface="Arial"/>
              <a:sym typeface="Arial"/>
            </a:endParaRPr>
          </a:p>
          <a:p>
            <a:pPr indent="0" lvl="0" marL="0" marR="0" rtl="0" algn="r">
              <a:lnSpc>
                <a:spcPct val="90000"/>
              </a:lnSpc>
              <a:spcBef>
                <a:spcPts val="0"/>
              </a:spcBef>
              <a:spcAft>
                <a:spcPts val="0"/>
              </a:spcAft>
              <a:buClr>
                <a:schemeClr val="dk1"/>
              </a:buClr>
              <a:buSzPts val="4400"/>
              <a:buFont typeface="Arial"/>
              <a:buNone/>
            </a:pPr>
            <a:r>
              <a:t/>
            </a:r>
            <a:endParaRPr b="1" i="0" sz="700" u="none" cap="none" strike="noStrike">
              <a:solidFill>
                <a:schemeClr val="accent1"/>
              </a:solidFill>
              <a:latin typeface="Arial"/>
              <a:ea typeface="Arial"/>
              <a:cs typeface="Arial"/>
              <a:sym typeface="Arial"/>
            </a:endParaRPr>
          </a:p>
        </p:txBody>
      </p:sp>
      <p:pic>
        <p:nvPicPr>
          <p:cNvPr id="589" name="Google Shape;589;p45"/>
          <p:cNvPicPr preferRelativeResize="0"/>
          <p:nvPr/>
        </p:nvPicPr>
        <p:blipFill rotWithShape="1">
          <a:blip r:embed="rId3">
            <a:alphaModFix/>
          </a:blip>
          <a:srcRect b="0" l="0" r="0" t="0"/>
          <a:stretch/>
        </p:blipFill>
        <p:spPr>
          <a:xfrm>
            <a:off x="3578725" y="1108775"/>
            <a:ext cx="5565276" cy="2457297"/>
          </a:xfrm>
          <a:prstGeom prst="rect">
            <a:avLst/>
          </a:prstGeom>
          <a:noFill/>
          <a:ln>
            <a:noFill/>
          </a:ln>
        </p:spPr>
      </p:pic>
      <p:sp>
        <p:nvSpPr>
          <p:cNvPr id="590" name="Google Shape;590;p45"/>
          <p:cNvSpPr txBox="1"/>
          <p:nvPr/>
        </p:nvSpPr>
        <p:spPr>
          <a:xfrm>
            <a:off x="250825" y="2895600"/>
            <a:ext cx="2160600" cy="2061600"/>
          </a:xfrm>
          <a:prstGeom prst="rect">
            <a:avLst/>
          </a:prstGeom>
          <a:noFill/>
          <a:ln>
            <a:noFill/>
          </a:ln>
        </p:spPr>
        <p:txBody>
          <a:bodyPr anchorCtr="0" anchor="t" bIns="91425" lIns="0" spcFirstLastPara="1" rIns="91425" wrap="square" tIns="91425">
            <a:normAutofit/>
          </a:bodyPr>
          <a:lstStyle/>
          <a:p>
            <a:pPr indent="-154940" lvl="0" marL="182880" marR="0" rtl="0" algn="l">
              <a:lnSpc>
                <a:spcPct val="100000"/>
              </a:lnSpc>
              <a:spcBef>
                <a:spcPts val="1200"/>
              </a:spcBef>
              <a:spcAft>
                <a:spcPts val="0"/>
              </a:spcAft>
              <a:buClr>
                <a:schemeClr val="dk1"/>
              </a:buClr>
              <a:buSzPts val="1000"/>
              <a:buFont typeface="Noto Sans Symbols"/>
              <a:buChar char="●"/>
            </a:pPr>
            <a:r>
              <a:rPr b="0" i="0" lang="en" sz="1000" u="none" cap="none" strike="noStrike">
                <a:solidFill>
                  <a:schemeClr val="dk1"/>
                </a:solidFill>
                <a:latin typeface="Arial"/>
                <a:ea typeface="Arial"/>
                <a:cs typeface="Arial"/>
                <a:sym typeface="Arial"/>
              </a:rPr>
              <a:t>Go to the </a:t>
            </a:r>
            <a:r>
              <a:rPr b="0" i="0" lang="en" sz="1000" u="none" cap="none" strike="noStrike">
                <a:solidFill>
                  <a:schemeClr val="accent3"/>
                </a:solidFill>
                <a:latin typeface="Arial"/>
                <a:ea typeface="Arial"/>
                <a:cs typeface="Arial"/>
                <a:sym typeface="Arial"/>
              </a:rPr>
              <a:t>Download</a:t>
            </a:r>
            <a:r>
              <a:rPr b="0" i="0" lang="en" sz="1000" u="none" cap="none" strike="noStrike">
                <a:solidFill>
                  <a:schemeClr val="dk1"/>
                </a:solidFill>
                <a:latin typeface="Arial"/>
                <a:ea typeface="Arial"/>
                <a:cs typeface="Arial"/>
                <a:sym typeface="Arial"/>
              </a:rPr>
              <a:t> tab and select </a:t>
            </a:r>
            <a:r>
              <a:rPr lang="en" sz="1000">
                <a:solidFill>
                  <a:schemeClr val="dk1"/>
                </a:solidFill>
              </a:rPr>
              <a:t>a</a:t>
            </a:r>
            <a:r>
              <a:rPr b="0" i="0" lang="en" sz="1000" u="none" cap="none" strike="noStrike">
                <a:solidFill>
                  <a:schemeClr val="dk1"/>
                </a:solidFill>
                <a:latin typeface="Arial"/>
                <a:ea typeface="Arial"/>
                <a:cs typeface="Arial"/>
                <a:sym typeface="Arial"/>
              </a:rPr>
              <a:t> separator.</a:t>
            </a:r>
            <a:endParaRPr b="0" i="0" sz="1000" u="none" cap="none" strike="noStrike">
              <a:solidFill>
                <a:srgbClr val="000000"/>
              </a:solidFill>
              <a:latin typeface="Arial"/>
              <a:ea typeface="Arial"/>
              <a:cs typeface="Arial"/>
              <a:sym typeface="Arial"/>
            </a:endParaRPr>
          </a:p>
          <a:p>
            <a:pPr indent="-209800" lvl="1" marL="448056" marR="0" rtl="0" algn="l">
              <a:lnSpc>
                <a:spcPct val="100000"/>
              </a:lnSpc>
              <a:spcBef>
                <a:spcPts val="1200"/>
              </a:spcBef>
              <a:spcAft>
                <a:spcPts val="0"/>
              </a:spcAft>
              <a:buClr>
                <a:schemeClr val="dk1"/>
              </a:buClr>
              <a:buSzPts val="1000"/>
              <a:buFont typeface="Noto Sans Symbols"/>
              <a:buChar char="–"/>
            </a:pPr>
            <a:r>
              <a:rPr b="0" i="0" lang="en" sz="1000" u="none" cap="none" strike="noStrike">
                <a:solidFill>
                  <a:schemeClr val="dk1"/>
                </a:solidFill>
                <a:latin typeface="Arial"/>
                <a:ea typeface="Arial"/>
                <a:cs typeface="Arial"/>
                <a:sym typeface="Arial"/>
              </a:rPr>
              <a:t>Don’t modify the other options unless </a:t>
            </a:r>
            <a:r>
              <a:rPr lang="en" sz="1000">
                <a:solidFill>
                  <a:schemeClr val="dk1"/>
                </a:solidFill>
              </a:rPr>
              <a:t>necessary</a:t>
            </a:r>
            <a:r>
              <a:rPr b="0" i="0" lang="en" sz="1000" u="none" cap="none" strike="noStrike">
                <a:solidFill>
                  <a:schemeClr val="dk1"/>
                </a:solidFill>
                <a:latin typeface="Arial"/>
                <a:ea typeface="Arial"/>
                <a:cs typeface="Arial"/>
                <a:sym typeface="Arial"/>
              </a:rPr>
              <a:t>.</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46"/>
          <p:cNvSpPr/>
          <p:nvPr/>
        </p:nvSpPr>
        <p:spPr>
          <a:xfrm>
            <a:off x="3829203" y="493724"/>
            <a:ext cx="5692500" cy="3762900"/>
          </a:xfrm>
          <a:prstGeom prst="roundRect">
            <a:avLst>
              <a:gd fmla="val 4625" name="adj"/>
            </a:avLst>
          </a:prstGeom>
          <a:solidFill>
            <a:schemeClr val="accent2"/>
          </a:solidFill>
          <a:ln cap="flat" cmpd="sng" w="9525">
            <a:solidFill>
              <a:srgbClr val="ACBDBD"/>
            </a:solidFill>
            <a:prstDash val="solid"/>
            <a:round/>
            <a:headEnd len="sm" w="sm" type="none"/>
            <a:tailEnd len="sm" w="sm" type="none"/>
          </a:ln>
          <a:effectLst>
            <a:outerShdw blurRad="1016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6" name="Google Shape;596;p46"/>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Getting Data Out of OpenRefine</a:t>
            </a:r>
            <a:endParaRPr b="0" i="0" sz="2200" u="none" cap="none" strike="noStrike">
              <a:solidFill>
                <a:schemeClr val="dk2"/>
              </a:solidFill>
              <a:latin typeface="Arial"/>
              <a:ea typeface="Arial"/>
              <a:cs typeface="Arial"/>
              <a:sym typeface="Arial"/>
            </a:endParaRPr>
          </a:p>
        </p:txBody>
      </p:sp>
      <p:sp>
        <p:nvSpPr>
          <p:cNvPr id="597" name="Google Shape;597;p46"/>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i="0" lang="en" sz="700" u="none" cap="none" strike="noStrike">
                <a:solidFill>
                  <a:schemeClr val="accent1"/>
                </a:solidFill>
                <a:latin typeface="Arial"/>
                <a:ea typeface="Arial"/>
                <a:cs typeface="Arial"/>
                <a:sym typeface="Arial"/>
              </a:rPr>
              <a:t>GETTING DATA OUT OF OPENREFINE</a:t>
            </a:r>
            <a:endParaRPr b="1" i="0" sz="700" u="none" cap="none" strike="noStrike">
              <a:solidFill>
                <a:schemeClr val="accent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400"/>
              <a:buFont typeface="Arial"/>
              <a:buNone/>
            </a:pPr>
            <a:r>
              <a:t/>
            </a:r>
            <a:endParaRPr b="1" i="0" sz="700" u="none" cap="none" strike="noStrike">
              <a:solidFill>
                <a:schemeClr val="accent1"/>
              </a:solidFill>
              <a:latin typeface="Arial"/>
              <a:ea typeface="Arial"/>
              <a:cs typeface="Arial"/>
              <a:sym typeface="Arial"/>
            </a:endParaRPr>
          </a:p>
        </p:txBody>
      </p:sp>
      <p:pic>
        <p:nvPicPr>
          <p:cNvPr id="598" name="Google Shape;598;p46"/>
          <p:cNvPicPr preferRelativeResize="0"/>
          <p:nvPr/>
        </p:nvPicPr>
        <p:blipFill rotWithShape="1">
          <a:blip r:embed="rId3">
            <a:alphaModFix/>
          </a:blip>
          <a:srcRect b="0" l="0" r="0" t="0"/>
          <a:stretch/>
        </p:blipFill>
        <p:spPr>
          <a:xfrm>
            <a:off x="4003177" y="667626"/>
            <a:ext cx="4870946" cy="3426550"/>
          </a:xfrm>
          <a:prstGeom prst="rect">
            <a:avLst/>
          </a:prstGeom>
          <a:noFill/>
          <a:ln>
            <a:noFill/>
          </a:ln>
        </p:spPr>
      </p:pic>
      <p:sp>
        <p:nvSpPr>
          <p:cNvPr id="599" name="Google Shape;599;p46"/>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Code</a:t>
            </a:r>
            <a:endParaRPr b="0" i="0" sz="1050" u="none" cap="none" strike="noStrike">
              <a:solidFill>
                <a:srgbClr val="7F7F7F"/>
              </a:solidFill>
              <a:latin typeface="Arial"/>
              <a:ea typeface="Arial"/>
              <a:cs typeface="Arial"/>
              <a:sym typeface="Arial"/>
            </a:endParaRPr>
          </a:p>
        </p:txBody>
      </p:sp>
      <p:sp>
        <p:nvSpPr>
          <p:cNvPr id="600" name="Google Shape;600;p46"/>
          <p:cNvSpPr txBox="1"/>
          <p:nvPr/>
        </p:nvSpPr>
        <p:spPr>
          <a:xfrm>
            <a:off x="250825" y="2895600"/>
            <a:ext cx="2160600" cy="2061600"/>
          </a:xfrm>
          <a:prstGeom prst="rect">
            <a:avLst/>
          </a:prstGeom>
          <a:noFill/>
          <a:ln>
            <a:noFill/>
          </a:ln>
        </p:spPr>
        <p:txBody>
          <a:bodyPr anchorCtr="0" anchor="t" bIns="91425" lIns="0" spcFirstLastPara="1" rIns="91425" wrap="square" tIns="91425">
            <a:normAutofit/>
          </a:bodyPr>
          <a:lstStyle/>
          <a:p>
            <a:pPr indent="-154940" lvl="0" marL="182880" marR="0" rtl="0" algn="l">
              <a:lnSpc>
                <a:spcPct val="100000"/>
              </a:lnSpc>
              <a:spcBef>
                <a:spcPts val="1200"/>
              </a:spcBef>
              <a:spcAft>
                <a:spcPts val="0"/>
              </a:spcAft>
              <a:buClr>
                <a:schemeClr val="dk1"/>
              </a:buClr>
              <a:buSzPts val="1000"/>
              <a:buFont typeface="Noto Sans Symbols"/>
              <a:buChar char="●"/>
            </a:pPr>
            <a:r>
              <a:rPr b="0" i="0" lang="en" sz="1000" u="none" cap="none" strike="noStrike">
                <a:solidFill>
                  <a:schemeClr val="dk1"/>
                </a:solidFill>
                <a:latin typeface="Arial"/>
                <a:ea typeface="Arial"/>
                <a:cs typeface="Arial"/>
                <a:sym typeface="Arial"/>
              </a:rPr>
              <a:t>Go to the </a:t>
            </a:r>
            <a:r>
              <a:rPr b="0" i="0" lang="en" sz="1000" u="none" cap="none" strike="noStrike">
                <a:solidFill>
                  <a:schemeClr val="accent3"/>
                </a:solidFill>
                <a:latin typeface="Arial"/>
                <a:ea typeface="Arial"/>
                <a:cs typeface="Arial"/>
                <a:sym typeface="Arial"/>
              </a:rPr>
              <a:t>Option Code</a:t>
            </a:r>
            <a:r>
              <a:rPr b="0" i="0" lang="en" sz="1000" u="none" cap="none" strike="noStrike">
                <a:solidFill>
                  <a:schemeClr val="dk1"/>
                </a:solidFill>
                <a:latin typeface="Arial"/>
                <a:ea typeface="Arial"/>
                <a:cs typeface="Arial"/>
                <a:sym typeface="Arial"/>
              </a:rPr>
              <a:t> tab, select and copy all JSON text in the textbox, and save it.</a:t>
            </a:r>
            <a:endParaRPr b="0" i="0" sz="1000" u="none" cap="none" strike="noStrike">
              <a:solidFill>
                <a:srgbClr val="000000"/>
              </a:solidFill>
              <a:latin typeface="Arial"/>
              <a:ea typeface="Arial"/>
              <a:cs typeface="Arial"/>
              <a:sym typeface="Arial"/>
            </a:endParaRPr>
          </a:p>
          <a:p>
            <a:pPr indent="-209800" lvl="1" marL="448056" marR="0" rtl="0" algn="l">
              <a:lnSpc>
                <a:spcPct val="100000"/>
              </a:lnSpc>
              <a:spcBef>
                <a:spcPts val="1200"/>
              </a:spcBef>
              <a:spcAft>
                <a:spcPts val="0"/>
              </a:spcAft>
              <a:buClr>
                <a:schemeClr val="dk1"/>
              </a:buClr>
              <a:buSzPts val="1000"/>
              <a:buFont typeface="Noto Sans Symbols"/>
              <a:buChar char="–"/>
            </a:pPr>
            <a:r>
              <a:rPr b="0" i="0" lang="en" sz="1000" u="none" cap="none" strike="noStrike">
                <a:solidFill>
                  <a:schemeClr val="dk1"/>
                </a:solidFill>
                <a:latin typeface="Arial"/>
                <a:ea typeface="Arial"/>
                <a:cs typeface="Arial"/>
                <a:sym typeface="Arial"/>
              </a:rPr>
              <a:t>The text encodes the options </a:t>
            </a:r>
            <a:r>
              <a:rPr lang="en" sz="1000">
                <a:solidFill>
                  <a:schemeClr val="dk1"/>
                </a:solidFill>
              </a:rPr>
              <a:t>that</a:t>
            </a:r>
            <a:r>
              <a:rPr b="0" i="0" lang="en" sz="1000" u="none" cap="none" strike="noStrike">
                <a:solidFill>
                  <a:schemeClr val="dk1"/>
                </a:solidFill>
                <a:latin typeface="Arial"/>
                <a:ea typeface="Arial"/>
                <a:cs typeface="Arial"/>
                <a:sym typeface="Arial"/>
              </a:rPr>
              <a:t> have been set in the other tabs.</a:t>
            </a:r>
            <a:endParaRPr b="0" i="0" sz="1000" u="none" cap="none" strike="noStrike">
              <a:solidFill>
                <a:srgbClr val="000000"/>
              </a:solidFill>
              <a:latin typeface="Arial"/>
              <a:ea typeface="Arial"/>
              <a:cs typeface="Arial"/>
              <a:sym typeface="Arial"/>
            </a:endParaRPr>
          </a:p>
          <a:p>
            <a:pPr indent="-209800" lvl="1" marL="448056" marR="0" rtl="0" algn="l">
              <a:lnSpc>
                <a:spcPct val="100000"/>
              </a:lnSpc>
              <a:spcBef>
                <a:spcPts val="1200"/>
              </a:spcBef>
              <a:spcAft>
                <a:spcPts val="1200"/>
              </a:spcAft>
              <a:buClr>
                <a:schemeClr val="dk1"/>
              </a:buClr>
              <a:buSzPts val="1000"/>
              <a:buFont typeface="Noto Sans Symbols"/>
              <a:buChar char="–"/>
            </a:pPr>
            <a:r>
              <a:rPr b="0" i="0" lang="en" sz="1000" u="none" cap="none" strike="noStrike">
                <a:solidFill>
                  <a:schemeClr val="dk1"/>
                </a:solidFill>
                <a:latin typeface="Arial"/>
                <a:ea typeface="Arial"/>
                <a:cs typeface="Arial"/>
                <a:sym typeface="Arial"/>
              </a:rPr>
              <a:t>To use the code in the future, paste the JSON text into the textbox and click the </a:t>
            </a:r>
            <a:r>
              <a:rPr b="0" i="0" lang="en" sz="1000" u="none" cap="none" strike="noStrike">
                <a:solidFill>
                  <a:schemeClr val="accent3"/>
                </a:solidFill>
                <a:latin typeface="Arial"/>
                <a:ea typeface="Arial"/>
                <a:cs typeface="Arial"/>
                <a:sym typeface="Arial"/>
              </a:rPr>
              <a:t>Apply</a:t>
            </a:r>
            <a:r>
              <a:rPr b="0" i="0" lang="en" sz="1000" u="none" cap="none" strike="noStrike">
                <a:solidFill>
                  <a:schemeClr val="dk1"/>
                </a:solidFill>
                <a:latin typeface="Arial"/>
                <a:ea typeface="Arial"/>
                <a:cs typeface="Arial"/>
                <a:sym typeface="Arial"/>
              </a:rPr>
              <a:t> button.</a:t>
            </a:r>
            <a:endParaRPr b="0" i="0" sz="1000" u="none" cap="none" strike="noStrike">
              <a:solidFill>
                <a:srgbClr val="000000"/>
              </a:solidFill>
              <a:latin typeface="Arial"/>
              <a:ea typeface="Arial"/>
              <a:cs typeface="Arial"/>
              <a:sym typeface="Arial"/>
            </a:endParaRPr>
          </a:p>
        </p:txBody>
      </p:sp>
      <p:sp>
        <p:nvSpPr>
          <p:cNvPr id="601" name="Google Shape;601;p46"/>
          <p:cNvSpPr/>
          <p:nvPr/>
        </p:nvSpPr>
        <p:spPr>
          <a:xfrm>
            <a:off x="8242287" y="1039002"/>
            <a:ext cx="578100" cy="578100"/>
          </a:xfrm>
          <a:prstGeom prst="ellipse">
            <a:avLst/>
          </a:prstGeom>
          <a:solidFill>
            <a:schemeClr val="accent3">
              <a:alpha val="9411"/>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47"/>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607" name="Google Shape;607;p47"/>
          <p:cNvSpPr/>
          <p:nvPr/>
        </p:nvSpPr>
        <p:spPr>
          <a:xfrm>
            <a:off x="666562" y="2808912"/>
            <a:ext cx="3429000" cy="1828800"/>
          </a:xfrm>
          <a:prstGeom prst="roundRect">
            <a:avLst>
              <a:gd fmla="val 4099" name="adj"/>
            </a:avLst>
          </a:prstGeom>
          <a:solidFill>
            <a:srgbClr val="D5DD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8" name="Google Shape;608;p47"/>
          <p:cNvSpPr txBox="1"/>
          <p:nvPr/>
        </p:nvSpPr>
        <p:spPr>
          <a:xfrm>
            <a:off x="1058450" y="2892325"/>
            <a:ext cx="2867100" cy="1539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600"/>
              </a:spcBef>
              <a:spcAft>
                <a:spcPts val="1200"/>
              </a:spcAft>
              <a:buClr>
                <a:srgbClr val="000000"/>
              </a:buClr>
              <a:buSzPts val="900"/>
              <a:buFont typeface="Arial"/>
              <a:buNone/>
            </a:pPr>
            <a:r>
              <a:t/>
            </a:r>
            <a:endParaRPr b="0" i="0" sz="1000" u="none" cap="none" strike="noStrike">
              <a:solidFill>
                <a:schemeClr val="dk1"/>
              </a:solidFill>
              <a:latin typeface="Arial"/>
              <a:ea typeface="Arial"/>
              <a:cs typeface="Arial"/>
              <a:sym typeface="Arial"/>
            </a:endParaRPr>
          </a:p>
        </p:txBody>
      </p:sp>
      <p:sp>
        <p:nvSpPr>
          <p:cNvPr id="609" name="Google Shape;609;p47"/>
          <p:cNvSpPr txBox="1"/>
          <p:nvPr/>
        </p:nvSpPr>
        <p:spPr>
          <a:xfrm>
            <a:off x="4762124" y="2277423"/>
            <a:ext cx="26997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accent1"/>
                </a:solidFill>
                <a:latin typeface="Arial"/>
                <a:ea typeface="Arial"/>
                <a:cs typeface="Arial"/>
                <a:sym typeface="Arial"/>
              </a:rPr>
              <a:t>Example Dataset</a:t>
            </a:r>
            <a:endParaRPr b="1" i="0" sz="1600" u="none" cap="none" strike="noStrike">
              <a:solidFill>
                <a:schemeClr val="accent1"/>
              </a:solidFill>
              <a:latin typeface="Arial"/>
              <a:ea typeface="Arial"/>
              <a:cs typeface="Arial"/>
              <a:sym typeface="Arial"/>
            </a:endParaRPr>
          </a:p>
        </p:txBody>
      </p:sp>
      <p:sp>
        <p:nvSpPr>
          <p:cNvPr id="610" name="Google Shape;610;p47"/>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FURTHER MATERIALS</a:t>
            </a:r>
            <a:endParaRPr b="1" i="0" sz="100" u="none" cap="none" strike="noStrike">
              <a:solidFill>
                <a:schemeClr val="accent1"/>
              </a:solidFill>
              <a:latin typeface="Arial"/>
              <a:ea typeface="Arial"/>
              <a:cs typeface="Arial"/>
              <a:sym typeface="Arial"/>
            </a:endParaRPr>
          </a:p>
        </p:txBody>
      </p:sp>
      <p:sp>
        <p:nvSpPr>
          <p:cNvPr id="611" name="Google Shape;611;p47"/>
          <p:cNvSpPr txBox="1"/>
          <p:nvPr/>
        </p:nvSpPr>
        <p:spPr>
          <a:xfrm>
            <a:off x="666560" y="2277423"/>
            <a:ext cx="30750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accent1"/>
                </a:solidFill>
                <a:latin typeface="Arial"/>
                <a:ea typeface="Arial"/>
                <a:cs typeface="Arial"/>
                <a:sym typeface="Arial"/>
              </a:rPr>
              <a:t>Practice Exercises</a:t>
            </a:r>
            <a:endParaRPr b="1" i="0" sz="2000" u="none" cap="none" strike="noStrike">
              <a:solidFill>
                <a:schemeClr val="accent1"/>
              </a:solidFill>
              <a:latin typeface="Arial"/>
              <a:ea typeface="Arial"/>
              <a:cs typeface="Arial"/>
              <a:sym typeface="Arial"/>
            </a:endParaRPr>
          </a:p>
        </p:txBody>
      </p:sp>
      <p:sp>
        <p:nvSpPr>
          <p:cNvPr id="612" name="Google Shape;612;p47"/>
          <p:cNvSpPr/>
          <p:nvPr/>
        </p:nvSpPr>
        <p:spPr>
          <a:xfrm>
            <a:off x="4762124" y="2808912"/>
            <a:ext cx="3432600" cy="1828800"/>
          </a:xfrm>
          <a:prstGeom prst="roundRect">
            <a:avLst>
              <a:gd fmla="val 4099" name="adj"/>
            </a:avLst>
          </a:prstGeom>
          <a:solidFill>
            <a:srgbClr val="D5DD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3" name="Google Shape;613;p47"/>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1"/>
                </a:solidFill>
                <a:latin typeface="Arial"/>
                <a:ea typeface="Arial"/>
                <a:cs typeface="Arial"/>
                <a:sym typeface="Arial"/>
              </a:rPr>
              <a:t>Practice the skills: </a:t>
            </a:r>
            <a:endParaRPr b="1" i="0" sz="2200" u="none" cap="none" strike="noStrike">
              <a:solidFill>
                <a:schemeClr val="dk2"/>
              </a:solidFill>
              <a:latin typeface="Arial"/>
              <a:ea typeface="Arial"/>
              <a:cs typeface="Arial"/>
              <a:sym typeface="Arial"/>
            </a:endParaRPr>
          </a:p>
        </p:txBody>
      </p:sp>
      <p:sp>
        <p:nvSpPr>
          <p:cNvPr id="614" name="Google Shape;614;p47"/>
          <p:cNvSpPr txBox="1"/>
          <p:nvPr/>
        </p:nvSpPr>
        <p:spPr>
          <a:xfrm>
            <a:off x="911425" y="3353325"/>
            <a:ext cx="30000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sng" cap="none" strike="noStrike">
                <a:solidFill>
                  <a:srgbClr val="446DCD"/>
                </a:solidFill>
                <a:latin typeface="Arial"/>
                <a:ea typeface="Arial"/>
                <a:cs typeface="Arial"/>
                <a:sym typeface="Arial"/>
                <a:hlinkClick r:id="rId3">
                  <a:extLst>
                    <a:ext uri="{A12FA001-AC4F-418D-AE19-62706E023703}">
                      <ahyp:hlinkClr val="tx"/>
                    </a:ext>
                  </a:extLst>
                </a:hlinkClick>
              </a:rPr>
              <a:t>https://docs.google.com/document/d/1-l2Uh0zyNLD4GDokUedxApatdz4uFi76e_SAgTb776E</a:t>
            </a:r>
            <a:endParaRPr b="0" i="0" sz="1400" u="none" cap="none" strike="noStrike">
              <a:solidFill>
                <a:srgbClr val="446DCD"/>
              </a:solidFill>
              <a:latin typeface="Arial"/>
              <a:ea typeface="Arial"/>
              <a:cs typeface="Arial"/>
              <a:sym typeface="Arial"/>
            </a:endParaRPr>
          </a:p>
        </p:txBody>
      </p:sp>
      <p:sp>
        <p:nvSpPr>
          <p:cNvPr id="615" name="Google Shape;615;p47"/>
          <p:cNvSpPr txBox="1"/>
          <p:nvPr/>
        </p:nvSpPr>
        <p:spPr>
          <a:xfrm>
            <a:off x="4978425" y="3353325"/>
            <a:ext cx="30000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sng" cap="none" strike="noStrike">
                <a:solidFill>
                  <a:srgbClr val="446DCD"/>
                </a:solidFill>
                <a:latin typeface="Arial"/>
                <a:ea typeface="Arial"/>
                <a:cs typeface="Arial"/>
                <a:sym typeface="Arial"/>
                <a:hlinkClick r:id="rId4">
                  <a:extLst>
                    <a:ext uri="{A12FA001-AC4F-418D-AE19-62706E023703}">
                      <ahyp:hlinkClr val="tx"/>
                    </a:ext>
                  </a:extLst>
                </a:hlinkClick>
              </a:rPr>
              <a:t>https://docs.google.com/spreadsheets/d/1Sdi-eT--SyaJFywSyFrLLwtCpQu2x6MOmK_EvXej4F0</a:t>
            </a:r>
            <a:endParaRPr b="0" i="0" sz="1400" u="none" cap="none" strike="noStrike">
              <a:solidFill>
                <a:srgbClr val="446DCD"/>
              </a:solidFill>
              <a:latin typeface="Arial"/>
              <a:ea typeface="Arial"/>
              <a:cs typeface="Arial"/>
              <a:sym typeface="Arial"/>
            </a:endParaRPr>
          </a:p>
        </p:txBody>
      </p:sp>
      <p:grpSp>
        <p:nvGrpSpPr>
          <p:cNvPr id="616" name="Google Shape;616;p47"/>
          <p:cNvGrpSpPr/>
          <p:nvPr/>
        </p:nvGrpSpPr>
        <p:grpSpPr>
          <a:xfrm>
            <a:off x="666557" y="1437236"/>
            <a:ext cx="524726" cy="692713"/>
            <a:chOff x="6597914" y="2136371"/>
            <a:chExt cx="352425" cy="466725"/>
          </a:xfrm>
        </p:grpSpPr>
        <p:sp>
          <p:nvSpPr>
            <p:cNvPr id="617" name="Google Shape;617;p47"/>
            <p:cNvSpPr/>
            <p:nvPr/>
          </p:nvSpPr>
          <p:spPr>
            <a:xfrm>
              <a:off x="6597914" y="2136371"/>
              <a:ext cx="352425" cy="466725"/>
            </a:xfrm>
            <a:custGeom>
              <a:rect b="b" l="l" r="r" t="t"/>
              <a:pathLst>
                <a:path extrusionOk="0" h="466725" w="352425">
                  <a:moveTo>
                    <a:pt x="352158" y="106851"/>
                  </a:moveTo>
                  <a:lnTo>
                    <a:pt x="352158" y="106728"/>
                  </a:lnTo>
                  <a:cubicBezTo>
                    <a:pt x="351901" y="105509"/>
                    <a:pt x="351481" y="104330"/>
                    <a:pt x="350911" y="103222"/>
                  </a:cubicBezTo>
                  <a:cubicBezTo>
                    <a:pt x="350787" y="102965"/>
                    <a:pt x="350653" y="102727"/>
                    <a:pt x="350510" y="102479"/>
                  </a:cubicBezTo>
                  <a:cubicBezTo>
                    <a:pt x="349892" y="101368"/>
                    <a:pt x="349133" y="100340"/>
                    <a:pt x="348253" y="99422"/>
                  </a:cubicBezTo>
                  <a:lnTo>
                    <a:pt x="253003" y="4172"/>
                  </a:lnTo>
                  <a:cubicBezTo>
                    <a:pt x="252090" y="3290"/>
                    <a:pt x="251065" y="2531"/>
                    <a:pt x="249955" y="1915"/>
                  </a:cubicBezTo>
                  <a:cubicBezTo>
                    <a:pt x="249707" y="1772"/>
                    <a:pt x="249460" y="1638"/>
                    <a:pt x="249203" y="1514"/>
                  </a:cubicBezTo>
                  <a:cubicBezTo>
                    <a:pt x="248110" y="952"/>
                    <a:pt x="246947" y="539"/>
                    <a:pt x="245745" y="286"/>
                  </a:cubicBezTo>
                  <a:lnTo>
                    <a:pt x="245583" y="286"/>
                  </a:lnTo>
                  <a:cubicBezTo>
                    <a:pt x="244696" y="105"/>
                    <a:pt x="243793" y="10"/>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8" y="108636"/>
                    <a:pt x="352329" y="107737"/>
                    <a:pt x="352158" y="106851"/>
                  </a:cubicBezTo>
                  <a:close/>
                  <a:moveTo>
                    <a:pt x="257175" y="48749"/>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47"/>
            <p:cNvSpPr/>
            <p:nvPr/>
          </p:nvSpPr>
          <p:spPr>
            <a:xfrm>
              <a:off x="6683810" y="2303059"/>
              <a:ext cx="180632" cy="28575"/>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47"/>
            <p:cNvSpPr/>
            <p:nvPr/>
          </p:nvSpPr>
          <p:spPr>
            <a:xfrm>
              <a:off x="6683810" y="2387062"/>
              <a:ext cx="180632" cy="28575"/>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47"/>
            <p:cNvSpPr/>
            <p:nvPr/>
          </p:nvSpPr>
          <p:spPr>
            <a:xfrm>
              <a:off x="6683810" y="2471065"/>
              <a:ext cx="180632" cy="28575"/>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1" name="Google Shape;621;p47"/>
          <p:cNvGrpSpPr/>
          <p:nvPr/>
        </p:nvGrpSpPr>
        <p:grpSpPr>
          <a:xfrm>
            <a:off x="4762123" y="1434200"/>
            <a:ext cx="524726" cy="692713"/>
            <a:chOff x="1509260" y="1820642"/>
            <a:chExt cx="352425" cy="466725"/>
          </a:xfrm>
        </p:grpSpPr>
        <p:sp>
          <p:nvSpPr>
            <p:cNvPr id="622" name="Google Shape;622;p47"/>
            <p:cNvSpPr/>
            <p:nvPr/>
          </p:nvSpPr>
          <p:spPr>
            <a:xfrm>
              <a:off x="1509260" y="1820642"/>
              <a:ext cx="352425" cy="466725"/>
            </a:xfrm>
            <a:custGeom>
              <a:rect b="b" l="l" r="r" t="t"/>
              <a:pathLst>
                <a:path extrusionOk="0" h="466725" w="352425">
                  <a:moveTo>
                    <a:pt x="352139" y="106680"/>
                  </a:moveTo>
                  <a:cubicBezTo>
                    <a:pt x="351884" y="105465"/>
                    <a:pt x="351467" y="104289"/>
                    <a:pt x="350901" y="103184"/>
                  </a:cubicBezTo>
                  <a:lnTo>
                    <a:pt x="350491" y="102422"/>
                  </a:lnTo>
                  <a:cubicBezTo>
                    <a:pt x="349872" y="101312"/>
                    <a:pt x="349110" y="100287"/>
                    <a:pt x="348225" y="99374"/>
                  </a:cubicBezTo>
                  <a:lnTo>
                    <a:pt x="252974" y="4124"/>
                  </a:lnTo>
                  <a:cubicBezTo>
                    <a:pt x="252060" y="3237"/>
                    <a:pt x="251032" y="2474"/>
                    <a:pt x="249917" y="1857"/>
                  </a:cubicBezTo>
                  <a:cubicBezTo>
                    <a:pt x="249669" y="1714"/>
                    <a:pt x="249431" y="1581"/>
                    <a:pt x="249174" y="1457"/>
                  </a:cubicBezTo>
                  <a:cubicBezTo>
                    <a:pt x="248087" y="919"/>
                    <a:pt x="246934" y="525"/>
                    <a:pt x="245745" y="286"/>
                  </a:cubicBezTo>
                  <a:lnTo>
                    <a:pt x="245574" y="286"/>
                  </a:lnTo>
                  <a:cubicBezTo>
                    <a:pt x="244689" y="106"/>
                    <a:pt x="243790" y="11"/>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9" y="108648"/>
                    <a:pt x="352329" y="107762"/>
                    <a:pt x="352158" y="106890"/>
                  </a:cubicBezTo>
                  <a:close/>
                  <a:moveTo>
                    <a:pt x="257175" y="48778"/>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chemeClr val="accent6"/>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Arial"/>
                <a:ea typeface="Arial"/>
                <a:cs typeface="Arial"/>
                <a:sym typeface="Arial"/>
              </a:endParaRPr>
            </a:p>
          </p:txBody>
        </p:sp>
        <p:sp>
          <p:nvSpPr>
            <p:cNvPr id="623" name="Google Shape;623;p47"/>
            <p:cNvSpPr/>
            <p:nvPr/>
          </p:nvSpPr>
          <p:spPr>
            <a:xfrm>
              <a:off x="1589043" y="1984166"/>
              <a:ext cx="192738" cy="204201"/>
            </a:xfrm>
            <a:custGeom>
              <a:rect b="b" l="l" r="r" t="t"/>
              <a:pathLst>
                <a:path extrusionOk="0" h="383476" w="361950">
                  <a:moveTo>
                    <a:pt x="342900" y="0"/>
                  </a:moveTo>
                  <a:lnTo>
                    <a:pt x="19050" y="0"/>
                  </a:lnTo>
                  <a:cubicBezTo>
                    <a:pt x="8529" y="0"/>
                    <a:pt x="0" y="8529"/>
                    <a:pt x="0" y="19050"/>
                  </a:cubicBezTo>
                  <a:lnTo>
                    <a:pt x="0" y="133350"/>
                  </a:lnTo>
                  <a:lnTo>
                    <a:pt x="1048" y="133350"/>
                  </a:lnTo>
                  <a:cubicBezTo>
                    <a:pt x="379" y="135281"/>
                    <a:pt x="25" y="137307"/>
                    <a:pt x="0" y="139351"/>
                  </a:cubicBezTo>
                  <a:lnTo>
                    <a:pt x="0" y="253651"/>
                  </a:lnTo>
                  <a:cubicBezTo>
                    <a:pt x="25" y="255694"/>
                    <a:pt x="379" y="257720"/>
                    <a:pt x="1048" y="259651"/>
                  </a:cubicBezTo>
                  <a:lnTo>
                    <a:pt x="0" y="259651"/>
                  </a:lnTo>
                  <a:lnTo>
                    <a:pt x="0" y="364426"/>
                  </a:lnTo>
                  <a:cubicBezTo>
                    <a:pt x="0" y="374948"/>
                    <a:pt x="8529" y="383476"/>
                    <a:pt x="19050" y="383476"/>
                  </a:cubicBezTo>
                  <a:lnTo>
                    <a:pt x="342900" y="383476"/>
                  </a:lnTo>
                  <a:cubicBezTo>
                    <a:pt x="353421" y="383476"/>
                    <a:pt x="361950" y="374948"/>
                    <a:pt x="361950" y="364426"/>
                  </a:cubicBezTo>
                  <a:lnTo>
                    <a:pt x="361950" y="259651"/>
                  </a:lnTo>
                  <a:lnTo>
                    <a:pt x="360902" y="259651"/>
                  </a:lnTo>
                  <a:cubicBezTo>
                    <a:pt x="361571" y="257720"/>
                    <a:pt x="361925" y="255694"/>
                    <a:pt x="361950" y="253651"/>
                  </a:cubicBezTo>
                  <a:lnTo>
                    <a:pt x="361950" y="139351"/>
                  </a:lnTo>
                  <a:cubicBezTo>
                    <a:pt x="361915" y="137339"/>
                    <a:pt x="361561" y="135346"/>
                    <a:pt x="360902" y="133445"/>
                  </a:cubicBezTo>
                  <a:lnTo>
                    <a:pt x="361950" y="133445"/>
                  </a:lnTo>
                  <a:lnTo>
                    <a:pt x="361950" y="19145"/>
                  </a:lnTo>
                  <a:cubicBezTo>
                    <a:pt x="362003" y="8624"/>
                    <a:pt x="353516" y="53"/>
                    <a:pt x="342996" y="0"/>
                  </a:cubicBezTo>
                  <a:cubicBezTo>
                    <a:pt x="342964" y="0"/>
                    <a:pt x="342932" y="0"/>
                    <a:pt x="342900" y="0"/>
                  </a:cubicBezTo>
                  <a:close/>
                  <a:moveTo>
                    <a:pt x="323850" y="120301"/>
                  </a:moveTo>
                  <a:lnTo>
                    <a:pt x="200025" y="120301"/>
                  </a:lnTo>
                  <a:lnTo>
                    <a:pt x="200025" y="38100"/>
                  </a:lnTo>
                  <a:lnTo>
                    <a:pt x="323850" y="38100"/>
                  </a:lnTo>
                  <a:close/>
                  <a:moveTo>
                    <a:pt x="200025" y="158401"/>
                  </a:moveTo>
                  <a:lnTo>
                    <a:pt x="323850" y="158401"/>
                  </a:lnTo>
                  <a:lnTo>
                    <a:pt x="323850" y="234601"/>
                  </a:lnTo>
                  <a:lnTo>
                    <a:pt x="200025" y="234601"/>
                  </a:lnTo>
                  <a:close/>
                  <a:moveTo>
                    <a:pt x="161925" y="234601"/>
                  </a:moveTo>
                  <a:lnTo>
                    <a:pt x="38100" y="234601"/>
                  </a:lnTo>
                  <a:lnTo>
                    <a:pt x="38100" y="158401"/>
                  </a:lnTo>
                  <a:lnTo>
                    <a:pt x="161925" y="158401"/>
                  </a:lnTo>
                  <a:close/>
                  <a:moveTo>
                    <a:pt x="161925" y="38100"/>
                  </a:moveTo>
                  <a:lnTo>
                    <a:pt x="161925" y="120301"/>
                  </a:lnTo>
                  <a:lnTo>
                    <a:pt x="38100" y="120301"/>
                  </a:lnTo>
                  <a:lnTo>
                    <a:pt x="38100" y="38100"/>
                  </a:lnTo>
                  <a:close/>
                  <a:moveTo>
                    <a:pt x="38100" y="272701"/>
                  </a:moveTo>
                  <a:lnTo>
                    <a:pt x="161925" y="272701"/>
                  </a:lnTo>
                  <a:lnTo>
                    <a:pt x="161925" y="345376"/>
                  </a:lnTo>
                  <a:lnTo>
                    <a:pt x="38100" y="345376"/>
                  </a:lnTo>
                  <a:close/>
                  <a:moveTo>
                    <a:pt x="200025" y="345376"/>
                  </a:moveTo>
                  <a:lnTo>
                    <a:pt x="200025" y="272701"/>
                  </a:lnTo>
                  <a:lnTo>
                    <a:pt x="323850" y="272701"/>
                  </a:lnTo>
                  <a:lnTo>
                    <a:pt x="323850" y="34537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g13d0ece713f_0_0"/>
          <p:cNvSpPr txBox="1"/>
          <p:nvPr>
            <p:ph type="title"/>
          </p:nvPr>
        </p:nvSpPr>
        <p:spPr>
          <a:xfrm>
            <a:off x="1331925" y="434700"/>
            <a:ext cx="7534800" cy="594300"/>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SzPts val="2200"/>
              <a:buNone/>
            </a:pPr>
            <a:r>
              <a:rPr lang="en" sz="2600"/>
              <a:t>Questions? </a:t>
            </a:r>
            <a:endParaRPr sz="2600"/>
          </a:p>
        </p:txBody>
      </p:sp>
      <p:sp>
        <p:nvSpPr>
          <p:cNvPr id="629" name="Google Shape;629;g13d0ece713f_0_0"/>
          <p:cNvSpPr/>
          <p:nvPr/>
        </p:nvSpPr>
        <p:spPr>
          <a:xfrm>
            <a:off x="9350" y="1485325"/>
            <a:ext cx="9144000" cy="2840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0" name="Google Shape;630;g13d0ece713f_0_0"/>
          <p:cNvGrpSpPr/>
          <p:nvPr/>
        </p:nvGrpSpPr>
        <p:grpSpPr>
          <a:xfrm>
            <a:off x="366888" y="358491"/>
            <a:ext cx="607846" cy="594298"/>
            <a:chOff x="2195103" y="2488571"/>
            <a:chExt cx="713100" cy="713100"/>
          </a:xfrm>
        </p:grpSpPr>
        <p:sp>
          <p:nvSpPr>
            <p:cNvPr id="631" name="Google Shape;631;g13d0ece713f_0_0"/>
            <p:cNvSpPr/>
            <p:nvPr/>
          </p:nvSpPr>
          <p:spPr>
            <a:xfrm>
              <a:off x="2195103" y="2488571"/>
              <a:ext cx="713100" cy="7131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32" name="Google Shape;632;g13d0ece713f_0_0"/>
            <p:cNvSpPr/>
            <p:nvPr/>
          </p:nvSpPr>
          <p:spPr>
            <a:xfrm>
              <a:off x="2444805" y="2619931"/>
              <a:ext cx="213596" cy="450325"/>
            </a:xfrm>
            <a:custGeom>
              <a:rect b="b" l="l" r="r" t="t"/>
              <a:pathLst>
                <a:path extrusionOk="0" h="476534" w="226028">
                  <a:moveTo>
                    <a:pt x="76105" y="335090"/>
                  </a:moveTo>
                  <a:lnTo>
                    <a:pt x="76105" y="296037"/>
                  </a:lnTo>
                  <a:cubicBezTo>
                    <a:pt x="76105" y="235649"/>
                    <a:pt x="79629" y="227076"/>
                    <a:pt x="125158" y="180213"/>
                  </a:cubicBezTo>
                  <a:cubicBezTo>
                    <a:pt x="161449" y="143256"/>
                    <a:pt x="171355" y="126206"/>
                    <a:pt x="171355" y="100584"/>
                  </a:cubicBezTo>
                  <a:cubicBezTo>
                    <a:pt x="171355" y="67151"/>
                    <a:pt x="149352" y="47244"/>
                    <a:pt x="112395" y="47244"/>
                  </a:cubicBezTo>
                  <a:cubicBezTo>
                    <a:pt x="70485" y="47244"/>
                    <a:pt x="48387" y="68580"/>
                    <a:pt x="44196" y="115443"/>
                  </a:cubicBezTo>
                  <a:lnTo>
                    <a:pt x="0" y="115443"/>
                  </a:lnTo>
                  <a:cubicBezTo>
                    <a:pt x="3619" y="40100"/>
                    <a:pt x="44101" y="0"/>
                    <a:pt x="116586" y="0"/>
                  </a:cubicBezTo>
                  <a:cubicBezTo>
                    <a:pt x="184118" y="0"/>
                    <a:pt x="226028" y="38100"/>
                    <a:pt x="226028" y="100203"/>
                  </a:cubicBezTo>
                  <a:cubicBezTo>
                    <a:pt x="226028" y="138303"/>
                    <a:pt x="213931" y="159163"/>
                    <a:pt x="165640" y="206788"/>
                  </a:cubicBezTo>
                  <a:cubicBezTo>
                    <a:pt x="127540" y="244888"/>
                    <a:pt x="125158" y="251555"/>
                    <a:pt x="125158" y="309848"/>
                  </a:cubicBezTo>
                  <a:lnTo>
                    <a:pt x="125158" y="334709"/>
                  </a:lnTo>
                  <a:close/>
                  <a:moveTo>
                    <a:pt x="140779" y="436055"/>
                  </a:moveTo>
                  <a:cubicBezTo>
                    <a:pt x="140568" y="458621"/>
                    <a:pt x="122103" y="476744"/>
                    <a:pt x="99536" y="476532"/>
                  </a:cubicBezTo>
                  <a:cubicBezTo>
                    <a:pt x="76970" y="476321"/>
                    <a:pt x="58847" y="457856"/>
                    <a:pt x="59059" y="435289"/>
                  </a:cubicBezTo>
                  <a:cubicBezTo>
                    <a:pt x="59270" y="412724"/>
                    <a:pt x="77733" y="394602"/>
                    <a:pt x="100298" y="394811"/>
                  </a:cubicBezTo>
                  <a:cubicBezTo>
                    <a:pt x="122800" y="395176"/>
                    <a:pt x="140835" y="413550"/>
                    <a:pt x="140779" y="43605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633" name="Google Shape;633;g13d0ece713f_0_0"/>
          <p:cNvSpPr txBox="1"/>
          <p:nvPr/>
        </p:nvSpPr>
        <p:spPr>
          <a:xfrm>
            <a:off x="2605275" y="2583175"/>
            <a:ext cx="435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accent1"/>
                </a:solidFill>
              </a:rPr>
              <a:t>Ask now; we might have answers!</a:t>
            </a:r>
            <a:endParaRPr b="1" sz="2000">
              <a:solidFill>
                <a:schemeClr val="accent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g13d01d83873_0_0"/>
          <p:cNvSpPr txBox="1"/>
          <p:nvPr/>
        </p:nvSpPr>
        <p:spPr>
          <a:xfrm>
            <a:off x="250826" y="277176"/>
            <a:ext cx="2160600" cy="20682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 sz="2200">
                <a:solidFill>
                  <a:schemeClr val="dk2"/>
                </a:solidFill>
              </a:rPr>
              <a:t>Presenter name</a:t>
            </a:r>
            <a:endParaRPr b="0" i="0" sz="2200" u="none" cap="none" strike="noStrike">
              <a:solidFill>
                <a:schemeClr val="dk2"/>
              </a:solidFill>
              <a:latin typeface="Arial"/>
              <a:ea typeface="Arial"/>
              <a:cs typeface="Arial"/>
              <a:sym typeface="Arial"/>
            </a:endParaRPr>
          </a:p>
        </p:txBody>
      </p:sp>
      <p:sp>
        <p:nvSpPr>
          <p:cNvPr id="639" name="Google Shape;639;g13d01d83873_0_0"/>
          <p:cNvSpPr txBox="1"/>
          <p:nvPr/>
        </p:nvSpPr>
        <p:spPr>
          <a:xfrm>
            <a:off x="250825" y="2345375"/>
            <a:ext cx="2160600" cy="659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
                <a:solidFill>
                  <a:srgbClr val="7F7F7F"/>
                </a:solidFill>
              </a:rPr>
              <a:t>Title or credentials</a:t>
            </a:r>
            <a:endParaRPr b="0" i="0" sz="1050" u="none" cap="none" strike="noStrike">
              <a:solidFill>
                <a:srgbClr val="7F7F7F"/>
              </a:solidFill>
              <a:latin typeface="Arial"/>
              <a:ea typeface="Arial"/>
              <a:cs typeface="Arial"/>
              <a:sym typeface="Arial"/>
            </a:endParaRPr>
          </a:p>
        </p:txBody>
      </p:sp>
      <p:sp>
        <p:nvSpPr>
          <p:cNvPr id="640" name="Google Shape;640;g13d01d83873_0_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
        <p:nvSpPr>
          <p:cNvPr id="641" name="Google Shape;641;g13d01d83873_0_0"/>
          <p:cNvSpPr/>
          <p:nvPr/>
        </p:nvSpPr>
        <p:spPr>
          <a:xfrm>
            <a:off x="3833100" y="1056750"/>
            <a:ext cx="4641300" cy="30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g13d01d83873_0_0"/>
          <p:cNvSpPr txBox="1"/>
          <p:nvPr/>
        </p:nvSpPr>
        <p:spPr>
          <a:xfrm>
            <a:off x="5073450" y="2371650"/>
            <a:ext cx="216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Insert Presenter Image</a:t>
            </a:r>
            <a:endParaRPr/>
          </a:p>
        </p:txBody>
      </p:sp>
      <p:sp>
        <p:nvSpPr>
          <p:cNvPr id="643" name="Google Shape;643;g13d01d83873_0_0"/>
          <p:cNvSpPr txBox="1"/>
          <p:nvPr/>
        </p:nvSpPr>
        <p:spPr>
          <a:xfrm>
            <a:off x="348125" y="3133100"/>
            <a:ext cx="2436900" cy="744000"/>
          </a:xfrm>
          <a:prstGeom prst="rect">
            <a:avLst/>
          </a:prstGeom>
          <a:noFill/>
          <a:ln>
            <a:noFill/>
          </a:ln>
        </p:spPr>
        <p:txBody>
          <a:bodyPr anchorCtr="0" anchor="t" bIns="91425" lIns="91425" spcFirstLastPara="1" rIns="91425" wrap="square" tIns="91425">
            <a:spAutoFit/>
          </a:bodyPr>
          <a:lstStyle/>
          <a:p>
            <a:pPr indent="-317500" lvl="0" marL="457200" rtl="0" algn="l">
              <a:spcBef>
                <a:spcPts val="1000"/>
              </a:spcBef>
              <a:spcAft>
                <a:spcPts val="0"/>
              </a:spcAft>
              <a:buSzPts val="1400"/>
              <a:buChar char="●"/>
            </a:pPr>
            <a:r>
              <a:rPr lang="en"/>
              <a:t>Bio</a:t>
            </a:r>
            <a:endParaRPr/>
          </a:p>
          <a:p>
            <a:pPr indent="-317500" lvl="0" marL="457200" rtl="0" algn="l">
              <a:spcBef>
                <a:spcPts val="1000"/>
              </a:spcBef>
              <a:spcAft>
                <a:spcPts val="0"/>
              </a:spcAft>
              <a:buSzPts val="1400"/>
              <a:buChar char="●"/>
            </a:pPr>
            <a:r>
              <a:rPr lang="en"/>
              <a:t>Contact Information</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48"/>
          <p:cNvSpPr/>
          <p:nvPr/>
        </p:nvSpPr>
        <p:spPr>
          <a:xfrm>
            <a:off x="0"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9" name="Google Shape;649;p48"/>
          <p:cNvSpPr txBox="1"/>
          <p:nvPr/>
        </p:nvSpPr>
        <p:spPr>
          <a:xfrm>
            <a:off x="125413" y="1779587"/>
            <a:ext cx="4321200" cy="1584300"/>
          </a:xfrm>
          <a:prstGeom prst="rect">
            <a:avLst/>
          </a:prstGeom>
          <a:noFill/>
          <a:ln>
            <a:noFill/>
          </a:ln>
        </p:spPr>
        <p:txBody>
          <a:bodyPr anchorCtr="0" anchor="ctr" bIns="0" lIns="0" spcFirstLastPara="1" rIns="91425" wrap="square" tIns="91425">
            <a:normAutofit/>
          </a:bodyPr>
          <a:lstStyle/>
          <a:p>
            <a:pPr indent="0" lvl="0" marL="0" marR="0" rtl="0" algn="ctr">
              <a:lnSpc>
                <a:spcPct val="90000"/>
              </a:lnSpc>
              <a:spcBef>
                <a:spcPts val="0"/>
              </a:spcBef>
              <a:spcAft>
                <a:spcPts val="0"/>
              </a:spcAft>
              <a:buClr>
                <a:schemeClr val="dk1"/>
              </a:buClr>
              <a:buSzPts val="4400"/>
              <a:buFont typeface="Arial"/>
              <a:buNone/>
            </a:pPr>
            <a:r>
              <a:rPr b="1" i="0" lang="en" sz="4400" u="none" cap="none" strike="noStrike">
                <a:solidFill>
                  <a:schemeClr val="accent1"/>
                </a:solidFill>
                <a:latin typeface="Arial"/>
                <a:ea typeface="Arial"/>
                <a:cs typeface="Arial"/>
                <a:sym typeface="Arial"/>
              </a:rPr>
              <a:t>Thank you!</a:t>
            </a:r>
            <a:endParaRPr b="0" i="0" sz="1400" u="none" cap="none" strike="noStrike">
              <a:solidFill>
                <a:schemeClr val="accent1"/>
              </a:solidFill>
              <a:latin typeface="Arial"/>
              <a:ea typeface="Arial"/>
              <a:cs typeface="Arial"/>
              <a:sym typeface="Arial"/>
            </a:endParaRPr>
          </a:p>
        </p:txBody>
      </p:sp>
      <p:sp>
        <p:nvSpPr>
          <p:cNvPr id="650" name="Google Shape;650;p48"/>
          <p:cNvSpPr txBox="1"/>
          <p:nvPr/>
        </p:nvSpPr>
        <p:spPr>
          <a:xfrm>
            <a:off x="5487194" y="1452322"/>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rPr b="1" i="0" lang="en" sz="1200" u="none" cap="none" strike="noStrike">
                <a:solidFill>
                  <a:schemeClr val="accent1"/>
                </a:solidFill>
                <a:latin typeface="Arial"/>
                <a:ea typeface="Arial"/>
                <a:cs typeface="Arial"/>
                <a:sym typeface="Arial"/>
              </a:rPr>
              <a:t>Sharon Grant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 sz="1200" u="none" cap="none" strike="noStrike">
                <a:solidFill>
                  <a:schemeClr val="dk2"/>
                </a:solidFill>
                <a:latin typeface="Arial"/>
                <a:ea typeface="Arial"/>
                <a:cs typeface="Arial"/>
                <a:sym typeface="Arial"/>
              </a:rPr>
              <a:t>sgrant@fieldmuseum.org</a:t>
            </a:r>
            <a:br>
              <a:rPr b="0" i="0" lang="en" sz="1200" u="none" cap="none" strike="noStrike">
                <a:solidFill>
                  <a:schemeClr val="dk2"/>
                </a:solidFill>
                <a:latin typeface="Arial"/>
                <a:ea typeface="Arial"/>
                <a:cs typeface="Arial"/>
                <a:sym typeface="Arial"/>
              </a:rPr>
            </a:br>
            <a:r>
              <a:rPr b="0" i="0" lang="en" sz="1200" u="sng" cap="none" strike="noStrike">
                <a:solidFill>
                  <a:schemeClr val="hlink"/>
                </a:solidFill>
                <a:latin typeface="Arial"/>
                <a:ea typeface="Arial"/>
                <a:cs typeface="Arial"/>
                <a:sym typeface="Arial"/>
                <a:hlinkClick r:id="rId3"/>
              </a:rPr>
              <a:t>https://www.fieldmuseum.org/</a:t>
            </a:r>
            <a:r>
              <a:rPr b="0" i="0" lang="en" sz="1200" u="none" cap="none" strike="noStrike">
                <a:solidFill>
                  <a:schemeClr val="dk2"/>
                </a:solidFill>
                <a:latin typeface="Arial"/>
                <a:ea typeface="Arial"/>
                <a:cs typeface="Arial"/>
                <a:sym typeface="Arial"/>
              </a:rPr>
              <a:t> </a:t>
            </a:r>
            <a:endParaRPr b="0" i="0" sz="1200" u="none" cap="none" strike="noStrike">
              <a:solidFill>
                <a:schemeClr val="dk2"/>
              </a:solidFill>
              <a:latin typeface="Arial"/>
              <a:ea typeface="Arial"/>
              <a:cs typeface="Arial"/>
              <a:sym typeface="Arial"/>
            </a:endParaRPr>
          </a:p>
        </p:txBody>
      </p:sp>
      <p:sp>
        <p:nvSpPr>
          <p:cNvPr id="651" name="Google Shape;651;p48"/>
          <p:cNvSpPr txBox="1"/>
          <p:nvPr/>
        </p:nvSpPr>
        <p:spPr>
          <a:xfrm>
            <a:off x="5487194" y="3152341"/>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rPr b="1" i="0" lang="en" sz="1200" u="none" cap="none" strike="noStrike">
                <a:solidFill>
                  <a:schemeClr val="accent1"/>
                </a:solidFill>
                <a:latin typeface="Arial"/>
                <a:ea typeface="Arial"/>
                <a:cs typeface="Arial"/>
                <a:sym typeface="Arial"/>
              </a:rPr>
              <a:t>Kate Webbink</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 sz="1200" u="none" cap="none" strike="noStrike">
                <a:solidFill>
                  <a:schemeClr val="dk2"/>
                </a:solidFill>
                <a:latin typeface="Arial"/>
                <a:ea typeface="Arial"/>
                <a:cs typeface="Arial"/>
                <a:sym typeface="Arial"/>
              </a:rPr>
              <a:t>kwebbink@fieldmuseum.org</a:t>
            </a:r>
            <a:br>
              <a:rPr b="0" i="0" lang="en" sz="1200" u="none" cap="none" strike="noStrike">
                <a:solidFill>
                  <a:schemeClr val="dk2"/>
                </a:solidFill>
                <a:latin typeface="Arial"/>
                <a:ea typeface="Arial"/>
                <a:cs typeface="Arial"/>
                <a:sym typeface="Arial"/>
              </a:rPr>
            </a:br>
            <a:r>
              <a:rPr b="0" i="0" lang="en" sz="1200" u="sng" cap="none" strike="noStrike">
                <a:solidFill>
                  <a:schemeClr val="hlink"/>
                </a:solidFill>
                <a:latin typeface="Arial"/>
                <a:ea typeface="Arial"/>
                <a:cs typeface="Arial"/>
                <a:sym typeface="Arial"/>
                <a:hlinkClick r:id="rId4"/>
              </a:rPr>
              <a:t>https://www.fieldmuseum.org/</a:t>
            </a:r>
            <a:r>
              <a:rPr b="0" i="0" lang="en" sz="1200" u="none" cap="none" strike="noStrike">
                <a:solidFill>
                  <a:schemeClr val="dk2"/>
                </a:solidFill>
                <a:latin typeface="Arial"/>
                <a:ea typeface="Arial"/>
                <a:cs typeface="Arial"/>
                <a:sym typeface="Arial"/>
              </a:rPr>
              <a:t> </a:t>
            </a:r>
            <a:endParaRPr b="0" i="0" sz="1200" u="none" cap="none" strike="noStrike">
              <a:solidFill>
                <a:schemeClr val="dk2"/>
              </a:solidFill>
              <a:latin typeface="Arial"/>
              <a:ea typeface="Arial"/>
              <a:cs typeface="Arial"/>
              <a:sym typeface="Arial"/>
            </a:endParaRPr>
          </a:p>
        </p:txBody>
      </p:sp>
      <p:sp>
        <p:nvSpPr>
          <p:cNvPr id="652" name="Google Shape;652;p48"/>
          <p:cNvSpPr txBox="1"/>
          <p:nvPr/>
        </p:nvSpPr>
        <p:spPr>
          <a:xfrm>
            <a:off x="5487200" y="2266510"/>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rPr b="1" i="0" lang="en" sz="1200" u="none" cap="none" strike="noStrike">
                <a:solidFill>
                  <a:schemeClr val="accent1"/>
                </a:solidFill>
                <a:latin typeface="Arial"/>
                <a:ea typeface="Arial"/>
                <a:cs typeface="Arial"/>
                <a:sym typeface="Arial"/>
              </a:rPr>
              <a:t>Janeen Jones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 sz="1200" u="none" cap="none" strike="noStrike">
                <a:solidFill>
                  <a:schemeClr val="dk2"/>
                </a:solidFill>
                <a:latin typeface="Arial"/>
                <a:ea typeface="Arial"/>
                <a:cs typeface="Arial"/>
                <a:sym typeface="Arial"/>
              </a:rPr>
              <a:t>jjones@fieldmuseum.org</a:t>
            </a:r>
            <a:br>
              <a:rPr b="0" i="0" lang="en" sz="1200" u="none" cap="none" strike="noStrike">
                <a:solidFill>
                  <a:schemeClr val="dk2"/>
                </a:solidFill>
                <a:latin typeface="Arial"/>
                <a:ea typeface="Arial"/>
                <a:cs typeface="Arial"/>
                <a:sym typeface="Arial"/>
              </a:rPr>
            </a:br>
            <a:r>
              <a:rPr b="0" i="0" lang="en" sz="1200" u="sng" cap="none" strike="noStrike">
                <a:solidFill>
                  <a:schemeClr val="hlink"/>
                </a:solidFill>
                <a:latin typeface="Arial"/>
                <a:ea typeface="Arial"/>
                <a:cs typeface="Arial"/>
                <a:sym typeface="Arial"/>
                <a:hlinkClick r:id="rId5"/>
              </a:rPr>
              <a:t>https://www.fieldmuseum.org/</a:t>
            </a:r>
            <a:r>
              <a:rPr b="0" i="0" lang="en" sz="1200" u="none" cap="none" strike="noStrike">
                <a:solidFill>
                  <a:schemeClr val="dk2"/>
                </a:solidFill>
                <a:latin typeface="Arial"/>
                <a:ea typeface="Arial"/>
                <a:cs typeface="Arial"/>
                <a:sym typeface="Arial"/>
              </a:rPr>
              <a:t> </a:t>
            </a:r>
            <a:endParaRPr b="0" i="0" sz="1200" u="none" cap="none" strike="noStrike">
              <a:solidFill>
                <a:schemeClr val="dk2"/>
              </a:solidFill>
              <a:latin typeface="Arial"/>
              <a:ea typeface="Arial"/>
              <a:cs typeface="Arial"/>
              <a:sym typeface="Arial"/>
            </a:endParaRPr>
          </a:p>
        </p:txBody>
      </p:sp>
      <p:pic>
        <p:nvPicPr>
          <p:cNvPr id="653" name="Google Shape;653;p48"/>
          <p:cNvPicPr preferRelativeResize="0"/>
          <p:nvPr/>
        </p:nvPicPr>
        <p:blipFill rotWithShape="1">
          <a:blip r:embed="rId6">
            <a:alphaModFix/>
          </a:blip>
          <a:srcRect b="0" l="0" r="0" t="0"/>
          <a:stretch/>
        </p:blipFill>
        <p:spPr>
          <a:xfrm>
            <a:off x="250825" y="268308"/>
            <a:ext cx="602326" cy="6023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6"/>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183" name="Google Shape;183;p6"/>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WHAT IS OPENREFINE?</a:t>
            </a:r>
            <a:endParaRPr b="1" i="0" sz="100" u="none" cap="none" strike="noStrike">
              <a:solidFill>
                <a:schemeClr val="accent1"/>
              </a:solidFill>
              <a:latin typeface="Arial"/>
              <a:ea typeface="Arial"/>
              <a:cs typeface="Arial"/>
              <a:sym typeface="Arial"/>
            </a:endParaRPr>
          </a:p>
        </p:txBody>
      </p:sp>
      <p:sp>
        <p:nvSpPr>
          <p:cNvPr id="184" name="Google Shape;184;p6"/>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1"/>
                </a:solidFill>
                <a:latin typeface="Arial"/>
                <a:ea typeface="Arial"/>
                <a:cs typeface="Arial"/>
                <a:sym typeface="Arial"/>
              </a:rPr>
              <a:t>What Can/Can’t OpenRefine Do?</a:t>
            </a:r>
            <a:endParaRPr b="1" i="0" sz="2200" u="none" cap="none" strike="noStrike">
              <a:solidFill>
                <a:schemeClr val="dk2"/>
              </a:solidFill>
              <a:latin typeface="Arial"/>
              <a:ea typeface="Arial"/>
              <a:cs typeface="Arial"/>
              <a:sym typeface="Arial"/>
            </a:endParaRPr>
          </a:p>
        </p:txBody>
      </p:sp>
      <p:graphicFrame>
        <p:nvGraphicFramePr>
          <p:cNvPr id="185" name="Google Shape;185;p6"/>
          <p:cNvGraphicFramePr/>
          <p:nvPr/>
        </p:nvGraphicFramePr>
        <p:xfrm>
          <a:off x="1871251" y="1524047"/>
          <a:ext cx="3000000" cy="3000000"/>
        </p:xfrm>
        <a:graphic>
          <a:graphicData uri="http://schemas.openxmlformats.org/drawingml/2006/table">
            <a:tbl>
              <a:tblPr bandRow="1" firstRow="1">
                <a:noFill/>
                <a:tableStyleId>{7CC9D654-A768-4019-8857-54A9094AC657}</a:tableStyleId>
              </a:tblPr>
              <a:tblGrid>
                <a:gridCol w="3858200"/>
                <a:gridCol w="1543300"/>
              </a:tblGrid>
              <a:tr h="437775">
                <a:tc>
                  <a:txBody>
                    <a:bodyPr/>
                    <a:lstStyle/>
                    <a:p>
                      <a:pPr indent="0" lvl="0" marL="0" marR="0" rtl="0" algn="l">
                        <a:lnSpc>
                          <a:spcPct val="100000"/>
                        </a:lnSpc>
                        <a:spcBef>
                          <a:spcPts val="0"/>
                        </a:spcBef>
                        <a:spcAft>
                          <a:spcPts val="0"/>
                        </a:spcAft>
                        <a:buClr>
                          <a:srgbClr val="000000"/>
                        </a:buClr>
                        <a:buSzPts val="1000"/>
                        <a:buFont typeface="Arial"/>
                        <a:buNone/>
                      </a:pPr>
                      <a:r>
                        <a:t/>
                      </a:r>
                      <a:endParaRPr sz="1200" u="none" cap="none" strike="noStrike">
                        <a:solidFill>
                          <a:schemeClr val="dk2"/>
                        </a:solidFill>
                      </a:endParaRPr>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ACBDBD"/>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2"/>
                          </a:solidFill>
                        </a:rPr>
                        <a:t>OpenRefine</a:t>
                      </a:r>
                      <a:endParaRPr sz="1000" u="none" cap="none" strike="noStrike">
                        <a:solidFill>
                          <a:schemeClr val="dk2"/>
                        </a:solidFill>
                      </a:endParaRPr>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ACBDBD"/>
                    </a:solidFill>
                  </a:tcPr>
                </a:tc>
              </a:tr>
              <a:tr h="285375">
                <a:tc>
                  <a:txBody>
                    <a:bodyPr/>
                    <a:lstStyle/>
                    <a:p>
                      <a:pPr indent="0" lvl="0" marL="0" marR="0" rtl="0" algn="l">
                        <a:lnSpc>
                          <a:spcPct val="100000"/>
                        </a:lnSpc>
                        <a:spcBef>
                          <a:spcPts val="0"/>
                        </a:spcBef>
                        <a:spcAft>
                          <a:spcPts val="0"/>
                        </a:spcAft>
                        <a:buClr>
                          <a:srgbClr val="000000"/>
                        </a:buClr>
                        <a:buSzPts val="1400"/>
                        <a:buFont typeface="Arial"/>
                        <a:buNone/>
                      </a:pPr>
                      <a:r>
                        <a:rPr lang="en" sz="1000" u="none" cap="none" strike="noStrike"/>
                        <a:t>Formulas</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285375">
                <a:tc>
                  <a:txBody>
                    <a:bodyPr/>
                    <a:lstStyle/>
                    <a:p>
                      <a:pPr indent="0" lvl="0" marL="0" marR="0" rtl="0" algn="l">
                        <a:lnSpc>
                          <a:spcPct val="100000"/>
                        </a:lnSpc>
                        <a:spcBef>
                          <a:spcPts val="0"/>
                        </a:spcBef>
                        <a:spcAft>
                          <a:spcPts val="0"/>
                        </a:spcAft>
                        <a:buClr>
                          <a:srgbClr val="000000"/>
                        </a:buClr>
                        <a:buSzPts val="1400"/>
                        <a:buFont typeface="Arial"/>
                        <a:buNone/>
                      </a:pPr>
                      <a:r>
                        <a:rPr lang="en" sz="1000" u="none" cap="none" strike="noStrike"/>
                        <a:t>Charts &amp; Graphs</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285375">
                <a:tc>
                  <a:txBody>
                    <a:bodyPr/>
                    <a:lstStyle/>
                    <a:p>
                      <a:pPr indent="0" lvl="0" marL="0" marR="0" rtl="0" algn="l">
                        <a:lnSpc>
                          <a:spcPct val="100000"/>
                        </a:lnSpc>
                        <a:spcBef>
                          <a:spcPts val="0"/>
                        </a:spcBef>
                        <a:spcAft>
                          <a:spcPts val="0"/>
                        </a:spcAft>
                        <a:buClr>
                          <a:srgbClr val="000000"/>
                        </a:buClr>
                        <a:buSzPts val="1400"/>
                        <a:buFont typeface="Arial"/>
                        <a:buNone/>
                      </a:pPr>
                      <a:r>
                        <a:rPr lang="en" sz="1000" u="none" cap="none" strike="noStrike"/>
                        <a:t>Auto-formats fields</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285375">
                <a:tc>
                  <a:txBody>
                    <a:bodyPr/>
                    <a:lstStyle/>
                    <a:p>
                      <a:pPr indent="0" lvl="0" marL="0" marR="0" rtl="0" algn="l">
                        <a:lnSpc>
                          <a:spcPct val="100000"/>
                        </a:lnSpc>
                        <a:spcBef>
                          <a:spcPts val="0"/>
                        </a:spcBef>
                        <a:spcAft>
                          <a:spcPts val="0"/>
                        </a:spcAft>
                        <a:buClr>
                          <a:srgbClr val="000000"/>
                        </a:buClr>
                        <a:buSzPts val="1400"/>
                        <a:buFont typeface="Arial"/>
                        <a:buNone/>
                      </a:pPr>
                      <a:r>
                        <a:rPr lang="en" sz="1000" u="none" cap="none" strike="noStrike"/>
                        <a:t>Allow creation of lookup lists</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285375">
                <a:tc>
                  <a:txBody>
                    <a:bodyPr/>
                    <a:lstStyle/>
                    <a:p>
                      <a:pPr indent="0" lvl="0" marL="0" marR="0" rtl="0" algn="l">
                        <a:lnSpc>
                          <a:spcPct val="100000"/>
                        </a:lnSpc>
                        <a:spcBef>
                          <a:spcPts val="0"/>
                        </a:spcBef>
                        <a:spcAft>
                          <a:spcPts val="0"/>
                        </a:spcAft>
                        <a:buClr>
                          <a:srgbClr val="000000"/>
                        </a:buClr>
                        <a:buSzPts val="1400"/>
                        <a:buFont typeface="Arial"/>
                        <a:buNone/>
                      </a:pPr>
                      <a:r>
                        <a:rPr lang="en" sz="1000" u="none" cap="none" strike="noStrike"/>
                        <a:t>Allow character sets besides Latin1 (e.g., UTF-8)</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28537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Track changes after closing</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28537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Maintain integrity between rows and columns</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28537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Enforce referential integrity between different sheets</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28537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Creates a copy of original data</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28537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Allow you to share steps</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grpSp>
        <p:nvGrpSpPr>
          <p:cNvPr id="186" name="Google Shape;186;p6"/>
          <p:cNvGrpSpPr/>
          <p:nvPr/>
        </p:nvGrpSpPr>
        <p:grpSpPr>
          <a:xfrm>
            <a:off x="6409839" y="2013249"/>
            <a:ext cx="182428" cy="2750227"/>
            <a:chOff x="6409839" y="1963562"/>
            <a:chExt cx="182428" cy="2750227"/>
          </a:xfrm>
        </p:grpSpPr>
        <p:sp>
          <p:nvSpPr>
            <p:cNvPr id="187" name="Google Shape;187;p6"/>
            <p:cNvSpPr/>
            <p:nvPr/>
          </p:nvSpPr>
          <p:spPr>
            <a:xfrm>
              <a:off x="6409839" y="1963562"/>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6"/>
            <p:cNvSpPr/>
            <p:nvPr/>
          </p:nvSpPr>
          <p:spPr>
            <a:xfrm>
              <a:off x="6409839" y="4531361"/>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6"/>
            <p:cNvSpPr/>
            <p:nvPr/>
          </p:nvSpPr>
          <p:spPr>
            <a:xfrm>
              <a:off x="6409839" y="3104806"/>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6"/>
            <p:cNvSpPr/>
            <p:nvPr/>
          </p:nvSpPr>
          <p:spPr>
            <a:xfrm>
              <a:off x="6409839" y="3390117"/>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6"/>
            <p:cNvSpPr/>
            <p:nvPr/>
          </p:nvSpPr>
          <p:spPr>
            <a:xfrm>
              <a:off x="6409839" y="3675428"/>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6"/>
            <p:cNvSpPr/>
            <p:nvPr/>
          </p:nvSpPr>
          <p:spPr>
            <a:xfrm>
              <a:off x="6409839" y="4246050"/>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8"/>
          <p:cNvSpPr txBox="1"/>
          <p:nvPr/>
        </p:nvSpPr>
        <p:spPr>
          <a:xfrm>
            <a:off x="250825" y="827425"/>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Opening OpenRefine</a:t>
            </a:r>
            <a:endParaRPr b="0" i="0" sz="2200" u="none" cap="none" strike="noStrike">
              <a:solidFill>
                <a:schemeClr val="dk2"/>
              </a:solidFill>
              <a:latin typeface="Arial"/>
              <a:ea typeface="Arial"/>
              <a:cs typeface="Arial"/>
              <a:sym typeface="Arial"/>
            </a:endParaRPr>
          </a:p>
        </p:txBody>
      </p:sp>
      <p:sp>
        <p:nvSpPr>
          <p:cNvPr id="198" name="Google Shape;198;p8"/>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Installation</a:t>
            </a:r>
            <a:endParaRPr b="0" i="0" sz="1050" u="none" cap="none" strike="noStrike">
              <a:solidFill>
                <a:srgbClr val="7F7F7F"/>
              </a:solidFill>
              <a:latin typeface="Arial"/>
              <a:ea typeface="Arial"/>
              <a:cs typeface="Arial"/>
              <a:sym typeface="Arial"/>
            </a:endParaRPr>
          </a:p>
        </p:txBody>
      </p:sp>
      <p:sp>
        <p:nvSpPr>
          <p:cNvPr id="199" name="Google Shape;199;p8"/>
          <p:cNvSpPr txBox="1"/>
          <p:nvPr/>
        </p:nvSpPr>
        <p:spPr>
          <a:xfrm>
            <a:off x="250825" y="2895600"/>
            <a:ext cx="2160600" cy="2061600"/>
          </a:xfrm>
          <a:prstGeom prst="rect">
            <a:avLst/>
          </a:prstGeom>
          <a:noFill/>
          <a:ln>
            <a:noFill/>
          </a:ln>
        </p:spPr>
        <p:txBody>
          <a:bodyPr anchorCtr="0" anchor="t" bIns="91425" lIns="0" spcFirstLastPara="1" rIns="91425" wrap="square" tIns="91425">
            <a:noAutofit/>
          </a:bodyPr>
          <a:lstStyle/>
          <a:p>
            <a:pPr indent="-157480" lvl="0" marL="182880" marR="0" rtl="0" algn="l">
              <a:lnSpc>
                <a:spcPct val="100000"/>
              </a:lnSpc>
              <a:spcBef>
                <a:spcPts val="0"/>
              </a:spcBef>
              <a:spcAft>
                <a:spcPts val="0"/>
              </a:spcAft>
              <a:buClr>
                <a:schemeClr val="dk1"/>
              </a:buClr>
              <a:buSzPts val="1000"/>
              <a:buFont typeface="Noto Sans Symbols"/>
              <a:buChar char="●"/>
            </a:pPr>
            <a:r>
              <a:rPr b="0" i="0" lang="en" sz="1000" u="none" cap="none" strike="noStrike">
                <a:solidFill>
                  <a:schemeClr val="dk1"/>
                </a:solidFill>
                <a:latin typeface="Arial"/>
                <a:ea typeface="Arial"/>
                <a:cs typeface="Arial"/>
                <a:sym typeface="Arial"/>
              </a:rPr>
              <a:t>Download OpenRefine: </a:t>
            </a:r>
            <a:r>
              <a:rPr b="0" i="0" lang="en" sz="1000" u="sng" cap="none" strike="noStrike">
                <a:solidFill>
                  <a:schemeClr val="hlink"/>
                </a:solidFill>
                <a:latin typeface="Arial"/>
                <a:ea typeface="Arial"/>
                <a:cs typeface="Arial"/>
                <a:sym typeface="Arial"/>
                <a:hlinkClick r:id="rId3"/>
              </a:rPr>
              <a:t>http://openrefine.org/download.</a:t>
            </a:r>
            <a:br>
              <a:rPr b="0" i="0" lang="en" sz="1000" u="sng" cap="none" strike="noStrike">
                <a:solidFill>
                  <a:schemeClr val="hlink"/>
                </a:solidFill>
                <a:latin typeface="Arial"/>
                <a:ea typeface="Arial"/>
                <a:cs typeface="Arial"/>
                <a:sym typeface="Arial"/>
                <a:hlinkClick r:id="rId4"/>
              </a:rPr>
            </a:br>
            <a:r>
              <a:rPr b="0" i="0" lang="en" sz="1000" u="sng" cap="none" strike="noStrike">
                <a:solidFill>
                  <a:schemeClr val="hlink"/>
                </a:solidFill>
                <a:latin typeface="Arial"/>
                <a:ea typeface="Arial"/>
                <a:cs typeface="Arial"/>
                <a:sym typeface="Arial"/>
                <a:hlinkClick r:id="rId5"/>
              </a:rPr>
              <a:t>html</a:t>
            </a:r>
            <a:r>
              <a:rPr b="0" i="0" lang="en" sz="1000" u="none" cap="none" strike="noStrike">
                <a:solidFill>
                  <a:schemeClr val="dk1"/>
                </a:solidFill>
                <a:latin typeface="Arial"/>
                <a:ea typeface="Arial"/>
                <a:cs typeface="Arial"/>
                <a:sym typeface="Arial"/>
              </a:rPr>
              <a:t> </a:t>
            </a:r>
            <a:endParaRPr b="0" i="0" sz="1000" u="none" cap="none" strike="noStrike">
              <a:solidFill>
                <a:srgbClr val="000000"/>
              </a:solidFill>
              <a:latin typeface="Arial"/>
              <a:ea typeface="Arial"/>
              <a:cs typeface="Arial"/>
              <a:sym typeface="Arial"/>
            </a:endParaRPr>
          </a:p>
          <a:p>
            <a:pPr indent="-154940" lvl="0" marL="182880" marR="0" rtl="0" algn="l">
              <a:lnSpc>
                <a:spcPct val="100000"/>
              </a:lnSpc>
              <a:spcBef>
                <a:spcPts val="1200"/>
              </a:spcBef>
              <a:spcAft>
                <a:spcPts val="0"/>
              </a:spcAft>
              <a:buClr>
                <a:schemeClr val="dk1"/>
              </a:buClr>
              <a:buSzPts val="1000"/>
              <a:buFont typeface="Noto Sans Symbols"/>
              <a:buChar char="●"/>
            </a:pPr>
            <a:r>
              <a:rPr b="0" i="0" lang="en" sz="1000" u="none" cap="none" strike="noStrike">
                <a:solidFill>
                  <a:schemeClr val="dk1"/>
                </a:solidFill>
                <a:latin typeface="Arial"/>
                <a:ea typeface="Arial"/>
                <a:cs typeface="Arial"/>
                <a:sym typeface="Arial"/>
              </a:rPr>
              <a:t>OpenRefine requires Java to run.</a:t>
            </a:r>
            <a:endParaRPr b="0" i="0" sz="1000" u="none" cap="none" strike="noStrike">
              <a:solidFill>
                <a:srgbClr val="000000"/>
              </a:solidFill>
              <a:latin typeface="Arial"/>
              <a:ea typeface="Arial"/>
              <a:cs typeface="Arial"/>
              <a:sym typeface="Arial"/>
            </a:endParaRPr>
          </a:p>
          <a:p>
            <a:pPr indent="-209800" lvl="1" marL="448056" marR="0" rtl="0" algn="l">
              <a:lnSpc>
                <a:spcPct val="100000"/>
              </a:lnSpc>
              <a:spcBef>
                <a:spcPts val="1200"/>
              </a:spcBef>
              <a:spcAft>
                <a:spcPts val="0"/>
              </a:spcAft>
              <a:buClr>
                <a:schemeClr val="dk1"/>
              </a:buClr>
              <a:buSzPts val="1000"/>
              <a:buFont typeface="Noto Sans Symbols"/>
              <a:buChar char="–"/>
            </a:pPr>
            <a:r>
              <a:rPr b="0" i="0" lang="en" sz="1000" u="none" cap="none" strike="noStrike">
                <a:solidFill>
                  <a:schemeClr val="dk1"/>
                </a:solidFill>
                <a:latin typeface="Arial"/>
                <a:ea typeface="Arial"/>
                <a:cs typeface="Arial"/>
                <a:sym typeface="Arial"/>
              </a:rPr>
              <a:t>Get Java: </a:t>
            </a:r>
            <a:r>
              <a:rPr b="0" i="0" lang="en" sz="1000" u="sng" cap="none" strike="noStrike">
                <a:solidFill>
                  <a:schemeClr val="hlink"/>
                </a:solidFill>
                <a:latin typeface="Arial"/>
                <a:ea typeface="Arial"/>
                <a:cs typeface="Arial"/>
                <a:sym typeface="Arial"/>
                <a:hlinkClick r:id="rId6"/>
              </a:rPr>
              <a:t>https://java.com/en/</a:t>
            </a:r>
            <a:br>
              <a:rPr b="0" i="0" lang="en" sz="1000" u="sng" cap="none" strike="noStrike">
                <a:solidFill>
                  <a:schemeClr val="hlink"/>
                </a:solidFill>
                <a:latin typeface="Arial"/>
                <a:ea typeface="Arial"/>
                <a:cs typeface="Arial"/>
                <a:sym typeface="Arial"/>
                <a:hlinkClick r:id="rId7"/>
              </a:rPr>
            </a:br>
            <a:r>
              <a:rPr b="0" i="0" lang="en" sz="1000" u="sng" cap="none" strike="noStrike">
                <a:solidFill>
                  <a:schemeClr val="hlink"/>
                </a:solidFill>
                <a:latin typeface="Arial"/>
                <a:ea typeface="Arial"/>
                <a:cs typeface="Arial"/>
                <a:sym typeface="Arial"/>
                <a:hlinkClick r:id="rId8"/>
              </a:rPr>
              <a:t>download/</a:t>
            </a:r>
            <a:endParaRPr b="0" i="0" sz="1000" u="none" cap="none" strike="noStrike">
              <a:solidFill>
                <a:srgbClr val="000000"/>
              </a:solidFill>
              <a:latin typeface="Arial"/>
              <a:ea typeface="Arial"/>
              <a:cs typeface="Arial"/>
              <a:sym typeface="Arial"/>
            </a:endParaRPr>
          </a:p>
        </p:txBody>
      </p:sp>
      <p:sp>
        <p:nvSpPr>
          <p:cNvPr id="200" name="Google Shape;200;p8"/>
          <p:cNvSpPr txBox="1"/>
          <p:nvPr/>
        </p:nvSpPr>
        <p:spPr>
          <a:xfrm>
            <a:off x="2412200" y="2895600"/>
            <a:ext cx="2160600" cy="2061600"/>
          </a:xfrm>
          <a:prstGeom prst="rect">
            <a:avLst/>
          </a:prstGeom>
          <a:noFill/>
          <a:ln>
            <a:noFill/>
          </a:ln>
        </p:spPr>
        <p:txBody>
          <a:bodyPr anchorCtr="0" anchor="t" bIns="91425" lIns="0" spcFirstLastPara="1" rIns="91425" wrap="square" tIns="91425">
            <a:noAutofit/>
          </a:bodyPr>
          <a:lstStyle/>
          <a:p>
            <a:pPr indent="-157480" lvl="0" marL="182880" marR="0" rtl="0" algn="l">
              <a:lnSpc>
                <a:spcPct val="100000"/>
              </a:lnSpc>
              <a:spcBef>
                <a:spcPts val="0"/>
              </a:spcBef>
              <a:spcAft>
                <a:spcPts val="0"/>
              </a:spcAft>
              <a:buClr>
                <a:schemeClr val="dk1"/>
              </a:buClr>
              <a:buSzPts val="1000"/>
              <a:buFont typeface="Noto Sans Symbols"/>
              <a:buChar char="●"/>
            </a:pPr>
            <a:r>
              <a:rPr b="0" i="0" lang="en" sz="1000" u="none" cap="none" strike="noStrike">
                <a:solidFill>
                  <a:schemeClr val="dk1"/>
                </a:solidFill>
                <a:latin typeface="Arial"/>
                <a:ea typeface="Arial"/>
                <a:cs typeface="Arial"/>
                <a:sym typeface="Arial"/>
              </a:rPr>
              <a:t>Extract all files from the .zip folder and run </a:t>
            </a:r>
            <a:r>
              <a:rPr b="1" i="0" lang="en" sz="1000" u="none" cap="none" strike="noStrike">
                <a:solidFill>
                  <a:schemeClr val="dk1"/>
                </a:solidFill>
                <a:latin typeface="Consolas"/>
                <a:ea typeface="Consolas"/>
                <a:cs typeface="Consolas"/>
                <a:sym typeface="Consolas"/>
              </a:rPr>
              <a:t>openrefine.exe</a:t>
            </a:r>
            <a:endParaRPr b="1" i="0" sz="1000" u="none" cap="none" strike="noStrike">
              <a:solidFill>
                <a:srgbClr val="000000"/>
              </a:solidFill>
              <a:latin typeface="Consolas"/>
              <a:ea typeface="Consolas"/>
              <a:cs typeface="Consolas"/>
              <a:sym typeface="Consolas"/>
            </a:endParaRPr>
          </a:p>
          <a:p>
            <a:pPr indent="-154940" lvl="0" marL="182880" marR="0" rtl="0" algn="l">
              <a:lnSpc>
                <a:spcPct val="100000"/>
              </a:lnSpc>
              <a:spcBef>
                <a:spcPts val="1200"/>
              </a:spcBef>
              <a:spcAft>
                <a:spcPts val="0"/>
              </a:spcAft>
              <a:buClr>
                <a:schemeClr val="dk1"/>
              </a:buClr>
              <a:buSzPts val="1000"/>
              <a:buFont typeface="Noto Sans Symbols"/>
              <a:buChar char="●"/>
            </a:pPr>
            <a:r>
              <a:rPr b="0" i="0" lang="en" sz="1000" u="none" cap="none" strike="noStrike">
                <a:solidFill>
                  <a:schemeClr val="dk1"/>
                </a:solidFill>
                <a:latin typeface="Arial"/>
                <a:ea typeface="Arial"/>
                <a:cs typeface="Arial"/>
                <a:sym typeface="Arial"/>
              </a:rPr>
              <a:t>For detailed instructions see: </a:t>
            </a:r>
            <a:r>
              <a:rPr b="0" i="0" lang="en" sz="1000" u="sng" cap="none" strike="noStrike">
                <a:solidFill>
                  <a:schemeClr val="hlink"/>
                </a:solidFill>
                <a:latin typeface="Arial"/>
                <a:ea typeface="Arial"/>
                <a:cs typeface="Arial"/>
                <a:sym typeface="Arial"/>
                <a:hlinkClick r:id="rId9"/>
              </a:rPr>
              <a:t>https://docs.openrefine.org/</a:t>
            </a:r>
            <a:br>
              <a:rPr b="0" i="0" lang="en" sz="1000" u="sng" cap="none" strike="noStrike">
                <a:solidFill>
                  <a:schemeClr val="hlink"/>
                </a:solidFill>
                <a:latin typeface="Arial"/>
                <a:ea typeface="Arial"/>
                <a:cs typeface="Arial"/>
                <a:sym typeface="Arial"/>
                <a:hlinkClick r:id="rId10"/>
              </a:rPr>
            </a:br>
            <a:r>
              <a:rPr b="0" i="0" lang="en" sz="1000" u="sng" cap="none" strike="noStrike">
                <a:solidFill>
                  <a:schemeClr val="hlink"/>
                </a:solidFill>
                <a:latin typeface="Arial"/>
                <a:ea typeface="Arial"/>
                <a:cs typeface="Arial"/>
                <a:sym typeface="Arial"/>
                <a:hlinkClick r:id="rId11"/>
              </a:rPr>
              <a:t>manual/installing</a:t>
            </a:r>
            <a:r>
              <a:rPr b="0" i="0" lang="en" sz="1000" u="none" cap="none" strike="noStrike">
                <a:solidFill>
                  <a:schemeClr val="dk1"/>
                </a:solidFill>
                <a:latin typeface="Arial"/>
                <a:ea typeface="Arial"/>
                <a:cs typeface="Arial"/>
                <a:sym typeface="Arial"/>
              </a:rPr>
              <a:t> </a:t>
            </a:r>
            <a:endParaRPr b="0" i="0" sz="1000" u="none" cap="none" strike="noStrike">
              <a:solidFill>
                <a:srgbClr val="000000"/>
              </a:solidFill>
              <a:latin typeface="Arial"/>
              <a:ea typeface="Arial"/>
              <a:cs typeface="Arial"/>
              <a:sym typeface="Arial"/>
            </a:endParaRPr>
          </a:p>
        </p:txBody>
      </p:sp>
      <p:sp>
        <p:nvSpPr>
          <p:cNvPr id="201" name="Google Shape;201;p8"/>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pic>
        <p:nvPicPr>
          <p:cNvPr id="202" name="Google Shape;202;p8"/>
          <p:cNvPicPr preferRelativeResize="0"/>
          <p:nvPr/>
        </p:nvPicPr>
        <p:blipFill rotWithShape="1">
          <a:blip r:embed="rId12">
            <a:alphaModFix/>
          </a:blip>
          <a:srcRect b="0" l="0" r="0" t="0"/>
          <a:stretch/>
        </p:blipFill>
        <p:spPr>
          <a:xfrm>
            <a:off x="5278488" y="1145313"/>
            <a:ext cx="3201100" cy="2392900"/>
          </a:xfrm>
          <a:prstGeom prst="rect">
            <a:avLst/>
          </a:prstGeom>
          <a:noFill/>
          <a:ln>
            <a:noFill/>
          </a:ln>
          <a:effectLst>
            <a:outerShdw blurRad="57150" rotWithShape="0" algn="bl" dir="2400000" dist="38100">
              <a:srgbClr val="000000">
                <a:alpha val="49803"/>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9"/>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 sz="700" u="none" cap="none" strike="noStrike">
                <a:solidFill>
                  <a:schemeClr val="accent1"/>
                </a:solidFill>
                <a:latin typeface="Arial"/>
                <a:ea typeface="Arial"/>
                <a:cs typeface="Arial"/>
                <a:sym typeface="Arial"/>
              </a:rPr>
              <a:t>OPENING OPENREFINE</a:t>
            </a:r>
            <a:endParaRPr b="1" i="0" sz="100" u="none" cap="none" strike="noStrike">
              <a:solidFill>
                <a:schemeClr val="accent1"/>
              </a:solidFill>
              <a:latin typeface="Arial"/>
              <a:ea typeface="Arial"/>
              <a:cs typeface="Arial"/>
              <a:sym typeface="Arial"/>
            </a:endParaRPr>
          </a:p>
        </p:txBody>
      </p:sp>
      <p:sp>
        <p:nvSpPr>
          <p:cNvPr id="208" name="Google Shape;208;p9"/>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Opening OpenRefine</a:t>
            </a:r>
            <a:endParaRPr b="1" i="0" sz="2200" u="none" cap="none" strike="noStrike">
              <a:solidFill>
                <a:schemeClr val="dk2"/>
              </a:solidFill>
              <a:latin typeface="Arial"/>
              <a:ea typeface="Arial"/>
              <a:cs typeface="Arial"/>
              <a:sym typeface="Arial"/>
            </a:endParaRPr>
          </a:p>
        </p:txBody>
      </p:sp>
      <p:pic>
        <p:nvPicPr>
          <p:cNvPr id="209" name="Google Shape;209;p9"/>
          <p:cNvPicPr preferRelativeResize="0"/>
          <p:nvPr/>
        </p:nvPicPr>
        <p:blipFill rotWithShape="1">
          <a:blip r:embed="rId3">
            <a:alphaModFix/>
          </a:blip>
          <a:srcRect b="0" l="0" r="0" t="0"/>
          <a:stretch/>
        </p:blipFill>
        <p:spPr>
          <a:xfrm>
            <a:off x="437950" y="2155825"/>
            <a:ext cx="3946950" cy="1459426"/>
          </a:xfrm>
          <a:prstGeom prst="rect">
            <a:avLst/>
          </a:prstGeom>
          <a:noFill/>
          <a:ln>
            <a:noFill/>
          </a:ln>
          <a:effectLst>
            <a:outerShdw blurRad="57150" rotWithShape="0" algn="bl" dir="3180000" dist="38100">
              <a:srgbClr val="000000">
                <a:alpha val="49803"/>
              </a:srgbClr>
            </a:outerShdw>
          </a:effectLst>
        </p:spPr>
      </p:pic>
      <p:pic>
        <p:nvPicPr>
          <p:cNvPr id="210" name="Google Shape;210;p9"/>
          <p:cNvPicPr preferRelativeResize="0"/>
          <p:nvPr/>
        </p:nvPicPr>
        <p:blipFill rotWithShape="1">
          <a:blip r:embed="rId4">
            <a:alphaModFix/>
          </a:blip>
          <a:srcRect b="0" l="0" r="0" t="0"/>
          <a:stretch/>
        </p:blipFill>
        <p:spPr>
          <a:xfrm>
            <a:off x="4832553" y="2155813"/>
            <a:ext cx="3695976" cy="2559076"/>
          </a:xfrm>
          <a:prstGeom prst="rect">
            <a:avLst/>
          </a:prstGeom>
          <a:noFill/>
          <a:ln>
            <a:noFill/>
          </a:ln>
          <a:effectLst>
            <a:outerShdw blurRad="57150" rotWithShape="0" algn="bl" dir="2820000" dist="47625">
              <a:srgbClr val="000000">
                <a:alpha val="49803"/>
              </a:srgbClr>
            </a:outerShdw>
          </a:effectLst>
        </p:spPr>
      </p:pic>
      <p:sp>
        <p:nvSpPr>
          <p:cNvPr id="211" name="Google Shape;211;p9"/>
          <p:cNvSpPr txBox="1"/>
          <p:nvPr/>
        </p:nvSpPr>
        <p:spPr>
          <a:xfrm>
            <a:off x="250825" y="952075"/>
            <a:ext cx="78360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Once the program is installed, click </a:t>
            </a:r>
            <a:r>
              <a:rPr b="1" i="0" lang="en" sz="1400" u="none" cap="none" strike="noStrike">
                <a:solidFill>
                  <a:schemeClr val="dk2"/>
                </a:solidFill>
                <a:latin typeface="Consolas"/>
                <a:ea typeface="Consolas"/>
                <a:cs typeface="Consolas"/>
                <a:sym typeface="Consolas"/>
              </a:rPr>
              <a:t>openrefine.exe</a:t>
            </a:r>
            <a:r>
              <a:rPr b="0" i="0" lang="en" sz="1400" u="none" cap="none" strike="noStrike">
                <a:solidFill>
                  <a:srgbClr val="7F7F7F"/>
                </a:solidFill>
                <a:latin typeface="Arial"/>
                <a:ea typeface="Arial"/>
                <a:cs typeface="Arial"/>
                <a:sym typeface="Arial"/>
              </a:rPr>
              <a:t> again to launch it. </a:t>
            </a:r>
            <a:endParaRPr b="0" i="0" sz="1050" u="none" cap="none" strike="noStrike">
              <a:solidFill>
                <a:srgbClr val="7F7F7F"/>
              </a:solidFill>
              <a:latin typeface="Arial"/>
              <a:ea typeface="Arial"/>
              <a:cs typeface="Arial"/>
              <a:sym typeface="Arial"/>
            </a:endParaRPr>
          </a:p>
        </p:txBody>
      </p:sp>
      <p:sp>
        <p:nvSpPr>
          <p:cNvPr id="212" name="Google Shape;212;p9"/>
          <p:cNvSpPr/>
          <p:nvPr/>
        </p:nvSpPr>
        <p:spPr>
          <a:xfrm>
            <a:off x="1870309" y="3800495"/>
            <a:ext cx="2514600" cy="914400"/>
          </a:xfrm>
          <a:prstGeom prst="round2DiagRect">
            <a:avLst>
              <a:gd fmla="val 16667" name="adj1"/>
              <a:gd fmla="val 0" name="adj2"/>
            </a:avLst>
          </a:prstGeom>
          <a:solidFill>
            <a:srgbClr val="73C5AF">
              <a:alpha val="9411"/>
            </a:srgbClr>
          </a:solidFill>
          <a:ln cap="flat" cmpd="sng" w="12700">
            <a:solidFill>
              <a:srgbClr val="37816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When you open the program, a black screen with code will open and launch OpenRefine in your web browser. Leave the application running to use OpenRefine.</a:t>
            </a:r>
            <a:endParaRPr b="0" i="0" sz="1000" u="none" cap="none" strike="noStrike">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0"/>
          <p:cNvSpPr txBox="1"/>
          <p:nvPr/>
        </p:nvSpPr>
        <p:spPr>
          <a:xfrm>
            <a:off x="250825" y="2895600"/>
            <a:ext cx="2881200" cy="1081200"/>
          </a:xfrm>
          <a:prstGeom prst="rect">
            <a:avLst/>
          </a:prstGeom>
          <a:noFill/>
          <a:ln>
            <a:noFill/>
          </a:ln>
        </p:spPr>
        <p:txBody>
          <a:bodyPr anchorCtr="0" anchor="t" bIns="91425" lIns="0" spcFirstLastPara="1" rIns="91425" wrap="square" tIns="91425">
            <a:normAutofit lnSpcReduction="10000"/>
          </a:bodyPr>
          <a:lstStyle/>
          <a:p>
            <a:pPr indent="0" lvl="0" marL="0" marR="0" rtl="0" algn="l">
              <a:lnSpc>
                <a:spcPct val="15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There are two steps:</a:t>
            </a:r>
            <a:endParaRPr b="0" i="0" sz="1400" u="none" cap="none" strike="noStrike">
              <a:solidFill>
                <a:srgbClr val="000000"/>
              </a:solidFill>
              <a:latin typeface="Arial"/>
              <a:ea typeface="Arial"/>
              <a:cs typeface="Arial"/>
              <a:sym typeface="Arial"/>
            </a:endParaRPr>
          </a:p>
          <a:p>
            <a:pPr indent="-173228" lvl="0" marL="210312" marR="0" rtl="0" algn="l">
              <a:lnSpc>
                <a:spcPct val="150000"/>
              </a:lnSpc>
              <a:spcBef>
                <a:spcPts val="200"/>
              </a:spcBef>
              <a:spcAft>
                <a:spcPts val="0"/>
              </a:spcAft>
              <a:buClr>
                <a:schemeClr val="dk1"/>
              </a:buClr>
              <a:buSzPts val="1000"/>
              <a:buFont typeface="Arial"/>
              <a:buAutoNum type="arabicPeriod"/>
            </a:pPr>
            <a:r>
              <a:rPr b="0" i="0" lang="en" sz="1000" u="none" cap="none" strike="noStrike">
                <a:solidFill>
                  <a:schemeClr val="dk1"/>
                </a:solidFill>
                <a:latin typeface="Arial"/>
                <a:ea typeface="Arial"/>
                <a:cs typeface="Arial"/>
                <a:sym typeface="Arial"/>
              </a:rPr>
              <a:t>Loading a file</a:t>
            </a:r>
            <a:endParaRPr b="0" i="0" sz="1400" u="none" cap="none" strike="noStrike">
              <a:solidFill>
                <a:srgbClr val="000000"/>
              </a:solidFill>
              <a:latin typeface="Arial"/>
              <a:ea typeface="Arial"/>
              <a:cs typeface="Arial"/>
              <a:sym typeface="Arial"/>
            </a:endParaRPr>
          </a:p>
          <a:p>
            <a:pPr indent="-173228" lvl="0" marL="210312" marR="0" rtl="0" algn="l">
              <a:lnSpc>
                <a:spcPct val="150000"/>
              </a:lnSpc>
              <a:spcBef>
                <a:spcPts val="200"/>
              </a:spcBef>
              <a:spcAft>
                <a:spcPts val="200"/>
              </a:spcAft>
              <a:buClr>
                <a:schemeClr val="dk1"/>
              </a:buClr>
              <a:buSzPts val="1000"/>
              <a:buFont typeface="Arial"/>
              <a:buAutoNum type="arabicPeriod"/>
            </a:pPr>
            <a:r>
              <a:rPr b="0" i="0" lang="en" sz="1000" u="none" cap="none" strike="noStrike">
                <a:solidFill>
                  <a:schemeClr val="dk1"/>
                </a:solidFill>
                <a:latin typeface="Arial"/>
                <a:ea typeface="Arial"/>
                <a:cs typeface="Arial"/>
                <a:sym typeface="Arial"/>
              </a:rPr>
              <a:t>Creating a project</a:t>
            </a:r>
            <a:endParaRPr b="0" i="0" sz="1400" u="none" cap="none" strike="noStrike">
              <a:solidFill>
                <a:srgbClr val="000000"/>
              </a:solidFill>
              <a:latin typeface="Arial"/>
              <a:ea typeface="Arial"/>
              <a:cs typeface="Arial"/>
              <a:sym typeface="Arial"/>
            </a:endParaRPr>
          </a:p>
        </p:txBody>
      </p:sp>
      <p:pic>
        <p:nvPicPr>
          <p:cNvPr id="218" name="Google Shape;218;p10"/>
          <p:cNvPicPr preferRelativeResize="0"/>
          <p:nvPr/>
        </p:nvPicPr>
        <p:blipFill rotWithShape="1">
          <a:blip r:embed="rId3">
            <a:alphaModFix/>
          </a:blip>
          <a:srcRect b="0" l="0" r="0" t="0"/>
          <a:stretch/>
        </p:blipFill>
        <p:spPr>
          <a:xfrm>
            <a:off x="4251590" y="381786"/>
            <a:ext cx="3772957" cy="4379930"/>
          </a:xfrm>
          <a:prstGeom prst="rect">
            <a:avLst/>
          </a:prstGeom>
          <a:noFill/>
          <a:ln>
            <a:noFill/>
          </a:ln>
          <a:effectLst>
            <a:outerShdw blurRad="127000" rotWithShape="0" algn="tl" dir="2700000" dist="50800">
              <a:srgbClr val="000000">
                <a:alpha val="40000"/>
              </a:srgbClr>
            </a:outerShdw>
          </a:effectLst>
        </p:spPr>
      </p:pic>
      <p:sp>
        <p:nvSpPr>
          <p:cNvPr id="219" name="Google Shape;219;p10"/>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Getting Data into OpenRefine</a:t>
            </a:r>
            <a:endParaRPr b="0" i="0" sz="2200" u="none" cap="none" strike="noStrike">
              <a:solidFill>
                <a:schemeClr val="dk2"/>
              </a:solidFill>
              <a:latin typeface="Arial"/>
              <a:ea typeface="Arial"/>
              <a:cs typeface="Arial"/>
              <a:sym typeface="Arial"/>
            </a:endParaRPr>
          </a:p>
        </p:txBody>
      </p:sp>
      <p:pic>
        <p:nvPicPr>
          <p:cNvPr id="220" name="Google Shape;220;p10"/>
          <p:cNvPicPr preferRelativeResize="0"/>
          <p:nvPr/>
        </p:nvPicPr>
        <p:blipFill rotWithShape="1">
          <a:blip r:embed="rId4">
            <a:alphaModFix/>
          </a:blip>
          <a:srcRect b="0" l="18483" r="21871" t="0"/>
          <a:stretch/>
        </p:blipFill>
        <p:spPr>
          <a:xfrm>
            <a:off x="4251604" y="381775"/>
            <a:ext cx="3772949" cy="43799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pSp>
        <p:nvGrpSpPr>
          <p:cNvPr id="225" name="Google Shape;225;p11"/>
          <p:cNvGrpSpPr/>
          <p:nvPr/>
        </p:nvGrpSpPr>
        <p:grpSpPr>
          <a:xfrm>
            <a:off x="4251800" y="381780"/>
            <a:ext cx="3773147" cy="3589288"/>
            <a:chOff x="4251600" y="381763"/>
            <a:chExt cx="4190989" cy="3987212"/>
          </a:xfrm>
        </p:grpSpPr>
        <p:pic>
          <p:nvPicPr>
            <p:cNvPr id="226" name="Google Shape;226;p11"/>
            <p:cNvPicPr preferRelativeResize="0"/>
            <p:nvPr/>
          </p:nvPicPr>
          <p:blipFill rotWithShape="1">
            <a:blip r:embed="rId3">
              <a:alphaModFix/>
            </a:blip>
            <a:srcRect b="0" l="0" r="0" t="0"/>
            <a:stretch/>
          </p:blipFill>
          <p:spPr>
            <a:xfrm>
              <a:off x="4343400" y="2540175"/>
              <a:ext cx="1828800" cy="1828800"/>
            </a:xfrm>
            <a:prstGeom prst="rect">
              <a:avLst/>
            </a:prstGeom>
            <a:noFill/>
            <a:ln>
              <a:noFill/>
            </a:ln>
          </p:spPr>
        </p:pic>
        <p:pic>
          <p:nvPicPr>
            <p:cNvPr id="227" name="Google Shape;227;p11"/>
            <p:cNvPicPr preferRelativeResize="0"/>
            <p:nvPr/>
          </p:nvPicPr>
          <p:blipFill rotWithShape="1">
            <a:blip r:embed="rId4">
              <a:alphaModFix/>
            </a:blip>
            <a:srcRect b="0" l="0" r="0" t="0"/>
            <a:stretch/>
          </p:blipFill>
          <p:spPr>
            <a:xfrm>
              <a:off x="6837923" y="2463975"/>
              <a:ext cx="1604666" cy="1828800"/>
            </a:xfrm>
            <a:prstGeom prst="rect">
              <a:avLst/>
            </a:prstGeom>
            <a:noFill/>
            <a:ln>
              <a:noFill/>
            </a:ln>
          </p:spPr>
        </p:pic>
        <p:pic>
          <p:nvPicPr>
            <p:cNvPr id="228" name="Google Shape;228;p11"/>
            <p:cNvPicPr preferRelativeResize="0"/>
            <p:nvPr/>
          </p:nvPicPr>
          <p:blipFill rotWithShape="1">
            <a:blip r:embed="rId5">
              <a:alphaModFix/>
            </a:blip>
            <a:srcRect b="0" l="0" r="0" t="0"/>
            <a:stretch/>
          </p:blipFill>
          <p:spPr>
            <a:xfrm>
              <a:off x="6080391" y="381763"/>
              <a:ext cx="1828800" cy="1701210"/>
            </a:xfrm>
            <a:prstGeom prst="rect">
              <a:avLst/>
            </a:prstGeom>
            <a:noFill/>
            <a:ln>
              <a:noFill/>
            </a:ln>
          </p:spPr>
        </p:pic>
        <p:pic>
          <p:nvPicPr>
            <p:cNvPr id="229" name="Google Shape;229;p11"/>
            <p:cNvPicPr preferRelativeResize="0"/>
            <p:nvPr/>
          </p:nvPicPr>
          <p:blipFill rotWithShape="1">
            <a:blip r:embed="rId6">
              <a:alphaModFix/>
            </a:blip>
            <a:srcRect b="0" l="0" r="0" t="0"/>
            <a:stretch/>
          </p:blipFill>
          <p:spPr>
            <a:xfrm>
              <a:off x="5702401" y="1620503"/>
              <a:ext cx="1328560" cy="1828800"/>
            </a:xfrm>
            <a:prstGeom prst="rect">
              <a:avLst/>
            </a:prstGeom>
            <a:noFill/>
            <a:ln>
              <a:noFill/>
            </a:ln>
          </p:spPr>
        </p:pic>
        <p:pic>
          <p:nvPicPr>
            <p:cNvPr id="230" name="Google Shape;230;p11"/>
            <p:cNvPicPr preferRelativeResize="0"/>
            <p:nvPr/>
          </p:nvPicPr>
          <p:blipFill rotWithShape="1">
            <a:blip r:embed="rId7">
              <a:alphaModFix/>
            </a:blip>
            <a:srcRect b="0" l="0" r="0" t="0"/>
            <a:stretch/>
          </p:blipFill>
          <p:spPr>
            <a:xfrm>
              <a:off x="4251600" y="534175"/>
              <a:ext cx="1828800" cy="1828800"/>
            </a:xfrm>
            <a:prstGeom prst="rect">
              <a:avLst/>
            </a:prstGeom>
            <a:noFill/>
            <a:ln>
              <a:noFill/>
            </a:ln>
          </p:spPr>
        </p:pic>
      </p:grpSp>
      <p:sp>
        <p:nvSpPr>
          <p:cNvPr id="231" name="Google Shape;231;p11"/>
          <p:cNvSpPr txBox="1"/>
          <p:nvPr/>
        </p:nvSpPr>
        <p:spPr>
          <a:xfrm>
            <a:off x="250825" y="2895600"/>
            <a:ext cx="2881200" cy="10812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lang="en" sz="1000">
                <a:solidFill>
                  <a:schemeClr val="dk1"/>
                </a:solidFill>
              </a:rPr>
              <a:t>OpenRefine c</a:t>
            </a:r>
            <a:r>
              <a:rPr b="0" i="0" lang="en" sz="1000" u="none" cap="none" strike="noStrike">
                <a:solidFill>
                  <a:schemeClr val="dk1"/>
                </a:solidFill>
                <a:latin typeface="Arial"/>
                <a:ea typeface="Arial"/>
                <a:cs typeface="Arial"/>
                <a:sym typeface="Arial"/>
              </a:rPr>
              <a:t>an load data in a number of formats:</a:t>
            </a:r>
            <a:endParaRPr b="0" i="0" sz="1400" u="none" cap="none" strike="noStrike">
              <a:solidFill>
                <a:srgbClr val="000000"/>
              </a:solidFill>
              <a:latin typeface="Arial"/>
              <a:ea typeface="Arial"/>
              <a:cs typeface="Arial"/>
              <a:sym typeface="Arial"/>
            </a:endParaRPr>
          </a:p>
          <a:p>
            <a:pPr indent="-173228" lvl="0" marL="210312" marR="0" rtl="0" algn="l">
              <a:lnSpc>
                <a:spcPct val="100000"/>
              </a:lnSpc>
              <a:spcBef>
                <a:spcPts val="900"/>
              </a:spcBef>
              <a:spcAft>
                <a:spcPts val="0"/>
              </a:spcAft>
              <a:buClr>
                <a:schemeClr val="dk1"/>
              </a:buClr>
              <a:buSzPts val="1000"/>
              <a:buFont typeface="Arial"/>
              <a:buChar char="●"/>
            </a:pPr>
            <a:r>
              <a:rPr b="0" i="0" lang="en" sz="1000" u="none" cap="none" strike="noStrike">
                <a:solidFill>
                  <a:schemeClr val="dk1"/>
                </a:solidFill>
                <a:latin typeface="Arial"/>
                <a:ea typeface="Arial"/>
                <a:cs typeface="Arial"/>
                <a:sym typeface="Arial"/>
              </a:rPr>
              <a:t>Text (tsv, csv)</a:t>
            </a:r>
            <a:endParaRPr b="0" i="0" sz="1000" u="none" cap="none" strike="noStrike">
              <a:solidFill>
                <a:schemeClr val="dk1"/>
              </a:solidFill>
              <a:latin typeface="Arial"/>
              <a:ea typeface="Arial"/>
              <a:cs typeface="Arial"/>
              <a:sym typeface="Arial"/>
            </a:endParaRPr>
          </a:p>
          <a:p>
            <a:pPr indent="-173228" lvl="0" marL="210312" marR="0" rtl="0" algn="l">
              <a:lnSpc>
                <a:spcPct val="100000"/>
              </a:lnSpc>
              <a:spcBef>
                <a:spcPts val="600"/>
              </a:spcBef>
              <a:spcAft>
                <a:spcPts val="0"/>
              </a:spcAft>
              <a:buClr>
                <a:schemeClr val="dk1"/>
              </a:buClr>
              <a:buSzPts val="1000"/>
              <a:buFont typeface="Arial"/>
              <a:buChar char="●"/>
            </a:pPr>
            <a:r>
              <a:rPr b="0" i="0" lang="en" sz="1000" u="none" cap="none" strike="noStrike">
                <a:solidFill>
                  <a:schemeClr val="dk1"/>
                </a:solidFill>
                <a:latin typeface="Arial"/>
                <a:ea typeface="Arial"/>
                <a:cs typeface="Arial"/>
                <a:sym typeface="Arial"/>
              </a:rPr>
              <a:t>Google Sheets</a:t>
            </a:r>
            <a:endParaRPr b="0" i="0" sz="1000" u="none" cap="none" strike="noStrike">
              <a:solidFill>
                <a:schemeClr val="dk1"/>
              </a:solidFill>
              <a:latin typeface="Arial"/>
              <a:ea typeface="Arial"/>
              <a:cs typeface="Arial"/>
              <a:sym typeface="Arial"/>
            </a:endParaRPr>
          </a:p>
          <a:p>
            <a:pPr indent="-173228" lvl="0" marL="210312" marR="0" rtl="0" algn="l">
              <a:lnSpc>
                <a:spcPct val="100000"/>
              </a:lnSpc>
              <a:spcBef>
                <a:spcPts val="600"/>
              </a:spcBef>
              <a:spcAft>
                <a:spcPts val="0"/>
              </a:spcAft>
              <a:buClr>
                <a:schemeClr val="dk1"/>
              </a:buClr>
              <a:buSzPts val="1000"/>
              <a:buFont typeface="Arial"/>
              <a:buChar char="●"/>
            </a:pPr>
            <a:r>
              <a:rPr b="0" i="0" lang="en" sz="1000" u="none" cap="none" strike="noStrike">
                <a:solidFill>
                  <a:schemeClr val="dk1"/>
                </a:solidFill>
                <a:latin typeface="Arial"/>
                <a:ea typeface="Arial"/>
                <a:cs typeface="Arial"/>
                <a:sym typeface="Arial"/>
              </a:rPr>
              <a:t>Excel</a:t>
            </a:r>
            <a:endParaRPr b="0" i="0" sz="1000" u="none" cap="none" strike="noStrike">
              <a:solidFill>
                <a:schemeClr val="dk1"/>
              </a:solidFill>
              <a:latin typeface="Arial"/>
              <a:ea typeface="Arial"/>
              <a:cs typeface="Arial"/>
              <a:sym typeface="Arial"/>
            </a:endParaRPr>
          </a:p>
          <a:p>
            <a:pPr indent="-173228" lvl="0" marL="210312" marR="0" rtl="0" algn="l">
              <a:lnSpc>
                <a:spcPct val="100000"/>
              </a:lnSpc>
              <a:spcBef>
                <a:spcPts val="600"/>
              </a:spcBef>
              <a:spcAft>
                <a:spcPts val="0"/>
              </a:spcAft>
              <a:buClr>
                <a:schemeClr val="dk1"/>
              </a:buClr>
              <a:buSzPts val="1000"/>
              <a:buFont typeface="Arial"/>
              <a:buChar char="●"/>
            </a:pPr>
            <a:r>
              <a:rPr b="0" i="0" lang="en" sz="1000" u="none" cap="none" strike="noStrike">
                <a:solidFill>
                  <a:schemeClr val="dk1"/>
                </a:solidFill>
                <a:latin typeface="Arial"/>
                <a:ea typeface="Arial"/>
                <a:cs typeface="Arial"/>
                <a:sym typeface="Arial"/>
              </a:rPr>
              <a:t>JSON</a:t>
            </a:r>
            <a:endParaRPr b="0" i="0" sz="1000" u="none" cap="none" strike="noStrike">
              <a:solidFill>
                <a:schemeClr val="dk1"/>
              </a:solidFill>
              <a:latin typeface="Arial"/>
              <a:ea typeface="Arial"/>
              <a:cs typeface="Arial"/>
              <a:sym typeface="Arial"/>
            </a:endParaRPr>
          </a:p>
          <a:p>
            <a:pPr indent="-173228" lvl="0" marL="210312" marR="0" rtl="0" algn="l">
              <a:lnSpc>
                <a:spcPct val="100000"/>
              </a:lnSpc>
              <a:spcBef>
                <a:spcPts val="600"/>
              </a:spcBef>
              <a:spcAft>
                <a:spcPts val="0"/>
              </a:spcAft>
              <a:buClr>
                <a:schemeClr val="dk1"/>
              </a:buClr>
              <a:buSzPts val="1000"/>
              <a:buFont typeface="Arial"/>
              <a:buChar char="●"/>
            </a:pPr>
            <a:r>
              <a:rPr b="0" i="0" lang="en" sz="1000" u="none" cap="none" strike="noStrike">
                <a:solidFill>
                  <a:schemeClr val="dk1"/>
                </a:solidFill>
                <a:latin typeface="Arial"/>
                <a:ea typeface="Arial"/>
                <a:cs typeface="Arial"/>
                <a:sym typeface="Arial"/>
              </a:rPr>
              <a:t>XML</a:t>
            </a:r>
            <a:endParaRPr b="0" i="0" sz="1000" u="none" cap="none" strike="noStrike">
              <a:solidFill>
                <a:schemeClr val="dk1"/>
              </a:solidFill>
              <a:latin typeface="Arial"/>
              <a:ea typeface="Arial"/>
              <a:cs typeface="Arial"/>
              <a:sym typeface="Arial"/>
            </a:endParaRPr>
          </a:p>
          <a:p>
            <a:pPr indent="-173228" lvl="0" marL="210312" marR="0" rtl="0" algn="l">
              <a:lnSpc>
                <a:spcPct val="100000"/>
              </a:lnSpc>
              <a:spcBef>
                <a:spcPts val="600"/>
              </a:spcBef>
              <a:spcAft>
                <a:spcPts val="600"/>
              </a:spcAft>
              <a:buClr>
                <a:schemeClr val="dk1"/>
              </a:buClr>
              <a:buSzPts val="1000"/>
              <a:buFont typeface="Arial"/>
              <a:buChar char="●"/>
            </a:pPr>
            <a:r>
              <a:rPr b="0" i="0" lang="en" sz="1000" u="none" cap="none" strike="noStrike">
                <a:solidFill>
                  <a:schemeClr val="dk1"/>
                </a:solidFill>
                <a:latin typeface="Arial"/>
                <a:ea typeface="Arial"/>
                <a:cs typeface="Arial"/>
                <a:sym typeface="Arial"/>
              </a:rPr>
              <a:t>RDF</a:t>
            </a:r>
            <a:endParaRPr b="0" i="0" sz="1000" u="none" cap="none" strike="noStrike">
              <a:solidFill>
                <a:schemeClr val="dk1"/>
              </a:solidFill>
              <a:latin typeface="Arial"/>
              <a:ea typeface="Arial"/>
              <a:cs typeface="Arial"/>
              <a:sym typeface="Arial"/>
            </a:endParaRPr>
          </a:p>
        </p:txBody>
      </p:sp>
      <p:sp>
        <p:nvSpPr>
          <p:cNvPr id="232" name="Google Shape;232;p11"/>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i="0" lang="en" sz="2200" u="none" cap="none" strike="noStrike">
                <a:solidFill>
                  <a:schemeClr val="dk2"/>
                </a:solidFill>
                <a:latin typeface="Arial"/>
                <a:ea typeface="Arial"/>
                <a:cs typeface="Arial"/>
                <a:sym typeface="Arial"/>
              </a:rPr>
              <a:t>Getting Data into OpenRefine</a:t>
            </a:r>
            <a:endParaRPr b="0" i="0" sz="2200" u="none" cap="none" strike="noStrike">
              <a:solidFill>
                <a:schemeClr val="dk2"/>
              </a:solidFill>
              <a:latin typeface="Arial"/>
              <a:ea typeface="Arial"/>
              <a:cs typeface="Arial"/>
              <a:sym typeface="Arial"/>
            </a:endParaRPr>
          </a:p>
        </p:txBody>
      </p:sp>
      <p:sp>
        <p:nvSpPr>
          <p:cNvPr id="233" name="Google Shape;233;p11"/>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 sz="1400" u="none" cap="none" strike="noStrike">
                <a:solidFill>
                  <a:srgbClr val="7F7F7F"/>
                </a:solidFill>
                <a:latin typeface="Arial"/>
                <a:ea typeface="Arial"/>
                <a:cs typeface="Arial"/>
                <a:sym typeface="Arial"/>
              </a:rPr>
              <a:t>Load File</a:t>
            </a:r>
            <a:endParaRPr b="0" i="0" sz="1050" u="none" cap="none" strike="noStrike">
              <a:solidFill>
                <a:srgbClr val="7F7F7F"/>
              </a:solidFill>
              <a:latin typeface="Arial"/>
              <a:ea typeface="Arial"/>
              <a:cs typeface="Arial"/>
              <a:sym typeface="Arial"/>
            </a:endParaRPr>
          </a:p>
        </p:txBody>
      </p:sp>
      <p:sp>
        <p:nvSpPr>
          <p:cNvPr id="234" name="Google Shape;234;p11"/>
          <p:cNvSpPr txBox="1"/>
          <p:nvPr/>
        </p:nvSpPr>
        <p:spPr>
          <a:xfrm>
            <a:off x="4327801" y="4479925"/>
            <a:ext cx="36798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Reference:</a:t>
            </a:r>
            <a:endParaRPr b="0" i="0" sz="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User:Dreftymac, CC BY-SA 2.5 &lt;https://creativecommons.org/licenses/by-sa/2.5&gt;, via Wikimedia Commons</a:t>
            </a:r>
            <a:endParaRPr b="0" i="0" sz="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Google, Public domain, via Wikimedia Commons</a:t>
            </a:r>
            <a:endParaRPr b="0" i="0" sz="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Douglas Crockford, Public domain, via Wikimedia Commons</a:t>
            </a:r>
            <a:endParaRPr b="0" i="0" sz="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en:User:Dreftymac, CC BY-SA 2.5 &lt;https://creativecommons.org/licenses/by-sa/2.5&gt;, via Wikimedia Commons</a:t>
            </a:r>
            <a:endParaRPr b="0" i="0" sz="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Microsoft Corporation, Public domain, via Wikimedia Commons</a:t>
            </a:r>
            <a:endParaRPr b="0" i="0" sz="6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ield Museum">
  <a:themeElements>
    <a:clrScheme name="Field Museum">
      <a:dk1>
        <a:srgbClr val="0F0F14"/>
      </a:dk1>
      <a:lt1>
        <a:srgbClr val="FFFFFF"/>
      </a:lt1>
      <a:dk2>
        <a:srgbClr val="0F0F14"/>
      </a:dk2>
      <a:lt2>
        <a:srgbClr val="FFFFFF"/>
      </a:lt2>
      <a:accent1>
        <a:srgbClr val="37816E"/>
      </a:accent1>
      <a:accent2>
        <a:srgbClr val="F0F3F3"/>
      </a:accent2>
      <a:accent3>
        <a:srgbClr val="B35F96"/>
      </a:accent3>
      <a:accent4>
        <a:srgbClr val="F4A562"/>
      </a:accent4>
      <a:accent5>
        <a:srgbClr val="446DCD"/>
      </a:accent5>
      <a:accent6>
        <a:srgbClr val="37816E"/>
      </a:accent6>
      <a:hlink>
        <a:srgbClr val="446DCD"/>
      </a:hlink>
      <a:folHlink>
        <a:srgbClr val="446D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