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en Jon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DF64F5-D5B2-416E-ABCC-800FBBFD3A27}">
  <a:tblStyle styleId="{F9DF64F5-D5B2-416E-ABCC-800FBBFD3A2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EA"/>
          </a:solidFill>
        </a:fill>
      </a:tcStyle>
    </a:wholeTbl>
    <a:band1H>
      <a:tcTxStyle b="off" i="off"/>
      <a:tcStyle>
        <a:tcBdr/>
        <a:fill>
          <a:solidFill>
            <a:srgbClr val="CCD7D4"/>
          </a:solidFill>
        </a:fill>
      </a:tcStyle>
    </a:band1H>
    <a:band2H>
      <a:tcTxStyle b="off" i="off"/>
      <a:tcStyle>
        <a:tcBdr/>
      </a:tcStyle>
    </a:band2H>
    <a:band1V>
      <a:tcTxStyle b="off" i="off"/>
      <a:tcStyle>
        <a:tcBdr/>
        <a:fill>
          <a:solidFill>
            <a:srgbClr val="CCD7D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7533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5624c3c9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126" name="Google Shape;126;g135624c3c9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310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354507bfb_1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4" name="Google Shape;284;g13354507bfb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112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354507bfb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96" name="Google Shape;296;g13354507bfb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037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5a24af557_2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05" name="Google Shape;305;g135a24af557_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47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5a24af557_2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18" name="Google Shape;318;g135a24af557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526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3354507bfb_1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13354507bfb_1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26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354507bfb_1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38" name="Google Shape;338;g13354507bfb_1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700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42e952b664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50" name="Google Shape;350;g142e952b664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500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5a24af55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35a24af55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61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42e952b664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42e952b664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932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5a24af55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92" name="Google Shape;392;g135a24af55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120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354507bf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13354507bf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010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35a24af557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35a24af55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1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5a24af557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135a24af557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280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35a24af557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24" name="Google Shape;424;g135a24af557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7946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35c4528ce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39" name="Google Shape;439;g135c4528c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307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35a24af557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50" name="Google Shape;450;g135a24af557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6319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35c4528ce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63" name="Google Shape;463;g135c4528ce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1249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35a24af557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135a24af557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8590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42e952b664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142e952b664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7078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42e952b664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g142e952b664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4468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35a24af557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03" name="Google Shape;503;g135a24af557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483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5624c3c9f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159" name="Google Shape;159;g135624c3c9f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9809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35a24af557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513" name="Google Shape;513;g135a24af55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208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5a24af557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135a24af557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763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5624c3c9f_1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74" name="Google Shape;174;g135624c3c9f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86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354507bfb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203" name="Google Shape;203;g13354507bfb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58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354507bfb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19" name="Google Shape;219;g13354507bf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350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354507bfb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29" name="Google Shape;229;g13354507bfb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965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3354507bfb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42" name="Google Shape;242;g13354507bfb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186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354507bfb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60" name="Google Shape;260;g13354507bfb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595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imls.gov"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imls.go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no logo)">
  <p:cSld name="BLANK_3">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
          <p:cNvSpPr/>
          <p:nvPr/>
        </p:nvSpPr>
        <p:spPr>
          <a:xfrm>
            <a:off x="8329175" y="4328250"/>
            <a:ext cx="814800" cy="81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creenshot-right 02">
  <p:cSld name="TITLE_ONLY_1_1_1_1_1">
    <p:spTree>
      <p:nvGrpSpPr>
        <p:cNvPr id="1" name="Shape 48"/>
        <p:cNvGrpSpPr/>
        <p:nvPr/>
      </p:nvGrpSpPr>
      <p:grpSpPr>
        <a:xfrm>
          <a:off x="0" y="0"/>
          <a:ext cx="0" cy="0"/>
          <a:chOff x="0" y="0"/>
          <a:chExt cx="0" cy="0"/>
        </a:xfrm>
      </p:grpSpPr>
      <p:sp>
        <p:nvSpPr>
          <p:cNvPr id="49" name="Google Shape;49;p11"/>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11"/>
          <p:cNvSpPr/>
          <p:nvPr/>
        </p:nvSpPr>
        <p:spPr>
          <a:xfrm>
            <a:off x="3132138" y="0"/>
            <a:ext cx="601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 name="Google Shape;51;p11"/>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creenshot-right 01">
  <p:cSld name="TITLE_ONLY_1_1_1_1">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12"/>
          <p:cNvSpPr/>
          <p:nvPr/>
        </p:nvSpPr>
        <p:spPr>
          <a:xfrm>
            <a:off x="4572000"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 name="Google Shape;55;p12"/>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creenshot-bottom 01">
  <p:cSld name="TITLE_ONLY_1_1_1_1_1_1_1">
    <p:spTree>
      <p:nvGrpSpPr>
        <p:cNvPr id="1" name="Shape 56"/>
        <p:cNvGrpSpPr/>
        <p:nvPr/>
      </p:nvGrpSpPr>
      <p:grpSpPr>
        <a:xfrm>
          <a:off x="0" y="0"/>
          <a:ext cx="0" cy="0"/>
          <a:chOff x="0" y="0"/>
          <a:chExt cx="0" cy="0"/>
        </a:xfrm>
      </p:grpSpPr>
      <p:sp>
        <p:nvSpPr>
          <p:cNvPr id="57" name="Google Shape;57;p13"/>
          <p:cNvSpPr/>
          <p:nvPr/>
        </p:nvSpPr>
        <p:spPr>
          <a:xfrm>
            <a:off x="0" y="1671638"/>
            <a:ext cx="9144000" cy="3471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 name="Google Shape;58;p13"/>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13"/>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reenshot-left 01">
  <p:cSld name="TITLE_ONLY_1_1_1_1_1_1">
    <p:spTree>
      <p:nvGrpSpPr>
        <p:cNvPr id="1" name="Shape 60"/>
        <p:cNvGrpSpPr/>
        <p:nvPr/>
      </p:nvGrpSpPr>
      <p:grpSpPr>
        <a:xfrm>
          <a:off x="0" y="0"/>
          <a:ext cx="0" cy="0"/>
          <a:chOff x="0" y="0"/>
          <a:chExt cx="0" cy="0"/>
        </a:xfrm>
      </p:grpSpPr>
      <p:sp>
        <p:nvSpPr>
          <p:cNvPr id="61" name="Google Shape;61;p14"/>
          <p:cNvSpPr/>
          <p:nvPr/>
        </p:nvSpPr>
        <p:spPr>
          <a:xfrm>
            <a:off x="1"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14"/>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14"/>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creenshot-bottom 02">
  <p:cSld name="TITLE_ONLY_1_1_1_1_1_1_1_1">
    <p:spTree>
      <p:nvGrpSpPr>
        <p:cNvPr id="1" name="Shape 64"/>
        <p:cNvGrpSpPr/>
        <p:nvPr/>
      </p:nvGrpSpPr>
      <p:grpSpPr>
        <a:xfrm>
          <a:off x="0" y="0"/>
          <a:ext cx="0" cy="0"/>
          <a:chOff x="0" y="0"/>
          <a:chExt cx="0" cy="0"/>
        </a:xfrm>
      </p:grpSpPr>
      <p:sp>
        <p:nvSpPr>
          <p:cNvPr id="65" name="Google Shape;65;p15"/>
          <p:cNvSpPr/>
          <p:nvPr/>
        </p:nvSpPr>
        <p:spPr>
          <a:xfrm>
            <a:off x="0" y="1311275"/>
            <a:ext cx="9144000" cy="3832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Google Shape;66;p15"/>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7" name="Google Shape;67;p15"/>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amp;A Red">
  <p:cSld name="TITLE_ONLY_1_1_2">
    <p:spTree>
      <p:nvGrpSpPr>
        <p:cNvPr id="1" name="Shape 68"/>
        <p:cNvGrpSpPr/>
        <p:nvPr/>
      </p:nvGrpSpPr>
      <p:grpSpPr>
        <a:xfrm>
          <a:off x="0" y="0"/>
          <a:ext cx="0" cy="0"/>
          <a:chOff x="0" y="0"/>
          <a:chExt cx="0" cy="0"/>
        </a:xfrm>
      </p:grpSpPr>
      <p:sp>
        <p:nvSpPr>
          <p:cNvPr id="69" name="Google Shape;69;p16"/>
          <p:cNvSpPr/>
          <p:nvPr/>
        </p:nvSpPr>
        <p:spPr>
          <a:xfrm>
            <a:off x="2830351" y="0"/>
            <a:ext cx="6313800" cy="5143500"/>
          </a:xfrm>
          <a:prstGeom prst="rect">
            <a:avLst/>
          </a:prstGeom>
          <a:solidFill>
            <a:srgbClr val="EFDE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0" name="Google Shape;70;p16"/>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6"/>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xercise slide">
  <p:cSld name="BLANK_4">
    <p:spTree>
      <p:nvGrpSpPr>
        <p:cNvPr id="1" name="Shape 72"/>
        <p:cNvGrpSpPr/>
        <p:nvPr/>
      </p:nvGrpSpPr>
      <p:grpSpPr>
        <a:xfrm>
          <a:off x="0" y="0"/>
          <a:ext cx="0" cy="0"/>
          <a:chOff x="0" y="0"/>
          <a:chExt cx="0" cy="0"/>
        </a:xfrm>
      </p:grpSpPr>
      <p:sp>
        <p:nvSpPr>
          <p:cNvPr id="73" name="Google Shape;73;p17"/>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17"/>
          <p:cNvSpPr/>
          <p:nvPr/>
        </p:nvSpPr>
        <p:spPr>
          <a:xfrm>
            <a:off x="0" y="0"/>
            <a:ext cx="9144000" cy="5143500"/>
          </a:xfrm>
          <a:prstGeom prst="rect">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5" name="Google Shape;75;p17"/>
          <p:cNvGrpSpPr/>
          <p:nvPr/>
        </p:nvGrpSpPr>
        <p:grpSpPr>
          <a:xfrm>
            <a:off x="7512825" y="238025"/>
            <a:ext cx="1699800" cy="457200"/>
            <a:chOff x="7512825" y="238025"/>
            <a:chExt cx="1699800" cy="457200"/>
          </a:xfrm>
        </p:grpSpPr>
        <p:sp>
          <p:nvSpPr>
            <p:cNvPr id="76" name="Google Shape;76;p17"/>
            <p:cNvSpPr/>
            <p:nvPr/>
          </p:nvSpPr>
          <p:spPr>
            <a:xfrm>
              <a:off x="7512825" y="238025"/>
              <a:ext cx="1699800" cy="457200"/>
            </a:xfrm>
            <a:prstGeom prst="roundRect">
              <a:avLst>
                <a:gd name="adj" fmla="val 16667"/>
              </a:avLst>
            </a:prstGeom>
            <a:solidFill>
              <a:schemeClr val="accent1"/>
            </a:solidFill>
            <a:ln>
              <a:noFill/>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Try it!</a:t>
              </a:r>
              <a:endParaRPr sz="1400" b="0" i="0" u="none" strike="noStrike" cap="none">
                <a:solidFill>
                  <a:schemeClr val="lt1"/>
                </a:solidFill>
                <a:latin typeface="Arial"/>
                <a:ea typeface="Arial"/>
                <a:cs typeface="Arial"/>
                <a:sym typeface="Arial"/>
              </a:endParaRPr>
            </a:p>
          </p:txBody>
        </p:sp>
        <p:grpSp>
          <p:nvGrpSpPr>
            <p:cNvPr id="77" name="Google Shape;77;p17"/>
            <p:cNvGrpSpPr/>
            <p:nvPr/>
          </p:nvGrpSpPr>
          <p:grpSpPr>
            <a:xfrm>
              <a:off x="7637130" y="291649"/>
              <a:ext cx="349953" cy="349953"/>
              <a:chOff x="2731914" y="373199"/>
              <a:chExt cx="950700" cy="950700"/>
            </a:xfrm>
          </p:grpSpPr>
          <p:sp>
            <p:nvSpPr>
              <p:cNvPr id="78" name="Google Shape;78;p17"/>
              <p:cNvSpPr/>
              <p:nvPr/>
            </p:nvSpPr>
            <p:spPr>
              <a:xfrm>
                <a:off x="2731914" y="373199"/>
                <a:ext cx="950700" cy="9507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17"/>
              <p:cNvSpPr/>
              <p:nvPr/>
            </p:nvSpPr>
            <p:spPr>
              <a:xfrm>
                <a:off x="2900578" y="541863"/>
                <a:ext cx="612866" cy="612866"/>
              </a:xfrm>
              <a:custGeom>
                <a:avLst/>
                <a:gdLst/>
                <a:ahLst/>
                <a:cxnLst/>
                <a:rect l="l" t="t" r="r" b="b"/>
                <a:pathLst>
                  <a:path w="932116" h="932116" extrusionOk="0">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le Gray Left with IMLS credit">
  <p:cSld name="TITLE_ONLY_1_1_1_1_1_1_2">
    <p:spTree>
      <p:nvGrpSpPr>
        <p:cNvPr id="1" name="Shape 80"/>
        <p:cNvGrpSpPr/>
        <p:nvPr/>
      </p:nvGrpSpPr>
      <p:grpSpPr>
        <a:xfrm>
          <a:off x="0" y="0"/>
          <a:ext cx="0" cy="0"/>
          <a:chOff x="0" y="0"/>
          <a:chExt cx="0" cy="0"/>
        </a:xfrm>
      </p:grpSpPr>
      <p:pic>
        <p:nvPicPr>
          <p:cNvPr id="81" name="Google Shape;81;p18">
            <a:hlinkClick r:id="rId2"/>
          </p:cNvPr>
          <p:cNvPicPr preferRelativeResize="0"/>
          <p:nvPr/>
        </p:nvPicPr>
        <p:blipFill rotWithShape="1">
          <a:blip r:embed="rId3">
            <a:alphaModFix/>
          </a:blip>
          <a:srcRect/>
          <a:stretch/>
        </p:blipFill>
        <p:spPr>
          <a:xfrm>
            <a:off x="4698008" y="4280817"/>
            <a:ext cx="1179949" cy="536766"/>
          </a:xfrm>
          <a:prstGeom prst="rect">
            <a:avLst/>
          </a:prstGeom>
          <a:noFill/>
          <a:ln>
            <a:noFill/>
          </a:ln>
        </p:spPr>
      </p:pic>
      <p:sp>
        <p:nvSpPr>
          <p:cNvPr id="82" name="Google Shape;82;p18"/>
          <p:cNvSpPr txBox="1"/>
          <p:nvPr/>
        </p:nvSpPr>
        <p:spPr>
          <a:xfrm>
            <a:off x="6070650" y="4322225"/>
            <a:ext cx="2276700" cy="536700"/>
          </a:xfrm>
          <a:prstGeom prst="rect">
            <a:avLst/>
          </a:prstGeom>
          <a:noFill/>
          <a:ln>
            <a:noFill/>
          </a:ln>
        </p:spPr>
        <p:txBody>
          <a:bodyPr spcFirstLastPara="1" wrap="square" lIns="0" tIns="0" rIns="91425" bIns="91425" anchor="t" anchorCtr="0">
            <a:noAutofit/>
          </a:bodyPr>
          <a:lstStyle/>
          <a:p>
            <a:pPr marL="0" marR="0" lvl="0" indent="0" algn="ctr" rtl="0">
              <a:lnSpc>
                <a:spcPct val="120000"/>
              </a:lnSpc>
              <a:spcBef>
                <a:spcPts val="0"/>
              </a:spcBef>
              <a:spcAft>
                <a:spcPts val="0"/>
              </a:spcAft>
              <a:buClr>
                <a:schemeClr val="dk1"/>
              </a:buClr>
              <a:buSzPts val="2000"/>
              <a:buFont typeface="Arial"/>
              <a:buNone/>
            </a:pPr>
            <a:r>
              <a:rPr lang="en-US" sz="850" b="0" i="0" u="none" strike="noStrike" cap="none">
                <a:solidFill>
                  <a:schemeClr val="accent1"/>
                </a:solidFill>
                <a:latin typeface="Arial"/>
                <a:ea typeface="Arial"/>
                <a:cs typeface="Arial"/>
                <a:sym typeface="Arial"/>
              </a:rPr>
              <a:t>This project was made possible in part by the</a:t>
            </a:r>
            <a:r>
              <a:rPr lang="en-US" sz="900" b="0" i="0" u="none" strike="noStrike" cap="none">
                <a:solidFill>
                  <a:schemeClr val="accent1"/>
                </a:solidFill>
                <a:latin typeface="Arial"/>
                <a:ea typeface="Arial"/>
                <a:cs typeface="Arial"/>
                <a:sym typeface="Arial"/>
              </a:rPr>
              <a:t> </a:t>
            </a:r>
            <a:r>
              <a:rPr lang="en-US" sz="850" b="1" i="0" u="none" strike="noStrike" cap="none">
                <a:solidFill>
                  <a:schemeClr val="accent1"/>
                </a:solidFill>
                <a:latin typeface="Arial"/>
                <a:ea typeface="Arial"/>
                <a:cs typeface="Arial"/>
                <a:sym typeface="Arial"/>
              </a:rPr>
              <a:t>Institute of Museum and Library Services</a:t>
            </a:r>
            <a:r>
              <a:rPr lang="en-US" sz="850" b="0" i="0" u="none" strike="noStrike" cap="none">
                <a:solidFill>
                  <a:schemeClr val="accent1"/>
                </a:solidFill>
                <a:latin typeface="Arial"/>
                <a:ea typeface="Arial"/>
                <a:cs typeface="Arial"/>
                <a:sym typeface="Arial"/>
              </a:rPr>
              <a:t> Grant ME-249136-OMS-21  |  </a:t>
            </a:r>
            <a:r>
              <a:rPr lang="en-US" sz="850" b="1" i="0" u="none" strike="noStrike" cap="none">
                <a:solidFill>
                  <a:schemeClr val="hlink"/>
                </a:solidFill>
                <a:uFill>
                  <a:noFill/>
                </a:uFill>
                <a:latin typeface="Arial"/>
                <a:ea typeface="Arial"/>
                <a:cs typeface="Arial"/>
                <a:sym typeface="Arial"/>
                <a:hlinkClick r:id="rId2"/>
              </a:rPr>
              <a:t>IMLS.gov</a:t>
            </a:r>
            <a:r>
              <a:rPr lang="en-US" sz="850" b="0" i="0" u="none" strike="noStrike" cap="none">
                <a:solidFill>
                  <a:schemeClr val="accent1"/>
                </a:solidFill>
                <a:latin typeface="Arial"/>
                <a:ea typeface="Arial"/>
                <a:cs typeface="Arial"/>
                <a:sym typeface="Arial"/>
              </a:rPr>
              <a:t> </a:t>
            </a:r>
            <a:endParaRPr sz="850" b="1" i="1" u="none" strike="noStrike" cap="none">
              <a:solidFill>
                <a:srgbClr val="CC0000"/>
              </a:solidFill>
              <a:latin typeface="Arial"/>
              <a:ea typeface="Arial"/>
              <a:cs typeface="Arial"/>
              <a:sym typeface="Arial"/>
            </a:endParaRPr>
          </a:p>
        </p:txBody>
      </p:sp>
      <p:sp>
        <p:nvSpPr>
          <p:cNvPr id="83" name="Google Shape;83;p18"/>
          <p:cNvSpPr/>
          <p:nvPr/>
        </p:nvSpPr>
        <p:spPr>
          <a:xfrm>
            <a:off x="1"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 name="Google Shape;84;p18"/>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18"/>
          <p:cNvPicPr preferRelativeResize="0"/>
          <p:nvPr/>
        </p:nvPicPr>
        <p:blipFill rotWithShape="1">
          <a:blip r:embed="rId4">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p Subtle Gray with IMLS credit">
  <p:cSld name="BLANK_3_1">
    <p:spTree>
      <p:nvGrpSpPr>
        <p:cNvPr id="1" name="Shape 86"/>
        <p:cNvGrpSpPr/>
        <p:nvPr/>
      </p:nvGrpSpPr>
      <p:grpSpPr>
        <a:xfrm>
          <a:off x="0" y="0"/>
          <a:ext cx="0" cy="0"/>
          <a:chOff x="0" y="0"/>
          <a:chExt cx="0" cy="0"/>
        </a:xfrm>
      </p:grpSpPr>
      <p:sp>
        <p:nvSpPr>
          <p:cNvPr id="87" name="Google Shape;87;p19"/>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8" name="Google Shape;88;p19"/>
          <p:cNvSpPr/>
          <p:nvPr/>
        </p:nvSpPr>
        <p:spPr>
          <a:xfrm>
            <a:off x="8329175" y="4328250"/>
            <a:ext cx="814800" cy="81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9"/>
          <p:cNvSpPr/>
          <p:nvPr/>
        </p:nvSpPr>
        <p:spPr>
          <a:xfrm>
            <a:off x="0" y="3976688"/>
            <a:ext cx="9144000" cy="1166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0" name="Google Shape;90;p19"/>
          <p:cNvSpPr/>
          <p:nvPr/>
        </p:nvSpPr>
        <p:spPr>
          <a:xfrm>
            <a:off x="0" y="0"/>
            <a:ext cx="9144000" cy="3976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91" name="Google Shape;91;p19"/>
          <p:cNvPicPr preferRelativeResize="0"/>
          <p:nvPr/>
        </p:nvPicPr>
        <p:blipFill rotWithShape="1">
          <a:blip r:embed="rId2">
            <a:alphaModFix/>
          </a:blip>
          <a:srcRect/>
          <a:stretch/>
        </p:blipFill>
        <p:spPr>
          <a:xfrm>
            <a:off x="250825" y="268308"/>
            <a:ext cx="602326" cy="602326"/>
          </a:xfrm>
          <a:prstGeom prst="rect">
            <a:avLst/>
          </a:prstGeom>
          <a:noFill/>
          <a:ln>
            <a:noFill/>
          </a:ln>
        </p:spPr>
      </p:pic>
      <p:sp>
        <p:nvSpPr>
          <p:cNvPr id="92" name="Google Shape;92;p19"/>
          <p:cNvSpPr txBox="1"/>
          <p:nvPr/>
        </p:nvSpPr>
        <p:spPr>
          <a:xfrm>
            <a:off x="1615425" y="3261150"/>
            <a:ext cx="2357100" cy="536700"/>
          </a:xfrm>
          <a:prstGeom prst="rect">
            <a:avLst/>
          </a:prstGeom>
          <a:noFill/>
          <a:ln>
            <a:noFill/>
          </a:ln>
        </p:spPr>
        <p:txBody>
          <a:bodyPr spcFirstLastPara="1" wrap="square" lIns="0" tIns="0" rIns="91425" bIns="91425" anchor="t" anchorCtr="0">
            <a:noAutofit/>
          </a:bodyPr>
          <a:lstStyle/>
          <a:p>
            <a:pPr marL="0" marR="0" lvl="0" indent="0" algn="just" rtl="0">
              <a:lnSpc>
                <a:spcPct val="120000"/>
              </a:lnSpc>
              <a:spcBef>
                <a:spcPts val="0"/>
              </a:spcBef>
              <a:spcAft>
                <a:spcPts val="0"/>
              </a:spcAft>
              <a:buClr>
                <a:schemeClr val="dk1"/>
              </a:buClr>
              <a:buSzPts val="2000"/>
              <a:buFont typeface="Arial"/>
              <a:buNone/>
            </a:pPr>
            <a:r>
              <a:rPr lang="en-US" sz="850" b="0" i="0" u="none" strike="noStrike" cap="none">
                <a:solidFill>
                  <a:schemeClr val="accent1"/>
                </a:solidFill>
                <a:latin typeface="Arial"/>
                <a:ea typeface="Arial"/>
                <a:cs typeface="Arial"/>
                <a:sym typeface="Arial"/>
              </a:rPr>
              <a:t>This project was made possible in part by the</a:t>
            </a:r>
            <a:r>
              <a:rPr lang="en-US" sz="900" b="0" i="0" u="none" strike="noStrike" cap="none">
                <a:solidFill>
                  <a:schemeClr val="accent1"/>
                </a:solidFill>
                <a:latin typeface="Arial"/>
                <a:ea typeface="Arial"/>
                <a:cs typeface="Arial"/>
                <a:sym typeface="Arial"/>
              </a:rPr>
              <a:t> </a:t>
            </a:r>
            <a:r>
              <a:rPr lang="en-US" sz="850" b="1" i="0" u="none" strike="noStrike" cap="none">
                <a:solidFill>
                  <a:schemeClr val="accent1"/>
                </a:solidFill>
                <a:latin typeface="Arial"/>
                <a:ea typeface="Arial"/>
                <a:cs typeface="Arial"/>
                <a:sym typeface="Arial"/>
              </a:rPr>
              <a:t>Institute of Museum and Library Services</a:t>
            </a:r>
            <a:r>
              <a:rPr lang="en-US" sz="850" b="0" i="0" u="none" strike="noStrike" cap="none">
                <a:solidFill>
                  <a:schemeClr val="accent1"/>
                </a:solidFill>
                <a:latin typeface="Arial"/>
                <a:ea typeface="Arial"/>
                <a:cs typeface="Arial"/>
                <a:sym typeface="Arial"/>
              </a:rPr>
              <a:t> Grant ME-249136-OMS-21  |   </a:t>
            </a:r>
            <a:r>
              <a:rPr lang="en-US" sz="850" b="1" i="0" u="none" strike="noStrike" cap="none">
                <a:solidFill>
                  <a:schemeClr val="hlink"/>
                </a:solidFill>
                <a:uFill>
                  <a:noFill/>
                </a:uFill>
                <a:latin typeface="Arial"/>
                <a:ea typeface="Arial"/>
                <a:cs typeface="Arial"/>
                <a:sym typeface="Arial"/>
                <a:hlinkClick r:id="rId3"/>
              </a:rPr>
              <a:t>IMLS.gov</a:t>
            </a:r>
            <a:endParaRPr sz="850" b="1" i="1" u="none" strike="noStrike" cap="none">
              <a:solidFill>
                <a:srgbClr val="CC0000"/>
              </a:solidFill>
              <a:latin typeface="Arial"/>
              <a:ea typeface="Arial"/>
              <a:cs typeface="Arial"/>
              <a:sym typeface="Arial"/>
            </a:endParaRPr>
          </a:p>
        </p:txBody>
      </p:sp>
      <p:pic>
        <p:nvPicPr>
          <p:cNvPr id="93" name="Google Shape;93;p19"/>
          <p:cNvPicPr preferRelativeResize="0"/>
          <p:nvPr/>
        </p:nvPicPr>
        <p:blipFill rotWithShape="1">
          <a:blip r:embed="rId4">
            <a:alphaModFix/>
          </a:blip>
          <a:srcRect/>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grey Background">
  <p:cSld name="BLANK_2">
    <p:spTree>
      <p:nvGrpSpPr>
        <p:cNvPr id="1" name="Shape 94"/>
        <p:cNvGrpSpPr/>
        <p:nvPr/>
      </p:nvGrpSpPr>
      <p:grpSpPr>
        <a:xfrm>
          <a:off x="0" y="0"/>
          <a:ext cx="0" cy="0"/>
          <a:chOff x="0" y="0"/>
          <a:chExt cx="0" cy="0"/>
        </a:xfrm>
      </p:grpSpPr>
      <p:sp>
        <p:nvSpPr>
          <p:cNvPr id="95" name="Google Shape;95;p20"/>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0"/>
          <p:cNvSpPr/>
          <p:nvPr/>
        </p:nvSpPr>
        <p:spPr>
          <a:xfrm>
            <a:off x="0" y="0"/>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 name="Google Shape;97;p20"/>
          <p:cNvPicPr preferRelativeResize="0"/>
          <p:nvPr/>
        </p:nvPicPr>
        <p:blipFill rotWithShape="1">
          <a:blip r:embed="rId2">
            <a:alphaModFix/>
          </a:blip>
          <a:srcRect/>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title"/>
          </p:nvPr>
        </p:nvSpPr>
        <p:spPr>
          <a:xfrm>
            <a:off x="250825" y="297293"/>
            <a:ext cx="7983171" cy="59436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 background Logo LEFT">
  <p:cSld name="BLANK_2_1">
    <p:spTree>
      <p:nvGrpSpPr>
        <p:cNvPr id="1" name="Shape 98"/>
        <p:cNvGrpSpPr/>
        <p:nvPr/>
      </p:nvGrpSpPr>
      <p:grpSpPr>
        <a:xfrm>
          <a:off x="0" y="0"/>
          <a:ext cx="0" cy="0"/>
          <a:chOff x="0" y="0"/>
          <a:chExt cx="0" cy="0"/>
        </a:xfrm>
      </p:grpSpPr>
      <p:sp>
        <p:nvSpPr>
          <p:cNvPr id="99" name="Google Shape;99;p21"/>
          <p:cNvSpPr/>
          <p:nvPr/>
        </p:nvSpPr>
        <p:spPr>
          <a:xfrm>
            <a:off x="7532200" y="3976700"/>
            <a:ext cx="1611900" cy="1166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0" name="Google Shape;100;p21"/>
          <p:cNvPicPr preferRelativeResize="0"/>
          <p:nvPr/>
        </p:nvPicPr>
        <p:blipFill rotWithShape="1">
          <a:blip r:embed="rId2">
            <a:alphaModFix/>
          </a:blip>
          <a:srcRect/>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22"/>
          <p:cNvSpPr txBox="1">
            <a:spLocks noGrp="1"/>
          </p:cNvSpPr>
          <p:nvPr>
            <p:ph type="body" idx="1"/>
          </p:nvPr>
        </p:nvSpPr>
        <p:spPr>
          <a:xfrm>
            <a:off x="250825" y="1311275"/>
            <a:ext cx="8642400" cy="3040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3" name="Google Shape;103;p22"/>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22"/>
          <p:cNvSpPr txBox="1">
            <a:spLocks noGrp="1"/>
          </p:cNvSpPr>
          <p:nvPr>
            <p:ph type="title"/>
          </p:nvPr>
        </p:nvSpPr>
        <p:spPr>
          <a:xfrm>
            <a:off x="250825" y="297293"/>
            <a:ext cx="7983171" cy="59436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23888" y="1282304"/>
            <a:ext cx="7886700" cy="213955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Arial"/>
                <a:ea typeface="Arial"/>
                <a:cs typeface="Arial"/>
                <a:sym typeface="Arial"/>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108" name="Google Shape;108;p23"/>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347296" y="297293"/>
            <a:ext cx="7886700" cy="59436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2" name="Google Shape;112;p2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3" name="Google Shape;113;p24"/>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629841" y="273844"/>
            <a:ext cx="7886700" cy="99417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body" idx="1"/>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7" name="Google Shape;117;p25"/>
          <p:cNvSpPr txBox="1">
            <a:spLocks noGrp="1"/>
          </p:cNvSpPr>
          <p:nvPr>
            <p:ph type="body" idx="2"/>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8" name="Google Shape;118;p25"/>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29841" y="342900"/>
            <a:ext cx="2949178" cy="120015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2" name="Google Shape;122;p2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123" name="Google Shape;123;p26"/>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Green">
  <p:cSld name="TITLE_1">
    <p:spTree>
      <p:nvGrpSpPr>
        <p:cNvPr id="1" name="Shape 19"/>
        <p:cNvGrpSpPr/>
        <p:nvPr/>
      </p:nvGrpSpPr>
      <p:grpSpPr>
        <a:xfrm>
          <a:off x="0" y="0"/>
          <a:ext cx="0" cy="0"/>
          <a:chOff x="0" y="0"/>
          <a:chExt cx="0" cy="0"/>
        </a:xfrm>
      </p:grpSpPr>
      <p:sp>
        <p:nvSpPr>
          <p:cNvPr id="20" name="Google Shape;20;p4"/>
          <p:cNvSpPr/>
          <p:nvPr/>
        </p:nvSpPr>
        <p:spPr>
          <a:xfrm>
            <a:off x="0" y="0"/>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 name="Google Shape;21;p4"/>
          <p:cNvPicPr preferRelativeResize="0"/>
          <p:nvPr/>
        </p:nvPicPr>
        <p:blipFill rotWithShape="1">
          <a:blip r:embed="rId2">
            <a:alphaModFix/>
          </a:blip>
          <a:srcRect/>
          <a:stretch/>
        </p:blipFill>
        <p:spPr>
          <a:xfrm>
            <a:off x="8528295" y="4511920"/>
            <a:ext cx="364879" cy="364879"/>
          </a:xfrm>
          <a:prstGeom prst="rect">
            <a:avLst/>
          </a:prstGeom>
          <a:noFill/>
          <a:ln>
            <a:noFill/>
          </a:ln>
        </p:spPr>
      </p:pic>
      <p:sp>
        <p:nvSpPr>
          <p:cNvPr id="22" name="Google Shape;22;p4"/>
          <p:cNvSpPr txBox="1">
            <a:spLocks noGrp="1"/>
          </p:cNvSpPr>
          <p:nvPr>
            <p:ph type="ctrTitle"/>
          </p:nvPr>
        </p:nvSpPr>
        <p:spPr>
          <a:xfrm>
            <a:off x="479425" y="1104900"/>
            <a:ext cx="5943600" cy="1790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479425" y="2984466"/>
            <a:ext cx="5438100" cy="1241700"/>
          </a:xfrm>
          <a:prstGeom prst="rect">
            <a:avLst/>
          </a:prstGeom>
          <a:noFill/>
          <a:ln>
            <a:noFill/>
          </a:ln>
        </p:spPr>
        <p:txBody>
          <a:bodyPr spcFirstLastPara="1" wrap="square" lIns="0" tIns="0" rIns="0" bIns="45700" anchor="t" anchorCtr="0">
            <a:noAutofit/>
          </a:bodyPr>
          <a:lstStyle>
            <a:lvl1pPr marR="0" lvl="0" algn="l" rtl="0">
              <a:lnSpc>
                <a:spcPct val="115000"/>
              </a:lnSpc>
              <a:spcBef>
                <a:spcPts val="750"/>
              </a:spcBef>
              <a:spcAft>
                <a:spcPts val="0"/>
              </a:spcAft>
              <a:buClr>
                <a:schemeClr val="dk1"/>
              </a:buClr>
              <a:buSzPts val="1800"/>
              <a:buFont typeface="Arial"/>
              <a:buNone/>
              <a:defRPr sz="2000" b="0" i="0" u="none" strike="noStrike" cap="none">
                <a:solidFill>
                  <a:srgbClr val="CFEBE6"/>
                </a:solidFill>
                <a:latin typeface="Arial"/>
                <a:ea typeface="Arial"/>
                <a:cs typeface="Arial"/>
                <a:sym typeface="Arial"/>
              </a:defRPr>
            </a:lvl1pPr>
            <a:lvl2pPr marR="0" lvl="1" algn="l" rtl="0">
              <a:lnSpc>
                <a:spcPct val="115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l" rtl="0">
              <a:lnSpc>
                <a:spcPct val="115000"/>
              </a:lnSpc>
              <a:spcBef>
                <a:spcPts val="375"/>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R="0" lvl="3"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Logo" type="blank">
  <p:cSld name="BLANK">
    <p:spTree>
      <p:nvGrpSpPr>
        <p:cNvPr id="1" name="Shape 25"/>
        <p:cNvGrpSpPr/>
        <p:nvPr/>
      </p:nvGrpSpPr>
      <p:grpSpPr>
        <a:xfrm>
          <a:off x="0" y="0"/>
          <a:ext cx="0" cy="0"/>
          <a:chOff x="0" y="0"/>
          <a:chExt cx="0" cy="0"/>
        </a:xfrm>
      </p:grpSpPr>
      <p:sp>
        <p:nvSpPr>
          <p:cNvPr id="26" name="Google Shape;26;p5"/>
          <p:cNvSpPr txBox="1">
            <a:spLocks noGrp="1"/>
          </p:cNvSpPr>
          <p:nvPr>
            <p:ph type="sldNum" idx="12"/>
          </p:nvPr>
        </p:nvSpPr>
        <p:spPr>
          <a:xfrm>
            <a:off x="213458" y="4783687"/>
            <a:ext cx="457200" cy="18288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01">
  <p:cSld name="BLANK_1">
    <p:spTree>
      <p:nvGrpSpPr>
        <p:cNvPr id="1" name="Shape 27"/>
        <p:cNvGrpSpPr/>
        <p:nvPr/>
      </p:nvGrpSpPr>
      <p:grpSpPr>
        <a:xfrm>
          <a:off x="0" y="0"/>
          <a:ext cx="0" cy="0"/>
          <a:chOff x="0" y="0"/>
          <a:chExt cx="0" cy="0"/>
        </a:xfrm>
      </p:grpSpPr>
      <p:sp>
        <p:nvSpPr>
          <p:cNvPr id="28" name="Google Shape;28;p6"/>
          <p:cNvSpPr/>
          <p:nvPr/>
        </p:nvSpPr>
        <p:spPr>
          <a:xfrm>
            <a:off x="8141975" y="4252250"/>
            <a:ext cx="1002000" cy="891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 name="Google Shape;29;p6"/>
          <p:cNvPicPr preferRelativeResize="0"/>
          <p:nvPr/>
        </p:nvPicPr>
        <p:blipFill rotWithShape="1">
          <a:blip r:embed="rId2">
            <a:alphaModFix/>
          </a:blip>
          <a:srcRect/>
          <a:stretch/>
        </p:blipFill>
        <p:spPr>
          <a:xfrm>
            <a:off x="250825" y="268308"/>
            <a:ext cx="602326" cy="6023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Light">
  <p:cSld name="TITLE_1_1">
    <p:spTree>
      <p:nvGrpSpPr>
        <p:cNvPr id="1" name="Shape 30"/>
        <p:cNvGrpSpPr/>
        <p:nvPr/>
      </p:nvGrpSpPr>
      <p:grpSpPr>
        <a:xfrm>
          <a:off x="0" y="0"/>
          <a:ext cx="0" cy="0"/>
          <a:chOff x="0" y="0"/>
          <a:chExt cx="0" cy="0"/>
        </a:xfrm>
      </p:grpSpPr>
      <p:sp>
        <p:nvSpPr>
          <p:cNvPr id="31" name="Google Shape;31;p7"/>
          <p:cNvSpPr/>
          <p:nvPr/>
        </p:nvSpPr>
        <p:spPr>
          <a:xfrm>
            <a:off x="0" y="0"/>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7"/>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3" name="Google Shape;33;p7"/>
          <p:cNvPicPr preferRelativeResize="0"/>
          <p:nvPr/>
        </p:nvPicPr>
        <p:blipFill rotWithShape="1">
          <a:blip r:embed="rId2">
            <a:alphaModFix/>
          </a:blip>
          <a:srcRect/>
          <a:stretch/>
        </p:blipFill>
        <p:spPr>
          <a:xfrm>
            <a:off x="8530180" y="4477292"/>
            <a:ext cx="362995" cy="362995"/>
          </a:xfrm>
          <a:prstGeom prst="rect">
            <a:avLst/>
          </a:prstGeom>
          <a:noFill/>
          <a:ln>
            <a:noFill/>
          </a:ln>
        </p:spPr>
      </p:pic>
      <p:sp>
        <p:nvSpPr>
          <p:cNvPr id="34" name="Google Shape;34;p7"/>
          <p:cNvSpPr txBox="1">
            <a:spLocks noGrp="1"/>
          </p:cNvSpPr>
          <p:nvPr>
            <p:ph type="ctrTitle"/>
          </p:nvPr>
        </p:nvSpPr>
        <p:spPr>
          <a:xfrm>
            <a:off x="479425" y="1106424"/>
            <a:ext cx="5943600" cy="1790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ubTitle" idx="1"/>
          </p:nvPr>
        </p:nvSpPr>
        <p:spPr>
          <a:xfrm>
            <a:off x="479425" y="2980944"/>
            <a:ext cx="5438100" cy="1241700"/>
          </a:xfrm>
          <a:prstGeom prst="rect">
            <a:avLst/>
          </a:prstGeom>
          <a:noFill/>
          <a:ln>
            <a:noFill/>
          </a:ln>
        </p:spPr>
        <p:txBody>
          <a:bodyPr spcFirstLastPara="1" wrap="square" lIns="0" tIns="0" rIns="0" bIns="45700" anchor="t" anchorCtr="0">
            <a:noAutofit/>
          </a:bodyPr>
          <a:lstStyle>
            <a:lvl1pPr marR="0" lvl="0" algn="l" rtl="0">
              <a:lnSpc>
                <a:spcPct val="115000"/>
              </a:lnSpc>
              <a:spcBef>
                <a:spcPts val="750"/>
              </a:spcBef>
              <a:spcAft>
                <a:spcPts val="0"/>
              </a:spcAft>
              <a:buClr>
                <a:schemeClr val="dk1"/>
              </a:buClr>
              <a:buSzPts val="1800"/>
              <a:buFont typeface="Arial"/>
              <a:buNone/>
              <a:defRPr sz="2000" b="0" i="0" u="none" strike="noStrike" cap="none">
                <a:solidFill>
                  <a:srgbClr val="1B4036"/>
                </a:solidFill>
                <a:latin typeface="Arial"/>
                <a:ea typeface="Arial"/>
                <a:cs typeface="Arial"/>
                <a:sym typeface="Arial"/>
              </a:defRPr>
            </a:lvl1pPr>
            <a:lvl2pPr marR="0" lvl="1" algn="l" rtl="0">
              <a:lnSpc>
                <a:spcPct val="115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l" rtl="0">
              <a:lnSpc>
                <a:spcPct val="115000"/>
              </a:lnSpc>
              <a:spcBef>
                <a:spcPts val="375"/>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R="0" lvl="3"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15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ght Subtle Grey">
  <p:cSld name="TITLE_ONLY_1">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8"/>
          <p:cNvSpPr/>
          <p:nvPr/>
        </p:nvSpPr>
        <p:spPr>
          <a:xfrm>
            <a:off x="2830286" y="0"/>
            <a:ext cx="6313800" cy="51435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 name="Google Shape;39;p8"/>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ttom Subtle Grey">
  <p:cSld name="TITLE_ONLY_1_1">
    <p:spTree>
      <p:nvGrpSpPr>
        <p:cNvPr id="1" name="Shape 40"/>
        <p:cNvGrpSpPr/>
        <p:nvPr/>
      </p:nvGrpSpPr>
      <p:grpSpPr>
        <a:xfrm>
          <a:off x="0" y="0"/>
          <a:ext cx="0" cy="0"/>
          <a:chOff x="0" y="0"/>
          <a:chExt cx="0" cy="0"/>
        </a:xfrm>
      </p:grpSpPr>
      <p:sp>
        <p:nvSpPr>
          <p:cNvPr id="41" name="Google Shape;41;p9"/>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9"/>
          <p:cNvSpPr/>
          <p:nvPr/>
        </p:nvSpPr>
        <p:spPr>
          <a:xfrm>
            <a:off x="0" y="1191538"/>
            <a:ext cx="9144000" cy="39519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 name="Google Shape;43;p9"/>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ight Subtle Grey 2">
  <p:cSld name="TITLE_ONLY_1_1_1">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213458" y="4783687"/>
            <a:ext cx="457200" cy="183000"/>
          </a:xfrm>
          <a:prstGeom prst="rect">
            <a:avLst/>
          </a:prstGeom>
          <a:noFill/>
          <a:ln>
            <a:noFill/>
          </a:ln>
        </p:spPr>
        <p:txBody>
          <a:bodyPr spcFirstLastPara="1" wrap="square" lIns="0" tIns="45700" rIns="0" bIns="4570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10"/>
          <p:cNvSpPr/>
          <p:nvPr/>
        </p:nvSpPr>
        <p:spPr>
          <a:xfrm>
            <a:off x="2411413" y="0"/>
            <a:ext cx="6732600" cy="51435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 name="Google Shape;47;p10"/>
          <p:cNvPicPr preferRelativeResize="0"/>
          <p:nvPr/>
        </p:nvPicPr>
        <p:blipFill rotWithShape="1">
          <a:blip r:embed="rId2">
            <a:alphaModFix/>
          </a:blip>
          <a:srcRect/>
          <a:stretch/>
        </p:blipFill>
        <p:spPr>
          <a:xfrm>
            <a:off x="8528295" y="4511920"/>
            <a:ext cx="364879" cy="364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0825" y="297293"/>
            <a:ext cx="7983171" cy="594360"/>
          </a:xfrm>
          <a:prstGeom prst="rect">
            <a:avLst/>
          </a:prstGeom>
          <a:noFill/>
          <a:ln>
            <a:noFill/>
          </a:ln>
        </p:spPr>
        <p:txBody>
          <a:bodyPr spcFirstLastPara="1" wrap="square" lIns="0" tIns="45700" rIns="0" bIns="45700" anchor="t" anchorCtr="0">
            <a:noAutofit/>
          </a:bodyPr>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262792" y="4876800"/>
            <a:ext cx="457200" cy="182880"/>
          </a:xfrm>
          <a:prstGeom prst="rect">
            <a:avLst/>
          </a:prstGeom>
          <a:noFill/>
          <a:ln>
            <a:noFill/>
          </a:ln>
        </p:spPr>
        <p:txBody>
          <a:bodyPr spcFirstLastPara="1" wrap="square" lIns="0" tIns="45700" rIns="0" bIns="4570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2" name="Google Shape;12;p1"/>
          <p:cNvPicPr preferRelativeResize="0"/>
          <p:nvPr/>
        </p:nvPicPr>
        <p:blipFill rotWithShape="1">
          <a:blip r:embed="rId27">
            <a:alphaModFix/>
          </a:blip>
          <a:srcRect/>
          <a:stretch/>
        </p:blipFill>
        <p:spPr>
          <a:xfrm>
            <a:off x="8528295" y="4511920"/>
            <a:ext cx="364880" cy="3648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libreoffice.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hyperlink" Target="https://www.fieldmuseum.org/"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p:nvPr/>
        </p:nvSpPr>
        <p:spPr>
          <a:xfrm>
            <a:off x="250825" y="1311275"/>
            <a:ext cx="4321200" cy="1486200"/>
          </a:xfrm>
          <a:prstGeom prst="rect">
            <a:avLst/>
          </a:prstGeom>
          <a:noFill/>
          <a:ln>
            <a:noFill/>
          </a:ln>
        </p:spPr>
        <p:txBody>
          <a:bodyPr spcFirstLastPara="1" wrap="square" lIns="0" tIns="91425" rIns="91425" bIns="91425" anchor="b" anchorCtr="0">
            <a:normAutofit/>
          </a:bodyPr>
          <a:lstStyle/>
          <a:p>
            <a:pPr marL="0" marR="0" lvl="0" indent="0" algn="l" rtl="0">
              <a:lnSpc>
                <a:spcPct val="90000"/>
              </a:lnSpc>
              <a:spcBef>
                <a:spcPts val="0"/>
              </a:spcBef>
              <a:spcAft>
                <a:spcPts val="0"/>
              </a:spcAft>
              <a:buClr>
                <a:srgbClr val="000000"/>
              </a:buClr>
              <a:buSzPts val="3500"/>
              <a:buFont typeface="Arial"/>
              <a:buNone/>
            </a:pPr>
            <a:r>
              <a:rPr lang="en-US" sz="3500" b="1">
                <a:solidFill>
                  <a:schemeClr val="dk1"/>
                </a:solidFill>
              </a:rPr>
              <a:t>Excel for Data Cleaning</a:t>
            </a:r>
            <a:endParaRPr sz="3500" b="1" i="0" u="none" strike="noStrike" cap="none">
              <a:solidFill>
                <a:schemeClr val="dk1"/>
              </a:solidFill>
              <a:latin typeface="Arial"/>
              <a:ea typeface="Arial"/>
              <a:cs typeface="Arial"/>
              <a:sym typeface="Arial"/>
            </a:endParaRPr>
          </a:p>
        </p:txBody>
      </p:sp>
      <p:sp>
        <p:nvSpPr>
          <p:cNvPr id="129" name="Google Shape;129;p27"/>
          <p:cNvSpPr txBox="1"/>
          <p:nvPr/>
        </p:nvSpPr>
        <p:spPr>
          <a:xfrm>
            <a:off x="250825" y="2838350"/>
            <a:ext cx="4321200" cy="17391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rgbClr val="7F7F7F"/>
                </a:solidFill>
              </a:rPr>
              <a:t>What is a spreadsheet?</a:t>
            </a:r>
            <a:r>
              <a:rPr lang="en-US" sz="1600" b="0" i="0" u="none" strike="noStrike" cap="none">
                <a:solidFill>
                  <a:srgbClr val="7F7F7F"/>
                </a:solidFill>
                <a:latin typeface="Arial"/>
                <a:ea typeface="Arial"/>
                <a:cs typeface="Arial"/>
                <a:sym typeface="Arial"/>
              </a:rPr>
              <a:t/>
            </a:r>
            <a:br>
              <a:rPr lang="en-US" sz="1600" b="0" i="0" u="none" strike="noStrike" cap="none">
                <a:solidFill>
                  <a:srgbClr val="7F7F7F"/>
                </a:solidFill>
                <a:latin typeface="Arial"/>
                <a:ea typeface="Arial"/>
                <a:cs typeface="Arial"/>
                <a:sym typeface="Arial"/>
              </a:rPr>
            </a:br>
            <a:r>
              <a:rPr lang="en-US" sz="1600">
                <a:solidFill>
                  <a:srgbClr val="7F7F7F"/>
                </a:solidFill>
              </a:rPr>
              <a:t>A tool for holding data in rows and columns.</a:t>
            </a:r>
            <a:r>
              <a:rPr lang="en-US" sz="1600" b="0" i="0" u="none" strike="noStrike" cap="none">
                <a:solidFill>
                  <a:srgbClr val="7F7F7F"/>
                </a:solidFill>
                <a:latin typeface="Arial"/>
                <a:ea typeface="Arial"/>
                <a:cs typeface="Arial"/>
                <a:sym typeface="Arial"/>
              </a:rPr>
              <a:t/>
            </a:r>
            <a:br>
              <a:rPr lang="en-US" sz="1600" b="0" i="0" u="none" strike="noStrike" cap="none">
                <a:solidFill>
                  <a:srgbClr val="7F7F7F"/>
                </a:solidFill>
                <a:latin typeface="Arial"/>
                <a:ea typeface="Arial"/>
                <a:cs typeface="Arial"/>
                <a:sym typeface="Arial"/>
              </a:rPr>
            </a:br>
            <a:endParaRPr sz="16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7F7F7F"/>
                </a:solidFill>
              </a:rPr>
              <a:t>Why use spreadsheets?</a:t>
            </a:r>
            <a:r>
              <a:rPr lang="en-US" sz="1600" b="0" i="0" u="none" strike="noStrike" cap="none">
                <a:solidFill>
                  <a:srgbClr val="7F7F7F"/>
                </a:solidFill>
                <a:latin typeface="Arial"/>
                <a:ea typeface="Arial"/>
                <a:cs typeface="Arial"/>
                <a:sym typeface="Arial"/>
              </a:rPr>
              <a:t/>
            </a:r>
            <a:br>
              <a:rPr lang="en-US" sz="1600" b="0" i="0" u="none" strike="noStrike" cap="none">
                <a:solidFill>
                  <a:srgbClr val="7F7F7F"/>
                </a:solidFill>
                <a:latin typeface="Arial"/>
                <a:ea typeface="Arial"/>
                <a:cs typeface="Arial"/>
                <a:sym typeface="Arial"/>
              </a:rPr>
            </a:br>
            <a:r>
              <a:rPr lang="en-US" sz="1600">
                <a:solidFill>
                  <a:srgbClr val="7F7F7F"/>
                </a:solidFill>
              </a:rPr>
              <a:t>For disposable data-cleanup or visualization…</a:t>
            </a:r>
            <a:endParaRPr sz="1600" b="0" i="0" u="none" strike="noStrike" cap="none">
              <a:solidFill>
                <a:srgbClr val="7F7F7F"/>
              </a:solidFill>
              <a:latin typeface="Arial"/>
              <a:ea typeface="Arial"/>
              <a:cs typeface="Arial"/>
              <a:sym typeface="Arial"/>
            </a:endParaRPr>
          </a:p>
        </p:txBody>
      </p:sp>
      <p:pic>
        <p:nvPicPr>
          <p:cNvPr id="130" name="Google Shape;130;p27"/>
          <p:cNvPicPr preferRelativeResize="0"/>
          <p:nvPr/>
        </p:nvPicPr>
        <p:blipFill rotWithShape="1">
          <a:blip r:embed="rId3">
            <a:alphaModFix/>
          </a:blip>
          <a:srcRect t="11461" b="14596"/>
          <a:stretch/>
        </p:blipFill>
        <p:spPr>
          <a:xfrm>
            <a:off x="4742300" y="268300"/>
            <a:ext cx="4151374" cy="4608502"/>
          </a:xfrm>
          <a:prstGeom prst="rect">
            <a:avLst/>
          </a:prstGeom>
          <a:noFill/>
          <a:ln>
            <a:noFill/>
          </a:ln>
        </p:spPr>
      </p:pic>
      <p:sp>
        <p:nvSpPr>
          <p:cNvPr id="131" name="Google Shape;131;p27"/>
          <p:cNvSpPr txBox="1"/>
          <p:nvPr/>
        </p:nvSpPr>
        <p:spPr>
          <a:xfrm>
            <a:off x="250825" y="4479925"/>
            <a:ext cx="4321200" cy="396900"/>
          </a:xfrm>
          <a:prstGeom prst="rect">
            <a:avLst/>
          </a:prstGeom>
          <a:noFill/>
          <a:ln>
            <a:noFill/>
          </a:ln>
        </p:spPr>
        <p:txBody>
          <a:bodyPr spcFirstLastPara="1" wrap="square" lIns="0" tIns="0" rIns="91425"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Reference: </a:t>
            </a:r>
            <a:r>
              <a:rPr lang="en-US" sz="700"/>
              <a:t>Naidoo, H (Hush Naidoo Jade Photography), October 2020, Unsplash License, https://unsplash.com/photos/SutAduhzdRQ</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6" name="Google Shape;286;p36"/>
          <p:cNvGrpSpPr/>
          <p:nvPr/>
        </p:nvGrpSpPr>
        <p:grpSpPr>
          <a:xfrm>
            <a:off x="4812452" y="803796"/>
            <a:ext cx="4133162" cy="3104111"/>
            <a:chOff x="3736576" y="1027191"/>
            <a:chExt cx="4867125" cy="3665263"/>
          </a:xfrm>
        </p:grpSpPr>
        <p:pic>
          <p:nvPicPr>
            <p:cNvPr id="287" name="Google Shape;287;p36"/>
            <p:cNvPicPr preferRelativeResize="0"/>
            <p:nvPr/>
          </p:nvPicPr>
          <p:blipFill>
            <a:blip r:embed="rId3">
              <a:alphaModFix/>
            </a:blip>
            <a:stretch>
              <a:fillRect/>
            </a:stretch>
          </p:blipFill>
          <p:spPr>
            <a:xfrm>
              <a:off x="3736576" y="1027191"/>
              <a:ext cx="4867125" cy="3665263"/>
            </a:xfrm>
            <a:prstGeom prst="rect">
              <a:avLst/>
            </a:prstGeom>
            <a:noFill/>
            <a:ln>
              <a:noFill/>
            </a:ln>
            <a:effectLst>
              <a:outerShdw blurRad="128588" dist="47625" dir="2700000" algn="bl" rotWithShape="0">
                <a:srgbClr val="000000">
                  <a:alpha val="40000"/>
                </a:srgbClr>
              </a:outerShdw>
            </a:effectLst>
          </p:spPr>
        </p:pic>
        <p:sp>
          <p:nvSpPr>
            <p:cNvPr id="288" name="Google Shape;288;p36"/>
            <p:cNvSpPr/>
            <p:nvPr/>
          </p:nvSpPr>
          <p:spPr>
            <a:xfrm>
              <a:off x="3828675" y="2960406"/>
              <a:ext cx="49500" cy="56700"/>
            </a:xfrm>
            <a:prstGeom prst="rect">
              <a:avLst/>
            </a:prstGeom>
            <a:solidFill>
              <a:srgbClr val="000000"/>
            </a:solidFill>
            <a:ln>
              <a:noFill/>
            </a:ln>
            <a:effectLst>
              <a:outerShdw blurRad="128588" dist="47625" dir="27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6"/>
          <p:cNvSpPr txBox="1"/>
          <p:nvPr/>
        </p:nvSpPr>
        <p:spPr>
          <a:xfrm>
            <a:off x="250825" y="827425"/>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Text Import Wizard</a:t>
            </a:r>
            <a:endParaRPr sz="2200" b="0" i="0" u="none" strike="noStrike" cap="none">
              <a:solidFill>
                <a:schemeClr val="dk2"/>
              </a:solidFill>
              <a:latin typeface="Arial"/>
              <a:ea typeface="Arial"/>
              <a:cs typeface="Arial"/>
              <a:sym typeface="Arial"/>
            </a:endParaRPr>
          </a:p>
        </p:txBody>
      </p:sp>
      <p:sp>
        <p:nvSpPr>
          <p:cNvPr id="290" name="Google Shape;290;p36"/>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Step 1 of 3</a:t>
            </a:r>
            <a:endParaRPr sz="1050" b="0" i="0" u="none" strike="noStrike" cap="none">
              <a:solidFill>
                <a:srgbClr val="7F7F7F"/>
              </a:solidFill>
              <a:latin typeface="Arial"/>
              <a:ea typeface="Arial"/>
              <a:cs typeface="Arial"/>
              <a:sym typeface="Arial"/>
            </a:endParaRPr>
          </a:p>
        </p:txBody>
      </p:sp>
      <p:sp>
        <p:nvSpPr>
          <p:cNvPr id="291" name="Google Shape;291;p36"/>
          <p:cNvSpPr txBox="1"/>
          <p:nvPr/>
        </p:nvSpPr>
        <p:spPr>
          <a:xfrm>
            <a:off x="250825" y="2895600"/>
            <a:ext cx="2160600" cy="2061600"/>
          </a:xfrm>
          <a:prstGeom prst="rect">
            <a:avLst/>
          </a:prstGeom>
          <a:noFill/>
          <a:ln>
            <a:noFill/>
          </a:ln>
        </p:spPr>
        <p:txBody>
          <a:bodyPr spcFirstLastPara="1" wrap="square" lIns="0" tIns="91425" rIns="91425" bIns="91425" anchor="t" anchorCtr="0">
            <a:normAutofit/>
          </a:bodyPr>
          <a:lstStyle/>
          <a:p>
            <a:pPr marL="182880" marR="0" lvl="0" indent="-154940" algn="l" rtl="0">
              <a:lnSpc>
                <a:spcPct val="100000"/>
              </a:lnSpc>
              <a:spcBef>
                <a:spcPts val="1200"/>
              </a:spcBef>
              <a:spcAft>
                <a:spcPts val="0"/>
              </a:spcAft>
              <a:buClr>
                <a:schemeClr val="dk1"/>
              </a:buClr>
              <a:buSzPts val="1000"/>
              <a:buFont typeface="Noto Sans Symbols"/>
              <a:buChar char="●"/>
            </a:pPr>
            <a:r>
              <a:rPr lang="en-US" sz="1000">
                <a:solidFill>
                  <a:schemeClr val="dk1"/>
                </a:solidFill>
              </a:rPr>
              <a:t>Original data type:</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1200"/>
              </a:spcBef>
              <a:spcAft>
                <a:spcPts val="0"/>
              </a:spcAft>
              <a:buClr>
                <a:schemeClr val="dk1"/>
              </a:buClr>
              <a:buSzPts val="1000"/>
              <a:buFont typeface="Noto Sans Symbols"/>
              <a:buChar char="–"/>
            </a:pPr>
            <a:r>
              <a:rPr lang="en-US" sz="1000">
                <a:solidFill>
                  <a:schemeClr val="dk1"/>
                </a:solidFill>
              </a:rPr>
              <a:t>“Delimited” for CSV files</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1200"/>
              </a:spcBef>
              <a:spcAft>
                <a:spcPts val="1200"/>
              </a:spcAft>
              <a:buClr>
                <a:schemeClr val="dk1"/>
              </a:buClr>
              <a:buSzPts val="1000"/>
              <a:buFont typeface="Noto Sans Symbols"/>
              <a:buChar char="–"/>
            </a:pPr>
            <a:r>
              <a:rPr lang="en-US" sz="1000">
                <a:solidFill>
                  <a:schemeClr val="dk1"/>
                </a:solidFill>
              </a:rPr>
              <a:t>Check “My data has headers”</a:t>
            </a:r>
            <a:endParaRPr sz="1000">
              <a:solidFill>
                <a:schemeClr val="dk1"/>
              </a:solidFill>
            </a:endParaRPr>
          </a:p>
        </p:txBody>
      </p:sp>
      <p:sp>
        <p:nvSpPr>
          <p:cNvPr id="292" name="Google Shape;292;p36"/>
          <p:cNvSpPr txBox="1"/>
          <p:nvPr/>
        </p:nvSpPr>
        <p:spPr>
          <a:xfrm>
            <a:off x="2259800" y="2895600"/>
            <a:ext cx="2160600" cy="2061600"/>
          </a:xfrm>
          <a:prstGeom prst="rect">
            <a:avLst/>
          </a:prstGeom>
          <a:noFill/>
          <a:ln>
            <a:noFill/>
          </a:ln>
        </p:spPr>
        <p:txBody>
          <a:bodyPr spcFirstLastPara="1" wrap="square" lIns="0" tIns="91425" rIns="91425" bIns="91425" anchor="t" anchorCtr="0">
            <a:noAutofit/>
          </a:bodyPr>
          <a:lstStyle/>
          <a:p>
            <a:pPr marL="182880" marR="0" lvl="0" indent="-154940" algn="l" rtl="0">
              <a:lnSpc>
                <a:spcPct val="100000"/>
              </a:lnSpc>
              <a:spcBef>
                <a:spcPts val="1200"/>
              </a:spcBef>
              <a:spcAft>
                <a:spcPts val="0"/>
              </a:spcAft>
              <a:buClr>
                <a:schemeClr val="dk1"/>
              </a:buClr>
              <a:buSzPts val="1000"/>
              <a:buFont typeface="Noto Sans Symbols"/>
              <a:buChar char="●"/>
            </a:pPr>
            <a:r>
              <a:rPr lang="en-US" sz="1000">
                <a:solidFill>
                  <a:schemeClr val="dk1"/>
                </a:solidFill>
              </a:rPr>
              <a:t>Check the preview:</a:t>
            </a:r>
            <a:endParaRPr sz="1000">
              <a:solidFill>
                <a:schemeClr val="dk1"/>
              </a:solidFill>
            </a:endParaRPr>
          </a:p>
          <a:p>
            <a:pPr marL="448056" marR="0" lvl="1" indent="-209801" algn="l" rtl="0">
              <a:lnSpc>
                <a:spcPct val="100000"/>
              </a:lnSpc>
              <a:spcBef>
                <a:spcPts val="1200"/>
              </a:spcBef>
              <a:spcAft>
                <a:spcPts val="0"/>
              </a:spcAft>
              <a:buClr>
                <a:schemeClr val="dk1"/>
              </a:buClr>
              <a:buSzPts val="1000"/>
              <a:buFont typeface="Noto Sans Symbols"/>
              <a:buChar char="–"/>
            </a:pPr>
            <a:r>
              <a:rPr lang="en-US" sz="1000">
                <a:solidFill>
                  <a:schemeClr val="dk1"/>
                </a:solidFill>
              </a:rPr>
              <a:t>…Does data look mangled? (e.g.:  ◊, □, ?,   	)</a:t>
            </a:r>
            <a:endParaRPr sz="1000">
              <a:solidFill>
                <a:schemeClr val="dk1"/>
              </a:solidFill>
            </a:endParaRPr>
          </a:p>
          <a:p>
            <a:pPr marL="448056" marR="0" lvl="1" indent="-209801" algn="l" rtl="0">
              <a:lnSpc>
                <a:spcPct val="100000"/>
              </a:lnSpc>
              <a:spcBef>
                <a:spcPts val="1200"/>
              </a:spcBef>
              <a:spcAft>
                <a:spcPts val="0"/>
              </a:spcAft>
              <a:buClr>
                <a:schemeClr val="dk1"/>
              </a:buClr>
              <a:buSzPts val="1000"/>
              <a:buFont typeface="Noto Sans Symbols"/>
              <a:buChar char="–"/>
            </a:pPr>
            <a:r>
              <a:rPr lang="en-US" sz="1000">
                <a:solidFill>
                  <a:schemeClr val="dk1"/>
                </a:solidFill>
              </a:rPr>
              <a:t>…If so, check the </a:t>
            </a:r>
            <a:r>
              <a:rPr lang="en-US" sz="1000">
                <a:solidFill>
                  <a:schemeClr val="accent3"/>
                </a:solidFill>
              </a:rPr>
              <a:t>File origin</a:t>
            </a:r>
            <a:r>
              <a:rPr lang="en-US" sz="1000">
                <a:solidFill>
                  <a:schemeClr val="dk1"/>
                </a:solidFill>
              </a:rPr>
              <a:t> and try “65001 Unicode (UTF-8)” </a:t>
            </a:r>
            <a:r>
              <a:rPr lang="en-US" sz="1000">
                <a:solidFill>
                  <a:schemeClr val="accent1"/>
                </a:solidFill>
              </a:rPr>
              <a:t>[requires Excel 2007 or later]</a:t>
            </a:r>
            <a:endParaRPr sz="1000">
              <a:solidFill>
                <a:schemeClr val="accent1"/>
              </a:solidFill>
            </a:endParaRPr>
          </a:p>
          <a:p>
            <a:pPr marL="448056" marR="0" lvl="1" indent="-209801" algn="l" rtl="0">
              <a:lnSpc>
                <a:spcPct val="100000"/>
              </a:lnSpc>
              <a:spcBef>
                <a:spcPts val="1200"/>
              </a:spcBef>
              <a:spcAft>
                <a:spcPts val="1200"/>
              </a:spcAft>
              <a:buClr>
                <a:schemeClr val="dk1"/>
              </a:buClr>
              <a:buSzPts val="1000"/>
              <a:buChar char="–"/>
            </a:pPr>
            <a:r>
              <a:rPr lang="en-US" sz="1000">
                <a:solidFill>
                  <a:schemeClr val="dk1"/>
                </a:solidFill>
              </a:rPr>
              <a:t>Double-check the Preview...</a:t>
            </a:r>
            <a:endParaRPr sz="1000">
              <a:solidFill>
                <a:schemeClr val="dk1"/>
              </a:solidFill>
            </a:endParaRPr>
          </a:p>
        </p:txBody>
      </p:sp>
      <p:sp>
        <p:nvSpPr>
          <p:cNvPr id="293" name="Google Shape;293;p36"/>
          <p:cNvSpPr txBox="1"/>
          <p:nvPr/>
        </p:nvSpPr>
        <p:spPr>
          <a:xfrm>
            <a:off x="6084886" y="268289"/>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rgbClr val="000000"/>
              </a:buClr>
              <a:buSzPts val="700"/>
              <a:buFont typeface="Arial"/>
              <a:buNone/>
            </a:pPr>
            <a:r>
              <a:rPr lang="en-US" sz="700" b="1">
                <a:solidFill>
                  <a:schemeClr val="accent1"/>
                </a:solidFill>
              </a:rPr>
              <a:t>GETTING DATA INTO A SPREADSHEET TOOL</a:t>
            </a:r>
            <a:r>
              <a:rPr lang="en-US" sz="700" b="0" i="0" u="none" strike="noStrike" cap="none">
                <a:solidFill>
                  <a:schemeClr val="accent1"/>
                </a:solidFill>
                <a:latin typeface="Arial"/>
                <a:ea typeface="Arial"/>
                <a:cs typeface="Arial"/>
                <a:sym typeface="Arial"/>
              </a:rPr>
              <a:t/>
            </a:r>
            <a:br>
              <a:rPr lang="en-US" sz="700" b="0" i="0" u="none" strike="noStrike" cap="none">
                <a:solidFill>
                  <a:schemeClr val="accent1"/>
                </a:solidFill>
                <a:latin typeface="Arial"/>
                <a:ea typeface="Arial"/>
                <a:cs typeface="Arial"/>
                <a:sym typeface="Arial"/>
              </a:rPr>
            </a:br>
            <a:r>
              <a:rPr lang="en-US" sz="700">
                <a:solidFill>
                  <a:srgbClr val="1B4036"/>
                </a:solidFill>
              </a:rPr>
              <a:t>GETTING DATA INTO EXCEL</a:t>
            </a:r>
            <a:endParaRPr sz="100" b="0" i="0" u="none" strike="noStrike" cap="none">
              <a:solidFill>
                <a:srgbClr val="1B403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p:nvPr/>
        </p:nvSpPr>
        <p:spPr>
          <a:xfrm>
            <a:off x="395289" y="925164"/>
            <a:ext cx="6264300" cy="432000"/>
          </a:xfrm>
          <a:prstGeom prst="rect">
            <a:avLst/>
          </a:prstGeom>
          <a:noFill/>
          <a:ln>
            <a:noFill/>
          </a:ln>
        </p:spPr>
        <p:txBody>
          <a:bodyPr spcFirstLastPara="1" wrap="square" lIns="0" tIns="0"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endParaRPr sz="1050" b="0" i="0" u="none" strike="noStrike" cap="none">
              <a:solidFill>
                <a:srgbClr val="7F7F7F"/>
              </a:solidFill>
              <a:latin typeface="Arial"/>
              <a:ea typeface="Arial"/>
              <a:cs typeface="Arial"/>
              <a:sym typeface="Arial"/>
            </a:endParaRPr>
          </a:p>
        </p:txBody>
      </p:sp>
      <p:sp>
        <p:nvSpPr>
          <p:cNvPr id="299" name="Google Shape;299;p37"/>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GETTING DATA INTO SPREADSHEET TOOLS</a:t>
            </a:r>
            <a:endParaRPr sz="100" b="1" i="0" u="none" strike="noStrike" cap="none">
              <a:solidFill>
                <a:schemeClr val="accent1"/>
              </a:solidFill>
              <a:latin typeface="Arial"/>
              <a:ea typeface="Arial"/>
              <a:cs typeface="Arial"/>
              <a:sym typeface="Arial"/>
            </a:endParaRPr>
          </a:p>
        </p:txBody>
      </p:sp>
      <p:sp>
        <p:nvSpPr>
          <p:cNvPr id="300" name="Google Shape;300;p37"/>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1"/>
                </a:solidFill>
              </a:rPr>
              <a:t>Getting Data into Excel</a:t>
            </a:r>
            <a:endParaRPr sz="2200" b="1" i="0" u="none" strike="noStrike" cap="none">
              <a:solidFill>
                <a:schemeClr val="dk2"/>
              </a:solidFill>
              <a:latin typeface="Arial"/>
              <a:ea typeface="Arial"/>
              <a:cs typeface="Arial"/>
              <a:sym typeface="Arial"/>
            </a:endParaRPr>
          </a:p>
        </p:txBody>
      </p:sp>
      <p:sp>
        <p:nvSpPr>
          <p:cNvPr id="301" name="Google Shape;301;p37"/>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The safer way – but beware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rgbClr val="7F7F7F"/>
              </a:solidFill>
              <a:latin typeface="Arial"/>
              <a:ea typeface="Arial"/>
              <a:cs typeface="Arial"/>
              <a:sym typeface="Arial"/>
            </a:endParaRPr>
          </a:p>
        </p:txBody>
      </p:sp>
      <p:sp>
        <p:nvSpPr>
          <p:cNvPr id="302" name="Google Shape;302;p37"/>
          <p:cNvSpPr txBox="1"/>
          <p:nvPr/>
        </p:nvSpPr>
        <p:spPr>
          <a:xfrm>
            <a:off x="630675" y="1611725"/>
            <a:ext cx="74979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Data files (CSV, XLS, TXT, etc.) are encoded in a specific character-set.</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Most commonly they are either </a:t>
            </a:r>
            <a:r>
              <a:rPr lang="en-US" b="1"/>
              <a:t>Latin-1</a:t>
            </a:r>
            <a:r>
              <a:rPr lang="en-US"/>
              <a:t> or </a:t>
            </a:r>
            <a:r>
              <a:rPr lang="en-US" b="1"/>
              <a:t>UTF-8.</a:t>
            </a:r>
            <a:endParaRPr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b="1"/>
              <a:t>Pre-2007 versions of Excel only read/write Latin-1</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8"/>
          <p:cNvPicPr preferRelativeResize="0"/>
          <p:nvPr/>
        </p:nvPicPr>
        <p:blipFill>
          <a:blip r:embed="rId3">
            <a:alphaModFix/>
          </a:blip>
          <a:stretch>
            <a:fillRect/>
          </a:stretch>
        </p:blipFill>
        <p:spPr>
          <a:xfrm>
            <a:off x="3852063" y="850250"/>
            <a:ext cx="4572000" cy="3442996"/>
          </a:xfrm>
          <a:prstGeom prst="rect">
            <a:avLst/>
          </a:prstGeom>
          <a:noFill/>
          <a:ln>
            <a:noFill/>
          </a:ln>
          <a:effectLst>
            <a:outerShdw blurRad="128588" dist="47625" dir="2700000" algn="bl" rotWithShape="0">
              <a:srgbClr val="000000">
                <a:alpha val="40000"/>
              </a:srgbClr>
            </a:outerShdw>
          </a:effectLst>
        </p:spPr>
      </p:pic>
      <p:sp>
        <p:nvSpPr>
          <p:cNvPr id="308" name="Google Shape;308;p38"/>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None/>
            </a:pPr>
            <a:r>
              <a:rPr lang="en-US" sz="2200" b="1">
                <a:solidFill>
                  <a:schemeClr val="dk2"/>
                </a:solidFill>
              </a:rPr>
              <a:t>Text Import Wizard</a:t>
            </a:r>
            <a:endParaRPr sz="2200" b="1">
              <a:solidFill>
                <a:schemeClr val="dk2"/>
              </a:solidFill>
            </a:endParaRPr>
          </a:p>
        </p:txBody>
      </p:sp>
      <p:sp>
        <p:nvSpPr>
          <p:cNvPr id="309" name="Google Shape;309;p38"/>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Step 2 of 3</a:t>
            </a:r>
            <a:endParaRPr sz="1050" b="0" i="0" u="none" strike="noStrike" cap="none">
              <a:solidFill>
                <a:srgbClr val="7F7F7F"/>
              </a:solidFill>
              <a:latin typeface="Arial"/>
              <a:ea typeface="Arial"/>
              <a:cs typeface="Arial"/>
              <a:sym typeface="Arial"/>
            </a:endParaRPr>
          </a:p>
        </p:txBody>
      </p:sp>
      <p:sp>
        <p:nvSpPr>
          <p:cNvPr id="310" name="Google Shape;310;p38"/>
          <p:cNvSpPr txBox="1"/>
          <p:nvPr/>
        </p:nvSpPr>
        <p:spPr>
          <a:xfrm>
            <a:off x="251625" y="2545225"/>
            <a:ext cx="2160600" cy="2061600"/>
          </a:xfrm>
          <a:prstGeom prst="rect">
            <a:avLst/>
          </a:prstGeom>
          <a:noFill/>
          <a:ln>
            <a:noFill/>
          </a:ln>
        </p:spPr>
        <p:txBody>
          <a:bodyPr spcFirstLastPara="1" wrap="square" lIns="0" tIns="91425" rIns="91425" bIns="91425" anchor="t" anchorCtr="0">
            <a:noAutofit/>
          </a:bodyPr>
          <a:lstStyle/>
          <a:p>
            <a:pPr marL="182880" marR="0" lvl="0" indent="-154940" algn="l" rtl="0">
              <a:lnSpc>
                <a:spcPct val="100000"/>
              </a:lnSpc>
              <a:spcBef>
                <a:spcPts val="1200"/>
              </a:spcBef>
              <a:spcAft>
                <a:spcPts val="0"/>
              </a:spcAft>
              <a:buClr>
                <a:schemeClr val="dk1"/>
              </a:buClr>
              <a:buSzPts val="1000"/>
              <a:buAutoNum type="arabicPeriod"/>
            </a:pPr>
            <a:r>
              <a:rPr lang="en-US" sz="1000">
                <a:solidFill>
                  <a:schemeClr val="dk1"/>
                </a:solidFill>
              </a:rPr>
              <a:t>Select </a:t>
            </a:r>
            <a:r>
              <a:rPr lang="en-US" sz="1000">
                <a:solidFill>
                  <a:schemeClr val="accent3"/>
                </a:solidFill>
              </a:rPr>
              <a:t>Comma</a:t>
            </a:r>
            <a:r>
              <a:rPr lang="en-US" sz="1000">
                <a:solidFill>
                  <a:schemeClr val="dk1"/>
                </a:solidFill>
              </a:rPr>
              <a:t> from the </a:t>
            </a:r>
            <a:r>
              <a:rPr lang="en-US" sz="1000">
                <a:solidFill>
                  <a:schemeClr val="accent3"/>
                </a:solidFill>
              </a:rPr>
              <a:t>Delimiters</a:t>
            </a:r>
            <a:r>
              <a:rPr lang="en-US" sz="1000">
                <a:solidFill>
                  <a:schemeClr val="dk1"/>
                </a:solidFill>
              </a:rPr>
              <a:t> options for CSV files</a:t>
            </a:r>
            <a:endParaRPr sz="1000">
              <a:solidFill>
                <a:schemeClr val="dk1"/>
              </a:solidFill>
            </a:endParaRPr>
          </a:p>
          <a:p>
            <a:pPr marL="182880" marR="0" lvl="0" indent="-154940" algn="l" rtl="0">
              <a:lnSpc>
                <a:spcPct val="100000"/>
              </a:lnSpc>
              <a:spcBef>
                <a:spcPts val="1200"/>
              </a:spcBef>
              <a:spcAft>
                <a:spcPts val="0"/>
              </a:spcAft>
              <a:buClr>
                <a:schemeClr val="dk1"/>
              </a:buClr>
              <a:buSzPts val="1000"/>
              <a:buAutoNum type="arabicPeriod"/>
            </a:pPr>
            <a:r>
              <a:rPr lang="en-US" sz="1000">
                <a:solidFill>
                  <a:schemeClr val="dk1"/>
                </a:solidFill>
              </a:rPr>
              <a:t> Select </a:t>
            </a:r>
            <a:r>
              <a:rPr lang="en-US" sz="1000">
                <a:solidFill>
                  <a:schemeClr val="accent3"/>
                </a:solidFill>
                <a:latin typeface="Consolas"/>
                <a:ea typeface="Consolas"/>
                <a:cs typeface="Consolas"/>
                <a:sym typeface="Consolas"/>
              </a:rPr>
              <a:t>“</a:t>
            </a:r>
            <a:r>
              <a:rPr lang="en-US" sz="1000">
                <a:solidFill>
                  <a:schemeClr val="dk1"/>
                </a:solidFill>
              </a:rPr>
              <a:t> from the Text qualifier options</a:t>
            </a:r>
            <a:endParaRPr sz="1000">
              <a:solidFill>
                <a:schemeClr val="dk1"/>
              </a:solidFill>
            </a:endParaRPr>
          </a:p>
          <a:p>
            <a:pPr marL="0" marR="0" lvl="0" indent="0" algn="l" rtl="0">
              <a:lnSpc>
                <a:spcPct val="100000"/>
              </a:lnSpc>
              <a:spcBef>
                <a:spcPts val="1200"/>
              </a:spcBef>
              <a:spcAft>
                <a:spcPts val="0"/>
              </a:spcAft>
              <a:buNone/>
            </a:pPr>
            <a:r>
              <a:rPr lang="en-US" sz="1000">
                <a:solidFill>
                  <a:schemeClr val="dk1"/>
                </a:solidFill>
              </a:rPr>
              <a:t>Again, check the </a:t>
            </a:r>
            <a:r>
              <a:rPr lang="en-US" sz="1000">
                <a:solidFill>
                  <a:schemeClr val="accent3"/>
                </a:solidFill>
              </a:rPr>
              <a:t>Data preview</a:t>
            </a:r>
            <a:r>
              <a:rPr lang="en-US" sz="1000">
                <a:solidFill>
                  <a:schemeClr val="dk1"/>
                </a:solidFill>
              </a:rPr>
              <a:t>:</a:t>
            </a:r>
            <a:endParaRPr sz="1000">
              <a:solidFill>
                <a:schemeClr val="dk1"/>
              </a:solidFill>
            </a:endParaRPr>
          </a:p>
          <a:p>
            <a:pPr marL="457200" marR="0" lvl="0" indent="-292100" algn="l" rtl="0">
              <a:lnSpc>
                <a:spcPct val="100000"/>
              </a:lnSpc>
              <a:spcBef>
                <a:spcPts val="1200"/>
              </a:spcBef>
              <a:spcAft>
                <a:spcPts val="0"/>
              </a:spcAft>
              <a:buClr>
                <a:schemeClr val="dk1"/>
              </a:buClr>
              <a:buSzPts val="1000"/>
              <a:buChar char="●"/>
            </a:pPr>
            <a:r>
              <a:rPr lang="en-US" sz="1000">
                <a:solidFill>
                  <a:schemeClr val="dk1"/>
                </a:solidFill>
              </a:rPr>
              <a:t>Does data look mangled (columns run together)?</a:t>
            </a:r>
            <a:endParaRPr sz="1000" b="1">
              <a:solidFill>
                <a:schemeClr val="dk1"/>
              </a:solidFill>
            </a:endParaRPr>
          </a:p>
          <a:p>
            <a:pPr marL="457200" marR="0" lvl="0" indent="-292100" algn="l" rtl="0">
              <a:lnSpc>
                <a:spcPct val="100000"/>
              </a:lnSpc>
              <a:spcBef>
                <a:spcPts val="0"/>
              </a:spcBef>
              <a:spcAft>
                <a:spcPts val="0"/>
              </a:spcAft>
              <a:buClr>
                <a:schemeClr val="dk1"/>
              </a:buClr>
              <a:buSzPts val="1000"/>
              <a:buChar char="●"/>
            </a:pPr>
            <a:r>
              <a:rPr lang="en-US" sz="1000">
                <a:solidFill>
                  <a:schemeClr val="dk1"/>
                </a:solidFill>
              </a:rPr>
              <a:t>If so, try different delimiters.</a:t>
            </a:r>
            <a:endParaRPr sz="1000">
              <a:solidFill>
                <a:schemeClr val="dk1"/>
              </a:solidFill>
            </a:endParaRPr>
          </a:p>
          <a:p>
            <a:pPr marL="0" marR="0" lvl="0" indent="0" algn="l" rtl="0">
              <a:lnSpc>
                <a:spcPct val="100000"/>
              </a:lnSpc>
              <a:spcBef>
                <a:spcPts val="1200"/>
              </a:spcBef>
              <a:spcAft>
                <a:spcPts val="0"/>
              </a:spcAft>
              <a:buNone/>
            </a:pPr>
            <a:r>
              <a:rPr lang="en-US" sz="1000">
                <a:solidFill>
                  <a:schemeClr val="dk1"/>
                </a:solidFill>
              </a:rPr>
              <a:t>Double-check the </a:t>
            </a:r>
            <a:r>
              <a:rPr lang="en-US" sz="1000">
                <a:solidFill>
                  <a:schemeClr val="accent3"/>
                </a:solidFill>
              </a:rPr>
              <a:t>Data preview</a:t>
            </a:r>
            <a:r>
              <a:rPr lang="en-US" sz="1000">
                <a:solidFill>
                  <a:schemeClr val="dk2"/>
                </a:solidFill>
              </a:rPr>
              <a:t>.</a:t>
            </a:r>
            <a:endParaRPr sz="1000">
              <a:solidFill>
                <a:schemeClr val="dk2"/>
              </a:solidFill>
            </a:endParaRPr>
          </a:p>
        </p:txBody>
      </p:sp>
      <p:sp>
        <p:nvSpPr>
          <p:cNvPr id="311" name="Google Shape;311;p38"/>
          <p:cNvSpPr txBox="1"/>
          <p:nvPr/>
        </p:nvSpPr>
        <p:spPr>
          <a:xfrm>
            <a:off x="6084886" y="268289"/>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rgbClr val="000000"/>
              </a:buClr>
              <a:buSzPts val="700"/>
              <a:buFont typeface="Arial"/>
              <a:buNone/>
            </a:pPr>
            <a:r>
              <a:rPr lang="en-US" sz="700" b="1">
                <a:solidFill>
                  <a:schemeClr val="accent1"/>
                </a:solidFill>
              </a:rPr>
              <a:t>GETTING DATA INTO A SPREADSHEET TOOL</a:t>
            </a:r>
            <a:r>
              <a:rPr lang="en-US" sz="700" b="0" i="0" u="none" strike="noStrike" cap="none">
                <a:solidFill>
                  <a:schemeClr val="accent1"/>
                </a:solidFill>
                <a:latin typeface="Arial"/>
                <a:ea typeface="Arial"/>
                <a:cs typeface="Arial"/>
                <a:sym typeface="Arial"/>
              </a:rPr>
              <a:t/>
            </a:r>
            <a:br>
              <a:rPr lang="en-US" sz="700" b="0" i="0" u="none" strike="noStrike" cap="none">
                <a:solidFill>
                  <a:schemeClr val="accent1"/>
                </a:solidFill>
                <a:latin typeface="Arial"/>
                <a:ea typeface="Arial"/>
                <a:cs typeface="Arial"/>
                <a:sym typeface="Arial"/>
              </a:rPr>
            </a:br>
            <a:r>
              <a:rPr lang="en-US" sz="700">
                <a:solidFill>
                  <a:srgbClr val="1B4036"/>
                </a:solidFill>
              </a:rPr>
              <a:t>GETTING DATA INTO EXCEL</a:t>
            </a:r>
            <a:endParaRPr sz="100" b="0" i="0" u="none" strike="noStrike" cap="none">
              <a:solidFill>
                <a:srgbClr val="1B4036"/>
              </a:solidFill>
              <a:latin typeface="Arial"/>
              <a:ea typeface="Arial"/>
              <a:cs typeface="Arial"/>
              <a:sym typeface="Arial"/>
            </a:endParaRPr>
          </a:p>
        </p:txBody>
      </p:sp>
      <p:cxnSp>
        <p:nvCxnSpPr>
          <p:cNvPr id="312" name="Google Shape;312;p38"/>
          <p:cNvCxnSpPr>
            <a:endCxn id="313" idx="1"/>
          </p:cNvCxnSpPr>
          <p:nvPr/>
        </p:nvCxnSpPr>
        <p:spPr>
          <a:xfrm rot="10800000" flipH="1">
            <a:off x="2045437" y="3470327"/>
            <a:ext cx="1936500" cy="168300"/>
          </a:xfrm>
          <a:prstGeom prst="straightConnector1">
            <a:avLst/>
          </a:prstGeom>
          <a:noFill/>
          <a:ln w="19050" cap="flat" cmpd="sng">
            <a:solidFill>
              <a:schemeClr val="accent3"/>
            </a:solidFill>
            <a:prstDash val="solid"/>
            <a:round/>
            <a:headEnd type="none" w="med" len="med"/>
            <a:tailEnd type="triangle" w="med" len="med"/>
          </a:ln>
        </p:spPr>
      </p:cxnSp>
      <p:sp>
        <p:nvSpPr>
          <p:cNvPr id="314" name="Google Shape;314;p38"/>
          <p:cNvSpPr/>
          <p:nvPr/>
        </p:nvSpPr>
        <p:spPr>
          <a:xfrm>
            <a:off x="3915209" y="1843180"/>
            <a:ext cx="850500" cy="1647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3" name="Google Shape;313;p38"/>
          <p:cNvSpPr/>
          <p:nvPr/>
        </p:nvSpPr>
        <p:spPr>
          <a:xfrm>
            <a:off x="3981937" y="3168527"/>
            <a:ext cx="4178700" cy="603600"/>
          </a:xfrm>
          <a:prstGeom prst="roundRect">
            <a:avLst>
              <a:gd name="adj" fmla="val 10659"/>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5" name="Google Shape;315;p38"/>
          <p:cNvSpPr/>
          <p:nvPr/>
        </p:nvSpPr>
        <p:spPr>
          <a:xfrm>
            <a:off x="4822295" y="1843177"/>
            <a:ext cx="1655100" cy="3201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None/>
            </a:pPr>
            <a:r>
              <a:rPr lang="en-US" sz="2200" b="1">
                <a:solidFill>
                  <a:schemeClr val="dk2"/>
                </a:solidFill>
              </a:rPr>
              <a:t>Text Import Wizard</a:t>
            </a:r>
            <a:endParaRPr sz="2200" b="1">
              <a:solidFill>
                <a:schemeClr val="dk2"/>
              </a:solidFill>
            </a:endParaRPr>
          </a:p>
        </p:txBody>
      </p:sp>
      <p:sp>
        <p:nvSpPr>
          <p:cNvPr id="321" name="Google Shape;321;p39"/>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Step 3 of 3</a:t>
            </a:r>
            <a:endParaRPr sz="1050" b="0" i="0" u="none" strike="noStrike" cap="none">
              <a:solidFill>
                <a:srgbClr val="7F7F7F"/>
              </a:solidFill>
              <a:latin typeface="Arial"/>
              <a:ea typeface="Arial"/>
              <a:cs typeface="Arial"/>
              <a:sym typeface="Arial"/>
            </a:endParaRPr>
          </a:p>
        </p:txBody>
      </p:sp>
      <p:sp>
        <p:nvSpPr>
          <p:cNvPr id="322" name="Google Shape;322;p39"/>
          <p:cNvSpPr txBox="1"/>
          <p:nvPr/>
        </p:nvSpPr>
        <p:spPr>
          <a:xfrm>
            <a:off x="251625" y="2545225"/>
            <a:ext cx="2160600" cy="2061600"/>
          </a:xfrm>
          <a:prstGeom prst="rect">
            <a:avLst/>
          </a:prstGeom>
          <a:noFill/>
          <a:ln>
            <a:noFill/>
          </a:ln>
        </p:spPr>
        <p:txBody>
          <a:bodyPr spcFirstLastPara="1" wrap="square" lIns="0" tIns="91425" rIns="91425" bIns="91425" anchor="t" anchorCtr="0">
            <a:noAutofit/>
          </a:bodyPr>
          <a:lstStyle/>
          <a:p>
            <a:pPr marL="182880" marR="0" lvl="0" indent="-154940" algn="l" rtl="0">
              <a:lnSpc>
                <a:spcPct val="100000"/>
              </a:lnSpc>
              <a:spcBef>
                <a:spcPts val="1200"/>
              </a:spcBef>
              <a:spcAft>
                <a:spcPts val="0"/>
              </a:spcAft>
              <a:buClr>
                <a:schemeClr val="dk1"/>
              </a:buClr>
              <a:buSzPts val="1000"/>
              <a:buAutoNum type="arabicPeriod"/>
            </a:pPr>
            <a:r>
              <a:rPr lang="en-US" sz="1000">
                <a:solidFill>
                  <a:schemeClr val="dk1"/>
                </a:solidFill>
              </a:rPr>
              <a:t>Make sure to check each column’s </a:t>
            </a:r>
            <a:r>
              <a:rPr lang="en-US" sz="1000">
                <a:solidFill>
                  <a:schemeClr val="dk2"/>
                </a:solidFill>
              </a:rPr>
              <a:t>data-type</a:t>
            </a:r>
            <a:r>
              <a:rPr lang="en-US" sz="1000">
                <a:solidFill>
                  <a:schemeClr val="accent3"/>
                </a:solidFill>
              </a:rPr>
              <a:t> (Column data format)</a:t>
            </a:r>
            <a:r>
              <a:rPr lang="en-US" sz="1000">
                <a:solidFill>
                  <a:schemeClr val="dk1"/>
                </a:solidFill>
              </a:rPr>
              <a:t>.</a:t>
            </a:r>
            <a:endParaRPr sz="1000">
              <a:solidFill>
                <a:schemeClr val="dk1"/>
              </a:solidFill>
            </a:endParaRPr>
          </a:p>
          <a:p>
            <a:pPr marL="182880" marR="0" lvl="0" indent="-154940" algn="l" rtl="0">
              <a:lnSpc>
                <a:spcPct val="100000"/>
              </a:lnSpc>
              <a:spcBef>
                <a:spcPts val="1200"/>
              </a:spcBef>
              <a:spcAft>
                <a:spcPts val="0"/>
              </a:spcAft>
              <a:buClr>
                <a:schemeClr val="dk1"/>
              </a:buClr>
              <a:buSzPts val="1000"/>
              <a:buAutoNum type="arabicPeriod"/>
            </a:pPr>
            <a:r>
              <a:rPr lang="en-US" sz="1000">
                <a:solidFill>
                  <a:schemeClr val="dk1"/>
                </a:solidFill>
              </a:rPr>
              <a:t>If a column appears to be specially-formatted numeric data (dates, fractions, etc.):</a:t>
            </a:r>
            <a:endParaRPr sz="1000">
              <a:solidFill>
                <a:schemeClr val="dk1"/>
              </a:solidFill>
            </a:endParaRPr>
          </a:p>
          <a:p>
            <a:pPr marL="457200" marR="0" lvl="1" indent="-292100" algn="l" rtl="0">
              <a:lnSpc>
                <a:spcPct val="100000"/>
              </a:lnSpc>
              <a:spcBef>
                <a:spcPts val="1200"/>
              </a:spcBef>
              <a:spcAft>
                <a:spcPts val="0"/>
              </a:spcAft>
              <a:buClr>
                <a:schemeClr val="dk1"/>
              </a:buClr>
              <a:buSzPts val="1000"/>
              <a:buAutoNum type="alphaLcPeriod"/>
            </a:pPr>
            <a:r>
              <a:rPr lang="en-US" sz="1000">
                <a:solidFill>
                  <a:schemeClr val="dk1"/>
                </a:solidFill>
              </a:rPr>
              <a:t>Click on the column in the </a:t>
            </a:r>
            <a:r>
              <a:rPr lang="en-US" sz="1000">
                <a:solidFill>
                  <a:schemeClr val="accent3"/>
                </a:solidFill>
              </a:rPr>
              <a:t>Data preview</a:t>
            </a:r>
            <a:r>
              <a:rPr lang="en-US" sz="1000">
                <a:solidFill>
                  <a:schemeClr val="dk1"/>
                </a:solidFill>
              </a:rPr>
              <a:t> to select it</a:t>
            </a:r>
            <a:endParaRPr sz="1000">
              <a:solidFill>
                <a:schemeClr val="dk1"/>
              </a:solidFill>
            </a:endParaRPr>
          </a:p>
          <a:p>
            <a:pPr marL="457200" marR="0" lvl="1" indent="-292100" algn="l" rtl="0">
              <a:lnSpc>
                <a:spcPct val="100000"/>
              </a:lnSpc>
              <a:spcBef>
                <a:spcPts val="1200"/>
              </a:spcBef>
              <a:spcAft>
                <a:spcPts val="0"/>
              </a:spcAft>
              <a:buClr>
                <a:schemeClr val="dk1"/>
              </a:buClr>
              <a:buSzPts val="1000"/>
              <a:buAutoNum type="alphaLcPeriod"/>
            </a:pPr>
            <a:r>
              <a:rPr lang="en-US" sz="1000">
                <a:solidFill>
                  <a:schemeClr val="dk1"/>
                </a:solidFill>
              </a:rPr>
              <a:t>Change its data format to </a:t>
            </a:r>
            <a:r>
              <a:rPr lang="en-US" sz="1000">
                <a:solidFill>
                  <a:schemeClr val="accent3"/>
                </a:solidFill>
              </a:rPr>
              <a:t>Text</a:t>
            </a:r>
            <a:r>
              <a:rPr lang="en-US" sz="1000">
                <a:solidFill>
                  <a:schemeClr val="dk1"/>
                </a:solidFill>
              </a:rPr>
              <a:t>.</a:t>
            </a:r>
            <a:endParaRPr sz="1000" b="1">
              <a:solidFill>
                <a:schemeClr val="dk1"/>
              </a:solidFill>
            </a:endParaRPr>
          </a:p>
        </p:txBody>
      </p:sp>
      <p:pic>
        <p:nvPicPr>
          <p:cNvPr id="323" name="Google Shape;323;p39"/>
          <p:cNvPicPr preferRelativeResize="0"/>
          <p:nvPr/>
        </p:nvPicPr>
        <p:blipFill>
          <a:blip r:embed="rId3">
            <a:alphaModFix/>
          </a:blip>
          <a:stretch>
            <a:fillRect/>
          </a:stretch>
        </p:blipFill>
        <p:spPr>
          <a:xfrm>
            <a:off x="3849624" y="850392"/>
            <a:ext cx="4572000" cy="3452326"/>
          </a:xfrm>
          <a:prstGeom prst="rect">
            <a:avLst/>
          </a:prstGeom>
          <a:noFill/>
          <a:ln>
            <a:noFill/>
          </a:ln>
          <a:effectLst>
            <a:outerShdw blurRad="128588" dist="47625" dir="2700000" algn="bl" rotWithShape="0">
              <a:srgbClr val="000000">
                <a:alpha val="40000"/>
              </a:srgbClr>
            </a:outerShdw>
          </a:effectLst>
        </p:spPr>
      </p:pic>
      <p:sp>
        <p:nvSpPr>
          <p:cNvPr id="324" name="Google Shape;324;p39"/>
          <p:cNvSpPr txBox="1"/>
          <p:nvPr/>
        </p:nvSpPr>
        <p:spPr>
          <a:xfrm>
            <a:off x="6084886" y="268289"/>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rgbClr val="000000"/>
              </a:buClr>
              <a:buSzPts val="700"/>
              <a:buFont typeface="Arial"/>
              <a:buNone/>
            </a:pPr>
            <a:r>
              <a:rPr lang="en-US" sz="700" b="1">
                <a:solidFill>
                  <a:schemeClr val="accent1"/>
                </a:solidFill>
              </a:rPr>
              <a:t>GETTING DATA INTO A SPREADSHEET TOOL</a:t>
            </a:r>
            <a:r>
              <a:rPr lang="en-US" sz="700" b="0" i="0" u="none" strike="noStrike" cap="none">
                <a:solidFill>
                  <a:schemeClr val="accent1"/>
                </a:solidFill>
                <a:latin typeface="Arial"/>
                <a:ea typeface="Arial"/>
                <a:cs typeface="Arial"/>
                <a:sym typeface="Arial"/>
              </a:rPr>
              <a:t/>
            </a:r>
            <a:br>
              <a:rPr lang="en-US" sz="700" b="0" i="0" u="none" strike="noStrike" cap="none">
                <a:solidFill>
                  <a:schemeClr val="accent1"/>
                </a:solidFill>
                <a:latin typeface="Arial"/>
                <a:ea typeface="Arial"/>
                <a:cs typeface="Arial"/>
                <a:sym typeface="Arial"/>
              </a:rPr>
            </a:br>
            <a:r>
              <a:rPr lang="en-US" sz="700">
                <a:solidFill>
                  <a:srgbClr val="1B4036"/>
                </a:solidFill>
              </a:rPr>
              <a:t>GETTING DATA INTO EXCEL</a:t>
            </a:r>
            <a:endParaRPr sz="100" b="0" i="0" u="none" strike="noStrike" cap="none">
              <a:solidFill>
                <a:srgbClr val="1B4036"/>
              </a:solidFill>
              <a:latin typeface="Arial"/>
              <a:ea typeface="Arial"/>
              <a:cs typeface="Arial"/>
              <a:sym typeface="Arial"/>
            </a:endParaRPr>
          </a:p>
        </p:txBody>
      </p:sp>
      <p:sp>
        <p:nvSpPr>
          <p:cNvPr id="325" name="Google Shape;325;p39"/>
          <p:cNvSpPr/>
          <p:nvPr/>
        </p:nvSpPr>
        <p:spPr>
          <a:xfrm>
            <a:off x="7378012" y="3065627"/>
            <a:ext cx="777300" cy="704100"/>
          </a:xfrm>
          <a:prstGeom prst="roundRect">
            <a:avLst>
              <a:gd name="adj" fmla="val 5640"/>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6" name="Google Shape;326;p39"/>
          <p:cNvSpPr/>
          <p:nvPr/>
        </p:nvSpPr>
        <p:spPr>
          <a:xfrm>
            <a:off x="3915209" y="1563315"/>
            <a:ext cx="850500" cy="1647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27" name="Google Shape;327;p39"/>
          <p:cNvCxnSpPr>
            <a:stCxn id="325" idx="0"/>
            <a:endCxn id="326" idx="3"/>
          </p:cNvCxnSpPr>
          <p:nvPr/>
        </p:nvCxnSpPr>
        <p:spPr>
          <a:xfrm rot="10800000">
            <a:off x="4765762" y="1645727"/>
            <a:ext cx="3000900" cy="1419900"/>
          </a:xfrm>
          <a:prstGeom prst="straightConnector1">
            <a:avLst/>
          </a:prstGeom>
          <a:noFill/>
          <a:ln w="19050" cap="flat" cmpd="sng">
            <a:solidFill>
              <a:schemeClr val="accent3"/>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txBox="1"/>
          <p:nvPr/>
        </p:nvSpPr>
        <p:spPr>
          <a:xfrm>
            <a:off x="250826" y="827426"/>
            <a:ext cx="2160600" cy="20682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Summarizing</a:t>
            </a:r>
            <a:br>
              <a:rPr lang="en-US" sz="2200" b="1">
                <a:solidFill>
                  <a:schemeClr val="dk2"/>
                </a:solidFill>
              </a:rPr>
            </a:br>
            <a:r>
              <a:rPr lang="en-US" sz="2200" b="1">
                <a:solidFill>
                  <a:schemeClr val="dk2"/>
                </a:solidFill>
              </a:rPr>
              <a:t> Data in Excel</a:t>
            </a:r>
            <a:endParaRPr sz="2200" b="0" i="0" u="none" strike="noStrike" cap="none">
              <a:solidFill>
                <a:schemeClr val="dk2"/>
              </a:solidFill>
              <a:latin typeface="Arial"/>
              <a:ea typeface="Arial"/>
              <a:cs typeface="Arial"/>
              <a:sym typeface="Arial"/>
            </a:endParaRPr>
          </a:p>
        </p:txBody>
      </p:sp>
      <p:sp>
        <p:nvSpPr>
          <p:cNvPr id="333" name="Google Shape;333;p40"/>
          <p:cNvSpPr txBox="1"/>
          <p:nvPr/>
        </p:nvSpPr>
        <p:spPr>
          <a:xfrm>
            <a:off x="250825" y="2895600"/>
            <a:ext cx="2160600" cy="659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Sorting and Filtering</a:t>
            </a:r>
            <a:endParaRPr sz="1050" b="0" i="0" u="none" strike="noStrike" cap="none">
              <a:solidFill>
                <a:srgbClr val="7F7F7F"/>
              </a:solidFill>
              <a:latin typeface="Arial"/>
              <a:ea typeface="Arial"/>
              <a:cs typeface="Arial"/>
              <a:sym typeface="Arial"/>
            </a:endParaRPr>
          </a:p>
        </p:txBody>
      </p:sp>
      <p:sp>
        <p:nvSpPr>
          <p:cNvPr id="334" name="Google Shape;334;p40"/>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SUMMARIZING DATA IN EXCEL</a:t>
            </a:r>
            <a:endParaRPr sz="100" b="1" i="0" u="none" strike="noStrike" cap="none">
              <a:solidFill>
                <a:schemeClr val="accent1"/>
              </a:solidFill>
              <a:latin typeface="Arial"/>
              <a:ea typeface="Arial"/>
              <a:cs typeface="Arial"/>
              <a:sym typeface="Arial"/>
            </a:endParaRPr>
          </a:p>
        </p:txBody>
      </p:sp>
      <p:pic>
        <p:nvPicPr>
          <p:cNvPr id="335" name="Google Shape;335;p40"/>
          <p:cNvPicPr preferRelativeResize="0"/>
          <p:nvPr/>
        </p:nvPicPr>
        <p:blipFill rotWithShape="1">
          <a:blip r:embed="rId3">
            <a:alphaModFix/>
          </a:blip>
          <a:srcRect l="1581" t="3499" r="1995" b="2919"/>
          <a:stretch/>
        </p:blipFill>
        <p:spPr>
          <a:xfrm>
            <a:off x="4194975" y="1702000"/>
            <a:ext cx="3886200" cy="17395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p:nvPr/>
        </p:nvSpPr>
        <p:spPr>
          <a:xfrm>
            <a:off x="250825" y="808050"/>
            <a:ext cx="2476200" cy="10428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None/>
            </a:pPr>
            <a:r>
              <a:rPr lang="en-US" sz="2200" b="1">
                <a:solidFill>
                  <a:schemeClr val="dk2"/>
                </a:solidFill>
              </a:rPr>
              <a:t>Summarizing</a:t>
            </a:r>
            <a:br>
              <a:rPr lang="en-US" sz="2200" b="1">
                <a:solidFill>
                  <a:schemeClr val="dk2"/>
                </a:solidFill>
              </a:rPr>
            </a:br>
            <a:r>
              <a:rPr lang="en-US" sz="2200" b="1">
                <a:solidFill>
                  <a:schemeClr val="dk2"/>
                </a:solidFill>
              </a:rPr>
              <a:t>Data in Excel</a:t>
            </a:r>
            <a:endParaRPr sz="2200" b="1">
              <a:solidFill>
                <a:schemeClr val="dk2"/>
              </a:solidFill>
            </a:endParaRPr>
          </a:p>
        </p:txBody>
      </p:sp>
      <p:sp>
        <p:nvSpPr>
          <p:cNvPr id="341" name="Google Shape;341;p41"/>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Sorting</a:t>
            </a:r>
            <a:endParaRPr sz="1050" b="0" i="0" u="none" strike="noStrike" cap="none">
              <a:solidFill>
                <a:srgbClr val="7F7F7F"/>
              </a:solidFill>
              <a:latin typeface="Arial"/>
              <a:ea typeface="Arial"/>
              <a:cs typeface="Arial"/>
              <a:sym typeface="Arial"/>
            </a:endParaRPr>
          </a:p>
        </p:txBody>
      </p:sp>
      <p:sp>
        <p:nvSpPr>
          <p:cNvPr id="342" name="Google Shape;342;p41"/>
          <p:cNvSpPr txBox="1"/>
          <p:nvPr/>
        </p:nvSpPr>
        <p:spPr>
          <a:xfrm>
            <a:off x="250825" y="2895600"/>
            <a:ext cx="2160600" cy="2061600"/>
          </a:xfrm>
          <a:prstGeom prst="rect">
            <a:avLst/>
          </a:prstGeom>
          <a:noFill/>
          <a:ln>
            <a:noFill/>
          </a:ln>
        </p:spPr>
        <p:txBody>
          <a:bodyPr spcFirstLastPara="1" wrap="square" lIns="0" tIns="91425" rIns="91425" bIns="91425" anchor="t" anchorCtr="0">
            <a:normAutofit/>
          </a:bodyPr>
          <a:lstStyle/>
          <a:p>
            <a:pPr marL="182880" marR="0" lvl="0" indent="-157480" algn="l" rtl="0">
              <a:lnSpc>
                <a:spcPct val="100000"/>
              </a:lnSpc>
              <a:spcBef>
                <a:spcPts val="0"/>
              </a:spcBef>
              <a:spcAft>
                <a:spcPts val="0"/>
              </a:spcAft>
              <a:buClr>
                <a:schemeClr val="dk1"/>
              </a:buClr>
              <a:buSzPts val="1000"/>
              <a:buFont typeface="Noto Sans Symbols"/>
              <a:buChar char="●"/>
            </a:pPr>
            <a:r>
              <a:rPr lang="en-US" sz="1000">
                <a:solidFill>
                  <a:schemeClr val="dk1"/>
                </a:solidFill>
              </a:rPr>
              <a:t>Beware of grabbing only part of your dataset</a:t>
            </a:r>
            <a:endParaRPr sz="1000">
              <a:solidFill>
                <a:schemeClr val="dk1"/>
              </a:solidFill>
            </a:endParaRPr>
          </a:p>
          <a:p>
            <a:pPr marL="182880" marR="0" lvl="0" indent="-154940" algn="l" rtl="0">
              <a:lnSpc>
                <a:spcPct val="100000"/>
              </a:lnSpc>
              <a:spcBef>
                <a:spcPts val="1200"/>
              </a:spcBef>
              <a:spcAft>
                <a:spcPts val="0"/>
              </a:spcAft>
              <a:buClr>
                <a:schemeClr val="dk1"/>
              </a:buClr>
              <a:buSzPts val="1000"/>
              <a:buFont typeface="Noto Sans Symbols"/>
              <a:buChar char="●"/>
            </a:pPr>
            <a:r>
              <a:rPr lang="en-US" sz="1000">
                <a:solidFill>
                  <a:schemeClr val="dk1"/>
                </a:solidFill>
              </a:rPr>
              <a:t>Beware of one-way trips…to bad places…</a:t>
            </a:r>
            <a:endParaRPr sz="1000" b="0" i="0" u="none" strike="noStrike" cap="none">
              <a:solidFill>
                <a:srgbClr val="000000"/>
              </a:solidFill>
              <a:latin typeface="Arial"/>
              <a:ea typeface="Arial"/>
              <a:cs typeface="Arial"/>
              <a:sym typeface="Arial"/>
            </a:endParaRPr>
          </a:p>
        </p:txBody>
      </p:sp>
      <p:grpSp>
        <p:nvGrpSpPr>
          <p:cNvPr id="343" name="Google Shape;343;p41"/>
          <p:cNvGrpSpPr/>
          <p:nvPr/>
        </p:nvGrpSpPr>
        <p:grpSpPr>
          <a:xfrm>
            <a:off x="5072965" y="1256291"/>
            <a:ext cx="2130211" cy="2630912"/>
            <a:chOff x="7345426" y="1089450"/>
            <a:chExt cx="1237200" cy="1528001"/>
          </a:xfrm>
        </p:grpSpPr>
        <p:pic>
          <p:nvPicPr>
            <p:cNvPr id="344" name="Google Shape;344;p41"/>
            <p:cNvPicPr preferRelativeResize="0"/>
            <p:nvPr/>
          </p:nvPicPr>
          <p:blipFill rotWithShape="1">
            <a:blip r:embed="rId3">
              <a:alphaModFix/>
            </a:blip>
            <a:srcRect l="79535" b="59405"/>
            <a:stretch/>
          </p:blipFill>
          <p:spPr>
            <a:xfrm>
              <a:off x="7345426" y="1089450"/>
              <a:ext cx="1237199" cy="1528001"/>
            </a:xfrm>
            <a:prstGeom prst="rect">
              <a:avLst/>
            </a:prstGeom>
            <a:noFill/>
            <a:ln w="9525" cap="flat" cmpd="sng">
              <a:solidFill>
                <a:srgbClr val="D9EAD3"/>
              </a:solidFill>
              <a:prstDash val="solid"/>
              <a:round/>
              <a:headEnd type="none" w="sm" len="sm"/>
              <a:tailEnd type="none" w="sm" len="sm"/>
            </a:ln>
          </p:spPr>
        </p:pic>
        <p:pic>
          <p:nvPicPr>
            <p:cNvPr id="345" name="Google Shape;345;p41"/>
            <p:cNvPicPr preferRelativeResize="0"/>
            <p:nvPr/>
          </p:nvPicPr>
          <p:blipFill rotWithShape="1">
            <a:blip r:embed="rId4">
              <a:alphaModFix/>
            </a:blip>
            <a:srcRect l="79535" b="39983"/>
            <a:stretch/>
          </p:blipFill>
          <p:spPr>
            <a:xfrm>
              <a:off x="7345426" y="1389675"/>
              <a:ext cx="1237199" cy="1227775"/>
            </a:xfrm>
            <a:prstGeom prst="rect">
              <a:avLst/>
            </a:prstGeom>
            <a:noFill/>
            <a:ln w="9525" cap="flat" cmpd="sng">
              <a:solidFill>
                <a:srgbClr val="D9EAD3"/>
              </a:solidFill>
              <a:prstDash val="solid"/>
              <a:round/>
              <a:headEnd type="none" w="sm" len="sm"/>
              <a:tailEnd type="none" w="sm" len="sm"/>
            </a:ln>
          </p:spPr>
        </p:pic>
      </p:grpSp>
      <p:sp>
        <p:nvSpPr>
          <p:cNvPr id="346" name="Google Shape;346;p41"/>
          <p:cNvSpPr/>
          <p:nvPr/>
        </p:nvSpPr>
        <p:spPr>
          <a:xfrm>
            <a:off x="5630151" y="1718395"/>
            <a:ext cx="548700" cy="822900"/>
          </a:xfrm>
          <a:prstGeom prst="roundRect">
            <a:avLst>
              <a:gd name="adj" fmla="val 16667"/>
            </a:avLst>
          </a:prstGeom>
          <a:solidFill>
            <a:schemeClr val="accent3">
              <a:alpha val="9800"/>
            </a:schemeClr>
          </a:soli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 name="Google Shape;347;p41"/>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SUMMARIZING DATA IN EXCEL</a:t>
            </a:r>
            <a:endParaRPr sz="100" b="1" i="0" u="none" strike="noStrike" cap="none">
              <a:solidFill>
                <a:schemeClr val="accen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Sorting Errors</a:t>
            </a:r>
            <a:endParaRPr sz="2200" b="1" i="0" u="none" strike="noStrike" cap="none">
              <a:solidFill>
                <a:schemeClr val="dk2"/>
              </a:solidFill>
              <a:latin typeface="Arial"/>
              <a:ea typeface="Arial"/>
              <a:cs typeface="Arial"/>
              <a:sym typeface="Arial"/>
            </a:endParaRPr>
          </a:p>
        </p:txBody>
      </p:sp>
      <p:sp>
        <p:nvSpPr>
          <p:cNvPr id="353" name="Google Shape;353;p42"/>
          <p:cNvSpPr/>
          <p:nvPr/>
        </p:nvSpPr>
        <p:spPr>
          <a:xfrm>
            <a:off x="5532050" y="6280300"/>
            <a:ext cx="1416600" cy="285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42"/>
          <p:cNvPicPr preferRelativeResize="0"/>
          <p:nvPr/>
        </p:nvPicPr>
        <p:blipFill rotWithShape="1">
          <a:blip r:embed="rId3">
            <a:alphaModFix/>
          </a:blip>
          <a:srcRect l="18881" t="31507" r="36130" b="35172"/>
          <a:stretch/>
        </p:blipFill>
        <p:spPr>
          <a:xfrm>
            <a:off x="335800" y="2233175"/>
            <a:ext cx="3886066" cy="1618901"/>
          </a:xfrm>
          <a:prstGeom prst="rect">
            <a:avLst/>
          </a:prstGeom>
          <a:noFill/>
          <a:ln>
            <a:noFill/>
          </a:ln>
          <a:effectLst>
            <a:outerShdw blurRad="57150" dist="28575" dir="1920000" algn="bl" rotWithShape="0">
              <a:srgbClr val="000000">
                <a:alpha val="50000"/>
              </a:srgbClr>
            </a:outerShdw>
          </a:effectLst>
        </p:spPr>
      </p:pic>
      <p:pic>
        <p:nvPicPr>
          <p:cNvPr id="355" name="Google Shape;355;p42"/>
          <p:cNvPicPr preferRelativeResize="0"/>
          <p:nvPr/>
        </p:nvPicPr>
        <p:blipFill rotWithShape="1">
          <a:blip r:embed="rId4">
            <a:alphaModFix/>
          </a:blip>
          <a:srcRect l="17725" t="31511" r="37286" b="35170"/>
          <a:stretch/>
        </p:blipFill>
        <p:spPr>
          <a:xfrm>
            <a:off x="4789563" y="2233175"/>
            <a:ext cx="3886075" cy="1618901"/>
          </a:xfrm>
          <a:prstGeom prst="rect">
            <a:avLst/>
          </a:prstGeom>
          <a:noFill/>
          <a:ln>
            <a:noFill/>
          </a:ln>
          <a:effectLst>
            <a:outerShdw blurRad="57150" dist="28575" dir="1980000" algn="bl" rotWithShape="0">
              <a:srgbClr val="000000">
                <a:alpha val="50000"/>
              </a:srgbClr>
            </a:outerShdw>
          </a:effectLst>
        </p:spPr>
      </p:pic>
      <p:sp>
        <p:nvSpPr>
          <p:cNvPr id="356" name="Google Shape;356;p42"/>
          <p:cNvSpPr txBox="1"/>
          <p:nvPr/>
        </p:nvSpPr>
        <p:spPr>
          <a:xfrm>
            <a:off x="411375" y="4185850"/>
            <a:ext cx="772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If you sort without expanding the selection, only the highlighted column will reorder, leading to mismatched data that is no longer connected to its record. </a:t>
            </a:r>
            <a:endParaRPr/>
          </a:p>
        </p:txBody>
      </p:sp>
      <p:sp>
        <p:nvSpPr>
          <p:cNvPr id="357" name="Google Shape;357;p42"/>
          <p:cNvSpPr/>
          <p:nvPr/>
        </p:nvSpPr>
        <p:spPr>
          <a:xfrm>
            <a:off x="317900" y="2804900"/>
            <a:ext cx="3886200" cy="168300"/>
          </a:xfrm>
          <a:prstGeom prst="roundRect">
            <a:avLst>
              <a:gd name="adj" fmla="val 16667"/>
            </a:avLst>
          </a:prstGeom>
          <a:solidFill>
            <a:srgbClr val="B35F96">
              <a:alpha val="980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4789513" y="2804900"/>
            <a:ext cx="3886200" cy="168300"/>
          </a:xfrm>
          <a:prstGeom prst="roundRect">
            <a:avLst>
              <a:gd name="adj" fmla="val 16667"/>
            </a:avLst>
          </a:prstGeom>
          <a:solidFill>
            <a:srgbClr val="B35F96">
              <a:alpha val="980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txBox="1"/>
          <p:nvPr/>
        </p:nvSpPr>
        <p:spPr>
          <a:xfrm>
            <a:off x="504875" y="1533350"/>
            <a:ext cx="340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Before Sort:</a:t>
            </a:r>
            <a:endParaRPr/>
          </a:p>
        </p:txBody>
      </p:sp>
      <p:sp>
        <p:nvSpPr>
          <p:cNvPr id="360" name="Google Shape;360;p42"/>
          <p:cNvSpPr txBox="1"/>
          <p:nvPr/>
        </p:nvSpPr>
        <p:spPr>
          <a:xfrm>
            <a:off x="5031025" y="1606350"/>
            <a:ext cx="340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After Sort:</a:t>
            </a:r>
            <a:endParaRPr/>
          </a:p>
        </p:txBody>
      </p:sp>
      <p:sp>
        <p:nvSpPr>
          <p:cNvPr id="361" name="Google Shape;361;p42"/>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SUMMARIZING DATA IN EXCEL</a:t>
            </a:r>
            <a:endParaRPr sz="100" b="1" i="0" u="none" strike="noStrike" cap="none">
              <a:solidFill>
                <a:schemeClr val="accen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SUMMARIZING DATA IN EXCEL</a:t>
            </a:r>
            <a:endParaRPr sz="100" b="1" i="0" u="none" strike="noStrike" cap="none">
              <a:solidFill>
                <a:schemeClr val="accent1"/>
              </a:solidFill>
              <a:latin typeface="Arial"/>
              <a:ea typeface="Arial"/>
              <a:cs typeface="Arial"/>
              <a:sym typeface="Arial"/>
            </a:endParaRPr>
          </a:p>
        </p:txBody>
      </p:sp>
      <p:pic>
        <p:nvPicPr>
          <p:cNvPr id="367" name="Google Shape;367;p43"/>
          <p:cNvPicPr preferRelativeResize="0"/>
          <p:nvPr/>
        </p:nvPicPr>
        <p:blipFill rotWithShape="1">
          <a:blip r:embed="rId3">
            <a:alphaModFix/>
          </a:blip>
          <a:srcRect l="42961" t="15515" b="52080"/>
          <a:stretch/>
        </p:blipFill>
        <p:spPr>
          <a:xfrm>
            <a:off x="3840950" y="1730613"/>
            <a:ext cx="4764499" cy="1522649"/>
          </a:xfrm>
          <a:prstGeom prst="rect">
            <a:avLst/>
          </a:prstGeom>
          <a:noFill/>
          <a:ln w="9525" cap="flat" cmpd="sng">
            <a:solidFill>
              <a:srgbClr val="B6D7A8"/>
            </a:solidFill>
            <a:prstDash val="solid"/>
            <a:round/>
            <a:headEnd type="none" w="sm" len="sm"/>
            <a:tailEnd type="none" w="sm" len="sm"/>
          </a:ln>
          <a:effectLst>
            <a:outerShdw blurRad="57150" dist="38100" dir="2940000" algn="bl" rotWithShape="0">
              <a:srgbClr val="000000">
                <a:alpha val="50000"/>
              </a:srgbClr>
            </a:outerShdw>
          </a:effectLst>
        </p:spPr>
      </p:pic>
      <p:sp>
        <p:nvSpPr>
          <p:cNvPr id="368" name="Google Shape;368;p43"/>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None/>
            </a:pPr>
            <a:r>
              <a:rPr lang="en-US" sz="2200" b="1">
                <a:solidFill>
                  <a:srgbClr val="0F0F14"/>
                </a:solidFill>
              </a:rPr>
              <a:t>Summarizing Data in Excel</a:t>
            </a:r>
            <a:endParaRPr sz="2200" b="1">
              <a:solidFill>
                <a:srgbClr val="0F0F14"/>
              </a:solidFill>
            </a:endParaRPr>
          </a:p>
        </p:txBody>
      </p:sp>
      <p:sp>
        <p:nvSpPr>
          <p:cNvPr id="369" name="Google Shape;369;p43"/>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a:solidFill>
                  <a:srgbClr val="7F7F7F"/>
                </a:solidFill>
              </a:rPr>
              <a:t>Filtering</a:t>
            </a:r>
            <a:endParaRPr sz="1050" b="0" i="0" u="none" strike="noStrike" cap="none">
              <a:solidFill>
                <a:srgbClr val="7F7F7F"/>
              </a:solidFill>
              <a:latin typeface="Arial"/>
              <a:ea typeface="Arial"/>
              <a:cs typeface="Arial"/>
              <a:sym typeface="Arial"/>
            </a:endParaRPr>
          </a:p>
        </p:txBody>
      </p:sp>
      <p:sp>
        <p:nvSpPr>
          <p:cNvPr id="370" name="Google Shape;370;p43"/>
          <p:cNvSpPr txBox="1"/>
          <p:nvPr/>
        </p:nvSpPr>
        <p:spPr>
          <a:xfrm>
            <a:off x="250825" y="3352800"/>
            <a:ext cx="2160600" cy="1281900"/>
          </a:xfrm>
          <a:prstGeom prst="rect">
            <a:avLst/>
          </a:prstGeom>
          <a:noFill/>
          <a:ln>
            <a:noFill/>
          </a:ln>
        </p:spPr>
        <p:txBody>
          <a:bodyPr spcFirstLastPara="1" wrap="square" lIns="0" tIns="91425" rIns="91425" bIns="91425" anchor="t" anchorCtr="0">
            <a:noAutofit/>
          </a:bodyPr>
          <a:lstStyle/>
          <a:p>
            <a:pPr marL="182880" marR="0" lvl="0" indent="-157480" algn="l" rtl="0">
              <a:lnSpc>
                <a:spcPct val="100000"/>
              </a:lnSpc>
              <a:spcBef>
                <a:spcPts val="0"/>
              </a:spcBef>
              <a:spcAft>
                <a:spcPts val="0"/>
              </a:spcAft>
              <a:buClr>
                <a:srgbClr val="0F0F14"/>
              </a:buClr>
              <a:buSzPts val="1000"/>
              <a:buFont typeface="Noto Sans Symbols"/>
              <a:buChar char="●"/>
            </a:pPr>
            <a:r>
              <a:rPr lang="en-US" sz="1000">
                <a:solidFill>
                  <a:srgbClr val="0F0F14"/>
                </a:solidFill>
              </a:rPr>
              <a:t>Select the desired column by clicking on its header, e.g., </a:t>
            </a:r>
            <a:r>
              <a:rPr lang="en-US" sz="1000" b="1">
                <a:solidFill>
                  <a:schemeClr val="accent1"/>
                </a:solidFill>
                <a:latin typeface="Consolas"/>
                <a:ea typeface="Consolas"/>
                <a:cs typeface="Consolas"/>
                <a:sym typeface="Consolas"/>
              </a:rPr>
              <a:t>M</a:t>
            </a:r>
            <a:r>
              <a:rPr lang="en-US" sz="1000">
                <a:solidFill>
                  <a:srgbClr val="0F0F14"/>
                </a:solidFill>
              </a:rPr>
              <a:t>.</a:t>
            </a:r>
            <a:endParaRPr sz="1000">
              <a:solidFill>
                <a:srgbClr val="0F0F14"/>
              </a:solidFill>
            </a:endParaRPr>
          </a:p>
          <a:p>
            <a:pPr marL="182880" marR="0" lvl="0" indent="-157480" algn="l" rtl="0">
              <a:lnSpc>
                <a:spcPct val="100000"/>
              </a:lnSpc>
              <a:spcBef>
                <a:spcPts val="600"/>
              </a:spcBef>
              <a:spcAft>
                <a:spcPts val="600"/>
              </a:spcAft>
              <a:buClr>
                <a:srgbClr val="0F0F14"/>
              </a:buClr>
              <a:buSzPts val="1000"/>
              <a:buFont typeface="Noto Sans Symbols"/>
              <a:buChar char="●"/>
            </a:pPr>
            <a:r>
              <a:rPr lang="en-US" sz="1000">
                <a:solidFill>
                  <a:srgbClr val="0F0F14"/>
                </a:solidFill>
              </a:rPr>
              <a:t>Click the </a:t>
            </a:r>
            <a:r>
              <a:rPr lang="en-US" sz="1000" b="1">
                <a:solidFill>
                  <a:schemeClr val="accent3"/>
                </a:solidFill>
              </a:rPr>
              <a:t>Sort &amp; Filter</a:t>
            </a:r>
            <a:r>
              <a:rPr lang="en-US" sz="1000">
                <a:solidFill>
                  <a:srgbClr val="0F0F14"/>
                </a:solidFill>
              </a:rPr>
              <a:t> button in the </a:t>
            </a:r>
            <a:r>
              <a:rPr lang="en-US" sz="1000" b="1">
                <a:solidFill>
                  <a:schemeClr val="accent3"/>
                </a:solidFill>
              </a:rPr>
              <a:t>Home</a:t>
            </a:r>
            <a:r>
              <a:rPr lang="en-US" sz="1000">
                <a:solidFill>
                  <a:srgbClr val="0F0F14"/>
                </a:solidFill>
              </a:rPr>
              <a:t> or </a:t>
            </a:r>
            <a:r>
              <a:rPr lang="en-US" sz="1000" b="1">
                <a:solidFill>
                  <a:schemeClr val="accent3"/>
                </a:solidFill>
              </a:rPr>
              <a:t>Data</a:t>
            </a:r>
            <a:r>
              <a:rPr lang="en-US" sz="1000">
                <a:solidFill>
                  <a:srgbClr val="0F0F14"/>
                </a:solidFill>
              </a:rPr>
              <a:t> tab and select </a:t>
            </a:r>
            <a:r>
              <a:rPr lang="en-US" sz="1000" b="1">
                <a:solidFill>
                  <a:schemeClr val="accent3"/>
                </a:solidFill>
              </a:rPr>
              <a:t>Filter</a:t>
            </a:r>
            <a:r>
              <a:rPr lang="en-US" sz="1000">
                <a:solidFill>
                  <a:srgbClr val="0F0F14"/>
                </a:solidFill>
              </a:rPr>
              <a:t> from the dropdown menu.</a:t>
            </a:r>
            <a:endParaRPr sz="1000" b="0" i="0" u="none" strike="noStrike" cap="none">
              <a:solidFill>
                <a:srgbClr val="000000"/>
              </a:solidFill>
              <a:latin typeface="Arial"/>
              <a:ea typeface="Arial"/>
              <a:cs typeface="Arial"/>
              <a:sym typeface="Arial"/>
            </a:endParaRPr>
          </a:p>
        </p:txBody>
      </p:sp>
      <p:sp>
        <p:nvSpPr>
          <p:cNvPr id="371" name="Google Shape;371;p43"/>
          <p:cNvSpPr/>
          <p:nvPr/>
        </p:nvSpPr>
        <p:spPr>
          <a:xfrm>
            <a:off x="5336412" y="2504602"/>
            <a:ext cx="292500" cy="7407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2" name="Google Shape;372;p43"/>
          <p:cNvSpPr/>
          <p:nvPr/>
        </p:nvSpPr>
        <p:spPr>
          <a:xfrm>
            <a:off x="7779362" y="2587252"/>
            <a:ext cx="557700" cy="1005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3" name="Google Shape;373;p43"/>
          <p:cNvSpPr/>
          <p:nvPr/>
        </p:nvSpPr>
        <p:spPr>
          <a:xfrm>
            <a:off x="7768937" y="1957377"/>
            <a:ext cx="183000" cy="3018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SUMMARIZING DATA IN EXCEL</a:t>
            </a:r>
            <a:endParaRPr sz="100" b="1" i="0" u="none" strike="noStrike" cap="none">
              <a:solidFill>
                <a:schemeClr val="accent1"/>
              </a:solidFill>
              <a:latin typeface="Arial"/>
              <a:ea typeface="Arial"/>
              <a:cs typeface="Arial"/>
              <a:sym typeface="Arial"/>
            </a:endParaRPr>
          </a:p>
        </p:txBody>
      </p:sp>
      <p:pic>
        <p:nvPicPr>
          <p:cNvPr id="379" name="Google Shape;379;p44"/>
          <p:cNvPicPr preferRelativeResize="0"/>
          <p:nvPr/>
        </p:nvPicPr>
        <p:blipFill rotWithShape="1">
          <a:blip r:embed="rId3">
            <a:alphaModFix/>
          </a:blip>
          <a:srcRect l="50407" t="34815" r="27123" b="33937"/>
          <a:stretch/>
        </p:blipFill>
        <p:spPr>
          <a:xfrm>
            <a:off x="4828963" y="1365250"/>
            <a:ext cx="2940874" cy="2300476"/>
          </a:xfrm>
          <a:prstGeom prst="rect">
            <a:avLst/>
          </a:prstGeom>
          <a:noFill/>
          <a:ln w="9525" cap="flat" cmpd="sng">
            <a:solidFill>
              <a:srgbClr val="B6D7A8"/>
            </a:solidFill>
            <a:prstDash val="solid"/>
            <a:round/>
            <a:headEnd type="none" w="sm" len="sm"/>
            <a:tailEnd type="none" w="sm" len="sm"/>
          </a:ln>
          <a:effectLst>
            <a:outerShdw blurRad="57150" dist="38100" dir="1740000" algn="bl" rotWithShape="0">
              <a:srgbClr val="000000">
                <a:alpha val="50000"/>
              </a:srgbClr>
            </a:outerShdw>
          </a:effectLst>
        </p:spPr>
      </p:pic>
      <p:sp>
        <p:nvSpPr>
          <p:cNvPr id="380" name="Google Shape;380;p44"/>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None/>
            </a:pPr>
            <a:r>
              <a:rPr lang="en-US" sz="2200" b="1">
                <a:solidFill>
                  <a:srgbClr val="0F0F14"/>
                </a:solidFill>
              </a:rPr>
              <a:t>Summarizing Data in Excel</a:t>
            </a:r>
            <a:endParaRPr sz="2200" b="1">
              <a:solidFill>
                <a:srgbClr val="0F0F14"/>
              </a:solidFill>
            </a:endParaRPr>
          </a:p>
        </p:txBody>
      </p:sp>
      <p:sp>
        <p:nvSpPr>
          <p:cNvPr id="381" name="Google Shape;381;p44"/>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a:solidFill>
                  <a:srgbClr val="7F7F7F"/>
                </a:solidFill>
              </a:rPr>
              <a:t>Filtering</a:t>
            </a:r>
            <a:endParaRPr sz="1050" b="0" i="0" u="none" strike="noStrike" cap="none">
              <a:solidFill>
                <a:srgbClr val="7F7F7F"/>
              </a:solidFill>
              <a:latin typeface="Arial"/>
              <a:ea typeface="Arial"/>
              <a:cs typeface="Arial"/>
              <a:sym typeface="Arial"/>
            </a:endParaRPr>
          </a:p>
        </p:txBody>
      </p:sp>
      <p:sp>
        <p:nvSpPr>
          <p:cNvPr id="382" name="Google Shape;382;p44"/>
          <p:cNvSpPr txBox="1"/>
          <p:nvPr/>
        </p:nvSpPr>
        <p:spPr>
          <a:xfrm>
            <a:off x="250825" y="3435350"/>
            <a:ext cx="2160600" cy="1538700"/>
          </a:xfrm>
          <a:prstGeom prst="rect">
            <a:avLst/>
          </a:prstGeom>
          <a:noFill/>
          <a:ln>
            <a:noFill/>
          </a:ln>
        </p:spPr>
        <p:txBody>
          <a:bodyPr spcFirstLastPara="1" wrap="square" lIns="0" tIns="91425" rIns="91425" bIns="91425" anchor="t" anchorCtr="0">
            <a:noAutofit/>
          </a:bodyPr>
          <a:lstStyle/>
          <a:p>
            <a:pPr marL="182880" marR="0" lvl="0" indent="-157480" algn="l" rtl="0">
              <a:lnSpc>
                <a:spcPct val="100000"/>
              </a:lnSpc>
              <a:spcBef>
                <a:spcPts val="0"/>
              </a:spcBef>
              <a:spcAft>
                <a:spcPts val="0"/>
              </a:spcAft>
              <a:buClr>
                <a:srgbClr val="0F0F14"/>
              </a:buClr>
              <a:buSzPts val="1000"/>
              <a:buChar char="●"/>
            </a:pPr>
            <a:r>
              <a:rPr lang="en-US" sz="1000">
                <a:solidFill>
                  <a:srgbClr val="0F0F14"/>
                </a:solidFill>
              </a:rPr>
              <a:t>Click the dropdown button      and use the checkboxes to select and exclude values.</a:t>
            </a:r>
            <a:endParaRPr sz="1000">
              <a:solidFill>
                <a:srgbClr val="0F0F14"/>
              </a:solidFill>
            </a:endParaRPr>
          </a:p>
          <a:p>
            <a:pPr marL="182880" marR="0" lvl="0" indent="-154940" algn="l" rtl="0">
              <a:lnSpc>
                <a:spcPct val="100000"/>
              </a:lnSpc>
              <a:spcBef>
                <a:spcPts val="600"/>
              </a:spcBef>
              <a:spcAft>
                <a:spcPts val="600"/>
              </a:spcAft>
              <a:buClr>
                <a:srgbClr val="0F0F14"/>
              </a:buClr>
              <a:buSzPts val="1000"/>
              <a:buFont typeface="Noto Sans Symbols"/>
              <a:buChar char="●"/>
            </a:pPr>
            <a:r>
              <a:rPr lang="en-US" sz="1000">
                <a:solidFill>
                  <a:srgbClr val="0F0F14"/>
                </a:solidFill>
              </a:rPr>
              <a:t>Hover over the </a:t>
            </a:r>
            <a:r>
              <a:rPr lang="en-US" sz="1000" b="1">
                <a:solidFill>
                  <a:schemeClr val="accent3"/>
                </a:solidFill>
              </a:rPr>
              <a:t>Text Filters</a:t>
            </a:r>
            <a:r>
              <a:rPr lang="en-US" sz="1000">
                <a:solidFill>
                  <a:srgbClr val="0F0F14"/>
                </a:solidFill>
              </a:rPr>
              <a:t> to change the text filter condition from the default </a:t>
            </a:r>
            <a:r>
              <a:rPr lang="en-US" sz="1000">
                <a:solidFill>
                  <a:schemeClr val="accent3"/>
                </a:solidFill>
              </a:rPr>
              <a:t>Equals…</a:t>
            </a:r>
            <a:r>
              <a:rPr lang="en-US" sz="1000">
                <a:solidFill>
                  <a:srgbClr val="0F0F14"/>
                </a:solidFill>
              </a:rPr>
              <a:t>.</a:t>
            </a:r>
            <a:endParaRPr sz="1000" b="0" i="0" u="none" strike="noStrike" cap="none">
              <a:solidFill>
                <a:srgbClr val="000000"/>
              </a:solidFill>
              <a:latin typeface="Arial"/>
              <a:ea typeface="Arial"/>
              <a:cs typeface="Arial"/>
              <a:sym typeface="Arial"/>
            </a:endParaRPr>
          </a:p>
        </p:txBody>
      </p:sp>
      <p:grpSp>
        <p:nvGrpSpPr>
          <p:cNvPr id="383" name="Google Shape;383;p44"/>
          <p:cNvGrpSpPr/>
          <p:nvPr/>
        </p:nvGrpSpPr>
        <p:grpSpPr>
          <a:xfrm>
            <a:off x="2019434" y="3539464"/>
            <a:ext cx="109735" cy="109735"/>
            <a:chOff x="6463702" y="485686"/>
            <a:chExt cx="137100" cy="137100"/>
          </a:xfrm>
        </p:grpSpPr>
        <p:sp>
          <p:nvSpPr>
            <p:cNvPr id="384" name="Google Shape;384;p44"/>
            <p:cNvSpPr/>
            <p:nvPr/>
          </p:nvSpPr>
          <p:spPr>
            <a:xfrm>
              <a:off x="6463702" y="485686"/>
              <a:ext cx="137100" cy="1371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5" name="Google Shape;385;p44"/>
            <p:cNvSpPr/>
            <p:nvPr/>
          </p:nvSpPr>
          <p:spPr>
            <a:xfrm rot="10800000" flipH="1">
              <a:off x="6480903" y="530121"/>
              <a:ext cx="102900" cy="687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86" name="Google Shape;386;p44"/>
          <p:cNvSpPr/>
          <p:nvPr/>
        </p:nvSpPr>
        <p:spPr>
          <a:xfrm>
            <a:off x="6530737" y="1371791"/>
            <a:ext cx="109800" cy="1098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7" name="Google Shape;387;p44"/>
          <p:cNvSpPr/>
          <p:nvPr/>
        </p:nvSpPr>
        <p:spPr>
          <a:xfrm>
            <a:off x="4828987" y="2334902"/>
            <a:ext cx="1810500" cy="1554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8" name="Google Shape;388;p44"/>
          <p:cNvSpPr/>
          <p:nvPr/>
        </p:nvSpPr>
        <p:spPr>
          <a:xfrm>
            <a:off x="5069562" y="2701027"/>
            <a:ext cx="210300" cy="5577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9" name="Google Shape;389;p44"/>
          <p:cNvSpPr/>
          <p:nvPr/>
        </p:nvSpPr>
        <p:spPr>
          <a:xfrm>
            <a:off x="6639487" y="2334902"/>
            <a:ext cx="1097400" cy="1197900"/>
          </a:xfrm>
          <a:prstGeom prst="roundRect">
            <a:avLst>
              <a:gd name="adj" fmla="val 3974"/>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Manipulating/Mangling Data in Excel</a:t>
            </a:r>
            <a:endParaRPr sz="2200" b="1" i="0" u="none" strike="noStrike" cap="none">
              <a:solidFill>
                <a:schemeClr val="dk2"/>
              </a:solidFill>
              <a:latin typeface="Arial"/>
              <a:ea typeface="Arial"/>
              <a:cs typeface="Arial"/>
              <a:sym typeface="Arial"/>
            </a:endParaRPr>
          </a:p>
        </p:txBody>
      </p:sp>
      <p:sp>
        <p:nvSpPr>
          <p:cNvPr id="395" name="Google Shape;395;p45"/>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Functions </a:t>
            </a:r>
            <a:endParaRPr sz="1050" b="0" i="0" u="none" strike="noStrike" cap="none">
              <a:solidFill>
                <a:srgbClr val="7F7F7F"/>
              </a:solidFill>
              <a:latin typeface="Arial"/>
              <a:ea typeface="Arial"/>
              <a:cs typeface="Arial"/>
              <a:sym typeface="Arial"/>
            </a:endParaRPr>
          </a:p>
        </p:txBody>
      </p:sp>
      <p:sp>
        <p:nvSpPr>
          <p:cNvPr id="396" name="Google Shape;396;p45"/>
          <p:cNvSpPr/>
          <p:nvPr/>
        </p:nvSpPr>
        <p:spPr>
          <a:xfrm>
            <a:off x="4812375" y="1311300"/>
            <a:ext cx="40527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7" name="Google Shape;397;p45"/>
          <p:cNvSpPr txBox="1"/>
          <p:nvPr/>
        </p:nvSpPr>
        <p:spPr>
          <a:xfrm>
            <a:off x="5131689" y="1514954"/>
            <a:ext cx="3402000" cy="23385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None/>
            </a:pPr>
            <a:r>
              <a:rPr lang="en-US">
                <a:solidFill>
                  <a:schemeClr val="dk1"/>
                </a:solidFill>
              </a:rPr>
              <a:t>Built-in: </a:t>
            </a:r>
            <a:endParaRPr sz="1400" b="0" i="0" u="none" strike="noStrike" cap="none">
              <a:solidFill>
                <a:srgbClr val="000000"/>
              </a:solidFill>
              <a:latin typeface="Arial"/>
              <a:ea typeface="Arial"/>
              <a:cs typeface="Arial"/>
              <a:sym typeface="Aria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Split Text-to-Columns</a:t>
            </a:r>
            <a:endParaRPr>
              <a:solidFill>
                <a:schemeClr val="dk1"/>
              </a:solidFil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	Deduplication</a:t>
            </a:r>
            <a:endParaRPr>
              <a:solidFill>
                <a:schemeClr val="dk1"/>
              </a:solidFill>
            </a:endParaRPr>
          </a:p>
          <a:p>
            <a:pPr marL="0" marR="0" lvl="0" indent="0" algn="l" rtl="0">
              <a:lnSpc>
                <a:spcPct val="100000"/>
              </a:lnSpc>
              <a:spcBef>
                <a:spcPts val="1200"/>
              </a:spcBef>
              <a:spcAft>
                <a:spcPts val="1200"/>
              </a:spcAft>
              <a:buNone/>
            </a:pPr>
            <a:endParaRPr>
              <a:solidFill>
                <a:schemeClr val="dk1"/>
              </a:solidFill>
            </a:endParaRPr>
          </a:p>
        </p:txBody>
      </p:sp>
      <p:sp>
        <p:nvSpPr>
          <p:cNvPr id="398" name="Google Shape;398;p45"/>
          <p:cNvSpPr/>
          <p:nvPr/>
        </p:nvSpPr>
        <p:spPr>
          <a:xfrm>
            <a:off x="250825" y="1311300"/>
            <a:ext cx="40527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9" name="Google Shape;399;p45"/>
          <p:cNvSpPr txBox="1"/>
          <p:nvPr/>
        </p:nvSpPr>
        <p:spPr>
          <a:xfrm>
            <a:off x="570139" y="1514954"/>
            <a:ext cx="3402000" cy="23385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None/>
            </a:pPr>
            <a:r>
              <a:rPr lang="en-US">
                <a:solidFill>
                  <a:schemeClr val="dk1"/>
                </a:solidFill>
              </a:rPr>
              <a:t>Build your own: </a:t>
            </a:r>
            <a:endParaRPr sz="1400" b="0" i="0" u="none" strike="noStrike" cap="none">
              <a:solidFill>
                <a:srgbClr val="000000"/>
              </a:solidFill>
              <a:latin typeface="Arial"/>
              <a:ea typeface="Arial"/>
              <a:cs typeface="Arial"/>
              <a:sym typeface="Aria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concatenate</a:t>
            </a:r>
            <a:endParaRPr>
              <a:solidFill>
                <a:schemeClr val="dk1"/>
              </a:solidFil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	vlookup</a:t>
            </a:r>
            <a:endParaRPr>
              <a:solidFill>
                <a:schemeClr val="dk1"/>
              </a:solidFill>
            </a:endParaRPr>
          </a:p>
          <a:p>
            <a:pPr marL="0" marR="0" lvl="0" indent="0" algn="l" rtl="0">
              <a:lnSpc>
                <a:spcPct val="100000"/>
              </a:lnSpc>
              <a:spcBef>
                <a:spcPts val="1200"/>
              </a:spcBef>
              <a:spcAft>
                <a:spcPts val="1200"/>
              </a:spcAft>
              <a:buNone/>
            </a:pPr>
            <a:endParaRPr>
              <a:solidFill>
                <a:schemeClr val="dk1"/>
              </a:solidFill>
            </a:endParaRPr>
          </a:p>
        </p:txBody>
      </p:sp>
      <p:sp>
        <p:nvSpPr>
          <p:cNvPr id="400" name="Google Shape;400;p45"/>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p:nvPr/>
        </p:nvSpPr>
        <p:spPr>
          <a:xfrm>
            <a:off x="250826" y="268288"/>
            <a:ext cx="2160600" cy="158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accent1"/>
                </a:solidFill>
                <a:latin typeface="Arial"/>
                <a:ea typeface="Arial"/>
                <a:cs typeface="Arial"/>
                <a:sym typeface="Arial"/>
              </a:rPr>
              <a:t>Agenda</a:t>
            </a:r>
            <a:endParaRPr sz="2400" b="0" i="0" u="none" strike="noStrike" cap="none">
              <a:solidFill>
                <a:schemeClr val="accent1"/>
              </a:solidFill>
              <a:latin typeface="Arial"/>
              <a:ea typeface="Arial"/>
              <a:cs typeface="Arial"/>
              <a:sym typeface="Arial"/>
            </a:endParaRPr>
          </a:p>
        </p:txBody>
      </p:sp>
      <p:grpSp>
        <p:nvGrpSpPr>
          <p:cNvPr id="137" name="Google Shape;137;p28"/>
          <p:cNvGrpSpPr/>
          <p:nvPr/>
        </p:nvGrpSpPr>
        <p:grpSpPr>
          <a:xfrm>
            <a:off x="1331786" y="1169819"/>
            <a:ext cx="7560857" cy="2678228"/>
            <a:chOff x="3132138" y="1396723"/>
            <a:chExt cx="5616444" cy="2678228"/>
          </a:xfrm>
        </p:grpSpPr>
        <p:sp>
          <p:nvSpPr>
            <p:cNvPr id="138" name="Google Shape;138;p28"/>
            <p:cNvSpPr txBox="1"/>
            <p:nvPr/>
          </p:nvSpPr>
          <p:spPr>
            <a:xfrm>
              <a:off x="3132138" y="1396724"/>
              <a:ext cx="4813500" cy="528900"/>
            </a:xfrm>
            <a:prstGeom prst="rect">
              <a:avLst/>
            </a:prstGeom>
            <a:noFill/>
            <a:ln>
              <a:noFill/>
            </a:ln>
          </p:spPr>
          <p:txBody>
            <a:bodyPr spcFirstLastPara="1" wrap="square" lIns="0" tIns="91425" rIns="91425" bIns="91425" anchor="ctr"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1600">
                  <a:solidFill>
                    <a:schemeClr val="dk1"/>
                  </a:solidFill>
                </a:rPr>
                <a:t>What are Spreadsheet Tools? </a:t>
              </a:r>
              <a:endParaRPr sz="1100" b="0" i="0" u="none" strike="noStrike" cap="none">
                <a:solidFill>
                  <a:srgbClr val="000000"/>
                </a:solidFill>
                <a:latin typeface="Arial"/>
                <a:ea typeface="Arial"/>
                <a:cs typeface="Arial"/>
                <a:sym typeface="Arial"/>
              </a:endParaRPr>
            </a:p>
          </p:txBody>
        </p:sp>
        <p:sp>
          <p:nvSpPr>
            <p:cNvPr id="139" name="Google Shape;139;p28"/>
            <p:cNvSpPr txBox="1"/>
            <p:nvPr/>
          </p:nvSpPr>
          <p:spPr>
            <a:xfrm>
              <a:off x="7870482" y="1396724"/>
              <a:ext cx="878100" cy="528900"/>
            </a:xfrm>
            <a:prstGeom prst="rect">
              <a:avLst/>
            </a:prstGeom>
            <a:noFill/>
            <a:ln>
              <a:noFill/>
            </a:ln>
          </p:spPr>
          <p:txBody>
            <a:bodyPr spcFirstLastPara="1" wrap="square" lIns="91425" tIns="91425" rIns="0" bIns="91425" anchor="ctr" anchorCtr="0">
              <a:noAutofit/>
            </a:bodyPr>
            <a:lstStyle/>
            <a:p>
              <a:pPr marL="0" marR="0" lvl="0" indent="0" algn="r" rtl="0">
                <a:lnSpc>
                  <a:spcPct val="100000"/>
                </a:lnSpc>
                <a:spcBef>
                  <a:spcPts val="0"/>
                </a:spcBef>
                <a:spcAft>
                  <a:spcPts val="0"/>
                </a:spcAft>
                <a:buClr>
                  <a:schemeClr val="dk1"/>
                </a:buClr>
                <a:buSzPts val="2000"/>
                <a:buFont typeface="Arial"/>
                <a:buNone/>
              </a:pPr>
              <a:r>
                <a:rPr lang="en-US" sz="3200" b="1" i="0" u="none" strike="noStrike" cap="none">
                  <a:solidFill>
                    <a:schemeClr val="dk2"/>
                  </a:solidFill>
                  <a:latin typeface="Arial"/>
                  <a:ea typeface="Arial"/>
                  <a:cs typeface="Arial"/>
                  <a:sym typeface="Arial"/>
                </a:rPr>
                <a:t>01</a:t>
              </a:r>
              <a:endParaRPr sz="3200" b="1" i="0" u="none" strike="noStrike" cap="none">
                <a:solidFill>
                  <a:schemeClr val="dk2"/>
                </a:solidFill>
                <a:latin typeface="Arial"/>
                <a:ea typeface="Arial"/>
                <a:cs typeface="Arial"/>
                <a:sym typeface="Arial"/>
              </a:endParaRPr>
            </a:p>
          </p:txBody>
        </p:sp>
        <p:sp>
          <p:nvSpPr>
            <p:cNvPr id="140" name="Google Shape;140;p28"/>
            <p:cNvSpPr txBox="1"/>
            <p:nvPr/>
          </p:nvSpPr>
          <p:spPr>
            <a:xfrm>
              <a:off x="3132138" y="1925530"/>
              <a:ext cx="4813500" cy="511800"/>
            </a:xfrm>
            <a:prstGeom prst="rect">
              <a:avLst/>
            </a:prstGeom>
            <a:noFill/>
            <a:ln>
              <a:noFill/>
            </a:ln>
          </p:spPr>
          <p:txBody>
            <a:bodyPr spcFirstLastPara="1" wrap="square" lIns="0" tIns="91425" rIns="91425" bIns="91425" anchor="ctr"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1600">
                  <a:solidFill>
                    <a:schemeClr val="dk1"/>
                  </a:solidFill>
                </a:rPr>
                <a:t>Getting Data into a Spreadsheet Tool</a:t>
              </a:r>
              <a:endParaRPr sz="1100" b="0" i="0" u="none" strike="noStrike" cap="none">
                <a:solidFill>
                  <a:srgbClr val="000000"/>
                </a:solidFill>
                <a:latin typeface="Arial"/>
                <a:ea typeface="Arial"/>
                <a:cs typeface="Arial"/>
                <a:sym typeface="Arial"/>
              </a:endParaRPr>
            </a:p>
          </p:txBody>
        </p:sp>
        <p:sp>
          <p:nvSpPr>
            <p:cNvPr id="141" name="Google Shape;141;p28"/>
            <p:cNvSpPr txBox="1"/>
            <p:nvPr/>
          </p:nvSpPr>
          <p:spPr>
            <a:xfrm>
              <a:off x="7870482" y="1925530"/>
              <a:ext cx="878100" cy="504900"/>
            </a:xfrm>
            <a:prstGeom prst="rect">
              <a:avLst/>
            </a:prstGeom>
            <a:noFill/>
            <a:ln>
              <a:noFill/>
            </a:ln>
          </p:spPr>
          <p:txBody>
            <a:bodyPr spcFirstLastPara="1" wrap="square" lIns="91425" tIns="91425" rIns="0" bIns="91425" anchor="ctr" anchorCtr="0">
              <a:noAutofit/>
            </a:bodyPr>
            <a:lstStyle/>
            <a:p>
              <a:pPr marL="0" marR="0" lvl="0" indent="0" algn="r" rtl="0">
                <a:lnSpc>
                  <a:spcPct val="100000"/>
                </a:lnSpc>
                <a:spcBef>
                  <a:spcPts val="0"/>
                </a:spcBef>
                <a:spcAft>
                  <a:spcPts val="0"/>
                </a:spcAft>
                <a:buClr>
                  <a:schemeClr val="dk1"/>
                </a:buClr>
                <a:buSzPts val="2000"/>
                <a:buFont typeface="Arial"/>
                <a:buNone/>
              </a:pPr>
              <a:r>
                <a:rPr lang="en-US" sz="3200" b="1" i="0" u="none" strike="noStrike" cap="none">
                  <a:solidFill>
                    <a:schemeClr val="dk2"/>
                  </a:solidFill>
                  <a:latin typeface="Arial"/>
                  <a:ea typeface="Arial"/>
                  <a:cs typeface="Arial"/>
                  <a:sym typeface="Arial"/>
                </a:rPr>
                <a:t>02</a:t>
              </a:r>
              <a:endParaRPr sz="3200" b="1" i="0" u="none" strike="noStrike" cap="none">
                <a:solidFill>
                  <a:schemeClr val="dk2"/>
                </a:solidFill>
                <a:latin typeface="Arial"/>
                <a:ea typeface="Arial"/>
                <a:cs typeface="Arial"/>
                <a:sym typeface="Arial"/>
              </a:endParaRPr>
            </a:p>
          </p:txBody>
        </p:sp>
        <p:sp>
          <p:nvSpPr>
            <p:cNvPr id="142" name="Google Shape;142;p28"/>
            <p:cNvSpPr txBox="1"/>
            <p:nvPr/>
          </p:nvSpPr>
          <p:spPr>
            <a:xfrm>
              <a:off x="3132138" y="2437258"/>
              <a:ext cx="4813500" cy="522000"/>
            </a:xfrm>
            <a:prstGeom prst="rect">
              <a:avLst/>
            </a:prstGeom>
            <a:noFill/>
            <a:ln>
              <a:noFill/>
            </a:ln>
          </p:spPr>
          <p:txBody>
            <a:bodyPr spcFirstLastPara="1" wrap="square" lIns="0" tIns="91425" rIns="91425" bIns="91425" anchor="ctr"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1600">
                  <a:solidFill>
                    <a:schemeClr val="dk1"/>
                  </a:solidFill>
                </a:rPr>
                <a:t>Summarizing Data in Excel</a:t>
              </a:r>
              <a:endParaRPr sz="1100" b="0" i="0" u="none" strike="noStrike" cap="none">
                <a:solidFill>
                  <a:srgbClr val="000000"/>
                </a:solidFill>
                <a:latin typeface="Arial"/>
                <a:ea typeface="Arial"/>
                <a:cs typeface="Arial"/>
                <a:sym typeface="Arial"/>
              </a:endParaRPr>
            </a:p>
          </p:txBody>
        </p:sp>
        <p:sp>
          <p:nvSpPr>
            <p:cNvPr id="143" name="Google Shape;143;p28"/>
            <p:cNvSpPr txBox="1"/>
            <p:nvPr/>
          </p:nvSpPr>
          <p:spPr>
            <a:xfrm>
              <a:off x="7870482" y="2430355"/>
              <a:ext cx="878100" cy="528900"/>
            </a:xfrm>
            <a:prstGeom prst="rect">
              <a:avLst/>
            </a:prstGeom>
            <a:noFill/>
            <a:ln>
              <a:noFill/>
            </a:ln>
          </p:spPr>
          <p:txBody>
            <a:bodyPr spcFirstLastPara="1" wrap="square" lIns="91425" tIns="91425" rIns="0" bIns="91425" anchor="ctr" anchorCtr="0">
              <a:noAutofit/>
            </a:bodyPr>
            <a:lstStyle/>
            <a:p>
              <a:pPr marL="0" marR="0" lvl="0" indent="0" algn="r" rtl="0">
                <a:lnSpc>
                  <a:spcPct val="100000"/>
                </a:lnSpc>
                <a:spcBef>
                  <a:spcPts val="0"/>
                </a:spcBef>
                <a:spcAft>
                  <a:spcPts val="0"/>
                </a:spcAft>
                <a:buClr>
                  <a:schemeClr val="dk1"/>
                </a:buClr>
                <a:buSzPts val="2000"/>
                <a:buFont typeface="Arial"/>
                <a:buNone/>
              </a:pPr>
              <a:r>
                <a:rPr lang="en-US" sz="3200" b="1" i="0" u="none" strike="noStrike" cap="none">
                  <a:solidFill>
                    <a:schemeClr val="dk2"/>
                  </a:solidFill>
                  <a:latin typeface="Arial"/>
                  <a:ea typeface="Arial"/>
                  <a:cs typeface="Arial"/>
                  <a:sym typeface="Arial"/>
                </a:rPr>
                <a:t>03</a:t>
              </a:r>
              <a:endParaRPr sz="3200" b="1" i="0" u="none" strike="noStrike" cap="none">
                <a:solidFill>
                  <a:schemeClr val="dk2"/>
                </a:solidFill>
                <a:latin typeface="Arial"/>
                <a:ea typeface="Arial"/>
                <a:cs typeface="Arial"/>
                <a:sym typeface="Arial"/>
              </a:endParaRPr>
            </a:p>
          </p:txBody>
        </p:sp>
        <p:sp>
          <p:nvSpPr>
            <p:cNvPr id="144" name="Google Shape;144;p28"/>
            <p:cNvSpPr txBox="1"/>
            <p:nvPr/>
          </p:nvSpPr>
          <p:spPr>
            <a:xfrm>
              <a:off x="3132138" y="2983358"/>
              <a:ext cx="4813500" cy="532800"/>
            </a:xfrm>
            <a:prstGeom prst="rect">
              <a:avLst/>
            </a:prstGeom>
            <a:noFill/>
            <a:ln>
              <a:noFill/>
            </a:ln>
          </p:spPr>
          <p:txBody>
            <a:bodyPr spcFirstLastPara="1" wrap="square" lIns="0" tIns="91425" rIns="91425" bIns="91425" anchor="ctr"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1600">
                  <a:solidFill>
                    <a:schemeClr val="dk1"/>
                  </a:solidFill>
                </a:rPr>
                <a:t>Manipulating/Mangling Data in Excel</a:t>
              </a:r>
              <a:endParaRPr sz="1100" b="0" i="0" u="none" strike="noStrike" cap="none">
                <a:solidFill>
                  <a:srgbClr val="000000"/>
                </a:solidFill>
                <a:latin typeface="Arial"/>
                <a:ea typeface="Arial"/>
                <a:cs typeface="Arial"/>
                <a:sym typeface="Arial"/>
              </a:endParaRPr>
            </a:p>
          </p:txBody>
        </p:sp>
        <p:sp>
          <p:nvSpPr>
            <p:cNvPr id="145" name="Google Shape;145;p28"/>
            <p:cNvSpPr txBox="1"/>
            <p:nvPr/>
          </p:nvSpPr>
          <p:spPr>
            <a:xfrm>
              <a:off x="7870482" y="2981051"/>
              <a:ext cx="878100" cy="547800"/>
            </a:xfrm>
            <a:prstGeom prst="rect">
              <a:avLst/>
            </a:prstGeom>
            <a:noFill/>
            <a:ln>
              <a:noFill/>
            </a:ln>
          </p:spPr>
          <p:txBody>
            <a:bodyPr spcFirstLastPara="1" wrap="square" lIns="91425" tIns="91425" rIns="0" bIns="91425" anchor="ctr" anchorCtr="0">
              <a:noAutofit/>
            </a:bodyPr>
            <a:lstStyle/>
            <a:p>
              <a:pPr marL="0" marR="0" lvl="0" indent="0" algn="r" rtl="0">
                <a:lnSpc>
                  <a:spcPct val="100000"/>
                </a:lnSpc>
                <a:spcBef>
                  <a:spcPts val="0"/>
                </a:spcBef>
                <a:spcAft>
                  <a:spcPts val="0"/>
                </a:spcAft>
                <a:buClr>
                  <a:schemeClr val="dk1"/>
                </a:buClr>
                <a:buSzPts val="2000"/>
                <a:buFont typeface="Arial"/>
                <a:buNone/>
              </a:pPr>
              <a:r>
                <a:rPr lang="en-US" sz="3200" b="1" i="0" u="none" strike="noStrike" cap="none">
                  <a:solidFill>
                    <a:schemeClr val="dk2"/>
                  </a:solidFill>
                  <a:latin typeface="Arial"/>
                  <a:ea typeface="Arial"/>
                  <a:cs typeface="Arial"/>
                  <a:sym typeface="Arial"/>
                </a:rPr>
                <a:t>04</a:t>
              </a:r>
              <a:endParaRPr sz="3200" b="1" i="0" u="none" strike="noStrike" cap="none">
                <a:solidFill>
                  <a:schemeClr val="dk2"/>
                </a:solidFill>
                <a:latin typeface="Arial"/>
                <a:ea typeface="Arial"/>
                <a:cs typeface="Arial"/>
                <a:sym typeface="Arial"/>
              </a:endParaRPr>
            </a:p>
          </p:txBody>
        </p:sp>
        <p:grpSp>
          <p:nvGrpSpPr>
            <p:cNvPr id="146" name="Google Shape;146;p28"/>
            <p:cNvGrpSpPr/>
            <p:nvPr/>
          </p:nvGrpSpPr>
          <p:grpSpPr>
            <a:xfrm>
              <a:off x="3132174" y="1396723"/>
              <a:ext cx="5616279" cy="2132181"/>
              <a:chOff x="409325" y="1842994"/>
              <a:chExt cx="5531100" cy="2132181"/>
            </a:xfrm>
          </p:grpSpPr>
          <p:cxnSp>
            <p:nvCxnSpPr>
              <p:cNvPr id="147" name="Google Shape;147;p28"/>
              <p:cNvCxnSpPr/>
              <p:nvPr/>
            </p:nvCxnSpPr>
            <p:spPr>
              <a:xfrm rot="10800000">
                <a:off x="409325" y="1842994"/>
                <a:ext cx="5531100" cy="0"/>
              </a:xfrm>
              <a:prstGeom prst="straightConnector1">
                <a:avLst/>
              </a:prstGeom>
              <a:noFill/>
              <a:ln w="9525" cap="flat" cmpd="sng">
                <a:solidFill>
                  <a:srgbClr val="A5A5A5"/>
                </a:solidFill>
                <a:prstDash val="solid"/>
                <a:round/>
                <a:headEnd type="none" w="sm" len="sm"/>
                <a:tailEnd type="none" w="sm" len="sm"/>
              </a:ln>
            </p:spPr>
          </p:cxnSp>
          <p:cxnSp>
            <p:nvCxnSpPr>
              <p:cNvPr id="148" name="Google Shape;148;p28"/>
              <p:cNvCxnSpPr/>
              <p:nvPr/>
            </p:nvCxnSpPr>
            <p:spPr>
              <a:xfrm rot="10800000">
                <a:off x="409325" y="2372412"/>
                <a:ext cx="5531100" cy="0"/>
              </a:xfrm>
              <a:prstGeom prst="straightConnector1">
                <a:avLst/>
              </a:prstGeom>
              <a:noFill/>
              <a:ln w="9525" cap="flat" cmpd="sng">
                <a:solidFill>
                  <a:srgbClr val="A5A5A5"/>
                </a:solidFill>
                <a:prstDash val="solid"/>
                <a:round/>
                <a:headEnd type="none" w="sm" len="sm"/>
                <a:tailEnd type="none" w="sm" len="sm"/>
              </a:ln>
            </p:spPr>
          </p:cxnSp>
          <p:cxnSp>
            <p:nvCxnSpPr>
              <p:cNvPr id="149" name="Google Shape;149;p28"/>
              <p:cNvCxnSpPr/>
              <p:nvPr/>
            </p:nvCxnSpPr>
            <p:spPr>
              <a:xfrm rot="10800000">
                <a:off x="409325" y="2876625"/>
                <a:ext cx="5531100" cy="0"/>
              </a:xfrm>
              <a:prstGeom prst="straightConnector1">
                <a:avLst/>
              </a:prstGeom>
              <a:noFill/>
              <a:ln w="9525" cap="flat" cmpd="sng">
                <a:solidFill>
                  <a:srgbClr val="A5A5A5"/>
                </a:solidFill>
                <a:prstDash val="solid"/>
                <a:round/>
                <a:headEnd type="none" w="sm" len="sm"/>
                <a:tailEnd type="none" w="sm" len="sm"/>
              </a:ln>
            </p:spPr>
          </p:cxnSp>
          <p:cxnSp>
            <p:nvCxnSpPr>
              <p:cNvPr id="150" name="Google Shape;150;p28"/>
              <p:cNvCxnSpPr/>
              <p:nvPr/>
            </p:nvCxnSpPr>
            <p:spPr>
              <a:xfrm rot="10800000">
                <a:off x="409325" y="3416375"/>
                <a:ext cx="5531100" cy="0"/>
              </a:xfrm>
              <a:prstGeom prst="straightConnector1">
                <a:avLst/>
              </a:prstGeom>
              <a:noFill/>
              <a:ln w="9525" cap="flat" cmpd="sng">
                <a:solidFill>
                  <a:srgbClr val="A5A5A5"/>
                </a:solidFill>
                <a:prstDash val="solid"/>
                <a:round/>
                <a:headEnd type="none" w="sm" len="sm"/>
                <a:tailEnd type="none" w="sm" len="sm"/>
              </a:ln>
            </p:spPr>
          </p:cxnSp>
          <p:cxnSp>
            <p:nvCxnSpPr>
              <p:cNvPr id="151" name="Google Shape;151;p28"/>
              <p:cNvCxnSpPr/>
              <p:nvPr/>
            </p:nvCxnSpPr>
            <p:spPr>
              <a:xfrm rot="10800000">
                <a:off x="409325" y="3975175"/>
                <a:ext cx="5531100" cy="0"/>
              </a:xfrm>
              <a:prstGeom prst="straightConnector1">
                <a:avLst/>
              </a:prstGeom>
              <a:noFill/>
              <a:ln w="9525" cap="flat" cmpd="sng">
                <a:solidFill>
                  <a:srgbClr val="A5A5A5"/>
                </a:solidFill>
                <a:prstDash val="solid"/>
                <a:round/>
                <a:headEnd type="none" w="sm" len="sm"/>
                <a:tailEnd type="none" w="sm" len="sm"/>
              </a:ln>
            </p:spPr>
          </p:cxnSp>
        </p:grpSp>
        <p:sp>
          <p:nvSpPr>
            <p:cNvPr id="152" name="Google Shape;152;p28"/>
            <p:cNvSpPr txBox="1"/>
            <p:nvPr/>
          </p:nvSpPr>
          <p:spPr>
            <a:xfrm>
              <a:off x="7870482" y="3527151"/>
              <a:ext cx="878100" cy="547800"/>
            </a:xfrm>
            <a:prstGeom prst="rect">
              <a:avLst/>
            </a:prstGeom>
            <a:noFill/>
            <a:ln>
              <a:noFill/>
            </a:ln>
          </p:spPr>
          <p:txBody>
            <a:bodyPr spcFirstLastPara="1" wrap="square" lIns="91425" tIns="91425" rIns="0" bIns="91425" anchor="ctr" anchorCtr="0">
              <a:noAutofit/>
            </a:bodyPr>
            <a:lstStyle/>
            <a:p>
              <a:pPr marL="0" marR="0" lvl="0" indent="0" algn="r" rtl="0">
                <a:lnSpc>
                  <a:spcPct val="100000"/>
                </a:lnSpc>
                <a:spcBef>
                  <a:spcPts val="0"/>
                </a:spcBef>
                <a:spcAft>
                  <a:spcPts val="0"/>
                </a:spcAft>
                <a:buClr>
                  <a:schemeClr val="dk1"/>
                </a:buClr>
                <a:buSzPts val="2000"/>
                <a:buFont typeface="Arial"/>
                <a:buNone/>
              </a:pPr>
              <a:r>
                <a:rPr lang="en-US" sz="3200" b="1" i="0" u="none" strike="noStrike" cap="none">
                  <a:solidFill>
                    <a:schemeClr val="dk2"/>
                  </a:solidFill>
                  <a:latin typeface="Arial"/>
                  <a:ea typeface="Arial"/>
                  <a:cs typeface="Arial"/>
                  <a:sym typeface="Arial"/>
                </a:rPr>
                <a:t>05</a:t>
              </a:r>
              <a:endParaRPr sz="3200" b="1" i="0" u="none" strike="noStrike" cap="none">
                <a:solidFill>
                  <a:schemeClr val="dk2"/>
                </a:solidFill>
                <a:latin typeface="Arial"/>
                <a:ea typeface="Arial"/>
                <a:cs typeface="Arial"/>
                <a:sym typeface="Arial"/>
              </a:endParaRPr>
            </a:p>
          </p:txBody>
        </p:sp>
        <p:sp>
          <p:nvSpPr>
            <p:cNvPr id="153" name="Google Shape;153;p28"/>
            <p:cNvSpPr txBox="1"/>
            <p:nvPr/>
          </p:nvSpPr>
          <p:spPr>
            <a:xfrm>
              <a:off x="3132138" y="3529458"/>
              <a:ext cx="4813500" cy="532800"/>
            </a:xfrm>
            <a:prstGeom prst="rect">
              <a:avLst/>
            </a:prstGeom>
            <a:noFill/>
            <a:ln>
              <a:noFill/>
            </a:ln>
          </p:spPr>
          <p:txBody>
            <a:bodyPr spcFirstLastPara="1" wrap="square" lIns="0" tIns="91425" rIns="91425" bIns="91425" anchor="ctr"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1600">
                  <a:solidFill>
                    <a:schemeClr val="dk1"/>
                  </a:solidFill>
                </a:rPr>
                <a:t>Getting Stuff Out of Excel </a:t>
              </a:r>
              <a:endParaRPr sz="1100" b="0" i="0" u="none" strike="noStrike" cap="none">
                <a:solidFill>
                  <a:srgbClr val="000000"/>
                </a:solidFill>
                <a:latin typeface="Arial"/>
                <a:ea typeface="Arial"/>
                <a:cs typeface="Arial"/>
                <a:sym typeface="Arial"/>
              </a:endParaRPr>
            </a:p>
          </p:txBody>
        </p:sp>
      </p:grpSp>
      <p:sp>
        <p:nvSpPr>
          <p:cNvPr id="154" name="Google Shape;154;p28"/>
          <p:cNvSpPr txBox="1"/>
          <p:nvPr/>
        </p:nvSpPr>
        <p:spPr>
          <a:xfrm>
            <a:off x="1322136" y="3824304"/>
            <a:ext cx="6480000" cy="532800"/>
          </a:xfrm>
          <a:prstGeom prst="rect">
            <a:avLst/>
          </a:prstGeom>
          <a:noFill/>
          <a:ln>
            <a:noFill/>
          </a:ln>
        </p:spPr>
        <p:txBody>
          <a:bodyPr spcFirstLastPara="1" wrap="square" lIns="0" tIns="91425" rIns="91425" bIns="91425" anchor="ctr"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1600">
                <a:solidFill>
                  <a:schemeClr val="dk1"/>
                </a:solidFill>
              </a:rPr>
              <a:t>Recap &amp; Alternatives to Excel</a:t>
            </a:r>
            <a:endParaRPr sz="1100" b="0" i="0" u="none" strike="noStrike" cap="none">
              <a:solidFill>
                <a:srgbClr val="000000"/>
              </a:solidFill>
              <a:latin typeface="Arial"/>
              <a:ea typeface="Arial"/>
              <a:cs typeface="Arial"/>
              <a:sym typeface="Arial"/>
            </a:endParaRPr>
          </a:p>
        </p:txBody>
      </p:sp>
      <p:cxnSp>
        <p:nvCxnSpPr>
          <p:cNvPr id="155" name="Google Shape;155;p28"/>
          <p:cNvCxnSpPr/>
          <p:nvPr/>
        </p:nvCxnSpPr>
        <p:spPr>
          <a:xfrm rot="10800000">
            <a:off x="1331907" y="3824312"/>
            <a:ext cx="7560600" cy="0"/>
          </a:xfrm>
          <a:prstGeom prst="straightConnector1">
            <a:avLst/>
          </a:prstGeom>
          <a:noFill/>
          <a:ln w="9525" cap="flat" cmpd="sng">
            <a:solidFill>
              <a:srgbClr val="A5A5A5"/>
            </a:solidFill>
            <a:prstDash val="solid"/>
            <a:round/>
            <a:headEnd type="none" w="sm" len="sm"/>
            <a:tailEnd type="none" w="sm" len="sm"/>
          </a:ln>
        </p:spPr>
      </p:cxnSp>
      <p:sp>
        <p:nvSpPr>
          <p:cNvPr id="156" name="Google Shape;156;p28"/>
          <p:cNvSpPr txBox="1"/>
          <p:nvPr/>
        </p:nvSpPr>
        <p:spPr>
          <a:xfrm>
            <a:off x="7725920" y="3816797"/>
            <a:ext cx="1182000" cy="547800"/>
          </a:xfrm>
          <a:prstGeom prst="rect">
            <a:avLst/>
          </a:prstGeom>
          <a:noFill/>
          <a:ln>
            <a:noFill/>
          </a:ln>
        </p:spPr>
        <p:txBody>
          <a:bodyPr spcFirstLastPara="1" wrap="square" lIns="91425" tIns="91425" rIns="0" bIns="91425" anchor="ctr" anchorCtr="0">
            <a:noAutofit/>
          </a:bodyPr>
          <a:lstStyle/>
          <a:p>
            <a:pPr marL="0" marR="0" lvl="0" indent="0" algn="r" rtl="0">
              <a:lnSpc>
                <a:spcPct val="100000"/>
              </a:lnSpc>
              <a:spcBef>
                <a:spcPts val="0"/>
              </a:spcBef>
              <a:spcAft>
                <a:spcPts val="0"/>
              </a:spcAft>
              <a:buClr>
                <a:schemeClr val="dk1"/>
              </a:buClr>
              <a:buSzPts val="2000"/>
              <a:buFont typeface="Arial"/>
              <a:buNone/>
            </a:pPr>
            <a:r>
              <a:rPr lang="en-US" sz="3200" b="1" i="0" u="none" strike="noStrike" cap="none">
                <a:solidFill>
                  <a:schemeClr val="dk2"/>
                </a:solidFill>
                <a:latin typeface="Arial"/>
                <a:ea typeface="Arial"/>
                <a:cs typeface="Arial"/>
                <a:sym typeface="Arial"/>
              </a:rPr>
              <a:t>0</a:t>
            </a:r>
            <a:r>
              <a:rPr lang="en-US" sz="3200" b="1">
                <a:solidFill>
                  <a:schemeClr val="dk2"/>
                </a:solidFill>
              </a:rPr>
              <a:t>6</a:t>
            </a:r>
            <a:endParaRPr sz="3200" b="1"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6"/>
          <p:cNvSpPr txBox="1"/>
          <p:nvPr/>
        </p:nvSpPr>
        <p:spPr>
          <a:xfrm>
            <a:off x="251625" y="268301"/>
            <a:ext cx="2160600" cy="8634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0" i="0" u="none" strike="noStrike" cap="none">
              <a:solidFill>
                <a:schemeClr val="dk2"/>
              </a:solidFill>
              <a:latin typeface="Arial"/>
              <a:ea typeface="Arial"/>
              <a:cs typeface="Arial"/>
              <a:sym typeface="Arial"/>
            </a:endParaRPr>
          </a:p>
        </p:txBody>
      </p:sp>
      <p:sp>
        <p:nvSpPr>
          <p:cNvPr id="406" name="Google Shape;406;p46"/>
          <p:cNvSpPr txBox="1"/>
          <p:nvPr/>
        </p:nvSpPr>
        <p:spPr>
          <a:xfrm>
            <a:off x="251625" y="1131700"/>
            <a:ext cx="2160600" cy="659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Build your own: </a:t>
            </a:r>
            <a:r>
              <a:rPr lang="en-US">
                <a:solidFill>
                  <a:srgbClr val="7F7F7F"/>
                </a:solidFill>
                <a:latin typeface="Consolas"/>
                <a:ea typeface="Consolas"/>
                <a:cs typeface="Consolas"/>
                <a:sym typeface="Consolas"/>
              </a:rPr>
              <a:t>CONCATENATE</a:t>
            </a:r>
            <a:endParaRPr sz="1050" i="0" u="none" strike="noStrike" cap="none">
              <a:solidFill>
                <a:srgbClr val="7F7F7F"/>
              </a:solidFill>
              <a:latin typeface="Consolas"/>
              <a:ea typeface="Consolas"/>
              <a:cs typeface="Consolas"/>
              <a:sym typeface="Consolas"/>
            </a:endParaRPr>
          </a:p>
        </p:txBody>
      </p:sp>
      <p:sp>
        <p:nvSpPr>
          <p:cNvPr id="407" name="Google Shape;407;p46"/>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pic>
        <p:nvPicPr>
          <p:cNvPr id="408" name="Google Shape;408;p46"/>
          <p:cNvPicPr preferRelativeResize="0"/>
          <p:nvPr/>
        </p:nvPicPr>
        <p:blipFill>
          <a:blip r:embed="rId3">
            <a:alphaModFix/>
          </a:blip>
          <a:stretch>
            <a:fillRect/>
          </a:stretch>
        </p:blipFill>
        <p:spPr>
          <a:xfrm>
            <a:off x="4047975" y="1344250"/>
            <a:ext cx="4180200" cy="2455025"/>
          </a:xfrm>
          <a:prstGeom prst="rect">
            <a:avLst/>
          </a:prstGeom>
          <a:noFill/>
          <a:ln>
            <a:noFill/>
          </a:ln>
          <a:effectLst>
            <a:outerShdw blurRad="128588" dist="47625" dir="2700000" algn="bl" rotWithShape="0">
              <a:srgbClr val="000000">
                <a:alpha val="40000"/>
              </a:srgbClr>
            </a:outerShdw>
          </a:effectLst>
        </p:spPr>
      </p:pic>
      <p:sp>
        <p:nvSpPr>
          <p:cNvPr id="409" name="Google Shape;409;p46"/>
          <p:cNvSpPr/>
          <p:nvPr/>
        </p:nvSpPr>
        <p:spPr>
          <a:xfrm>
            <a:off x="4047987" y="2695577"/>
            <a:ext cx="1783200" cy="2286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10" name="Google Shape;410;p46"/>
          <p:cNvSpPr/>
          <p:nvPr/>
        </p:nvSpPr>
        <p:spPr>
          <a:xfrm>
            <a:off x="4047987" y="3570677"/>
            <a:ext cx="932700" cy="1830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11" name="Google Shape;411;p46"/>
          <p:cNvSpPr txBox="1"/>
          <p:nvPr/>
        </p:nvSpPr>
        <p:spPr>
          <a:xfrm>
            <a:off x="235114" y="2895600"/>
            <a:ext cx="2222100" cy="2061600"/>
          </a:xfrm>
          <a:prstGeom prst="rect">
            <a:avLst/>
          </a:prstGeom>
          <a:noFill/>
          <a:ln>
            <a:noFill/>
          </a:ln>
        </p:spPr>
        <p:txBody>
          <a:bodyPr spcFirstLastPara="1" wrap="square" lIns="0" tIns="91425" rIns="91425" bIns="91425" anchor="t" anchorCtr="0">
            <a:noAutofit/>
          </a:bodyPr>
          <a:lstStyle/>
          <a:p>
            <a:pPr marL="182880" marR="0" lvl="0" indent="-157480" algn="l" rtl="0">
              <a:lnSpc>
                <a:spcPct val="100000"/>
              </a:lnSpc>
              <a:spcBef>
                <a:spcPts val="0"/>
              </a:spcBef>
              <a:spcAft>
                <a:spcPts val="0"/>
              </a:spcAft>
              <a:buClr>
                <a:srgbClr val="0F0F14"/>
              </a:buClr>
              <a:buSzPts val="1000"/>
              <a:buFont typeface="Noto Sans Symbols"/>
              <a:buChar char="●"/>
            </a:pPr>
            <a:r>
              <a:rPr lang="en-US" sz="1000">
                <a:solidFill>
                  <a:srgbClr val="0F0F14"/>
                </a:solidFill>
              </a:rPr>
              <a:t>The general syntax for function is: </a:t>
            </a:r>
            <a:br>
              <a:rPr lang="en-US" sz="1000">
                <a:solidFill>
                  <a:srgbClr val="0F0F14"/>
                </a:solidFill>
              </a:rPr>
            </a:br>
            <a:r>
              <a:rPr lang="en-US" sz="1000" b="1">
                <a:solidFill>
                  <a:schemeClr val="accent5"/>
                </a:solidFill>
                <a:latin typeface="Consolas"/>
                <a:ea typeface="Consolas"/>
                <a:cs typeface="Consolas"/>
                <a:sym typeface="Consolas"/>
              </a:rPr>
              <a:t>=FUNCTIONNAME(argument1, …)</a:t>
            </a:r>
            <a:endParaRPr sz="1000" b="1" i="0" u="none" strike="noStrike" cap="none">
              <a:solidFill>
                <a:schemeClr val="accent5"/>
              </a:solidFill>
              <a:latin typeface="Consolas"/>
              <a:ea typeface="Consolas"/>
              <a:cs typeface="Consolas"/>
              <a:sym typeface="Consolas"/>
            </a:endParaRPr>
          </a:p>
          <a:p>
            <a:pPr marL="448056" marR="0" lvl="1" indent="-209801" algn="l" rtl="0">
              <a:lnSpc>
                <a:spcPct val="100000"/>
              </a:lnSpc>
              <a:spcBef>
                <a:spcPts val="1200"/>
              </a:spcBef>
              <a:spcAft>
                <a:spcPts val="0"/>
              </a:spcAft>
              <a:buClr>
                <a:srgbClr val="0F0F14"/>
              </a:buClr>
              <a:buSzPts val="1000"/>
              <a:buFont typeface="Noto Sans Symbols"/>
              <a:buChar char="–"/>
            </a:pPr>
            <a:r>
              <a:rPr lang="en-US" sz="1000">
                <a:solidFill>
                  <a:srgbClr val="0F0F14"/>
                </a:solidFill>
              </a:rPr>
              <a:t>The Function wizard takes care of the syntax, with users needing only to input the arguments.</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1200"/>
              </a:spcBef>
              <a:spcAft>
                <a:spcPts val="1200"/>
              </a:spcAft>
              <a:buClr>
                <a:srgbClr val="0F0F14"/>
              </a:buClr>
              <a:buSzPts val="1000"/>
              <a:buFont typeface="Noto Sans Symbols"/>
              <a:buChar char="–"/>
            </a:pPr>
            <a:r>
              <a:rPr lang="en-US" sz="1000">
                <a:solidFill>
                  <a:srgbClr val="0F0F14"/>
                </a:solidFill>
              </a:rPr>
              <a:t>The wizard offers built-in help and a a link to a help page.</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7"/>
          <p:cNvSpPr txBox="1"/>
          <p:nvPr/>
        </p:nvSpPr>
        <p:spPr>
          <a:xfrm>
            <a:off x="251625" y="268301"/>
            <a:ext cx="2160600" cy="8634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0" i="0" u="none" strike="noStrike" cap="none">
              <a:solidFill>
                <a:schemeClr val="dk2"/>
              </a:solidFill>
              <a:latin typeface="Arial"/>
              <a:ea typeface="Arial"/>
              <a:cs typeface="Arial"/>
              <a:sym typeface="Arial"/>
            </a:endParaRPr>
          </a:p>
        </p:txBody>
      </p:sp>
      <p:sp>
        <p:nvSpPr>
          <p:cNvPr id="417" name="Google Shape;417;p47"/>
          <p:cNvSpPr txBox="1"/>
          <p:nvPr/>
        </p:nvSpPr>
        <p:spPr>
          <a:xfrm>
            <a:off x="251625" y="1131700"/>
            <a:ext cx="2160600" cy="659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Build your own: </a:t>
            </a:r>
            <a:r>
              <a:rPr lang="en-US">
                <a:solidFill>
                  <a:srgbClr val="7F7F7F"/>
                </a:solidFill>
                <a:latin typeface="Consolas"/>
                <a:ea typeface="Consolas"/>
                <a:cs typeface="Consolas"/>
                <a:sym typeface="Consolas"/>
              </a:rPr>
              <a:t>CONCATENATE</a:t>
            </a:r>
            <a:endParaRPr sz="1050" i="0" u="none" strike="noStrike" cap="none">
              <a:solidFill>
                <a:srgbClr val="7F7F7F"/>
              </a:solidFill>
              <a:latin typeface="Consolas"/>
              <a:ea typeface="Consolas"/>
              <a:cs typeface="Consolas"/>
              <a:sym typeface="Consolas"/>
            </a:endParaRPr>
          </a:p>
        </p:txBody>
      </p:sp>
      <p:sp>
        <p:nvSpPr>
          <p:cNvPr id="418" name="Google Shape;418;p47"/>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
        <p:nvSpPr>
          <p:cNvPr id="419" name="Google Shape;419;p47"/>
          <p:cNvSpPr txBox="1"/>
          <p:nvPr/>
        </p:nvSpPr>
        <p:spPr>
          <a:xfrm>
            <a:off x="251625" y="2594725"/>
            <a:ext cx="2160600" cy="20616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1200"/>
              </a:spcBef>
              <a:spcAft>
                <a:spcPts val="0"/>
              </a:spcAft>
              <a:buNone/>
            </a:pPr>
            <a:r>
              <a:rPr lang="en-US" sz="1000" b="1">
                <a:solidFill>
                  <a:schemeClr val="accent5"/>
                </a:solidFill>
                <a:latin typeface="Consolas"/>
                <a:ea typeface="Consolas"/>
                <a:cs typeface="Consolas"/>
                <a:sym typeface="Consolas"/>
              </a:rPr>
              <a:t>=CONCATENATE(arguments)</a:t>
            </a:r>
            <a:endParaRPr sz="1000" b="1">
              <a:solidFill>
                <a:schemeClr val="accent5"/>
              </a:solidFill>
              <a:latin typeface="Consolas"/>
              <a:ea typeface="Consolas"/>
              <a:cs typeface="Consolas"/>
              <a:sym typeface="Consolas"/>
            </a:endParaRPr>
          </a:p>
        </p:txBody>
      </p:sp>
      <p:pic>
        <p:nvPicPr>
          <p:cNvPr id="420" name="Google Shape;420;p47"/>
          <p:cNvPicPr preferRelativeResize="0"/>
          <p:nvPr/>
        </p:nvPicPr>
        <p:blipFill rotWithShape="1">
          <a:blip r:embed="rId3">
            <a:alphaModFix/>
          </a:blip>
          <a:srcRect l="21216" t="26865" r="14841" b="44453"/>
          <a:stretch/>
        </p:blipFill>
        <p:spPr>
          <a:xfrm>
            <a:off x="3861100" y="1678250"/>
            <a:ext cx="4432225" cy="1786987"/>
          </a:xfrm>
          <a:prstGeom prst="rect">
            <a:avLst/>
          </a:prstGeom>
          <a:noFill/>
          <a:ln w="9525" cap="flat" cmpd="sng">
            <a:solidFill>
              <a:srgbClr val="D9D9D9"/>
            </a:solidFill>
            <a:prstDash val="solid"/>
            <a:round/>
            <a:headEnd type="none" w="sm" len="sm"/>
            <a:tailEnd type="none" w="sm" len="sm"/>
          </a:ln>
          <a:effectLst>
            <a:outerShdw blurRad="128588" dist="47625" dir="2700000" algn="bl" rotWithShape="0">
              <a:srgbClr val="000000">
                <a:alpha val="40000"/>
              </a:srgbClr>
            </a:outerShdw>
          </a:effectLst>
        </p:spPr>
      </p:pic>
      <p:sp>
        <p:nvSpPr>
          <p:cNvPr id="421" name="Google Shape;421;p47"/>
          <p:cNvSpPr/>
          <p:nvPr/>
        </p:nvSpPr>
        <p:spPr>
          <a:xfrm>
            <a:off x="3908075" y="1727200"/>
            <a:ext cx="4385400" cy="274200"/>
          </a:xfrm>
          <a:prstGeom prst="roundRect">
            <a:avLst>
              <a:gd name="adj" fmla="val 16667"/>
            </a:avLst>
          </a:prstGeom>
          <a:solidFill>
            <a:srgbClr val="B35F96">
              <a:alpha val="9800"/>
            </a:srgbClr>
          </a:solidFill>
          <a:ln w="12700" cap="flat" cmpd="sng">
            <a:solidFill>
              <a:srgbClr val="B35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8"/>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
        <p:nvSpPr>
          <p:cNvPr id="427" name="Google Shape;427;p48"/>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1" i="0" u="none" strike="noStrike" cap="none">
              <a:solidFill>
                <a:schemeClr val="dk2"/>
              </a:solidFill>
              <a:latin typeface="Arial"/>
              <a:ea typeface="Arial"/>
              <a:cs typeface="Arial"/>
              <a:sym typeface="Arial"/>
            </a:endParaRPr>
          </a:p>
        </p:txBody>
      </p:sp>
      <p:sp>
        <p:nvSpPr>
          <p:cNvPr id="428" name="Google Shape;428;p48"/>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Built-in: Split Text → Columns</a:t>
            </a:r>
            <a:endParaRPr sz="1050" b="0" i="0" u="none" strike="noStrike" cap="none">
              <a:solidFill>
                <a:srgbClr val="7F7F7F"/>
              </a:solidFill>
              <a:latin typeface="Arial"/>
              <a:ea typeface="Arial"/>
              <a:cs typeface="Arial"/>
              <a:sym typeface="Arial"/>
            </a:endParaRPr>
          </a:p>
        </p:txBody>
      </p:sp>
      <p:pic>
        <p:nvPicPr>
          <p:cNvPr id="429" name="Google Shape;429;p48"/>
          <p:cNvPicPr preferRelativeResize="0"/>
          <p:nvPr/>
        </p:nvPicPr>
        <p:blipFill>
          <a:blip r:embed="rId3">
            <a:alphaModFix/>
          </a:blip>
          <a:stretch>
            <a:fillRect/>
          </a:stretch>
        </p:blipFill>
        <p:spPr>
          <a:xfrm>
            <a:off x="3875700" y="1564525"/>
            <a:ext cx="1657552" cy="1333884"/>
          </a:xfrm>
          <a:prstGeom prst="rect">
            <a:avLst/>
          </a:prstGeom>
          <a:noFill/>
          <a:ln>
            <a:noFill/>
          </a:ln>
          <a:effectLst>
            <a:outerShdw blurRad="57150" dist="38100" dir="1560000" algn="bl" rotWithShape="0">
              <a:srgbClr val="000000">
                <a:alpha val="50000"/>
              </a:srgbClr>
            </a:outerShdw>
          </a:effectLst>
        </p:spPr>
      </p:pic>
      <p:pic>
        <p:nvPicPr>
          <p:cNvPr id="430" name="Google Shape;430;p48"/>
          <p:cNvPicPr preferRelativeResize="0"/>
          <p:nvPr/>
        </p:nvPicPr>
        <p:blipFill>
          <a:blip r:embed="rId4">
            <a:alphaModFix/>
          </a:blip>
          <a:stretch>
            <a:fillRect/>
          </a:stretch>
        </p:blipFill>
        <p:spPr>
          <a:xfrm>
            <a:off x="4148198" y="1794778"/>
            <a:ext cx="1657552" cy="1333885"/>
          </a:xfrm>
          <a:prstGeom prst="rect">
            <a:avLst/>
          </a:prstGeom>
          <a:noFill/>
          <a:ln>
            <a:noFill/>
          </a:ln>
          <a:effectLst>
            <a:outerShdw blurRad="57150" dist="38100" dir="1560000" algn="bl" rotWithShape="0">
              <a:srgbClr val="000000">
                <a:alpha val="50000"/>
              </a:srgbClr>
            </a:outerShdw>
          </a:effectLst>
        </p:spPr>
      </p:pic>
      <p:pic>
        <p:nvPicPr>
          <p:cNvPr id="431" name="Google Shape;431;p48"/>
          <p:cNvPicPr preferRelativeResize="0"/>
          <p:nvPr/>
        </p:nvPicPr>
        <p:blipFill>
          <a:blip r:embed="rId5">
            <a:alphaModFix/>
          </a:blip>
          <a:stretch>
            <a:fillRect/>
          </a:stretch>
        </p:blipFill>
        <p:spPr>
          <a:xfrm>
            <a:off x="4453923" y="2079358"/>
            <a:ext cx="1685023" cy="1355992"/>
          </a:xfrm>
          <a:prstGeom prst="rect">
            <a:avLst/>
          </a:prstGeom>
          <a:noFill/>
          <a:ln>
            <a:noFill/>
          </a:ln>
          <a:effectLst>
            <a:outerShdw blurRad="57150" dist="38100" dir="1560000" algn="bl" rotWithShape="0">
              <a:srgbClr val="000000">
                <a:alpha val="50000"/>
              </a:srgbClr>
            </a:outerShdw>
          </a:effectLst>
        </p:spPr>
      </p:pic>
      <p:pic>
        <p:nvPicPr>
          <p:cNvPr id="432" name="Google Shape;432;p48"/>
          <p:cNvPicPr preferRelativeResize="0"/>
          <p:nvPr/>
        </p:nvPicPr>
        <p:blipFill rotWithShape="1">
          <a:blip r:embed="rId6">
            <a:alphaModFix/>
          </a:blip>
          <a:srcRect l="8632" t="30876" r="62905" b="19055"/>
          <a:stretch/>
        </p:blipFill>
        <p:spPr>
          <a:xfrm>
            <a:off x="6536950" y="1543050"/>
            <a:ext cx="1947975" cy="2057400"/>
          </a:xfrm>
          <a:prstGeom prst="rect">
            <a:avLst/>
          </a:prstGeom>
          <a:noFill/>
          <a:ln w="9525" cap="flat" cmpd="sng">
            <a:solidFill>
              <a:srgbClr val="B6D7A8"/>
            </a:solidFill>
            <a:prstDash val="solid"/>
            <a:round/>
            <a:headEnd type="none" w="sm" len="sm"/>
            <a:tailEnd type="none" w="sm" len="sm"/>
          </a:ln>
          <a:effectLst>
            <a:outerShdw blurRad="57150" dist="38100" dir="2100000" algn="bl" rotWithShape="0">
              <a:srgbClr val="000000">
                <a:alpha val="50000"/>
              </a:srgbClr>
            </a:outerShdw>
          </a:effectLst>
        </p:spPr>
      </p:pic>
      <p:sp>
        <p:nvSpPr>
          <p:cNvPr id="433" name="Google Shape;433;p48"/>
          <p:cNvSpPr txBox="1"/>
          <p:nvPr/>
        </p:nvSpPr>
        <p:spPr>
          <a:xfrm>
            <a:off x="384300" y="3706875"/>
            <a:ext cx="2160600" cy="9495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1200"/>
              </a:spcBef>
              <a:spcAft>
                <a:spcPts val="0"/>
              </a:spcAft>
              <a:buNone/>
            </a:pPr>
            <a:r>
              <a:rPr lang="en-US" sz="1000">
                <a:solidFill>
                  <a:schemeClr val="dk1"/>
                </a:solidFill>
              </a:rPr>
              <a:t>Select </a:t>
            </a:r>
            <a:r>
              <a:rPr lang="en-US" sz="1000">
                <a:solidFill>
                  <a:schemeClr val="accent3"/>
                </a:solidFill>
              </a:rPr>
              <a:t>Text to Column </a:t>
            </a:r>
            <a:r>
              <a:rPr lang="en-US" sz="1000">
                <a:solidFill>
                  <a:schemeClr val="dk1"/>
                </a:solidFill>
              </a:rPr>
              <a:t>from the </a:t>
            </a:r>
            <a:r>
              <a:rPr lang="en-US" sz="1000">
                <a:solidFill>
                  <a:schemeClr val="accent3"/>
                </a:solidFill>
              </a:rPr>
              <a:t>Data </a:t>
            </a:r>
            <a:r>
              <a:rPr lang="en-US" sz="1000">
                <a:solidFill>
                  <a:schemeClr val="dk1"/>
                </a:solidFill>
              </a:rPr>
              <a:t>menu. </a:t>
            </a:r>
            <a:endParaRPr sz="1000">
              <a:solidFill>
                <a:schemeClr val="dk1"/>
              </a:solidFill>
            </a:endParaRPr>
          </a:p>
        </p:txBody>
      </p:sp>
      <p:sp>
        <p:nvSpPr>
          <p:cNvPr id="434" name="Google Shape;434;p48"/>
          <p:cNvSpPr txBox="1"/>
          <p:nvPr/>
        </p:nvSpPr>
        <p:spPr>
          <a:xfrm>
            <a:off x="3772725" y="3691025"/>
            <a:ext cx="2576700" cy="8004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1000">
                <a:solidFill>
                  <a:schemeClr val="dk1"/>
                </a:solidFill>
              </a:rPr>
              <a:t>Follow the steps in the</a:t>
            </a:r>
            <a:r>
              <a:rPr lang="en-US" sz="1000">
                <a:solidFill>
                  <a:schemeClr val="accent3"/>
                </a:solidFill>
              </a:rPr>
              <a:t> Text to Column Wizard</a:t>
            </a:r>
            <a:r>
              <a:rPr lang="en-US" sz="1000">
                <a:solidFill>
                  <a:schemeClr val="dk1"/>
                </a:solidFill>
              </a:rPr>
              <a:t>. Make sure the right delimiter is selected (typically a </a:t>
            </a:r>
            <a:r>
              <a:rPr lang="en-US" sz="1000" b="1">
                <a:solidFill>
                  <a:schemeClr val="accent5"/>
                </a:solidFill>
                <a:latin typeface="Consolas"/>
                <a:ea typeface="Consolas"/>
                <a:cs typeface="Consolas"/>
                <a:sym typeface="Consolas"/>
              </a:rPr>
              <a:t>,</a:t>
            </a:r>
            <a:r>
              <a:rPr lang="en-US" sz="1000">
                <a:solidFill>
                  <a:schemeClr val="dk1"/>
                </a:solidFill>
                <a:latin typeface="Consolas"/>
                <a:ea typeface="Consolas"/>
                <a:cs typeface="Consolas"/>
                <a:sym typeface="Consolas"/>
              </a:rPr>
              <a:t> </a:t>
            </a:r>
            <a:r>
              <a:rPr lang="en-US" sz="1000" b="1">
                <a:solidFill>
                  <a:schemeClr val="accent5"/>
                </a:solidFill>
                <a:latin typeface="Consolas"/>
                <a:ea typeface="Consolas"/>
                <a:cs typeface="Consolas"/>
                <a:sym typeface="Consolas"/>
              </a:rPr>
              <a:t>.</a:t>
            </a:r>
            <a:r>
              <a:rPr lang="en-US" sz="1000">
                <a:solidFill>
                  <a:schemeClr val="dk1"/>
                </a:solidFill>
                <a:latin typeface="Consolas"/>
                <a:ea typeface="Consolas"/>
                <a:cs typeface="Consolas"/>
                <a:sym typeface="Consolas"/>
              </a:rPr>
              <a:t> </a:t>
            </a:r>
            <a:r>
              <a:rPr lang="en-US" sz="1000" b="1">
                <a:solidFill>
                  <a:schemeClr val="accent5"/>
                </a:solidFill>
                <a:latin typeface="Consolas"/>
                <a:ea typeface="Consolas"/>
                <a:cs typeface="Consolas"/>
                <a:sym typeface="Consolas"/>
              </a:rPr>
              <a:t>“ ”</a:t>
            </a:r>
            <a:r>
              <a:rPr lang="en-US" sz="1000">
                <a:solidFill>
                  <a:schemeClr val="dk1"/>
                </a:solidFill>
              </a:rPr>
              <a:t> or </a:t>
            </a:r>
            <a:r>
              <a:rPr lang="en-US" sz="1000" b="1">
                <a:solidFill>
                  <a:schemeClr val="accent5"/>
                </a:solidFill>
                <a:latin typeface="Consolas"/>
                <a:ea typeface="Consolas"/>
                <a:cs typeface="Consolas"/>
                <a:sym typeface="Consolas"/>
              </a:rPr>
              <a:t>;</a:t>
            </a:r>
            <a:r>
              <a:rPr lang="en-US" sz="1000">
                <a:solidFill>
                  <a:schemeClr val="dk1"/>
                </a:solidFill>
              </a:rPr>
              <a:t>) by previewing the data in the bottom window. </a:t>
            </a:r>
            <a:endParaRPr sz="1000">
              <a:solidFill>
                <a:schemeClr val="dk1"/>
              </a:solidFill>
            </a:endParaRPr>
          </a:p>
        </p:txBody>
      </p:sp>
      <p:pic>
        <p:nvPicPr>
          <p:cNvPr id="435" name="Google Shape;435;p48"/>
          <p:cNvPicPr preferRelativeResize="0"/>
          <p:nvPr/>
        </p:nvPicPr>
        <p:blipFill rotWithShape="1">
          <a:blip r:embed="rId7">
            <a:alphaModFix/>
          </a:blip>
          <a:srcRect l="27196" t="4809" r="6744" b="21871"/>
          <a:stretch/>
        </p:blipFill>
        <p:spPr>
          <a:xfrm>
            <a:off x="250825" y="1564525"/>
            <a:ext cx="3295325" cy="2057400"/>
          </a:xfrm>
          <a:prstGeom prst="rect">
            <a:avLst/>
          </a:prstGeom>
          <a:noFill/>
          <a:ln>
            <a:noFill/>
          </a:ln>
          <a:effectLst>
            <a:outerShdw blurRad="57150" dist="28575" dir="1800000" algn="bl" rotWithShape="0">
              <a:srgbClr val="000000">
                <a:alpha val="50000"/>
              </a:srgbClr>
            </a:outerShdw>
          </a:effectLst>
        </p:spPr>
      </p:pic>
      <p:sp>
        <p:nvSpPr>
          <p:cNvPr id="436" name="Google Shape;436;p48"/>
          <p:cNvSpPr/>
          <p:nvPr/>
        </p:nvSpPr>
        <p:spPr>
          <a:xfrm>
            <a:off x="2480650" y="1667775"/>
            <a:ext cx="280200" cy="350400"/>
          </a:xfrm>
          <a:prstGeom prst="roundRect">
            <a:avLst>
              <a:gd name="adj" fmla="val 16667"/>
            </a:avLst>
          </a:prstGeom>
          <a:solidFill>
            <a:srgbClr val="B35F96">
              <a:alpha val="980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9"/>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
        <p:nvSpPr>
          <p:cNvPr id="442" name="Google Shape;442;p49"/>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1" i="0" u="none" strike="noStrike" cap="none">
              <a:solidFill>
                <a:schemeClr val="dk2"/>
              </a:solidFill>
              <a:latin typeface="Arial"/>
              <a:ea typeface="Arial"/>
              <a:cs typeface="Arial"/>
              <a:sym typeface="Arial"/>
            </a:endParaRPr>
          </a:p>
        </p:txBody>
      </p:sp>
      <p:sp>
        <p:nvSpPr>
          <p:cNvPr id="443" name="Google Shape;443;p49"/>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Built-in: Deduplicating Rows</a:t>
            </a:r>
            <a:endParaRPr sz="1050" b="0" i="0" u="none" strike="noStrike" cap="none">
              <a:solidFill>
                <a:srgbClr val="7F7F7F"/>
              </a:solidFill>
              <a:latin typeface="Arial"/>
              <a:ea typeface="Arial"/>
              <a:cs typeface="Arial"/>
              <a:sym typeface="Arial"/>
            </a:endParaRPr>
          </a:p>
        </p:txBody>
      </p:sp>
      <p:pic>
        <p:nvPicPr>
          <p:cNvPr id="444" name="Google Shape;444;p49"/>
          <p:cNvPicPr preferRelativeResize="0"/>
          <p:nvPr/>
        </p:nvPicPr>
        <p:blipFill rotWithShape="1">
          <a:blip r:embed="rId3">
            <a:alphaModFix/>
          </a:blip>
          <a:srcRect l="274" t="34118" r="85282" b="9121"/>
          <a:stretch/>
        </p:blipFill>
        <p:spPr>
          <a:xfrm>
            <a:off x="1333400" y="2110050"/>
            <a:ext cx="812400" cy="2100650"/>
          </a:xfrm>
          <a:prstGeom prst="rect">
            <a:avLst/>
          </a:prstGeom>
          <a:noFill/>
          <a:ln w="9525" cap="flat" cmpd="sng">
            <a:solidFill>
              <a:srgbClr val="D9EAD3"/>
            </a:solidFill>
            <a:prstDash val="solid"/>
            <a:round/>
            <a:headEnd type="none" w="sm" len="sm"/>
            <a:tailEnd type="none" w="sm" len="sm"/>
          </a:ln>
          <a:effectLst>
            <a:outerShdw blurRad="57150" dist="38100" dir="1440000" algn="bl" rotWithShape="0">
              <a:srgbClr val="000000">
                <a:alpha val="50000"/>
              </a:srgbClr>
            </a:outerShdw>
          </a:effectLst>
        </p:spPr>
      </p:pic>
      <p:pic>
        <p:nvPicPr>
          <p:cNvPr id="445" name="Google Shape;445;p49"/>
          <p:cNvPicPr preferRelativeResize="0"/>
          <p:nvPr/>
        </p:nvPicPr>
        <p:blipFill rotWithShape="1">
          <a:blip r:embed="rId3">
            <a:alphaModFix/>
          </a:blip>
          <a:srcRect l="767" t="561" r="13010" b="74827"/>
          <a:stretch/>
        </p:blipFill>
        <p:spPr>
          <a:xfrm>
            <a:off x="2373638" y="2110050"/>
            <a:ext cx="5436974" cy="1021124"/>
          </a:xfrm>
          <a:prstGeom prst="rect">
            <a:avLst/>
          </a:prstGeom>
          <a:noFill/>
          <a:ln w="9525" cap="flat" cmpd="sng">
            <a:solidFill>
              <a:srgbClr val="D9EAD3"/>
            </a:solidFill>
            <a:prstDash val="solid"/>
            <a:round/>
            <a:headEnd type="none" w="sm" len="sm"/>
            <a:tailEnd type="none" w="sm" len="sm"/>
          </a:ln>
          <a:effectLst>
            <a:outerShdw blurRad="57150" dist="38100" dir="1440000" algn="bl" rotWithShape="0">
              <a:srgbClr val="000000">
                <a:alpha val="50000"/>
              </a:srgbClr>
            </a:outerShdw>
          </a:effectLst>
        </p:spPr>
      </p:pic>
      <p:sp>
        <p:nvSpPr>
          <p:cNvPr id="446" name="Google Shape;446;p49"/>
          <p:cNvSpPr/>
          <p:nvPr/>
        </p:nvSpPr>
        <p:spPr>
          <a:xfrm>
            <a:off x="5509150" y="2634850"/>
            <a:ext cx="879600" cy="146700"/>
          </a:xfrm>
          <a:prstGeom prst="roundRect">
            <a:avLst>
              <a:gd name="adj" fmla="val 16667"/>
            </a:avLst>
          </a:prstGeom>
          <a:solidFill>
            <a:srgbClr val="B35F96">
              <a:alpha val="2381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9"/>
          <p:cNvSpPr txBox="1"/>
          <p:nvPr/>
        </p:nvSpPr>
        <p:spPr>
          <a:xfrm>
            <a:off x="2425825" y="3405625"/>
            <a:ext cx="5367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To deduplicate rows, first highlight the column you wish to remove duplicates from. Under the </a:t>
            </a:r>
            <a:r>
              <a:rPr lang="en-US" sz="1200">
                <a:solidFill>
                  <a:schemeClr val="accent3"/>
                </a:solidFill>
              </a:rPr>
              <a:t>Data </a:t>
            </a:r>
            <a:r>
              <a:rPr lang="en-US" sz="1200">
                <a:solidFill>
                  <a:schemeClr val="dk1"/>
                </a:solidFill>
              </a:rPr>
              <a:t>heading, click </a:t>
            </a:r>
            <a:r>
              <a:rPr lang="en-US" sz="1200">
                <a:solidFill>
                  <a:schemeClr val="accent3"/>
                </a:solidFill>
              </a:rPr>
              <a:t>Remove Duplicates. </a:t>
            </a:r>
            <a:endParaRPr sz="1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0"/>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
        <p:nvSpPr>
          <p:cNvPr id="453" name="Google Shape;453;p50"/>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1" i="0" u="none" strike="noStrike" cap="none">
              <a:solidFill>
                <a:schemeClr val="dk2"/>
              </a:solidFill>
              <a:latin typeface="Arial"/>
              <a:ea typeface="Arial"/>
              <a:cs typeface="Arial"/>
              <a:sym typeface="Arial"/>
            </a:endParaRPr>
          </a:p>
        </p:txBody>
      </p:sp>
      <p:sp>
        <p:nvSpPr>
          <p:cNvPr id="454" name="Google Shape;454;p50"/>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Built-in: Deduplicating Rows</a:t>
            </a:r>
            <a:endParaRPr sz="1050" b="0" i="0" u="none" strike="noStrike" cap="none">
              <a:solidFill>
                <a:srgbClr val="7F7F7F"/>
              </a:solidFill>
              <a:latin typeface="Arial"/>
              <a:ea typeface="Arial"/>
              <a:cs typeface="Arial"/>
              <a:sym typeface="Arial"/>
            </a:endParaRPr>
          </a:p>
        </p:txBody>
      </p:sp>
      <p:sp>
        <p:nvSpPr>
          <p:cNvPr id="455" name="Google Shape;455;p50"/>
          <p:cNvSpPr txBox="1"/>
          <p:nvPr/>
        </p:nvSpPr>
        <p:spPr>
          <a:xfrm>
            <a:off x="453726" y="1419313"/>
            <a:ext cx="23493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the scary way: </a:t>
            </a:r>
            <a:endParaRPr sz="1050" b="0" i="0" u="none" strike="noStrike" cap="none">
              <a:solidFill>
                <a:srgbClr val="7F7F7F"/>
              </a:solidFill>
              <a:latin typeface="Arial"/>
              <a:ea typeface="Arial"/>
              <a:cs typeface="Arial"/>
              <a:sym typeface="Arial"/>
            </a:endParaRPr>
          </a:p>
        </p:txBody>
      </p:sp>
      <p:pic>
        <p:nvPicPr>
          <p:cNvPr id="456" name="Google Shape;456;p50"/>
          <p:cNvPicPr preferRelativeResize="0"/>
          <p:nvPr/>
        </p:nvPicPr>
        <p:blipFill>
          <a:blip r:embed="rId3">
            <a:alphaModFix/>
          </a:blip>
          <a:stretch>
            <a:fillRect/>
          </a:stretch>
        </p:blipFill>
        <p:spPr>
          <a:xfrm>
            <a:off x="453734" y="1851017"/>
            <a:ext cx="2682300" cy="1192133"/>
          </a:xfrm>
          <a:prstGeom prst="rect">
            <a:avLst/>
          </a:prstGeom>
          <a:noFill/>
          <a:ln>
            <a:noFill/>
          </a:ln>
          <a:effectLst>
            <a:outerShdw blurRad="57150" dist="38100" dir="1740000" algn="bl" rotWithShape="0">
              <a:srgbClr val="000000">
                <a:alpha val="50000"/>
              </a:srgbClr>
            </a:outerShdw>
          </a:effectLst>
        </p:spPr>
      </p:pic>
      <p:pic>
        <p:nvPicPr>
          <p:cNvPr id="457" name="Google Shape;457;p50"/>
          <p:cNvPicPr preferRelativeResize="0"/>
          <p:nvPr/>
        </p:nvPicPr>
        <p:blipFill rotWithShape="1">
          <a:blip r:embed="rId4">
            <a:alphaModFix/>
          </a:blip>
          <a:srcRect t="35183" r="77935" b="11861"/>
          <a:stretch/>
        </p:blipFill>
        <p:spPr>
          <a:xfrm>
            <a:off x="3666650" y="1851025"/>
            <a:ext cx="2017598" cy="2723549"/>
          </a:xfrm>
          <a:prstGeom prst="rect">
            <a:avLst/>
          </a:prstGeom>
          <a:noFill/>
          <a:ln>
            <a:noFill/>
          </a:ln>
          <a:effectLst>
            <a:outerShdw blurRad="57150" dist="28575" dir="3480000" algn="bl" rotWithShape="0">
              <a:srgbClr val="000000">
                <a:alpha val="50000"/>
              </a:srgbClr>
            </a:outerShdw>
          </a:effectLst>
        </p:spPr>
      </p:pic>
      <p:pic>
        <p:nvPicPr>
          <p:cNvPr id="458" name="Google Shape;458;p50"/>
          <p:cNvPicPr preferRelativeResize="0"/>
          <p:nvPr/>
        </p:nvPicPr>
        <p:blipFill rotWithShape="1">
          <a:blip r:embed="rId5">
            <a:alphaModFix/>
          </a:blip>
          <a:srcRect t="35068" r="77071" b="11982"/>
          <a:stretch/>
        </p:blipFill>
        <p:spPr>
          <a:xfrm>
            <a:off x="6214875" y="1851025"/>
            <a:ext cx="2096549" cy="2723549"/>
          </a:xfrm>
          <a:prstGeom prst="rect">
            <a:avLst/>
          </a:prstGeom>
          <a:noFill/>
          <a:ln>
            <a:noFill/>
          </a:ln>
          <a:effectLst>
            <a:outerShdw blurRad="57150" dist="28575" dir="2460000" algn="bl" rotWithShape="0">
              <a:srgbClr val="000000">
                <a:alpha val="50000"/>
              </a:srgbClr>
            </a:outerShdw>
          </a:effectLst>
        </p:spPr>
      </p:pic>
      <p:cxnSp>
        <p:nvCxnSpPr>
          <p:cNvPr id="459" name="Google Shape;459;p50"/>
          <p:cNvCxnSpPr>
            <a:stCxn id="457" idx="3"/>
            <a:endCxn id="458" idx="1"/>
          </p:cNvCxnSpPr>
          <p:nvPr/>
        </p:nvCxnSpPr>
        <p:spPr>
          <a:xfrm>
            <a:off x="5684248" y="3212800"/>
            <a:ext cx="530700" cy="0"/>
          </a:xfrm>
          <a:prstGeom prst="straightConnector1">
            <a:avLst/>
          </a:prstGeom>
          <a:noFill/>
          <a:ln w="19050" cap="flat" cmpd="sng">
            <a:solidFill>
              <a:schemeClr val="accent3"/>
            </a:solidFill>
            <a:prstDash val="solid"/>
            <a:round/>
            <a:headEnd type="none" w="med" len="med"/>
            <a:tailEnd type="triangle" w="med" len="med"/>
          </a:ln>
        </p:spPr>
      </p:cxnSp>
      <p:sp>
        <p:nvSpPr>
          <p:cNvPr id="460" name="Google Shape;460;p50"/>
          <p:cNvSpPr txBox="1"/>
          <p:nvPr/>
        </p:nvSpPr>
        <p:spPr>
          <a:xfrm>
            <a:off x="462500" y="3251475"/>
            <a:ext cx="2817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Excel will ask if you want to expand the selection. If you say no, only the duplicates from one column will be cleaned. The rest of the data will remained unchanged, and the cleaned column will no longer line up with the same entries. </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1"/>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
        <p:nvSpPr>
          <p:cNvPr id="466" name="Google Shape;466;p51"/>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1" i="0" u="none" strike="noStrike" cap="none">
              <a:solidFill>
                <a:schemeClr val="dk2"/>
              </a:solidFill>
              <a:latin typeface="Arial"/>
              <a:ea typeface="Arial"/>
              <a:cs typeface="Arial"/>
              <a:sym typeface="Arial"/>
            </a:endParaRPr>
          </a:p>
        </p:txBody>
      </p:sp>
      <p:sp>
        <p:nvSpPr>
          <p:cNvPr id="467" name="Google Shape;467;p51"/>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Built-in: Deduplicating Rows</a:t>
            </a:r>
            <a:endParaRPr sz="1050" b="0" i="0" u="none" strike="noStrike" cap="none">
              <a:solidFill>
                <a:srgbClr val="7F7F7F"/>
              </a:solidFill>
              <a:latin typeface="Arial"/>
              <a:ea typeface="Arial"/>
              <a:cs typeface="Arial"/>
              <a:sym typeface="Arial"/>
            </a:endParaRPr>
          </a:p>
        </p:txBody>
      </p:sp>
      <p:sp>
        <p:nvSpPr>
          <p:cNvPr id="468" name="Google Shape;468;p51"/>
          <p:cNvSpPr txBox="1"/>
          <p:nvPr/>
        </p:nvSpPr>
        <p:spPr>
          <a:xfrm>
            <a:off x="375676" y="1668200"/>
            <a:ext cx="23493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the safe way: </a:t>
            </a:r>
            <a:endParaRPr sz="1050" b="0" i="0" u="none" strike="noStrike" cap="none">
              <a:solidFill>
                <a:srgbClr val="7F7F7F"/>
              </a:solidFill>
              <a:latin typeface="Arial"/>
              <a:ea typeface="Arial"/>
              <a:cs typeface="Arial"/>
              <a:sym typeface="Arial"/>
            </a:endParaRPr>
          </a:p>
        </p:txBody>
      </p:sp>
      <p:pic>
        <p:nvPicPr>
          <p:cNvPr id="469" name="Google Shape;469;p51"/>
          <p:cNvPicPr preferRelativeResize="0"/>
          <p:nvPr/>
        </p:nvPicPr>
        <p:blipFill>
          <a:blip r:embed="rId3">
            <a:alphaModFix/>
          </a:blip>
          <a:stretch>
            <a:fillRect/>
          </a:stretch>
        </p:blipFill>
        <p:spPr>
          <a:xfrm>
            <a:off x="375674" y="2099900"/>
            <a:ext cx="2682300" cy="1192131"/>
          </a:xfrm>
          <a:prstGeom prst="rect">
            <a:avLst/>
          </a:prstGeom>
          <a:noFill/>
          <a:ln>
            <a:noFill/>
          </a:ln>
          <a:effectLst>
            <a:outerShdw blurRad="57150" dist="38100" dir="1560000" algn="bl" rotWithShape="0">
              <a:srgbClr val="000000">
                <a:alpha val="50000"/>
              </a:srgbClr>
            </a:outerShdw>
          </a:effectLst>
        </p:spPr>
      </p:pic>
      <p:pic>
        <p:nvPicPr>
          <p:cNvPr id="470" name="Google Shape;470;p51"/>
          <p:cNvPicPr preferRelativeResize="0"/>
          <p:nvPr/>
        </p:nvPicPr>
        <p:blipFill>
          <a:blip r:embed="rId4">
            <a:alphaModFix/>
          </a:blip>
          <a:stretch>
            <a:fillRect/>
          </a:stretch>
        </p:blipFill>
        <p:spPr>
          <a:xfrm>
            <a:off x="2224800" y="1771186"/>
            <a:ext cx="2682300" cy="1704122"/>
          </a:xfrm>
          <a:prstGeom prst="rect">
            <a:avLst/>
          </a:prstGeom>
          <a:noFill/>
          <a:ln>
            <a:noFill/>
          </a:ln>
          <a:effectLst>
            <a:outerShdw blurRad="57150" dist="38100" dir="1620000" algn="bl" rotWithShape="0">
              <a:srgbClr val="000000">
                <a:alpha val="50000"/>
              </a:srgbClr>
            </a:outerShdw>
          </a:effectLst>
        </p:spPr>
      </p:pic>
      <p:sp>
        <p:nvSpPr>
          <p:cNvPr id="471" name="Google Shape;471;p51"/>
          <p:cNvSpPr txBox="1"/>
          <p:nvPr/>
        </p:nvSpPr>
        <p:spPr>
          <a:xfrm>
            <a:off x="5651500" y="2326513"/>
            <a:ext cx="2817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If you expand the selection, all the data will be cleaned at once. The rows will remain intact. </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2"/>
          <p:cNvPicPr preferRelativeResize="0"/>
          <p:nvPr/>
        </p:nvPicPr>
        <p:blipFill>
          <a:blip r:embed="rId3">
            <a:alphaModFix/>
          </a:blip>
          <a:stretch>
            <a:fillRect/>
          </a:stretch>
        </p:blipFill>
        <p:spPr>
          <a:xfrm>
            <a:off x="3623475" y="1198775"/>
            <a:ext cx="5029200" cy="2745943"/>
          </a:xfrm>
          <a:prstGeom prst="rect">
            <a:avLst/>
          </a:prstGeom>
          <a:noFill/>
          <a:ln>
            <a:noFill/>
          </a:ln>
          <a:effectLst>
            <a:outerShdw blurRad="128588" dist="47625" dir="2700000" algn="bl" rotWithShape="0">
              <a:srgbClr val="000000">
                <a:alpha val="40000"/>
              </a:srgbClr>
            </a:outerShdw>
          </a:effectLst>
        </p:spPr>
      </p:pic>
      <p:sp>
        <p:nvSpPr>
          <p:cNvPr id="477" name="Google Shape;477;p52"/>
          <p:cNvSpPr txBox="1"/>
          <p:nvPr/>
        </p:nvSpPr>
        <p:spPr>
          <a:xfrm>
            <a:off x="251625" y="268301"/>
            <a:ext cx="2160600" cy="8634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0" i="0" u="none" strike="noStrike" cap="none">
              <a:solidFill>
                <a:schemeClr val="dk2"/>
              </a:solidFill>
              <a:latin typeface="Arial"/>
              <a:ea typeface="Arial"/>
              <a:cs typeface="Arial"/>
              <a:sym typeface="Arial"/>
            </a:endParaRPr>
          </a:p>
        </p:txBody>
      </p:sp>
      <p:sp>
        <p:nvSpPr>
          <p:cNvPr id="478" name="Google Shape;478;p52"/>
          <p:cNvSpPr txBox="1"/>
          <p:nvPr/>
        </p:nvSpPr>
        <p:spPr>
          <a:xfrm>
            <a:off x="251625" y="1131700"/>
            <a:ext cx="2160600" cy="659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Build your own: Lookup Lists with VLOOKUP</a:t>
            </a:r>
            <a:endParaRPr sz="1050" b="0" i="0" u="none" strike="noStrike" cap="none">
              <a:solidFill>
                <a:srgbClr val="7F7F7F"/>
              </a:solidFill>
              <a:latin typeface="Arial"/>
              <a:ea typeface="Arial"/>
              <a:cs typeface="Arial"/>
              <a:sym typeface="Arial"/>
            </a:endParaRPr>
          </a:p>
        </p:txBody>
      </p:sp>
      <p:sp>
        <p:nvSpPr>
          <p:cNvPr id="479" name="Google Shape;479;p52"/>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sp>
        <p:nvSpPr>
          <p:cNvPr id="480" name="Google Shape;480;p52"/>
          <p:cNvSpPr txBox="1"/>
          <p:nvPr/>
        </p:nvSpPr>
        <p:spPr>
          <a:xfrm>
            <a:off x="250825" y="2895600"/>
            <a:ext cx="2160600" cy="2061600"/>
          </a:xfrm>
          <a:prstGeom prst="rect">
            <a:avLst/>
          </a:prstGeom>
          <a:noFill/>
          <a:ln>
            <a:noFill/>
          </a:ln>
        </p:spPr>
        <p:txBody>
          <a:bodyPr spcFirstLastPara="1" wrap="square" lIns="0" tIns="91425" rIns="91425" bIns="91425" anchor="t" anchorCtr="0">
            <a:noAutofit/>
          </a:bodyPr>
          <a:lstStyle/>
          <a:p>
            <a:pPr marL="182880" marR="0" lvl="0" indent="-157480" algn="l" rtl="0">
              <a:lnSpc>
                <a:spcPct val="100000"/>
              </a:lnSpc>
              <a:spcBef>
                <a:spcPts val="0"/>
              </a:spcBef>
              <a:spcAft>
                <a:spcPts val="0"/>
              </a:spcAft>
              <a:buClr>
                <a:srgbClr val="0F0F14"/>
              </a:buClr>
              <a:buSzPts val="1000"/>
              <a:buFont typeface="Noto Sans Symbols"/>
              <a:buChar char="●"/>
            </a:pPr>
            <a:r>
              <a:rPr lang="en-US" sz="1000">
                <a:solidFill>
                  <a:srgbClr val="0F0F14"/>
                </a:solidFill>
              </a:rPr>
              <a:t>The </a:t>
            </a:r>
            <a:r>
              <a:rPr lang="en-US" sz="1000">
                <a:solidFill>
                  <a:srgbClr val="0F0F14"/>
                </a:solidFill>
                <a:latin typeface="Consolas"/>
                <a:ea typeface="Consolas"/>
                <a:cs typeface="Consolas"/>
                <a:sym typeface="Consolas"/>
              </a:rPr>
              <a:t>VLOOKUP</a:t>
            </a:r>
            <a:r>
              <a:rPr lang="en-US" sz="1000">
                <a:solidFill>
                  <a:srgbClr val="0F0F14"/>
                </a:solidFill>
              </a:rPr>
              <a:t> function can be used to find a value in a range or table by row.</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1200"/>
              </a:spcBef>
              <a:spcAft>
                <a:spcPts val="0"/>
              </a:spcAft>
              <a:buClr>
                <a:srgbClr val="0F0F14"/>
              </a:buClr>
              <a:buSzPts val="1000"/>
              <a:buFont typeface="Noto Sans Symbols"/>
              <a:buChar char="–"/>
            </a:pPr>
            <a:r>
              <a:rPr lang="en-US" sz="1000">
                <a:solidFill>
                  <a:srgbClr val="0F0F14"/>
                </a:solidFill>
              </a:rPr>
              <a:t>For example, </a:t>
            </a:r>
            <a:r>
              <a:rPr lang="en-US" sz="1000"/>
              <a:t>look up scientific name by IRN.</a:t>
            </a:r>
            <a:endParaRPr sz="1000">
              <a:solidFill>
                <a:srgbClr val="0F0F1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3"/>
          <p:cNvSpPr txBox="1"/>
          <p:nvPr/>
        </p:nvSpPr>
        <p:spPr>
          <a:xfrm>
            <a:off x="251625" y="268301"/>
            <a:ext cx="2160600" cy="8634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0" i="0" u="none" strike="noStrike" cap="none">
              <a:solidFill>
                <a:schemeClr val="dk2"/>
              </a:solidFill>
              <a:latin typeface="Arial"/>
              <a:ea typeface="Arial"/>
              <a:cs typeface="Arial"/>
              <a:sym typeface="Arial"/>
            </a:endParaRPr>
          </a:p>
        </p:txBody>
      </p:sp>
      <p:sp>
        <p:nvSpPr>
          <p:cNvPr id="486" name="Google Shape;486;p53"/>
          <p:cNvSpPr txBox="1"/>
          <p:nvPr/>
        </p:nvSpPr>
        <p:spPr>
          <a:xfrm>
            <a:off x="251625" y="1131700"/>
            <a:ext cx="2160600" cy="659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Build your own: Lookup Lists with VLOOKUP</a:t>
            </a:r>
            <a:endParaRPr sz="1050" b="0" i="0" u="none" strike="noStrike" cap="none">
              <a:solidFill>
                <a:srgbClr val="7F7F7F"/>
              </a:solidFill>
              <a:latin typeface="Arial"/>
              <a:ea typeface="Arial"/>
              <a:cs typeface="Arial"/>
              <a:sym typeface="Arial"/>
            </a:endParaRPr>
          </a:p>
        </p:txBody>
      </p:sp>
      <p:sp>
        <p:nvSpPr>
          <p:cNvPr id="487" name="Google Shape;487;p53"/>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pic>
        <p:nvPicPr>
          <p:cNvPr id="488" name="Google Shape;488;p53"/>
          <p:cNvPicPr preferRelativeResize="0"/>
          <p:nvPr/>
        </p:nvPicPr>
        <p:blipFill>
          <a:blip r:embed="rId3">
            <a:alphaModFix/>
          </a:blip>
          <a:stretch>
            <a:fillRect/>
          </a:stretch>
        </p:blipFill>
        <p:spPr>
          <a:xfrm>
            <a:off x="3623475" y="1198775"/>
            <a:ext cx="5029200" cy="2745943"/>
          </a:xfrm>
          <a:prstGeom prst="rect">
            <a:avLst/>
          </a:prstGeom>
          <a:noFill/>
          <a:ln>
            <a:noFill/>
          </a:ln>
          <a:effectLst>
            <a:outerShdw blurRad="128588" dist="47625" dir="2700000" algn="bl" rotWithShape="0">
              <a:srgbClr val="000000">
                <a:alpha val="40000"/>
              </a:srgbClr>
            </a:outerShdw>
          </a:effectLst>
        </p:spPr>
      </p:pic>
      <p:sp>
        <p:nvSpPr>
          <p:cNvPr id="489" name="Google Shape;489;p53"/>
          <p:cNvSpPr txBox="1"/>
          <p:nvPr/>
        </p:nvSpPr>
        <p:spPr>
          <a:xfrm>
            <a:off x="250825" y="2895600"/>
            <a:ext cx="2160600" cy="2061600"/>
          </a:xfrm>
          <a:prstGeom prst="rect">
            <a:avLst/>
          </a:prstGeom>
          <a:noFill/>
          <a:ln>
            <a:noFill/>
          </a:ln>
        </p:spPr>
        <p:txBody>
          <a:bodyPr spcFirstLastPara="1" wrap="square" lIns="0" tIns="91425" rIns="91425" bIns="91425" anchor="t" anchorCtr="0">
            <a:noAutofit/>
          </a:bodyPr>
          <a:lstStyle/>
          <a:p>
            <a:pPr marL="182880" marR="0" lvl="0" indent="-154940" algn="l" rtl="0">
              <a:lnSpc>
                <a:spcPct val="100000"/>
              </a:lnSpc>
              <a:spcBef>
                <a:spcPts val="0"/>
              </a:spcBef>
              <a:spcAft>
                <a:spcPts val="0"/>
              </a:spcAft>
              <a:buClr>
                <a:srgbClr val="0F0F14"/>
              </a:buClr>
              <a:buSzPts val="1000"/>
              <a:buFont typeface="Noto Sans Symbols"/>
              <a:buChar char="●"/>
            </a:pPr>
            <a:r>
              <a:rPr lang="en-US" sz="1000">
                <a:solidFill>
                  <a:srgbClr val="0F0F14"/>
                </a:solidFill>
              </a:rPr>
              <a:t>The </a:t>
            </a:r>
            <a:r>
              <a:rPr lang="en-US" sz="1000">
                <a:solidFill>
                  <a:srgbClr val="0F0F14"/>
                </a:solidFill>
                <a:latin typeface="Consolas"/>
                <a:ea typeface="Consolas"/>
                <a:cs typeface="Consolas"/>
                <a:sym typeface="Consolas"/>
              </a:rPr>
              <a:t>VLOOKUP</a:t>
            </a:r>
            <a:r>
              <a:rPr lang="en-US" sz="1000">
                <a:solidFill>
                  <a:srgbClr val="0F0F14"/>
                </a:solidFill>
              </a:rPr>
              <a:t> function requires four arguments:</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300"/>
              </a:spcBef>
              <a:spcAft>
                <a:spcPts val="0"/>
              </a:spcAft>
              <a:buClr>
                <a:srgbClr val="0F0F14"/>
              </a:buClr>
              <a:buSzPts val="1000"/>
              <a:buFont typeface="Noto Sans Symbols"/>
              <a:buChar char="–"/>
            </a:pPr>
            <a:r>
              <a:rPr lang="en-US" sz="1000">
                <a:solidFill>
                  <a:srgbClr val="0F0F14"/>
                </a:solidFill>
              </a:rPr>
              <a:t>The </a:t>
            </a:r>
            <a:r>
              <a:rPr lang="en-US" sz="1000" b="1">
                <a:solidFill>
                  <a:schemeClr val="accent5"/>
                </a:solidFill>
                <a:latin typeface="Consolas"/>
                <a:ea typeface="Consolas"/>
                <a:cs typeface="Consolas"/>
                <a:sym typeface="Consolas"/>
              </a:rPr>
              <a:t>Lookup_value</a:t>
            </a:r>
            <a:r>
              <a:rPr lang="en-US" sz="1000">
                <a:solidFill>
                  <a:srgbClr val="0F0F14"/>
                </a:solidFill>
              </a:rPr>
              <a:t> argument is used to define the value you want to look up. It can be a value, reference or text string.</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300"/>
              </a:spcBef>
              <a:spcAft>
                <a:spcPts val="300"/>
              </a:spcAft>
              <a:buClr>
                <a:srgbClr val="0F0F14"/>
              </a:buClr>
              <a:buSzPts val="1000"/>
              <a:buFont typeface="Noto Sans Symbols"/>
              <a:buChar char="–"/>
            </a:pPr>
            <a:r>
              <a:rPr lang="en-US" sz="1000">
                <a:solidFill>
                  <a:srgbClr val="0F0F14"/>
                </a:solidFill>
              </a:rPr>
              <a:t>The </a:t>
            </a:r>
            <a:r>
              <a:rPr lang="en-US" sz="1000" b="1">
                <a:solidFill>
                  <a:schemeClr val="accent5"/>
                </a:solidFill>
                <a:latin typeface="Consolas"/>
                <a:ea typeface="Consolas"/>
                <a:cs typeface="Consolas"/>
                <a:sym typeface="Consolas"/>
              </a:rPr>
              <a:t>Table_array</a:t>
            </a:r>
            <a:r>
              <a:rPr lang="en-US" sz="1000">
                <a:solidFill>
                  <a:srgbClr val="0F0F14"/>
                </a:solidFill>
              </a:rPr>
              <a:t> argument is used to define the table or range (via reference or table name) where you want to look for the lookup value.</a:t>
            </a:r>
            <a:endParaRPr sz="1000">
              <a:solidFill>
                <a:srgbClr val="0F0F14"/>
              </a:solidFill>
            </a:endParaRPr>
          </a:p>
        </p:txBody>
      </p:sp>
      <p:sp>
        <p:nvSpPr>
          <p:cNvPr id="490" name="Google Shape;490;p53"/>
          <p:cNvSpPr/>
          <p:nvPr/>
        </p:nvSpPr>
        <p:spPr>
          <a:xfrm>
            <a:off x="3623475" y="4191000"/>
            <a:ext cx="2743200" cy="685800"/>
          </a:xfrm>
          <a:prstGeom prst="roundRect">
            <a:avLst>
              <a:gd name="adj" fmla="val 16667"/>
            </a:avLst>
          </a:prstGeom>
          <a:solidFill>
            <a:srgbClr val="E7ECEA"/>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chemeClr val="accent5"/>
                </a:solidFill>
              </a:rPr>
              <a:t>NOTE:</a:t>
            </a:r>
            <a:r>
              <a:rPr lang="en-US" sz="1000"/>
              <a:t> If the </a:t>
            </a:r>
            <a:r>
              <a:rPr lang="en-US" sz="1000">
                <a:latin typeface="Consolas"/>
                <a:ea typeface="Consolas"/>
                <a:cs typeface="Consolas"/>
                <a:sym typeface="Consolas"/>
              </a:rPr>
              <a:t>Lookup_value</a:t>
            </a:r>
            <a:r>
              <a:rPr lang="en-US" sz="1000"/>
              <a:t> is a value or text string, it must be located in the leftmost column of the table or range.</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4"/>
          <p:cNvSpPr txBox="1"/>
          <p:nvPr/>
        </p:nvSpPr>
        <p:spPr>
          <a:xfrm>
            <a:off x="251625" y="268301"/>
            <a:ext cx="2160600" cy="8634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Functions</a:t>
            </a:r>
            <a:endParaRPr sz="2200" b="0" i="0" u="none" strike="noStrike" cap="none">
              <a:solidFill>
                <a:schemeClr val="dk2"/>
              </a:solidFill>
              <a:latin typeface="Arial"/>
              <a:ea typeface="Arial"/>
              <a:cs typeface="Arial"/>
              <a:sym typeface="Arial"/>
            </a:endParaRPr>
          </a:p>
        </p:txBody>
      </p:sp>
      <p:sp>
        <p:nvSpPr>
          <p:cNvPr id="496" name="Google Shape;496;p54"/>
          <p:cNvSpPr txBox="1"/>
          <p:nvPr/>
        </p:nvSpPr>
        <p:spPr>
          <a:xfrm>
            <a:off x="251625" y="1131700"/>
            <a:ext cx="2160600" cy="659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Build your own: Lookup Lists with VLOOKUP</a:t>
            </a:r>
            <a:endParaRPr sz="1050" b="0" i="0" u="none" strike="noStrike" cap="none">
              <a:solidFill>
                <a:srgbClr val="7F7F7F"/>
              </a:solidFill>
              <a:latin typeface="Arial"/>
              <a:ea typeface="Arial"/>
              <a:cs typeface="Arial"/>
              <a:sym typeface="Arial"/>
            </a:endParaRPr>
          </a:p>
        </p:txBody>
      </p:sp>
      <p:sp>
        <p:nvSpPr>
          <p:cNvPr id="497" name="Google Shape;497;p54"/>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MANIPULATING/MANGLING DATA IN EXCEL</a:t>
            </a:r>
            <a:endParaRPr sz="100" b="1" i="0" u="none" strike="noStrike" cap="none">
              <a:solidFill>
                <a:schemeClr val="accent1"/>
              </a:solidFill>
              <a:latin typeface="Arial"/>
              <a:ea typeface="Arial"/>
              <a:cs typeface="Arial"/>
              <a:sym typeface="Arial"/>
            </a:endParaRPr>
          </a:p>
        </p:txBody>
      </p:sp>
      <p:pic>
        <p:nvPicPr>
          <p:cNvPr id="498" name="Google Shape;498;p54"/>
          <p:cNvPicPr preferRelativeResize="0"/>
          <p:nvPr/>
        </p:nvPicPr>
        <p:blipFill>
          <a:blip r:embed="rId3">
            <a:alphaModFix/>
          </a:blip>
          <a:stretch>
            <a:fillRect/>
          </a:stretch>
        </p:blipFill>
        <p:spPr>
          <a:xfrm>
            <a:off x="3623475" y="1198775"/>
            <a:ext cx="5029200" cy="2745943"/>
          </a:xfrm>
          <a:prstGeom prst="rect">
            <a:avLst/>
          </a:prstGeom>
          <a:noFill/>
          <a:ln>
            <a:noFill/>
          </a:ln>
          <a:effectLst>
            <a:outerShdw blurRad="128588" dist="47625" dir="2700000" algn="bl" rotWithShape="0">
              <a:srgbClr val="000000">
                <a:alpha val="40000"/>
              </a:srgbClr>
            </a:outerShdw>
          </a:effectLst>
        </p:spPr>
      </p:pic>
      <p:sp>
        <p:nvSpPr>
          <p:cNvPr id="499" name="Google Shape;499;p54"/>
          <p:cNvSpPr txBox="1"/>
          <p:nvPr/>
        </p:nvSpPr>
        <p:spPr>
          <a:xfrm>
            <a:off x="250825" y="2895600"/>
            <a:ext cx="2160600" cy="2061600"/>
          </a:xfrm>
          <a:prstGeom prst="rect">
            <a:avLst/>
          </a:prstGeom>
          <a:noFill/>
          <a:ln>
            <a:noFill/>
          </a:ln>
        </p:spPr>
        <p:txBody>
          <a:bodyPr spcFirstLastPara="1" wrap="square" lIns="0" tIns="91425" rIns="91425" bIns="91425" anchor="t" anchorCtr="0">
            <a:noAutofit/>
          </a:bodyPr>
          <a:lstStyle/>
          <a:p>
            <a:pPr marL="182880" marR="0" lvl="0" indent="-154940" algn="l" rtl="0">
              <a:lnSpc>
                <a:spcPct val="100000"/>
              </a:lnSpc>
              <a:spcBef>
                <a:spcPts val="0"/>
              </a:spcBef>
              <a:spcAft>
                <a:spcPts val="0"/>
              </a:spcAft>
              <a:buClr>
                <a:srgbClr val="0F0F14"/>
              </a:buClr>
              <a:buSzPts val="1000"/>
              <a:buFont typeface="Noto Sans Symbols"/>
              <a:buChar char="●"/>
            </a:pPr>
            <a:r>
              <a:rPr lang="en-US" sz="1000">
                <a:solidFill>
                  <a:srgbClr val="0F0F14"/>
                </a:solidFill>
              </a:rPr>
              <a:t>The </a:t>
            </a:r>
            <a:r>
              <a:rPr lang="en-US" sz="1000">
                <a:solidFill>
                  <a:srgbClr val="0F0F14"/>
                </a:solidFill>
                <a:latin typeface="Consolas"/>
                <a:ea typeface="Consolas"/>
                <a:cs typeface="Consolas"/>
                <a:sym typeface="Consolas"/>
              </a:rPr>
              <a:t>VLOOKUP</a:t>
            </a:r>
            <a:r>
              <a:rPr lang="en-US" sz="1000">
                <a:solidFill>
                  <a:srgbClr val="0F0F14"/>
                </a:solidFill>
              </a:rPr>
              <a:t> function requires four arguments:</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300"/>
              </a:spcBef>
              <a:spcAft>
                <a:spcPts val="0"/>
              </a:spcAft>
              <a:buClr>
                <a:srgbClr val="0F0F14"/>
              </a:buClr>
              <a:buSzPts val="1000"/>
              <a:buFont typeface="Noto Sans Symbols"/>
              <a:buChar char="–"/>
            </a:pPr>
            <a:r>
              <a:rPr lang="en-US" sz="1000">
                <a:solidFill>
                  <a:srgbClr val="0F0F14"/>
                </a:solidFill>
              </a:rPr>
              <a:t>The </a:t>
            </a:r>
            <a:r>
              <a:rPr lang="en-US" sz="1000" b="1">
                <a:solidFill>
                  <a:schemeClr val="accent5"/>
                </a:solidFill>
                <a:latin typeface="Consolas"/>
                <a:ea typeface="Consolas"/>
                <a:cs typeface="Consolas"/>
                <a:sym typeface="Consolas"/>
              </a:rPr>
              <a:t>Col_index_num</a:t>
            </a:r>
            <a:r>
              <a:rPr lang="en-US" sz="1000">
                <a:solidFill>
                  <a:srgbClr val="0F0F14"/>
                </a:solidFill>
              </a:rPr>
              <a:t> argument is used to define the column number of the column that contains the value to be returned.</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300"/>
              </a:spcBef>
              <a:spcAft>
                <a:spcPts val="300"/>
              </a:spcAft>
              <a:buClr>
                <a:srgbClr val="0F0F14"/>
              </a:buClr>
              <a:buSzPts val="1000"/>
              <a:buFont typeface="Noto Sans Symbols"/>
              <a:buChar char="–"/>
            </a:pPr>
            <a:r>
              <a:rPr lang="en-US" sz="1000">
                <a:solidFill>
                  <a:srgbClr val="0F0F14"/>
                </a:solidFill>
              </a:rPr>
              <a:t>The </a:t>
            </a:r>
            <a:r>
              <a:rPr lang="en-US" sz="1000" b="1">
                <a:solidFill>
                  <a:schemeClr val="accent5"/>
                </a:solidFill>
                <a:latin typeface="Consolas"/>
                <a:ea typeface="Consolas"/>
                <a:cs typeface="Consolas"/>
                <a:sym typeface="Consolas"/>
              </a:rPr>
              <a:t>Range_lookup</a:t>
            </a:r>
            <a:r>
              <a:rPr lang="en-US" sz="1000">
                <a:solidFill>
                  <a:srgbClr val="0F0F14"/>
                </a:solidFill>
              </a:rPr>
              <a:t> argument is used to return an approximate or exact match. Use </a:t>
            </a:r>
            <a:r>
              <a:rPr lang="en-US" sz="1000">
                <a:solidFill>
                  <a:schemeClr val="accent5"/>
                </a:solidFill>
                <a:latin typeface="Consolas"/>
                <a:ea typeface="Consolas"/>
                <a:cs typeface="Consolas"/>
                <a:sym typeface="Consolas"/>
              </a:rPr>
              <a:t>0/FALSE</a:t>
            </a:r>
            <a:r>
              <a:rPr lang="en-US" sz="1000">
                <a:solidFill>
                  <a:srgbClr val="0F0F14"/>
                </a:solidFill>
              </a:rPr>
              <a:t> to prevent approximate matches.</a:t>
            </a:r>
            <a:endParaRPr sz="1000">
              <a:solidFill>
                <a:srgbClr val="0F0F14"/>
              </a:solidFill>
            </a:endParaRPr>
          </a:p>
        </p:txBody>
      </p:sp>
      <p:sp>
        <p:nvSpPr>
          <p:cNvPr id="500" name="Google Shape;500;p54"/>
          <p:cNvSpPr/>
          <p:nvPr/>
        </p:nvSpPr>
        <p:spPr>
          <a:xfrm>
            <a:off x="3623475" y="4191000"/>
            <a:ext cx="3200400" cy="685800"/>
          </a:xfrm>
          <a:prstGeom prst="roundRect">
            <a:avLst>
              <a:gd name="adj" fmla="val 16667"/>
            </a:avLst>
          </a:prstGeom>
          <a:solidFill>
            <a:srgbClr val="E7ECEA"/>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chemeClr val="accent5"/>
                </a:solidFill>
              </a:rPr>
              <a:t>NOTE:</a:t>
            </a:r>
            <a:r>
              <a:rPr lang="en-US" sz="1000"/>
              <a:t> The column number for </a:t>
            </a:r>
            <a:r>
              <a:rPr lang="en-US" sz="1000">
                <a:latin typeface="Consolas"/>
                <a:ea typeface="Consolas"/>
                <a:cs typeface="Consolas"/>
                <a:sym typeface="Consolas"/>
              </a:rPr>
              <a:t>Col_index_num</a:t>
            </a:r>
            <a:r>
              <a:rPr lang="en-US" sz="1000"/>
              <a:t> is specific to the selected table or range. Remember Excel uses one-based indexing.</a:t>
            </a: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55"/>
          <p:cNvPicPr preferRelativeResize="0"/>
          <p:nvPr/>
        </p:nvPicPr>
        <p:blipFill>
          <a:blip r:embed="rId3">
            <a:alphaModFix/>
          </a:blip>
          <a:stretch>
            <a:fillRect/>
          </a:stretch>
        </p:blipFill>
        <p:spPr>
          <a:xfrm>
            <a:off x="5164538" y="1212850"/>
            <a:ext cx="3429000" cy="2286000"/>
          </a:xfrm>
          <a:prstGeom prst="rect">
            <a:avLst/>
          </a:prstGeom>
          <a:noFill/>
          <a:ln>
            <a:noFill/>
          </a:ln>
          <a:effectLst>
            <a:outerShdw blurRad="128588" dist="47625" dir="2700000" algn="bl" rotWithShape="0">
              <a:srgbClr val="000000">
                <a:alpha val="40000"/>
              </a:srgbClr>
            </a:outerShdw>
          </a:effectLst>
        </p:spPr>
      </p:pic>
      <p:sp>
        <p:nvSpPr>
          <p:cNvPr id="506" name="Google Shape;506;p55"/>
          <p:cNvSpPr txBox="1"/>
          <p:nvPr/>
        </p:nvSpPr>
        <p:spPr>
          <a:xfrm>
            <a:off x="250825" y="827425"/>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Getting Data Out of Excel</a:t>
            </a:r>
            <a:endParaRPr sz="2200" b="0" i="0" u="none" strike="noStrike" cap="none">
              <a:solidFill>
                <a:schemeClr val="dk2"/>
              </a:solidFill>
              <a:latin typeface="Arial"/>
              <a:ea typeface="Arial"/>
              <a:cs typeface="Arial"/>
              <a:sym typeface="Arial"/>
            </a:endParaRPr>
          </a:p>
        </p:txBody>
      </p:sp>
      <p:sp>
        <p:nvSpPr>
          <p:cNvPr id="507" name="Google Shape;507;p55"/>
          <p:cNvSpPr txBox="1"/>
          <p:nvPr/>
        </p:nvSpPr>
        <p:spPr>
          <a:xfrm>
            <a:off x="250825" y="1851026"/>
            <a:ext cx="2160600" cy="524100"/>
          </a:xfrm>
          <a:prstGeom prst="rect">
            <a:avLst/>
          </a:prstGeom>
          <a:noFill/>
          <a:ln>
            <a:noFill/>
          </a:ln>
        </p:spPr>
        <p:txBody>
          <a:bodyPr spcFirstLastPara="1" wrap="square" lIns="0" tIns="91425" rIns="91425" bIns="91425" anchor="t" anchorCtr="0">
            <a:noAutofit/>
          </a:bodyPr>
          <a:lstStyle/>
          <a:p>
            <a:pPr marL="0" marR="0" lvl="0" indent="0" algn="l" rtl="0">
              <a:lnSpc>
                <a:spcPct val="115000"/>
              </a:lnSpc>
              <a:spcBef>
                <a:spcPts val="0"/>
              </a:spcBef>
              <a:spcAft>
                <a:spcPts val="0"/>
              </a:spcAft>
              <a:buClr>
                <a:schemeClr val="dk1"/>
              </a:buClr>
              <a:buSzPts val="2000"/>
              <a:buFont typeface="Arial"/>
              <a:buNone/>
            </a:pPr>
            <a:r>
              <a:rPr lang="en-US">
                <a:solidFill>
                  <a:srgbClr val="7F7F7F"/>
                </a:solidFill>
              </a:rPr>
              <a:t>The Safe Way</a:t>
            </a:r>
            <a:endParaRPr>
              <a:solidFill>
                <a:srgbClr val="7F7F7F"/>
              </a:solidFill>
            </a:endParaRPr>
          </a:p>
          <a:p>
            <a:pPr marL="0" marR="0" lvl="0" indent="0" algn="l" rtl="0">
              <a:lnSpc>
                <a:spcPct val="100000"/>
              </a:lnSpc>
              <a:spcBef>
                <a:spcPts val="0"/>
              </a:spcBef>
              <a:spcAft>
                <a:spcPts val="0"/>
              </a:spcAft>
              <a:buClr>
                <a:schemeClr val="dk1"/>
              </a:buClr>
              <a:buSzPts val="2000"/>
              <a:buFont typeface="Arial"/>
              <a:buNone/>
            </a:pPr>
            <a:r>
              <a:rPr lang="en-US" sz="1000">
                <a:solidFill>
                  <a:srgbClr val="7F7F7F"/>
                </a:solidFill>
              </a:rPr>
              <a:t>…without mangling date-type data.</a:t>
            </a:r>
            <a:endParaRPr sz="1000">
              <a:solidFill>
                <a:srgbClr val="7F7F7F"/>
              </a:solidFill>
            </a:endParaRPr>
          </a:p>
        </p:txBody>
      </p:sp>
      <p:sp>
        <p:nvSpPr>
          <p:cNvPr id="508" name="Google Shape;508;p55"/>
          <p:cNvSpPr txBox="1"/>
          <p:nvPr/>
        </p:nvSpPr>
        <p:spPr>
          <a:xfrm>
            <a:off x="250825" y="2895600"/>
            <a:ext cx="2160600" cy="20616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1200"/>
              </a:spcBef>
              <a:spcAft>
                <a:spcPts val="0"/>
              </a:spcAft>
              <a:buNone/>
            </a:pPr>
            <a:r>
              <a:rPr lang="en-US" sz="1000">
                <a:solidFill>
                  <a:schemeClr val="dk1"/>
                </a:solidFill>
              </a:rPr>
              <a:t>Differences between:</a:t>
            </a:r>
            <a:endParaRPr sz="1000">
              <a:solidFill>
                <a:schemeClr val="dk1"/>
              </a:solidFill>
            </a:endParaRPr>
          </a:p>
          <a:p>
            <a:pPr marL="182880" marR="0" lvl="0" indent="-154940" algn="l" rtl="0">
              <a:lnSpc>
                <a:spcPct val="100000"/>
              </a:lnSpc>
              <a:spcBef>
                <a:spcPts val="1200"/>
              </a:spcBef>
              <a:spcAft>
                <a:spcPts val="0"/>
              </a:spcAft>
              <a:buClr>
                <a:schemeClr val="dk1"/>
              </a:buClr>
              <a:buSzPts val="1000"/>
              <a:buChar char="●"/>
            </a:pPr>
            <a:r>
              <a:rPr lang="en-US" sz="1000">
                <a:solidFill>
                  <a:schemeClr val="dk1"/>
                </a:solidFill>
              </a:rPr>
              <a:t>A true CSV</a:t>
            </a:r>
            <a:endParaRPr sz="1000">
              <a:solidFill>
                <a:schemeClr val="dk1"/>
              </a:solidFill>
            </a:endParaRPr>
          </a:p>
          <a:p>
            <a:pPr marL="448056" marR="0" lvl="1" indent="-209801" algn="l" rtl="0">
              <a:lnSpc>
                <a:spcPct val="100000"/>
              </a:lnSpc>
              <a:spcBef>
                <a:spcPts val="1200"/>
              </a:spcBef>
              <a:spcAft>
                <a:spcPts val="0"/>
              </a:spcAft>
              <a:buClr>
                <a:schemeClr val="dk1"/>
              </a:buClr>
              <a:buSzPts val="1000"/>
              <a:buFont typeface="Noto Sans Symbols"/>
              <a:buChar char="–"/>
            </a:pPr>
            <a:r>
              <a:rPr lang="en-US" sz="1000">
                <a:solidFill>
                  <a:schemeClr val="dk1"/>
                </a:solidFill>
              </a:rPr>
              <a:t>where text-delimiter is specified and applied to all fields</a:t>
            </a:r>
            <a:endParaRPr sz="1000" b="0" i="0" u="none" strike="noStrike" cap="none">
              <a:solidFill>
                <a:srgbClr val="000000"/>
              </a:solidFill>
              <a:latin typeface="Arial"/>
              <a:ea typeface="Arial"/>
              <a:cs typeface="Arial"/>
              <a:sym typeface="Arial"/>
            </a:endParaRPr>
          </a:p>
        </p:txBody>
      </p:sp>
      <p:sp>
        <p:nvSpPr>
          <p:cNvPr id="509" name="Google Shape;509;p55"/>
          <p:cNvSpPr txBox="1"/>
          <p:nvPr/>
        </p:nvSpPr>
        <p:spPr>
          <a:xfrm>
            <a:off x="2412200" y="2895600"/>
            <a:ext cx="2160600" cy="20616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1200"/>
              </a:spcBef>
              <a:spcAft>
                <a:spcPts val="0"/>
              </a:spcAft>
              <a:buNone/>
            </a:pPr>
            <a:endParaRPr sz="1000">
              <a:solidFill>
                <a:schemeClr val="dk1"/>
              </a:solidFill>
            </a:endParaRPr>
          </a:p>
          <a:p>
            <a:pPr marL="182880" marR="0" lvl="0" indent="-154940" algn="l" rtl="0">
              <a:lnSpc>
                <a:spcPct val="100000"/>
              </a:lnSpc>
              <a:spcBef>
                <a:spcPts val="1200"/>
              </a:spcBef>
              <a:spcAft>
                <a:spcPts val="0"/>
              </a:spcAft>
              <a:buClr>
                <a:schemeClr val="dk1"/>
              </a:buClr>
              <a:buSzPts val="1000"/>
              <a:buFont typeface="Noto Sans Symbols"/>
              <a:buChar char="●"/>
            </a:pPr>
            <a:r>
              <a:rPr lang="en-US" sz="1000">
                <a:solidFill>
                  <a:schemeClr val="dk1"/>
                </a:solidFill>
              </a:rPr>
              <a:t>An Excel CSV</a:t>
            </a:r>
            <a:endParaRPr sz="1000" b="0" i="0" u="none" strike="noStrike" cap="none">
              <a:solidFill>
                <a:srgbClr val="000000"/>
              </a:solidFill>
              <a:latin typeface="Arial"/>
              <a:ea typeface="Arial"/>
              <a:cs typeface="Arial"/>
              <a:sym typeface="Arial"/>
            </a:endParaRPr>
          </a:p>
          <a:p>
            <a:pPr marL="448056" marR="0" lvl="1" indent="-209801" algn="l" rtl="0">
              <a:lnSpc>
                <a:spcPct val="100000"/>
              </a:lnSpc>
              <a:spcBef>
                <a:spcPts val="1200"/>
              </a:spcBef>
              <a:spcAft>
                <a:spcPts val="0"/>
              </a:spcAft>
              <a:buClr>
                <a:schemeClr val="dk1"/>
              </a:buClr>
              <a:buSzPts val="1000"/>
              <a:buFont typeface="Noto Sans Symbols"/>
              <a:buChar char="–"/>
            </a:pPr>
            <a:r>
              <a:rPr lang="en-US" sz="1000">
                <a:solidFill>
                  <a:schemeClr val="dk1"/>
                </a:solidFill>
              </a:rPr>
              <a:t>where text-delimiter is specified but only applied to text fields</a:t>
            </a:r>
            <a:endParaRPr sz="1000" b="0" i="0" u="none" strike="noStrike" cap="none">
              <a:solidFill>
                <a:srgbClr val="000000"/>
              </a:solidFill>
              <a:latin typeface="Arial"/>
              <a:ea typeface="Arial"/>
              <a:cs typeface="Arial"/>
              <a:sym typeface="Arial"/>
            </a:endParaRPr>
          </a:p>
        </p:txBody>
      </p:sp>
      <p:sp>
        <p:nvSpPr>
          <p:cNvPr id="510" name="Google Shape;510;p55"/>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RECAP</a:t>
            </a:r>
            <a:endParaRPr sz="100" b="1" i="0" u="none" strike="noStrike" cap="none">
              <a:solidFill>
                <a:schemeClr val="accen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WHAT ARE SPREADSHEET TOOLS?</a:t>
            </a:r>
            <a:endParaRPr sz="100" b="1">
              <a:solidFill>
                <a:schemeClr val="accent1"/>
              </a:solidFill>
            </a:endParaRPr>
          </a:p>
        </p:txBody>
      </p:sp>
      <p:sp>
        <p:nvSpPr>
          <p:cNvPr id="162" name="Google Shape;162;p29"/>
          <p:cNvSpPr/>
          <p:nvPr/>
        </p:nvSpPr>
        <p:spPr>
          <a:xfrm>
            <a:off x="6219212" y="1311275"/>
            <a:ext cx="26739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3" name="Google Shape;163;p29"/>
          <p:cNvSpPr txBox="1"/>
          <p:nvPr/>
        </p:nvSpPr>
        <p:spPr>
          <a:xfrm>
            <a:off x="6429900" y="2676827"/>
            <a:ext cx="2244600" cy="11766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None/>
            </a:pPr>
            <a:r>
              <a:rPr lang="en-US" b="1">
                <a:solidFill>
                  <a:schemeClr val="dk1"/>
                </a:solidFill>
              </a:rPr>
              <a:t>Google Sheets</a:t>
            </a:r>
            <a:r>
              <a:rPr lang="en-US">
                <a:solidFill>
                  <a:schemeClr val="dk1"/>
                </a:solidFill>
              </a:rPr>
              <a:t> is part of the Google Apps Suite. If you have a Gmail and Google Drive, you have it. </a:t>
            </a:r>
            <a:endParaRPr sz="1400" b="0" i="0" u="none" strike="noStrike" cap="none">
              <a:solidFill>
                <a:srgbClr val="000000"/>
              </a:solidFill>
              <a:latin typeface="Arial"/>
              <a:ea typeface="Arial"/>
              <a:cs typeface="Arial"/>
              <a:sym typeface="Arial"/>
            </a:endParaRPr>
          </a:p>
        </p:txBody>
      </p:sp>
      <p:sp>
        <p:nvSpPr>
          <p:cNvPr id="164" name="Google Shape;164;p29"/>
          <p:cNvSpPr/>
          <p:nvPr/>
        </p:nvSpPr>
        <p:spPr>
          <a:xfrm>
            <a:off x="250837" y="1311275"/>
            <a:ext cx="26739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 name="Google Shape;165;p29"/>
          <p:cNvSpPr txBox="1"/>
          <p:nvPr/>
        </p:nvSpPr>
        <p:spPr>
          <a:xfrm>
            <a:off x="461525" y="2676850"/>
            <a:ext cx="2244600" cy="11766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None/>
            </a:pPr>
            <a:r>
              <a:rPr lang="en-US" b="1">
                <a:solidFill>
                  <a:schemeClr val="dk1"/>
                </a:solidFill>
              </a:rPr>
              <a:t>Excel</a:t>
            </a:r>
            <a:r>
              <a:rPr lang="en-US">
                <a:solidFill>
                  <a:schemeClr val="dk1"/>
                </a:solidFill>
              </a:rPr>
              <a:t> is Microsoft’s standalone </a:t>
            </a:r>
            <a:r>
              <a:rPr lang="en-US" b="1">
                <a:solidFill>
                  <a:schemeClr val="dk1"/>
                </a:solidFill>
              </a:rPr>
              <a:t>spreadsheet</a:t>
            </a:r>
            <a:r>
              <a:rPr lang="en-US">
                <a:solidFill>
                  <a:schemeClr val="dk1"/>
                </a:solidFill>
              </a:rPr>
              <a:t> program. Available with the Office suite. </a:t>
            </a:r>
            <a:endParaRPr sz="1400" b="0" i="0" u="none" strike="noStrike" cap="none">
              <a:solidFill>
                <a:srgbClr val="000000"/>
              </a:solidFill>
              <a:latin typeface="Arial"/>
              <a:ea typeface="Arial"/>
              <a:cs typeface="Arial"/>
              <a:sym typeface="Arial"/>
            </a:endParaRPr>
          </a:p>
        </p:txBody>
      </p:sp>
      <p:sp>
        <p:nvSpPr>
          <p:cNvPr id="166" name="Google Shape;166;p29"/>
          <p:cNvSpPr/>
          <p:nvPr/>
        </p:nvSpPr>
        <p:spPr>
          <a:xfrm>
            <a:off x="3235025" y="1311275"/>
            <a:ext cx="26739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7" name="Google Shape;167;p29"/>
          <p:cNvSpPr txBox="1"/>
          <p:nvPr/>
        </p:nvSpPr>
        <p:spPr>
          <a:xfrm>
            <a:off x="3445700" y="2676900"/>
            <a:ext cx="2244600" cy="1176600"/>
          </a:xfrm>
          <a:prstGeom prst="rect">
            <a:avLst/>
          </a:prstGeom>
          <a:noFill/>
          <a:ln>
            <a:noFill/>
          </a:ln>
        </p:spPr>
        <p:txBody>
          <a:bodyPr spcFirstLastPara="1" wrap="square" lIns="0" tIns="91425" rIns="91425" bIns="91425" anchor="t" anchorCtr="0">
            <a:normAutofit fontScale="92500"/>
          </a:bodyPr>
          <a:lstStyle/>
          <a:p>
            <a:pPr marL="0" marR="0" lvl="0" indent="0" algn="l" rtl="0">
              <a:lnSpc>
                <a:spcPct val="100000"/>
              </a:lnSpc>
              <a:spcBef>
                <a:spcPts val="0"/>
              </a:spcBef>
              <a:spcAft>
                <a:spcPts val="0"/>
              </a:spcAft>
              <a:buNone/>
            </a:pPr>
            <a:r>
              <a:rPr lang="en-US" b="1">
                <a:solidFill>
                  <a:schemeClr val="dk1"/>
                </a:solidFill>
              </a:rPr>
              <a:t>LibreOffice Calc </a:t>
            </a:r>
            <a:r>
              <a:rPr lang="en-US">
                <a:solidFill>
                  <a:schemeClr val="dk1"/>
                </a:solidFill>
              </a:rPr>
              <a:t>is the “Document Foundation” free open-source spreadsheet program. Available here:  </a:t>
            </a:r>
            <a:r>
              <a:rPr lang="en-US" u="sng">
                <a:solidFill>
                  <a:schemeClr val="hlink"/>
                </a:solidFill>
                <a:hlinkClick r:id="rId3"/>
              </a:rPr>
              <a:t>www.LibreOffice.org</a:t>
            </a:r>
            <a:r>
              <a:rPr lang="en-US">
                <a:solidFill>
                  <a:schemeClr val="dk1"/>
                </a:solidFill>
              </a:rPr>
              <a:t> </a:t>
            </a:r>
            <a:endParaRPr sz="1400" b="0" i="0" u="none" strike="noStrike" cap="none">
              <a:solidFill>
                <a:srgbClr val="000000"/>
              </a:solidFill>
              <a:latin typeface="Arial"/>
              <a:ea typeface="Arial"/>
              <a:cs typeface="Arial"/>
              <a:sym typeface="Arial"/>
            </a:endParaRPr>
          </a:p>
        </p:txBody>
      </p:sp>
      <p:sp>
        <p:nvSpPr>
          <p:cNvPr id="168" name="Google Shape;168;p29"/>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Examples of Spreadsheet Tools</a:t>
            </a:r>
            <a:endParaRPr sz="2200" b="1" i="0" u="none" strike="noStrike" cap="none">
              <a:solidFill>
                <a:schemeClr val="dk2"/>
              </a:solidFill>
              <a:latin typeface="Arial"/>
              <a:ea typeface="Arial"/>
              <a:cs typeface="Arial"/>
              <a:sym typeface="Arial"/>
            </a:endParaRPr>
          </a:p>
        </p:txBody>
      </p:sp>
      <p:pic>
        <p:nvPicPr>
          <p:cNvPr id="169" name="Google Shape;169;p29"/>
          <p:cNvPicPr preferRelativeResize="0"/>
          <p:nvPr/>
        </p:nvPicPr>
        <p:blipFill>
          <a:blip r:embed="rId4">
            <a:alphaModFix/>
          </a:blip>
          <a:stretch>
            <a:fillRect/>
          </a:stretch>
        </p:blipFill>
        <p:spPr>
          <a:xfrm>
            <a:off x="1096291" y="1619600"/>
            <a:ext cx="982981" cy="914401"/>
          </a:xfrm>
          <a:prstGeom prst="rect">
            <a:avLst/>
          </a:prstGeom>
          <a:noFill/>
          <a:ln>
            <a:noFill/>
          </a:ln>
        </p:spPr>
      </p:pic>
      <p:pic>
        <p:nvPicPr>
          <p:cNvPr id="170" name="Google Shape;170;p29"/>
          <p:cNvPicPr preferRelativeResize="0"/>
          <p:nvPr/>
        </p:nvPicPr>
        <p:blipFill>
          <a:blip r:embed="rId5">
            <a:alphaModFix/>
          </a:blip>
          <a:stretch>
            <a:fillRect/>
          </a:stretch>
        </p:blipFill>
        <p:spPr>
          <a:xfrm>
            <a:off x="4110800" y="1619600"/>
            <a:ext cx="914401" cy="914401"/>
          </a:xfrm>
          <a:prstGeom prst="rect">
            <a:avLst/>
          </a:prstGeom>
          <a:noFill/>
          <a:ln>
            <a:noFill/>
          </a:ln>
        </p:spPr>
      </p:pic>
      <p:pic>
        <p:nvPicPr>
          <p:cNvPr id="171" name="Google Shape;171;p29"/>
          <p:cNvPicPr preferRelativeResize="0"/>
          <p:nvPr/>
        </p:nvPicPr>
        <p:blipFill>
          <a:blip r:embed="rId6">
            <a:alphaModFix/>
          </a:blip>
          <a:stretch>
            <a:fillRect/>
          </a:stretch>
        </p:blipFill>
        <p:spPr>
          <a:xfrm>
            <a:off x="7220731" y="1553550"/>
            <a:ext cx="662940" cy="91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6"/>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Recap</a:t>
            </a:r>
            <a:endParaRPr sz="2200" b="1" i="0" u="none" strike="noStrike" cap="none">
              <a:solidFill>
                <a:schemeClr val="dk2"/>
              </a:solidFill>
              <a:latin typeface="Arial"/>
              <a:ea typeface="Arial"/>
              <a:cs typeface="Arial"/>
              <a:sym typeface="Arial"/>
            </a:endParaRPr>
          </a:p>
        </p:txBody>
      </p:sp>
      <p:sp>
        <p:nvSpPr>
          <p:cNvPr id="516" name="Google Shape;516;p56"/>
          <p:cNvSpPr/>
          <p:nvPr/>
        </p:nvSpPr>
        <p:spPr>
          <a:xfrm>
            <a:off x="4812375" y="1311300"/>
            <a:ext cx="40527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7" name="Google Shape;517;p56"/>
          <p:cNvSpPr txBox="1"/>
          <p:nvPr/>
        </p:nvSpPr>
        <p:spPr>
          <a:xfrm>
            <a:off x="5131689" y="1514954"/>
            <a:ext cx="3402000" cy="2338500"/>
          </a:xfrm>
          <a:prstGeom prst="rect">
            <a:avLst/>
          </a:prstGeom>
          <a:noFill/>
          <a:ln>
            <a:noFill/>
          </a:ln>
        </p:spPr>
        <p:txBody>
          <a:bodyPr spcFirstLastPara="1" wrap="square" lIns="0" tIns="91425" rIns="91425" bIns="91425" anchor="t" anchorCtr="0">
            <a:noAutofit/>
          </a:bodyPr>
          <a:lstStyle/>
          <a:p>
            <a:pPr marL="182880" marR="0" lvl="0" indent="-180340" algn="l" rtl="0">
              <a:lnSpc>
                <a:spcPct val="100000"/>
              </a:lnSpc>
              <a:spcBef>
                <a:spcPts val="1200"/>
              </a:spcBef>
              <a:spcAft>
                <a:spcPts val="0"/>
              </a:spcAft>
              <a:buClr>
                <a:schemeClr val="dk1"/>
              </a:buClr>
              <a:buSzPts val="1400"/>
              <a:buFont typeface="Noto Sans Symbols"/>
              <a:buChar char="●"/>
            </a:pPr>
            <a:r>
              <a:rPr lang="en-US">
                <a:solidFill>
                  <a:schemeClr val="dk1"/>
                </a:solidFill>
              </a:rPr>
              <a:t>Alternatives to Excel:</a:t>
            </a:r>
            <a:endParaRPr sz="1400" b="0" i="0" u="none" strike="noStrike" cap="none">
              <a:solidFill>
                <a:srgbClr val="000000"/>
              </a:solidFill>
              <a:latin typeface="Arial"/>
              <a:ea typeface="Arial"/>
              <a:cs typeface="Arial"/>
              <a:sym typeface="Aria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Google Sheets</a:t>
            </a:r>
            <a:endParaRPr sz="1400" b="0" i="0" u="none" strike="noStrike" cap="none">
              <a:solidFill>
                <a:srgbClr val="000000"/>
              </a:solidFill>
              <a:latin typeface="Arial"/>
              <a:ea typeface="Arial"/>
              <a:cs typeface="Arial"/>
              <a:sym typeface="Aria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LibreOffice</a:t>
            </a:r>
            <a:endParaRPr>
              <a:solidFill>
                <a:schemeClr val="dk1"/>
              </a:solidFill>
            </a:endParaRPr>
          </a:p>
          <a:p>
            <a:pPr marL="448056" marR="0" lvl="1" indent="-235201" algn="l" rtl="0">
              <a:lnSpc>
                <a:spcPct val="100000"/>
              </a:lnSpc>
              <a:spcBef>
                <a:spcPts val="1200"/>
              </a:spcBef>
              <a:spcAft>
                <a:spcPts val="1200"/>
              </a:spcAft>
              <a:buClr>
                <a:schemeClr val="dk1"/>
              </a:buClr>
              <a:buSzPts val="1400"/>
              <a:buChar char="–"/>
            </a:pPr>
            <a:r>
              <a:rPr lang="en-US">
                <a:solidFill>
                  <a:schemeClr val="dk1"/>
                </a:solidFill>
              </a:rPr>
              <a:t>Not using spreadsheets…?</a:t>
            </a:r>
            <a:endParaRPr>
              <a:solidFill>
                <a:schemeClr val="dk1"/>
              </a:solidFill>
            </a:endParaRPr>
          </a:p>
        </p:txBody>
      </p:sp>
      <p:sp>
        <p:nvSpPr>
          <p:cNvPr id="518" name="Google Shape;518;p56"/>
          <p:cNvSpPr/>
          <p:nvPr/>
        </p:nvSpPr>
        <p:spPr>
          <a:xfrm>
            <a:off x="250825" y="1311300"/>
            <a:ext cx="40527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56"/>
          <p:cNvSpPr txBox="1"/>
          <p:nvPr/>
        </p:nvSpPr>
        <p:spPr>
          <a:xfrm>
            <a:off x="570139" y="1514954"/>
            <a:ext cx="3402000" cy="2338500"/>
          </a:xfrm>
          <a:prstGeom prst="rect">
            <a:avLst/>
          </a:prstGeom>
          <a:noFill/>
          <a:ln>
            <a:noFill/>
          </a:ln>
        </p:spPr>
        <p:txBody>
          <a:bodyPr spcFirstLastPara="1" wrap="square" lIns="0" tIns="91425" rIns="91425" bIns="91425" anchor="t" anchorCtr="0">
            <a:noAutofit/>
          </a:bodyPr>
          <a:lstStyle/>
          <a:p>
            <a:pPr marL="182880" marR="0" lvl="0" indent="-180340" algn="l" rtl="0">
              <a:lnSpc>
                <a:spcPct val="100000"/>
              </a:lnSpc>
              <a:spcBef>
                <a:spcPts val="1200"/>
              </a:spcBef>
              <a:spcAft>
                <a:spcPts val="0"/>
              </a:spcAft>
              <a:buClr>
                <a:schemeClr val="dk1"/>
              </a:buClr>
              <a:buSzPts val="1400"/>
              <a:buFont typeface="Noto Sans Symbols"/>
              <a:buChar char="●"/>
            </a:pPr>
            <a:r>
              <a:rPr lang="en-US">
                <a:solidFill>
                  <a:schemeClr val="dk1"/>
                </a:solidFill>
              </a:rPr>
              <a:t>Data in spreadsheets:</a:t>
            </a:r>
            <a:endParaRPr sz="1400" b="0" i="0" u="none" strike="noStrike" cap="none">
              <a:solidFill>
                <a:srgbClr val="000000"/>
              </a:solidFill>
              <a:latin typeface="Arial"/>
              <a:ea typeface="Arial"/>
              <a:cs typeface="Arial"/>
              <a:sym typeface="Aria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Good for one-time-use</a:t>
            </a:r>
            <a:endParaRPr sz="1400" b="0" i="0" u="none" strike="noStrike" cap="none">
              <a:solidFill>
                <a:srgbClr val="000000"/>
              </a:solidFill>
              <a:latin typeface="Arial"/>
              <a:ea typeface="Arial"/>
              <a:cs typeface="Arial"/>
              <a:sym typeface="Arial"/>
            </a:endParaRPr>
          </a:p>
          <a:p>
            <a:pPr marL="448056" marR="0" lvl="1" indent="-235201" algn="l" rtl="0">
              <a:lnSpc>
                <a:spcPct val="100000"/>
              </a:lnSpc>
              <a:spcBef>
                <a:spcPts val="1200"/>
              </a:spcBef>
              <a:spcAft>
                <a:spcPts val="0"/>
              </a:spcAft>
              <a:buClr>
                <a:schemeClr val="dk1"/>
              </a:buClr>
              <a:buSzPts val="1400"/>
              <a:buFont typeface="Noto Sans Symbols"/>
              <a:buChar char="–"/>
            </a:pPr>
            <a:r>
              <a:rPr lang="en-US">
                <a:solidFill>
                  <a:schemeClr val="dk1"/>
                </a:solidFill>
              </a:rPr>
              <a:t>Not good for maintaining</a:t>
            </a:r>
            <a:endParaRPr>
              <a:solidFill>
                <a:schemeClr val="dk1"/>
              </a:solidFill>
            </a:endParaRPr>
          </a:p>
          <a:p>
            <a:pPr marL="448056" marR="0" lvl="1" indent="-235201" algn="l" rtl="0">
              <a:lnSpc>
                <a:spcPct val="100000"/>
              </a:lnSpc>
              <a:spcBef>
                <a:spcPts val="1200"/>
              </a:spcBef>
              <a:spcAft>
                <a:spcPts val="1200"/>
              </a:spcAft>
              <a:buClr>
                <a:schemeClr val="dk1"/>
              </a:buClr>
              <a:buSzPts val="1400"/>
              <a:buChar char="–"/>
            </a:pPr>
            <a:r>
              <a:rPr lang="en-US">
                <a:solidFill>
                  <a:schemeClr val="dk1"/>
                </a:solidFill>
              </a:rPr>
              <a:t>…Is it structured? No.</a:t>
            </a:r>
            <a:endParaRPr>
              <a:solidFill>
                <a:schemeClr val="dk1"/>
              </a:solidFill>
            </a:endParaRPr>
          </a:p>
        </p:txBody>
      </p:sp>
      <p:sp>
        <p:nvSpPr>
          <p:cNvPr id="520" name="Google Shape;520;p56"/>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RECAP</a:t>
            </a:r>
            <a:endParaRPr sz="100" b="1" i="0" u="none" strike="noStrike" cap="none">
              <a:solidFill>
                <a:schemeClr val="accen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7"/>
          <p:cNvSpPr/>
          <p:nvPr/>
        </p:nvSpPr>
        <p:spPr>
          <a:xfrm>
            <a:off x="0" y="3976688"/>
            <a:ext cx="9144000" cy="1166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6" name="Google Shape;526;p57"/>
          <p:cNvSpPr txBox="1"/>
          <p:nvPr/>
        </p:nvSpPr>
        <p:spPr>
          <a:xfrm>
            <a:off x="250825" y="0"/>
            <a:ext cx="4195800" cy="3976800"/>
          </a:xfrm>
          <a:prstGeom prst="rect">
            <a:avLst/>
          </a:prstGeom>
          <a:noFill/>
          <a:ln>
            <a:noFill/>
          </a:ln>
        </p:spPr>
        <p:txBody>
          <a:bodyPr spcFirstLastPara="1" wrap="square" lIns="0" tIns="91425" rIns="91425" bIns="0" anchor="ctr" anchorCtr="0">
            <a:normAutofit/>
          </a:bodyPr>
          <a:lstStyle/>
          <a:p>
            <a:pPr marL="0" marR="0" lvl="0" indent="0" algn="l" rtl="0">
              <a:lnSpc>
                <a:spcPct val="90000"/>
              </a:lnSpc>
              <a:spcBef>
                <a:spcPts val="0"/>
              </a:spcBef>
              <a:spcAft>
                <a:spcPts val="0"/>
              </a:spcAft>
              <a:buClr>
                <a:srgbClr val="0F0F14"/>
              </a:buClr>
              <a:buSzPts val="4400"/>
              <a:buFont typeface="Arial"/>
              <a:buNone/>
            </a:pPr>
            <a:r>
              <a:rPr lang="en-US" sz="4400" b="1" i="0" u="none" strike="noStrike" cap="none">
                <a:solidFill>
                  <a:srgbClr val="37816E"/>
                </a:solidFill>
                <a:latin typeface="Arial"/>
                <a:ea typeface="Arial"/>
                <a:cs typeface="Arial"/>
                <a:sym typeface="Arial"/>
              </a:rPr>
              <a:t>Thank you!</a:t>
            </a:r>
            <a:endParaRPr sz="1400" b="0" i="0" u="none" strike="noStrike" cap="none">
              <a:solidFill>
                <a:srgbClr val="37816E"/>
              </a:solidFill>
              <a:latin typeface="Arial"/>
              <a:ea typeface="Arial"/>
              <a:cs typeface="Arial"/>
              <a:sym typeface="Arial"/>
            </a:endParaRPr>
          </a:p>
        </p:txBody>
      </p:sp>
      <p:pic>
        <p:nvPicPr>
          <p:cNvPr id="527" name="Google Shape;527;p57"/>
          <p:cNvPicPr preferRelativeResize="0"/>
          <p:nvPr/>
        </p:nvPicPr>
        <p:blipFill rotWithShape="1">
          <a:blip r:embed="rId3">
            <a:alphaModFix/>
          </a:blip>
          <a:srcRect/>
          <a:stretch/>
        </p:blipFill>
        <p:spPr>
          <a:xfrm>
            <a:off x="250825" y="268308"/>
            <a:ext cx="602326" cy="602326"/>
          </a:xfrm>
          <a:prstGeom prst="rect">
            <a:avLst/>
          </a:prstGeom>
          <a:noFill/>
          <a:ln>
            <a:noFill/>
          </a:ln>
        </p:spPr>
      </p:pic>
      <p:pic>
        <p:nvPicPr>
          <p:cNvPr id="528" name="Google Shape;528;p57"/>
          <p:cNvPicPr preferRelativeResize="0"/>
          <p:nvPr/>
        </p:nvPicPr>
        <p:blipFill rotWithShape="1">
          <a:blip r:embed="rId4">
            <a:alphaModFix/>
          </a:blip>
          <a:srcRect/>
          <a:stretch/>
        </p:blipFill>
        <p:spPr>
          <a:xfrm>
            <a:off x="7316541" y="4201434"/>
            <a:ext cx="1576748" cy="717250"/>
          </a:xfrm>
          <a:prstGeom prst="rect">
            <a:avLst/>
          </a:prstGeom>
          <a:noFill/>
          <a:ln>
            <a:noFill/>
          </a:ln>
        </p:spPr>
      </p:pic>
      <p:sp>
        <p:nvSpPr>
          <p:cNvPr id="529" name="Google Shape;529;p57"/>
          <p:cNvSpPr txBox="1"/>
          <p:nvPr/>
        </p:nvSpPr>
        <p:spPr>
          <a:xfrm>
            <a:off x="5424219" y="184222"/>
            <a:ext cx="3241800" cy="915300"/>
          </a:xfrm>
          <a:prstGeom prst="rect">
            <a:avLst/>
          </a:prstGeom>
          <a:noFill/>
          <a:ln>
            <a:noFill/>
          </a:ln>
        </p:spPr>
        <p:txBody>
          <a:bodyPr spcFirstLastPara="1" wrap="square" lIns="0" tIns="0"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sz="1200" b="1">
                <a:solidFill>
                  <a:srgbClr val="37816E"/>
                </a:solidFill>
              </a:rPr>
              <a:t>Sharon Grant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F0F14"/>
              </a:buClr>
              <a:buSzPts val="2000"/>
              <a:buFont typeface="Arial"/>
              <a:buNone/>
            </a:pPr>
            <a:r>
              <a:rPr lang="en-US" sz="1200">
                <a:solidFill>
                  <a:srgbClr val="0F0F14"/>
                </a:solidFill>
              </a:rPr>
              <a:t>sgrant</a:t>
            </a:r>
            <a:r>
              <a:rPr lang="en-US" sz="1200" b="0" i="0" u="none" strike="noStrike" cap="none">
                <a:solidFill>
                  <a:srgbClr val="0F0F14"/>
                </a:solidFill>
                <a:latin typeface="Arial"/>
                <a:ea typeface="Arial"/>
                <a:cs typeface="Arial"/>
                <a:sym typeface="Arial"/>
              </a:rPr>
              <a:t>@</a:t>
            </a:r>
            <a:r>
              <a:rPr lang="en-US" sz="1200">
                <a:solidFill>
                  <a:srgbClr val="0F0F14"/>
                </a:solidFill>
              </a:rPr>
              <a:t>fieldmuseum</a:t>
            </a:r>
            <a:r>
              <a:rPr lang="en-US" sz="1200" b="0" i="0" u="none" strike="noStrike" cap="none">
                <a:solidFill>
                  <a:srgbClr val="0F0F14"/>
                </a:solidFill>
                <a:latin typeface="Arial"/>
                <a:ea typeface="Arial"/>
                <a:cs typeface="Arial"/>
                <a:sym typeface="Arial"/>
              </a:rPr>
              <a:t>.</a:t>
            </a:r>
            <a:r>
              <a:rPr lang="en-US" sz="1200">
                <a:solidFill>
                  <a:srgbClr val="0F0F14"/>
                </a:solidFill>
              </a:rPr>
              <a:t>org</a:t>
            </a:r>
            <a:r>
              <a:rPr lang="en-US" sz="1200" b="0" i="0" u="none" strike="noStrike" cap="none">
                <a:solidFill>
                  <a:srgbClr val="0F0F14"/>
                </a:solidFill>
                <a:latin typeface="Arial"/>
                <a:ea typeface="Arial"/>
                <a:cs typeface="Arial"/>
                <a:sym typeface="Arial"/>
              </a:rPr>
              <a:t/>
            </a:r>
            <a:br>
              <a:rPr lang="en-US" sz="1200" b="0" i="0" u="none" strike="noStrike" cap="none">
                <a:solidFill>
                  <a:srgbClr val="0F0F14"/>
                </a:solidFill>
                <a:latin typeface="Arial"/>
                <a:ea typeface="Arial"/>
                <a:cs typeface="Arial"/>
                <a:sym typeface="Arial"/>
              </a:rPr>
            </a:br>
            <a:r>
              <a:rPr lang="en-US" sz="1200" b="0" i="0" u="sng" strike="noStrike" cap="none">
                <a:solidFill>
                  <a:srgbClr val="446DCD"/>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t>
            </a: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fieldmuseum</a:t>
            </a:r>
            <a:r>
              <a:rPr lang="en-US" sz="1200" b="0" i="0" u="sng" strike="noStrike" cap="none">
                <a:solidFill>
                  <a:srgbClr val="446DCD"/>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org/</a:t>
            </a:r>
            <a:r>
              <a:rPr lang="en-US" sz="1200">
                <a:solidFill>
                  <a:srgbClr val="0F0F14"/>
                </a:solidFill>
              </a:rPr>
              <a:t> </a:t>
            </a:r>
            <a:endParaRPr sz="1200" b="0" i="0" u="none" strike="noStrike" cap="none">
              <a:solidFill>
                <a:srgbClr val="0F0F14"/>
              </a:solidFill>
              <a:latin typeface="Arial"/>
              <a:ea typeface="Arial"/>
              <a:cs typeface="Arial"/>
              <a:sym typeface="Arial"/>
            </a:endParaRPr>
          </a:p>
        </p:txBody>
      </p:sp>
      <p:sp>
        <p:nvSpPr>
          <p:cNvPr id="530" name="Google Shape;530;p57"/>
          <p:cNvSpPr txBox="1"/>
          <p:nvPr/>
        </p:nvSpPr>
        <p:spPr>
          <a:xfrm>
            <a:off x="5424219" y="1015141"/>
            <a:ext cx="3241800" cy="915300"/>
          </a:xfrm>
          <a:prstGeom prst="rect">
            <a:avLst/>
          </a:prstGeom>
          <a:noFill/>
          <a:ln>
            <a:noFill/>
          </a:ln>
        </p:spPr>
        <p:txBody>
          <a:bodyPr spcFirstLastPara="1" wrap="square" lIns="0" tIns="0"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sz="1200" b="1">
                <a:solidFill>
                  <a:srgbClr val="37816E"/>
                </a:solidFill>
              </a:rPr>
              <a:t>Janeen Jones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F0F14"/>
              </a:buClr>
              <a:buSzPts val="2000"/>
              <a:buFont typeface="Arial"/>
              <a:buNone/>
            </a:pPr>
            <a:r>
              <a:rPr lang="en-US" sz="1200">
                <a:solidFill>
                  <a:srgbClr val="0F0F14"/>
                </a:solidFill>
              </a:rPr>
              <a:t>jjones</a:t>
            </a:r>
            <a:r>
              <a:rPr lang="en-US" sz="1200" b="0" i="0" u="none" strike="noStrike" cap="none">
                <a:solidFill>
                  <a:srgbClr val="0F0F14"/>
                </a:solidFill>
                <a:latin typeface="Arial"/>
                <a:ea typeface="Arial"/>
                <a:cs typeface="Arial"/>
                <a:sym typeface="Arial"/>
              </a:rPr>
              <a:t>@</a:t>
            </a:r>
            <a:r>
              <a:rPr lang="en-US" sz="1200">
                <a:solidFill>
                  <a:srgbClr val="0F0F14"/>
                </a:solidFill>
              </a:rPr>
              <a:t>fieldmuseum</a:t>
            </a:r>
            <a:r>
              <a:rPr lang="en-US" sz="1200" b="0" i="0" u="none" strike="noStrike" cap="none">
                <a:solidFill>
                  <a:srgbClr val="0F0F14"/>
                </a:solidFill>
                <a:latin typeface="Arial"/>
                <a:ea typeface="Arial"/>
                <a:cs typeface="Arial"/>
                <a:sym typeface="Arial"/>
              </a:rPr>
              <a:t>.</a:t>
            </a:r>
            <a:r>
              <a:rPr lang="en-US" sz="1200">
                <a:solidFill>
                  <a:srgbClr val="0F0F14"/>
                </a:solidFill>
              </a:rPr>
              <a:t>org</a:t>
            </a:r>
            <a:r>
              <a:rPr lang="en-US" sz="1200" b="0" i="0" u="none" strike="noStrike" cap="none">
                <a:solidFill>
                  <a:srgbClr val="0F0F14"/>
                </a:solidFill>
                <a:latin typeface="Arial"/>
                <a:ea typeface="Arial"/>
                <a:cs typeface="Arial"/>
                <a:sym typeface="Arial"/>
              </a:rPr>
              <a:t/>
            </a:r>
            <a:br>
              <a:rPr lang="en-US" sz="1200" b="0" i="0" u="none" strike="noStrike" cap="none">
                <a:solidFill>
                  <a:srgbClr val="0F0F14"/>
                </a:solidFill>
                <a:latin typeface="Arial"/>
                <a:ea typeface="Arial"/>
                <a:cs typeface="Arial"/>
                <a:sym typeface="Arial"/>
              </a:rPr>
            </a:br>
            <a:r>
              <a:rPr lang="en-US" sz="1200" b="0" i="0" u="sng" strike="noStrike" cap="none">
                <a:solidFill>
                  <a:srgbClr val="446DCD"/>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t>
            </a: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fieldmuseum</a:t>
            </a:r>
            <a:r>
              <a:rPr lang="en-US" sz="1200" b="0" i="0" u="sng" strike="noStrike" cap="none">
                <a:solidFill>
                  <a:srgbClr val="446DCD"/>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org/</a:t>
            </a:r>
            <a:r>
              <a:rPr lang="en-US" sz="1200">
                <a:solidFill>
                  <a:srgbClr val="0F0F14"/>
                </a:solidFill>
              </a:rPr>
              <a:t> </a:t>
            </a:r>
            <a:endParaRPr sz="1200" b="0" i="0" u="none" strike="noStrike" cap="none">
              <a:solidFill>
                <a:srgbClr val="0F0F14"/>
              </a:solidFill>
              <a:latin typeface="Arial"/>
              <a:ea typeface="Arial"/>
              <a:cs typeface="Arial"/>
              <a:sym typeface="Arial"/>
            </a:endParaRPr>
          </a:p>
        </p:txBody>
      </p:sp>
      <p:sp>
        <p:nvSpPr>
          <p:cNvPr id="531" name="Google Shape;531;p57"/>
          <p:cNvSpPr txBox="1"/>
          <p:nvPr/>
        </p:nvSpPr>
        <p:spPr>
          <a:xfrm>
            <a:off x="5424225" y="1771710"/>
            <a:ext cx="3241800" cy="915300"/>
          </a:xfrm>
          <a:prstGeom prst="rect">
            <a:avLst/>
          </a:prstGeom>
          <a:noFill/>
          <a:ln>
            <a:noFill/>
          </a:ln>
        </p:spPr>
        <p:txBody>
          <a:bodyPr spcFirstLastPara="1" wrap="square" lIns="0" tIns="0"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sz="1200" b="1">
                <a:solidFill>
                  <a:srgbClr val="37816E"/>
                </a:solidFill>
              </a:rPr>
              <a:t>Kate Webbink</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F0F14"/>
              </a:buClr>
              <a:buSzPts val="2000"/>
              <a:buFont typeface="Arial"/>
              <a:buNone/>
            </a:pPr>
            <a:r>
              <a:rPr lang="en-US" sz="1200">
                <a:solidFill>
                  <a:srgbClr val="0F0F14"/>
                </a:solidFill>
              </a:rPr>
              <a:t>kwebbink</a:t>
            </a:r>
            <a:r>
              <a:rPr lang="en-US" sz="1200" b="0" i="0" u="none" strike="noStrike" cap="none">
                <a:solidFill>
                  <a:srgbClr val="0F0F14"/>
                </a:solidFill>
                <a:latin typeface="Arial"/>
                <a:ea typeface="Arial"/>
                <a:cs typeface="Arial"/>
                <a:sym typeface="Arial"/>
              </a:rPr>
              <a:t>@</a:t>
            </a:r>
            <a:r>
              <a:rPr lang="en-US" sz="1200">
                <a:solidFill>
                  <a:srgbClr val="0F0F14"/>
                </a:solidFill>
              </a:rPr>
              <a:t>fieldmusuem</a:t>
            </a:r>
            <a:r>
              <a:rPr lang="en-US" sz="1200" b="0" i="0" u="none" strike="noStrike" cap="none">
                <a:solidFill>
                  <a:srgbClr val="0F0F14"/>
                </a:solidFill>
                <a:latin typeface="Arial"/>
                <a:ea typeface="Arial"/>
                <a:cs typeface="Arial"/>
                <a:sym typeface="Arial"/>
              </a:rPr>
              <a:t>.</a:t>
            </a:r>
            <a:r>
              <a:rPr lang="en-US" sz="1200">
                <a:solidFill>
                  <a:srgbClr val="0F0F14"/>
                </a:solidFill>
              </a:rPr>
              <a:t>org</a:t>
            </a:r>
            <a:r>
              <a:rPr lang="en-US" sz="1200" b="0" i="0" u="none" strike="noStrike" cap="none">
                <a:solidFill>
                  <a:srgbClr val="0F0F14"/>
                </a:solidFill>
                <a:latin typeface="Arial"/>
                <a:ea typeface="Arial"/>
                <a:cs typeface="Arial"/>
                <a:sym typeface="Arial"/>
              </a:rPr>
              <a:t/>
            </a:r>
            <a:br>
              <a:rPr lang="en-US" sz="1200" b="0" i="0" u="none" strike="noStrike" cap="none">
                <a:solidFill>
                  <a:srgbClr val="0F0F14"/>
                </a:solidFill>
                <a:latin typeface="Arial"/>
                <a:ea typeface="Arial"/>
                <a:cs typeface="Arial"/>
                <a:sym typeface="Arial"/>
              </a:rPr>
            </a:b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https://www.fieldmuseum.org/</a:t>
            </a:r>
            <a:r>
              <a:rPr lang="en-US" sz="1200">
                <a:solidFill>
                  <a:srgbClr val="0F0F14"/>
                </a:solidFill>
              </a:rPr>
              <a:t> </a:t>
            </a:r>
            <a:endParaRPr sz="1200" b="0" i="0" u="none" strike="noStrike" cap="none">
              <a:solidFill>
                <a:srgbClr val="0F0F14"/>
              </a:solidFill>
              <a:latin typeface="Arial"/>
              <a:ea typeface="Arial"/>
              <a:cs typeface="Arial"/>
              <a:sym typeface="Arial"/>
            </a:endParaRPr>
          </a:p>
        </p:txBody>
      </p:sp>
      <p:sp>
        <p:nvSpPr>
          <p:cNvPr id="532" name="Google Shape;532;p57"/>
          <p:cNvSpPr txBox="1"/>
          <p:nvPr/>
        </p:nvSpPr>
        <p:spPr>
          <a:xfrm>
            <a:off x="5424225" y="2512735"/>
            <a:ext cx="3241800" cy="915300"/>
          </a:xfrm>
          <a:prstGeom prst="rect">
            <a:avLst/>
          </a:prstGeom>
          <a:noFill/>
          <a:ln>
            <a:noFill/>
          </a:ln>
        </p:spPr>
        <p:txBody>
          <a:bodyPr spcFirstLastPara="1" wrap="square" lIns="0" tIns="0"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sz="1200" b="1">
                <a:solidFill>
                  <a:srgbClr val="37816E"/>
                </a:solidFill>
              </a:rPr>
              <a:t>Abigail McArthur-Self</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F0F14"/>
              </a:buClr>
              <a:buSzPts val="2000"/>
              <a:buFont typeface="Arial"/>
              <a:buNone/>
            </a:pPr>
            <a:r>
              <a:rPr lang="en-US" sz="1200">
                <a:solidFill>
                  <a:srgbClr val="0F0F14"/>
                </a:solidFill>
              </a:rPr>
              <a:t>amcarthur-self</a:t>
            </a:r>
            <a:r>
              <a:rPr lang="en-US" sz="1200" b="0" i="0" u="none" strike="noStrike" cap="none">
                <a:solidFill>
                  <a:srgbClr val="0F0F14"/>
                </a:solidFill>
                <a:latin typeface="Arial"/>
                <a:ea typeface="Arial"/>
                <a:cs typeface="Arial"/>
                <a:sym typeface="Arial"/>
              </a:rPr>
              <a:t>@</a:t>
            </a:r>
            <a:r>
              <a:rPr lang="en-US" sz="1200">
                <a:solidFill>
                  <a:srgbClr val="0F0F14"/>
                </a:solidFill>
              </a:rPr>
              <a:t>fieldmusuem</a:t>
            </a:r>
            <a:r>
              <a:rPr lang="en-US" sz="1200" b="0" i="0" u="none" strike="noStrike" cap="none">
                <a:solidFill>
                  <a:srgbClr val="0F0F14"/>
                </a:solidFill>
                <a:latin typeface="Arial"/>
                <a:ea typeface="Arial"/>
                <a:cs typeface="Arial"/>
                <a:sym typeface="Arial"/>
              </a:rPr>
              <a:t>.</a:t>
            </a:r>
            <a:r>
              <a:rPr lang="en-US" sz="1200">
                <a:solidFill>
                  <a:srgbClr val="0F0F14"/>
                </a:solidFill>
              </a:rPr>
              <a:t>org</a:t>
            </a:r>
            <a:r>
              <a:rPr lang="en-US" sz="1200" b="0" i="0" u="none" strike="noStrike" cap="none">
                <a:solidFill>
                  <a:srgbClr val="0F0F14"/>
                </a:solidFill>
                <a:latin typeface="Arial"/>
                <a:ea typeface="Arial"/>
                <a:cs typeface="Arial"/>
                <a:sym typeface="Arial"/>
              </a:rPr>
              <a:t/>
            </a:r>
            <a:br>
              <a:rPr lang="en-US" sz="1200" b="0" i="0" u="none" strike="noStrike" cap="none">
                <a:solidFill>
                  <a:srgbClr val="0F0F14"/>
                </a:solidFill>
                <a:latin typeface="Arial"/>
                <a:ea typeface="Arial"/>
                <a:cs typeface="Arial"/>
                <a:sym typeface="Arial"/>
              </a:rPr>
            </a:b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https://www.fieldmuseum.org/</a:t>
            </a:r>
            <a:r>
              <a:rPr lang="en-US" sz="1200">
                <a:solidFill>
                  <a:srgbClr val="0F0F14"/>
                </a:solidFill>
              </a:rPr>
              <a:t> </a:t>
            </a:r>
            <a:endParaRPr sz="1200" b="0" i="0" u="none" strike="noStrike" cap="none">
              <a:solidFill>
                <a:srgbClr val="0F0F14"/>
              </a:solidFill>
              <a:latin typeface="Arial"/>
              <a:ea typeface="Arial"/>
              <a:cs typeface="Arial"/>
              <a:sym typeface="Arial"/>
            </a:endParaRPr>
          </a:p>
        </p:txBody>
      </p:sp>
      <p:sp>
        <p:nvSpPr>
          <p:cNvPr id="533" name="Google Shape;533;p57"/>
          <p:cNvSpPr txBox="1"/>
          <p:nvPr/>
        </p:nvSpPr>
        <p:spPr>
          <a:xfrm>
            <a:off x="5424225" y="3350935"/>
            <a:ext cx="3241800" cy="915300"/>
          </a:xfrm>
          <a:prstGeom prst="rect">
            <a:avLst/>
          </a:prstGeom>
          <a:noFill/>
          <a:ln>
            <a:noFill/>
          </a:ln>
        </p:spPr>
        <p:txBody>
          <a:bodyPr spcFirstLastPara="1" wrap="square" lIns="0" tIns="0" rIns="91425" bIns="91425" anchor="t" anchorCtr="0">
            <a:normAutofit/>
          </a:bodyPr>
          <a:lstStyle/>
          <a:p>
            <a:pPr marL="0" marR="0" lvl="0" indent="0" algn="l" rtl="0">
              <a:lnSpc>
                <a:spcPct val="100000"/>
              </a:lnSpc>
              <a:spcBef>
                <a:spcPts val="0"/>
              </a:spcBef>
              <a:spcAft>
                <a:spcPts val="0"/>
              </a:spcAft>
              <a:buClr>
                <a:srgbClr val="0F0F14"/>
              </a:buClr>
              <a:buSzPts val="2000"/>
              <a:buFont typeface="Arial"/>
              <a:buNone/>
            </a:pPr>
            <a:r>
              <a:rPr lang="en-US" sz="1200" b="1">
                <a:solidFill>
                  <a:srgbClr val="37816E"/>
                </a:solidFill>
              </a:rPr>
              <a:t>Alexis Ramirez</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F0F14"/>
              </a:buClr>
              <a:buSzPts val="2000"/>
              <a:buFont typeface="Arial"/>
              <a:buNone/>
            </a:pPr>
            <a:r>
              <a:rPr lang="en-US" sz="1200">
                <a:solidFill>
                  <a:srgbClr val="0F0F14"/>
                </a:solidFill>
              </a:rPr>
              <a:t>aramirez</a:t>
            </a:r>
            <a:r>
              <a:rPr lang="en-US" sz="1200" b="0" i="0" u="none" strike="noStrike" cap="none">
                <a:solidFill>
                  <a:srgbClr val="0F0F14"/>
                </a:solidFill>
                <a:latin typeface="Arial"/>
                <a:ea typeface="Arial"/>
                <a:cs typeface="Arial"/>
                <a:sym typeface="Arial"/>
              </a:rPr>
              <a:t>@</a:t>
            </a:r>
            <a:r>
              <a:rPr lang="en-US" sz="1200">
                <a:solidFill>
                  <a:srgbClr val="0F0F14"/>
                </a:solidFill>
              </a:rPr>
              <a:t>fieldmusuem</a:t>
            </a:r>
            <a:r>
              <a:rPr lang="en-US" sz="1200" b="0" i="0" u="none" strike="noStrike" cap="none">
                <a:solidFill>
                  <a:srgbClr val="0F0F14"/>
                </a:solidFill>
                <a:latin typeface="Arial"/>
                <a:ea typeface="Arial"/>
                <a:cs typeface="Arial"/>
                <a:sym typeface="Arial"/>
              </a:rPr>
              <a:t>.</a:t>
            </a:r>
            <a:r>
              <a:rPr lang="en-US" sz="1200">
                <a:solidFill>
                  <a:srgbClr val="0F0F14"/>
                </a:solidFill>
              </a:rPr>
              <a:t>org</a:t>
            </a:r>
            <a:r>
              <a:rPr lang="en-US" sz="1200" b="0" i="0" u="none" strike="noStrike" cap="none">
                <a:solidFill>
                  <a:srgbClr val="0F0F14"/>
                </a:solidFill>
                <a:latin typeface="Arial"/>
                <a:ea typeface="Arial"/>
                <a:cs typeface="Arial"/>
                <a:sym typeface="Arial"/>
              </a:rPr>
              <a:t/>
            </a:r>
            <a:br>
              <a:rPr lang="en-US" sz="1200" b="0" i="0" u="none" strike="noStrike" cap="none">
                <a:solidFill>
                  <a:srgbClr val="0F0F14"/>
                </a:solidFill>
                <a:latin typeface="Arial"/>
                <a:ea typeface="Arial"/>
                <a:cs typeface="Arial"/>
                <a:sym typeface="Arial"/>
              </a:rPr>
            </a:br>
            <a:r>
              <a:rPr lang="en-US" sz="1200" u="sng">
                <a:solidFill>
                  <a:srgbClr val="446DCD"/>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https://www.fieldmuseum.org/</a:t>
            </a:r>
            <a:r>
              <a:rPr lang="en-US" sz="1200">
                <a:solidFill>
                  <a:srgbClr val="0F0F14"/>
                </a:solidFill>
              </a:rPr>
              <a:t> </a:t>
            </a:r>
            <a:endParaRPr sz="1200" b="0" i="0" u="none" strike="noStrike" cap="none">
              <a:solidFill>
                <a:srgbClr val="0F0F1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p:nvPr/>
        </p:nvSpPr>
        <p:spPr>
          <a:xfrm>
            <a:off x="6056787" y="268291"/>
            <a:ext cx="2808300" cy="3312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WHAT ARE SPREADSHEET TOOLS?</a:t>
            </a:r>
            <a:endParaRPr sz="100" b="1">
              <a:solidFill>
                <a:schemeClr val="accent1"/>
              </a:solidFill>
            </a:endParaRPr>
          </a:p>
        </p:txBody>
      </p:sp>
      <p:sp>
        <p:nvSpPr>
          <p:cNvPr id="177" name="Google Shape;177;p30"/>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1"/>
                </a:solidFill>
              </a:rPr>
              <a:t>What Can/Can’t Excel Do?</a:t>
            </a:r>
            <a:endParaRPr sz="2200" b="1" i="0" u="none" strike="noStrike" cap="none">
              <a:solidFill>
                <a:schemeClr val="dk2"/>
              </a:solidFill>
              <a:latin typeface="Arial"/>
              <a:ea typeface="Arial"/>
              <a:cs typeface="Arial"/>
              <a:sym typeface="Arial"/>
            </a:endParaRPr>
          </a:p>
        </p:txBody>
      </p:sp>
      <p:graphicFrame>
        <p:nvGraphicFramePr>
          <p:cNvPr id="178" name="Google Shape;178;p30"/>
          <p:cNvGraphicFramePr/>
          <p:nvPr/>
        </p:nvGraphicFramePr>
        <p:xfrm>
          <a:off x="676451" y="1815146"/>
          <a:ext cx="7791100" cy="2720565"/>
        </p:xfrm>
        <a:graphic>
          <a:graphicData uri="http://schemas.openxmlformats.org/drawingml/2006/table">
            <a:tbl>
              <a:tblPr firstRow="1" bandRow="1">
                <a:noFill/>
                <a:tableStyleId>{F9DF64F5-D5B2-416E-ABCC-800FBBFD3A27}</a:tableStyleId>
              </a:tblPr>
              <a:tblGrid>
                <a:gridCol w="3541375"/>
                <a:gridCol w="1416575"/>
                <a:gridCol w="1416575"/>
                <a:gridCol w="1416575"/>
              </a:tblGrid>
              <a:tr h="437775">
                <a:tc>
                  <a:txBody>
                    <a:bodyPr/>
                    <a:lstStyle/>
                    <a:p>
                      <a:pPr marL="0" marR="0" lvl="0" indent="0" algn="l" rtl="0">
                        <a:lnSpc>
                          <a:spcPct val="100000"/>
                        </a:lnSpc>
                        <a:spcBef>
                          <a:spcPts val="0"/>
                        </a:spcBef>
                        <a:spcAft>
                          <a:spcPts val="0"/>
                        </a:spcAft>
                        <a:buClr>
                          <a:srgbClr val="000000"/>
                        </a:buClr>
                        <a:buSzPts val="1000"/>
                        <a:buFont typeface="Arial"/>
                        <a:buNone/>
                      </a:pPr>
                      <a:endParaRPr sz="1200" u="none" strike="noStrike" cap="none">
                        <a:solidFill>
                          <a:schemeClr val="dk2"/>
                        </a:solidFill>
                      </a:endParaRPr>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ACBDB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a:solidFill>
                            <a:schemeClr val="dk2"/>
                          </a:solidFill>
                        </a:rPr>
                        <a:t>Excel</a:t>
                      </a:r>
                      <a:endParaRPr sz="1000" u="none" strike="noStrike" cap="none">
                        <a:solidFill>
                          <a:schemeClr val="dk2"/>
                        </a:solidFill>
                      </a:endParaRPr>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ACBDBD"/>
                    </a:solidFill>
                  </a:tcPr>
                </a:tc>
                <a:tc>
                  <a:txBody>
                    <a:bodyPr/>
                    <a:lstStyle/>
                    <a:p>
                      <a:pPr marL="0" marR="0" lvl="0" indent="0" algn="ctr" rtl="0">
                        <a:lnSpc>
                          <a:spcPct val="100000"/>
                        </a:lnSpc>
                        <a:spcBef>
                          <a:spcPts val="0"/>
                        </a:spcBef>
                        <a:spcAft>
                          <a:spcPts val="0"/>
                        </a:spcAft>
                        <a:buNone/>
                      </a:pPr>
                      <a:r>
                        <a:rPr lang="en-US" sz="1000">
                          <a:solidFill>
                            <a:schemeClr val="dk2"/>
                          </a:solidFill>
                        </a:rPr>
                        <a:t>LibreOffice Calc</a:t>
                      </a:r>
                      <a:endParaRPr sz="1000">
                        <a:solidFill>
                          <a:schemeClr val="dk2"/>
                        </a:solidFill>
                      </a:endParaRPr>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ACBDBD"/>
                    </a:solidFill>
                  </a:tcPr>
                </a:tc>
                <a:tc>
                  <a:txBody>
                    <a:bodyPr/>
                    <a:lstStyle/>
                    <a:p>
                      <a:pPr marL="0" marR="0" lvl="0" indent="0" algn="ctr" rtl="0">
                        <a:lnSpc>
                          <a:spcPct val="100000"/>
                        </a:lnSpc>
                        <a:spcBef>
                          <a:spcPts val="0"/>
                        </a:spcBef>
                        <a:spcAft>
                          <a:spcPts val="0"/>
                        </a:spcAft>
                        <a:buNone/>
                      </a:pPr>
                      <a:r>
                        <a:rPr lang="en-US" sz="1000">
                          <a:solidFill>
                            <a:schemeClr val="dk2"/>
                          </a:solidFill>
                        </a:rPr>
                        <a:t>Google Slides</a:t>
                      </a:r>
                      <a:endParaRPr sz="1000">
                        <a:solidFill>
                          <a:schemeClr val="dk2"/>
                        </a:solidFill>
                      </a:endParaRPr>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ACBDBD"/>
                    </a:solidFill>
                  </a:tcPr>
                </a:tc>
              </a:tr>
              <a:tr h="0">
                <a:tc>
                  <a:txBody>
                    <a:bodyPr/>
                    <a:lstStyle/>
                    <a:p>
                      <a:pPr marL="0" marR="0" lvl="0" indent="0" algn="l" rtl="0">
                        <a:lnSpc>
                          <a:spcPct val="100000"/>
                        </a:lnSpc>
                        <a:spcBef>
                          <a:spcPts val="0"/>
                        </a:spcBef>
                        <a:spcAft>
                          <a:spcPts val="0"/>
                        </a:spcAft>
                        <a:buClr>
                          <a:srgbClr val="000000"/>
                        </a:buClr>
                        <a:buSzPts val="1400"/>
                        <a:buFont typeface="Arial"/>
                        <a:buNone/>
                      </a:pPr>
                      <a:r>
                        <a:rPr lang="en-US" sz="1000"/>
                        <a:t>Formulas</a:t>
                      </a:r>
                      <a:endParaRPr sz="10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r>
              <a:tr h="100000">
                <a:tc>
                  <a:txBody>
                    <a:bodyPr/>
                    <a:lstStyle/>
                    <a:p>
                      <a:pPr marL="0" marR="0" lvl="0" indent="0" algn="l" rtl="0">
                        <a:lnSpc>
                          <a:spcPct val="100000"/>
                        </a:lnSpc>
                        <a:spcBef>
                          <a:spcPts val="0"/>
                        </a:spcBef>
                        <a:spcAft>
                          <a:spcPts val="0"/>
                        </a:spcAft>
                        <a:buClr>
                          <a:srgbClr val="000000"/>
                        </a:buClr>
                        <a:buSzPts val="1400"/>
                        <a:buFont typeface="Arial"/>
                        <a:buNone/>
                      </a:pPr>
                      <a:r>
                        <a:rPr lang="en-US" sz="1000"/>
                        <a:t>Charts &amp; Graphs</a:t>
                      </a:r>
                      <a:endParaRPr sz="10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r>
              <a:tr h="100000">
                <a:tc>
                  <a:txBody>
                    <a:bodyPr/>
                    <a:lstStyle/>
                    <a:p>
                      <a:pPr marL="0" marR="0" lvl="0" indent="0" algn="l" rtl="0">
                        <a:lnSpc>
                          <a:spcPct val="100000"/>
                        </a:lnSpc>
                        <a:spcBef>
                          <a:spcPts val="0"/>
                        </a:spcBef>
                        <a:spcAft>
                          <a:spcPts val="0"/>
                        </a:spcAft>
                        <a:buClr>
                          <a:srgbClr val="000000"/>
                        </a:buClr>
                        <a:buSzPts val="1400"/>
                        <a:buFont typeface="Arial"/>
                        <a:buNone/>
                      </a:pPr>
                      <a:r>
                        <a:rPr lang="en-US" sz="1000"/>
                        <a:t>Auto-formats fields</a:t>
                      </a:r>
                      <a:endParaRPr sz="10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r>
              <a:tr h="285375">
                <a:tc>
                  <a:txBody>
                    <a:bodyPr/>
                    <a:lstStyle/>
                    <a:p>
                      <a:pPr marL="0" marR="0" lvl="0" indent="0" algn="l" rtl="0">
                        <a:lnSpc>
                          <a:spcPct val="100000"/>
                        </a:lnSpc>
                        <a:spcBef>
                          <a:spcPts val="0"/>
                        </a:spcBef>
                        <a:spcAft>
                          <a:spcPts val="0"/>
                        </a:spcAft>
                        <a:buClr>
                          <a:srgbClr val="000000"/>
                        </a:buClr>
                        <a:buSzPts val="1400"/>
                        <a:buFont typeface="Arial"/>
                        <a:buNone/>
                      </a:pPr>
                      <a:r>
                        <a:rPr lang="en-US" sz="1000"/>
                        <a:t>Allow creation of lookup lists</a:t>
                      </a:r>
                      <a:endParaRPr sz="1000"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r>
              <a:tr h="130875">
                <a:tc>
                  <a:txBody>
                    <a:bodyPr/>
                    <a:lstStyle/>
                    <a:p>
                      <a:pPr marL="0" marR="0" lvl="0" indent="0" algn="l" rtl="0">
                        <a:lnSpc>
                          <a:spcPct val="100000"/>
                        </a:lnSpc>
                        <a:spcBef>
                          <a:spcPts val="0"/>
                        </a:spcBef>
                        <a:spcAft>
                          <a:spcPts val="0"/>
                        </a:spcAft>
                        <a:buClr>
                          <a:srgbClr val="000000"/>
                        </a:buClr>
                        <a:buSzPts val="1400"/>
                        <a:buFont typeface="Arial"/>
                        <a:buNone/>
                      </a:pPr>
                      <a:r>
                        <a:rPr lang="en-US" sz="1000"/>
                        <a:t>Allow character sets besides Latin1 (e.g., UTF-8)</a:t>
                      </a:r>
                      <a:endParaRPr sz="10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lvl="0" indent="0" algn="ctr" rtl="0">
                        <a:spcBef>
                          <a:spcPts val="0"/>
                        </a:spcBef>
                        <a:spcAft>
                          <a:spcPts val="0"/>
                        </a:spcAft>
                        <a:buNone/>
                      </a:pPr>
                      <a:r>
                        <a:rPr lang="en-US" sz="1000">
                          <a:solidFill>
                            <a:srgbClr val="7F7F7F"/>
                          </a:solidFill>
                        </a:rPr>
                        <a:t>Limited</a:t>
                      </a:r>
                      <a:endParaRPr sz="1000"/>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r>
              <a:tr h="285375">
                <a:tc>
                  <a:txBody>
                    <a:bodyPr/>
                    <a:lstStyle/>
                    <a:p>
                      <a:pPr marL="0" marR="0" lvl="0" indent="0" algn="l" rtl="0">
                        <a:lnSpc>
                          <a:spcPct val="100000"/>
                        </a:lnSpc>
                        <a:spcBef>
                          <a:spcPts val="0"/>
                        </a:spcBef>
                        <a:spcAft>
                          <a:spcPts val="0"/>
                        </a:spcAft>
                        <a:buNone/>
                      </a:pPr>
                      <a:r>
                        <a:rPr lang="en-US" sz="1000"/>
                        <a:t>Track changes after closing</a:t>
                      </a:r>
                      <a:endParaRPr sz="1000"/>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36000" marB="36000">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r>
              <a:tr h="285300">
                <a:tc>
                  <a:txBody>
                    <a:bodyPr/>
                    <a:lstStyle/>
                    <a:p>
                      <a:pPr marL="0" marR="0" lvl="0" indent="0" algn="l" rtl="0">
                        <a:lnSpc>
                          <a:spcPct val="100000"/>
                        </a:lnSpc>
                        <a:spcBef>
                          <a:spcPts val="0"/>
                        </a:spcBef>
                        <a:spcAft>
                          <a:spcPts val="0"/>
                        </a:spcAft>
                        <a:buNone/>
                      </a:pPr>
                      <a:r>
                        <a:rPr lang="en-US" sz="1000"/>
                        <a:t>Maintain integrity between rows and columns</a:t>
                      </a:r>
                      <a:endParaRPr sz="1000"/>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D5DDDD"/>
                    </a:solidFill>
                  </a:tcPr>
                </a:tc>
              </a:tr>
              <a:tr h="285300">
                <a:tc>
                  <a:txBody>
                    <a:bodyPr/>
                    <a:lstStyle/>
                    <a:p>
                      <a:pPr marL="0" marR="0" lvl="0" indent="0" algn="l" rtl="0">
                        <a:lnSpc>
                          <a:spcPct val="100000"/>
                        </a:lnSpc>
                        <a:spcBef>
                          <a:spcPts val="0"/>
                        </a:spcBef>
                        <a:spcAft>
                          <a:spcPts val="0"/>
                        </a:spcAft>
                        <a:buNone/>
                      </a:pPr>
                      <a:r>
                        <a:rPr lang="en-US" sz="1000"/>
                        <a:t>Enforce referential integrity between different sheets</a:t>
                      </a:r>
                      <a:endParaRPr sz="1000"/>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c>
                  <a:txBody>
                    <a:bodyPr/>
                    <a:lstStyle/>
                    <a:p>
                      <a:pPr marL="0" lvl="0" indent="0" algn="ctr" rtl="0">
                        <a:spcBef>
                          <a:spcPts val="0"/>
                        </a:spcBef>
                        <a:spcAft>
                          <a:spcPts val="0"/>
                        </a:spcAft>
                        <a:buNone/>
                      </a:pPr>
                      <a:r>
                        <a:rPr lang="en-US" sz="1000">
                          <a:solidFill>
                            <a:srgbClr val="7F7F7F"/>
                          </a:solidFill>
                        </a:rPr>
                        <a:t>Limited</a:t>
                      </a:r>
                      <a:endParaRPr sz="1400" u="none" strike="noStrike" cap="none"/>
                    </a:p>
                  </a:txBody>
                  <a:tcPr marL="91450" marR="91450" marT="36000" marB="3600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E7ECEA"/>
                    </a:solidFill>
                  </a:tcPr>
                </a:tc>
              </a:tr>
            </a:tbl>
          </a:graphicData>
        </a:graphic>
      </p:graphicFrame>
      <p:sp>
        <p:nvSpPr>
          <p:cNvPr id="181" name="Google Shape;181;p30"/>
          <p:cNvSpPr/>
          <p:nvPr/>
        </p:nvSpPr>
        <p:spPr>
          <a:xfrm>
            <a:off x="4842614" y="2308999"/>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0"/>
          <p:cNvSpPr/>
          <p:nvPr/>
        </p:nvSpPr>
        <p:spPr>
          <a:xfrm>
            <a:off x="4838942" y="2588527"/>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0"/>
          <p:cNvSpPr/>
          <p:nvPr/>
        </p:nvSpPr>
        <p:spPr>
          <a:xfrm>
            <a:off x="4842614" y="3155455"/>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0"/>
          <p:cNvSpPr/>
          <p:nvPr/>
        </p:nvSpPr>
        <p:spPr>
          <a:xfrm>
            <a:off x="6251477" y="2309005"/>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0"/>
          <p:cNvSpPr/>
          <p:nvPr/>
        </p:nvSpPr>
        <p:spPr>
          <a:xfrm>
            <a:off x="6251477" y="3445818"/>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0"/>
          <p:cNvSpPr/>
          <p:nvPr/>
        </p:nvSpPr>
        <p:spPr>
          <a:xfrm>
            <a:off x="7656964" y="2309005"/>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0"/>
          <p:cNvSpPr/>
          <p:nvPr/>
        </p:nvSpPr>
        <p:spPr>
          <a:xfrm>
            <a:off x="7656964" y="2588530"/>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0"/>
          <p:cNvSpPr/>
          <p:nvPr/>
        </p:nvSpPr>
        <p:spPr>
          <a:xfrm>
            <a:off x="7656977" y="3155450"/>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0"/>
          <p:cNvSpPr/>
          <p:nvPr/>
        </p:nvSpPr>
        <p:spPr>
          <a:xfrm>
            <a:off x="7656977" y="3458579"/>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0"/>
          <p:cNvSpPr/>
          <p:nvPr/>
        </p:nvSpPr>
        <p:spPr>
          <a:xfrm>
            <a:off x="7656977" y="3742950"/>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0"/>
          <p:cNvSpPr/>
          <p:nvPr/>
        </p:nvSpPr>
        <p:spPr>
          <a:xfrm>
            <a:off x="6251477" y="2593208"/>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0"/>
          <p:cNvSpPr/>
          <p:nvPr/>
        </p:nvSpPr>
        <p:spPr>
          <a:xfrm>
            <a:off x="6251477" y="3161614"/>
            <a:ext cx="182428" cy="182428"/>
          </a:xfrm>
          <a:custGeom>
            <a:avLst/>
            <a:gdLst/>
            <a:ahLst/>
            <a:cxnLst/>
            <a:rect l="l" t="t" r="r" b="b"/>
            <a:pathLst>
              <a:path w="447675" h="447675" extrusionOk="0">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3" name="Google Shape;193;p30"/>
          <p:cNvGrpSpPr/>
          <p:nvPr/>
        </p:nvGrpSpPr>
        <p:grpSpPr>
          <a:xfrm>
            <a:off x="4837613" y="2881691"/>
            <a:ext cx="185100" cy="164700"/>
            <a:chOff x="-287600" y="2712341"/>
            <a:chExt cx="185100" cy="164700"/>
          </a:xfrm>
        </p:grpSpPr>
        <p:sp>
          <p:nvSpPr>
            <p:cNvPr id="194" name="Google Shape;194;p30"/>
            <p:cNvSpPr/>
            <p:nvPr/>
          </p:nvSpPr>
          <p:spPr>
            <a:xfrm>
              <a:off x="-287600" y="2712341"/>
              <a:ext cx="185100" cy="164700"/>
            </a:xfrm>
            <a:prstGeom prst="triangle">
              <a:avLst>
                <a:gd name="adj" fmla="val 50000"/>
              </a:avLst>
            </a:prstGeom>
            <a:noFill/>
            <a:ln w="19050"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sz="1000"/>
            </a:p>
          </p:txBody>
        </p:sp>
        <p:sp>
          <p:nvSpPr>
            <p:cNvPr id="195" name="Google Shape;195;p30"/>
            <p:cNvSpPr/>
            <p:nvPr/>
          </p:nvSpPr>
          <p:spPr>
            <a:xfrm>
              <a:off x="-207350" y="2833700"/>
              <a:ext cx="24600" cy="24600"/>
            </a:xfrm>
            <a:prstGeom prst="ellipse">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04650" y="2764008"/>
              <a:ext cx="19200" cy="63900"/>
            </a:xfrm>
            <a:prstGeom prst="roundRect">
              <a:avLst>
                <a:gd name="adj" fmla="val 50000"/>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30"/>
          <p:cNvGrpSpPr/>
          <p:nvPr/>
        </p:nvGrpSpPr>
        <p:grpSpPr>
          <a:xfrm>
            <a:off x="7655638" y="2881691"/>
            <a:ext cx="185100" cy="164700"/>
            <a:chOff x="-287600" y="2712341"/>
            <a:chExt cx="185100" cy="164700"/>
          </a:xfrm>
        </p:grpSpPr>
        <p:sp>
          <p:nvSpPr>
            <p:cNvPr id="198" name="Google Shape;198;p30"/>
            <p:cNvSpPr/>
            <p:nvPr/>
          </p:nvSpPr>
          <p:spPr>
            <a:xfrm>
              <a:off x="-287600" y="2712341"/>
              <a:ext cx="185100" cy="164700"/>
            </a:xfrm>
            <a:prstGeom prst="triangle">
              <a:avLst>
                <a:gd name="adj" fmla="val 50000"/>
              </a:avLst>
            </a:prstGeom>
            <a:noFill/>
            <a:ln w="19050"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sz="1000"/>
            </a:p>
          </p:txBody>
        </p:sp>
        <p:sp>
          <p:nvSpPr>
            <p:cNvPr id="199" name="Google Shape;199;p30"/>
            <p:cNvSpPr/>
            <p:nvPr/>
          </p:nvSpPr>
          <p:spPr>
            <a:xfrm>
              <a:off x="-207350" y="2833700"/>
              <a:ext cx="24600" cy="24600"/>
            </a:xfrm>
            <a:prstGeom prst="ellipse">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204650" y="2764008"/>
              <a:ext cx="19200" cy="63900"/>
            </a:xfrm>
            <a:prstGeom prst="roundRect">
              <a:avLst>
                <a:gd name="adj" fmla="val 50000"/>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250826" y="4479925"/>
            <a:ext cx="7680600" cy="396900"/>
          </a:xfrm>
          <a:prstGeom prst="rect">
            <a:avLst/>
          </a:prstGeom>
          <a:noFill/>
          <a:ln>
            <a:noFill/>
          </a:ln>
        </p:spPr>
        <p:txBody>
          <a:bodyPr spcFirstLastPara="1" wrap="square" lIns="0" tIns="0" rIns="91425" bIns="0" anchor="b" anchorCtr="0">
            <a:noAutofit/>
          </a:bodyPr>
          <a:lstStyle/>
          <a:p>
            <a:pPr marL="0" marR="0" lvl="0" indent="0" algn="l" rtl="0">
              <a:lnSpc>
                <a:spcPct val="100000"/>
              </a:lnSpc>
              <a:spcBef>
                <a:spcPts val="0"/>
              </a:spcBef>
              <a:spcAft>
                <a:spcPts val="0"/>
              </a:spcAft>
              <a:buNone/>
            </a:pPr>
            <a:r>
              <a:rPr lang="en-US" sz="700"/>
              <a:t>github.com/datacarpentry/spreadsheet-ecology-lesson/blob/gh-pages/_episodes/02-common-mistakes.md</a:t>
            </a:r>
            <a:endParaRPr sz="700"/>
          </a:p>
        </p:txBody>
      </p:sp>
      <p:sp>
        <p:nvSpPr>
          <p:cNvPr id="206" name="Google Shape;206;p31"/>
          <p:cNvSpPr/>
          <p:nvPr/>
        </p:nvSpPr>
        <p:spPr>
          <a:xfrm>
            <a:off x="250918" y="1311300"/>
            <a:ext cx="20931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 name="Google Shape;207;p31"/>
          <p:cNvSpPr txBox="1"/>
          <p:nvPr/>
        </p:nvSpPr>
        <p:spPr>
          <a:xfrm>
            <a:off x="415844" y="1514954"/>
            <a:ext cx="1757100" cy="2338500"/>
          </a:xfrm>
          <a:prstGeom prst="rect">
            <a:avLst/>
          </a:prstGeom>
          <a:noFill/>
          <a:ln>
            <a:noFill/>
          </a:ln>
        </p:spPr>
        <p:txBody>
          <a:bodyPr spcFirstLastPara="1" wrap="square" lIns="0" tIns="91425" rIns="91425" bIns="91425" anchor="t" anchorCtr="0">
            <a:noAutofit/>
          </a:bodyPr>
          <a:lstStyle/>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Mixing multiple datasets in a single spreadsheet</a:t>
            </a:r>
            <a:endParaRPr sz="1200">
              <a:solidFill>
                <a:schemeClr val="dk1"/>
              </a:solidFill>
            </a:endParaRPr>
          </a:p>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Using multiple tabs in a workbook</a:t>
            </a:r>
            <a:endParaRPr sz="1200">
              <a:solidFill>
                <a:schemeClr val="dk1"/>
              </a:solidFill>
            </a:endParaRPr>
          </a:p>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Not filling in zeros</a:t>
            </a:r>
            <a:endParaRPr sz="1200">
              <a:solidFill>
                <a:schemeClr val="dk1"/>
              </a:solidFill>
            </a:endParaRPr>
          </a:p>
          <a:p>
            <a:pPr marL="182880" marR="0" lvl="0" indent="-167640" algn="l" rtl="0">
              <a:lnSpc>
                <a:spcPct val="100000"/>
              </a:lnSpc>
              <a:spcBef>
                <a:spcPts val="1200"/>
              </a:spcBef>
              <a:spcAft>
                <a:spcPts val="0"/>
              </a:spcAft>
              <a:buClr>
                <a:schemeClr val="dk1"/>
              </a:buClr>
              <a:buSzPts val="1200"/>
              <a:buChar char="●"/>
            </a:pPr>
            <a:r>
              <a:rPr lang="en-US" sz="1200">
                <a:solidFill>
                  <a:schemeClr val="dk1"/>
                </a:solidFill>
              </a:rPr>
              <a:t>Using problematic null values (e.g., -999, +/-, Null, NA)</a:t>
            </a:r>
            <a:endParaRPr sz="1200">
              <a:solidFill>
                <a:schemeClr val="dk1"/>
              </a:solidFill>
            </a:endParaRPr>
          </a:p>
        </p:txBody>
      </p:sp>
      <p:sp>
        <p:nvSpPr>
          <p:cNvPr id="208" name="Google Shape;208;p31"/>
          <p:cNvSpPr/>
          <p:nvPr/>
        </p:nvSpPr>
        <p:spPr>
          <a:xfrm>
            <a:off x="2433926" y="1311300"/>
            <a:ext cx="20931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9" name="Google Shape;209;p31"/>
          <p:cNvSpPr txBox="1"/>
          <p:nvPr/>
        </p:nvSpPr>
        <p:spPr>
          <a:xfrm>
            <a:off x="2598852" y="1514954"/>
            <a:ext cx="1757100" cy="2338500"/>
          </a:xfrm>
          <a:prstGeom prst="rect">
            <a:avLst/>
          </a:prstGeom>
          <a:noFill/>
          <a:ln>
            <a:noFill/>
          </a:ln>
        </p:spPr>
        <p:txBody>
          <a:bodyPr spcFirstLastPara="1" wrap="square" lIns="0" tIns="91425" rIns="91425" bIns="91425" anchor="t" anchorCtr="0">
            <a:noAutofit/>
          </a:bodyPr>
          <a:lstStyle/>
          <a:p>
            <a:pPr marL="182880" marR="0" lvl="0" indent="-170180" algn="l" rtl="0">
              <a:lnSpc>
                <a:spcPct val="100000"/>
              </a:lnSpc>
              <a:spcBef>
                <a:spcPts val="0"/>
              </a:spcBef>
              <a:spcAft>
                <a:spcPts val="0"/>
              </a:spcAft>
              <a:buClr>
                <a:schemeClr val="dk1"/>
              </a:buClr>
              <a:buSzPts val="1200"/>
              <a:buFont typeface="Noto Sans Symbols"/>
              <a:buChar char="●"/>
            </a:pPr>
            <a:r>
              <a:rPr lang="en-US" sz="1200">
                <a:solidFill>
                  <a:schemeClr val="dk1"/>
                </a:solidFill>
              </a:rPr>
              <a:t>Using visual formatting [color-highlights, fonts, borders] to convey information</a:t>
            </a:r>
            <a:endParaRPr sz="1200" b="0" i="0" u="none" strike="noStrike" cap="none">
              <a:solidFill>
                <a:srgbClr val="000000"/>
              </a:solidFill>
              <a:latin typeface="Arial"/>
              <a:ea typeface="Arial"/>
              <a:cs typeface="Arial"/>
              <a:sym typeface="Arial"/>
            </a:endParaRPr>
          </a:p>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Using visual formatting to make the data sheet look pretty</a:t>
            </a:r>
            <a:endParaRPr sz="1200">
              <a:solidFill>
                <a:schemeClr val="dk1"/>
              </a:solidFill>
            </a:endParaRPr>
          </a:p>
        </p:txBody>
      </p:sp>
      <p:sp>
        <p:nvSpPr>
          <p:cNvPr id="210" name="Google Shape;210;p31"/>
          <p:cNvSpPr/>
          <p:nvPr/>
        </p:nvSpPr>
        <p:spPr>
          <a:xfrm>
            <a:off x="4616935" y="1311300"/>
            <a:ext cx="20931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1" name="Google Shape;211;p31"/>
          <p:cNvSpPr txBox="1"/>
          <p:nvPr/>
        </p:nvSpPr>
        <p:spPr>
          <a:xfrm>
            <a:off x="4781860" y="1514954"/>
            <a:ext cx="1757100" cy="2338500"/>
          </a:xfrm>
          <a:prstGeom prst="rect">
            <a:avLst/>
          </a:prstGeom>
          <a:noFill/>
          <a:ln>
            <a:noFill/>
          </a:ln>
        </p:spPr>
        <p:txBody>
          <a:bodyPr spcFirstLastPara="1" wrap="square" lIns="0" tIns="91425" rIns="91425" bIns="91425" anchor="t" anchorCtr="0">
            <a:noAutofit/>
          </a:bodyPr>
          <a:lstStyle/>
          <a:p>
            <a:pPr marL="182880" marR="0" lvl="0" indent="-170180" algn="l" rtl="0">
              <a:lnSpc>
                <a:spcPct val="100000"/>
              </a:lnSpc>
              <a:spcBef>
                <a:spcPts val="0"/>
              </a:spcBef>
              <a:spcAft>
                <a:spcPts val="0"/>
              </a:spcAft>
              <a:buClr>
                <a:schemeClr val="dk1"/>
              </a:buClr>
              <a:buSzPts val="1200"/>
              <a:buFont typeface="Noto Sans Symbols"/>
              <a:buChar char="●"/>
            </a:pPr>
            <a:r>
              <a:rPr lang="en-US" sz="1200">
                <a:solidFill>
                  <a:schemeClr val="dk1"/>
                </a:solidFill>
              </a:rPr>
              <a:t>Placing comments or units in cells</a:t>
            </a:r>
            <a:endParaRPr sz="1200" b="0" i="0" u="none" strike="noStrike" cap="none">
              <a:solidFill>
                <a:srgbClr val="000000"/>
              </a:solidFill>
              <a:latin typeface="Arial"/>
              <a:ea typeface="Arial"/>
              <a:cs typeface="Arial"/>
              <a:sym typeface="Arial"/>
            </a:endParaRPr>
          </a:p>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Entering more than one piece of information in a cell</a:t>
            </a:r>
            <a:endParaRPr sz="1200">
              <a:solidFill>
                <a:schemeClr val="dk1"/>
              </a:solidFill>
            </a:endParaRPr>
          </a:p>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Using problematic field names</a:t>
            </a:r>
            <a:endParaRPr sz="1200">
              <a:solidFill>
                <a:schemeClr val="dk1"/>
              </a:solidFill>
            </a:endParaRPr>
          </a:p>
        </p:txBody>
      </p:sp>
      <p:sp>
        <p:nvSpPr>
          <p:cNvPr id="212" name="Google Shape;212;p31"/>
          <p:cNvSpPr/>
          <p:nvPr/>
        </p:nvSpPr>
        <p:spPr>
          <a:xfrm>
            <a:off x="6799935" y="1311300"/>
            <a:ext cx="20931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3" name="Google Shape;213;p31"/>
          <p:cNvSpPr txBox="1"/>
          <p:nvPr/>
        </p:nvSpPr>
        <p:spPr>
          <a:xfrm>
            <a:off x="6964860" y="1514954"/>
            <a:ext cx="1757100" cy="2338500"/>
          </a:xfrm>
          <a:prstGeom prst="rect">
            <a:avLst/>
          </a:prstGeom>
          <a:noFill/>
          <a:ln>
            <a:noFill/>
          </a:ln>
        </p:spPr>
        <p:txBody>
          <a:bodyPr spcFirstLastPara="1" wrap="square" lIns="0" tIns="91425" rIns="91425" bIns="91425" anchor="t" anchorCtr="0">
            <a:noAutofit/>
          </a:bodyPr>
          <a:lstStyle/>
          <a:p>
            <a:pPr marL="182880" marR="0" lvl="0" indent="-170180" algn="l" rtl="0">
              <a:lnSpc>
                <a:spcPct val="100000"/>
              </a:lnSpc>
              <a:spcBef>
                <a:spcPts val="0"/>
              </a:spcBef>
              <a:spcAft>
                <a:spcPts val="0"/>
              </a:spcAft>
              <a:buClr>
                <a:schemeClr val="dk1"/>
              </a:buClr>
              <a:buSzPts val="1200"/>
              <a:buFont typeface="Noto Sans Symbols"/>
              <a:buChar char="●"/>
            </a:pPr>
            <a:r>
              <a:rPr lang="en-US" sz="1200">
                <a:solidFill>
                  <a:schemeClr val="dk1"/>
                </a:solidFill>
              </a:rPr>
              <a:t>Using special characters in data (e.g., line breaks, em-dashes, quotation marks)</a:t>
            </a:r>
            <a:endParaRPr sz="1200" b="0" i="0" u="none" strike="noStrike" cap="none">
              <a:solidFill>
                <a:srgbClr val="000000"/>
              </a:solidFill>
              <a:latin typeface="Arial"/>
              <a:ea typeface="Arial"/>
              <a:cs typeface="Arial"/>
              <a:sym typeface="Arial"/>
            </a:endParaRPr>
          </a:p>
          <a:p>
            <a:pPr marL="182880" marR="0" lvl="0" indent="-167640" algn="l" rtl="0">
              <a:lnSpc>
                <a:spcPct val="100000"/>
              </a:lnSpc>
              <a:spcBef>
                <a:spcPts val="1200"/>
              </a:spcBef>
              <a:spcAft>
                <a:spcPts val="0"/>
              </a:spcAft>
              <a:buClr>
                <a:schemeClr val="dk1"/>
              </a:buClr>
              <a:buSzPts val="1200"/>
              <a:buFont typeface="Noto Sans Symbols"/>
              <a:buChar char="●"/>
            </a:pPr>
            <a:r>
              <a:rPr lang="en-US" sz="1200">
                <a:solidFill>
                  <a:schemeClr val="dk1"/>
                </a:solidFill>
              </a:rPr>
              <a:t>Inclusion of metadata in data table</a:t>
            </a:r>
            <a:endParaRPr sz="1200" b="1"/>
          </a:p>
          <a:p>
            <a:pPr marL="0" marR="0" lvl="0" indent="0" algn="l" rtl="0">
              <a:lnSpc>
                <a:spcPct val="100000"/>
              </a:lnSpc>
              <a:spcBef>
                <a:spcPts val="1200"/>
              </a:spcBef>
              <a:spcAft>
                <a:spcPts val="0"/>
              </a:spcAft>
              <a:buNone/>
            </a:pPr>
            <a:r>
              <a:rPr lang="en-US" sz="1200" b="1"/>
              <a:t/>
            </a:r>
            <a:br>
              <a:rPr lang="en-US" sz="1200" b="1"/>
            </a:br>
            <a:r>
              <a:rPr lang="en-US" sz="1200" b="1"/>
              <a:t>P.S.</a:t>
            </a:r>
            <a:r>
              <a:rPr lang="en-US" sz="1200"/>
              <a:t> DO NOT MERGE CELLS. </a:t>
            </a:r>
            <a:r>
              <a:rPr lang="en-US" sz="1200" i="1"/>
              <a:t>DO NOT</a:t>
            </a:r>
            <a:r>
              <a:rPr lang="en-US" sz="1200"/>
              <a:t>. BAD. SHAME.</a:t>
            </a:r>
            <a:endParaRPr sz="1200"/>
          </a:p>
        </p:txBody>
      </p:sp>
      <p:sp>
        <p:nvSpPr>
          <p:cNvPr id="214" name="Google Shape;214;p31"/>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None/>
            </a:pPr>
            <a:r>
              <a:rPr lang="en-US" sz="700" b="1">
                <a:solidFill>
                  <a:schemeClr val="accent1"/>
                </a:solidFill>
              </a:rPr>
              <a:t>WHAT ARE SPREADSHEET TOOLS?</a:t>
            </a:r>
            <a:endParaRPr sz="700" b="1">
              <a:solidFill>
                <a:schemeClr val="accent1"/>
              </a:solidFill>
            </a:endParaRPr>
          </a:p>
          <a:p>
            <a:pPr marL="0" marR="0" lvl="0" indent="0" algn="r" rtl="0">
              <a:lnSpc>
                <a:spcPct val="90000"/>
              </a:lnSpc>
              <a:spcBef>
                <a:spcPts val="0"/>
              </a:spcBef>
              <a:spcAft>
                <a:spcPts val="0"/>
              </a:spcAft>
              <a:buClr>
                <a:schemeClr val="dk1"/>
              </a:buClr>
              <a:buSzPts val="4400"/>
              <a:buFont typeface="Arial"/>
              <a:buNone/>
            </a:pPr>
            <a:endParaRPr sz="700" b="1">
              <a:solidFill>
                <a:schemeClr val="accent1"/>
              </a:solidFill>
            </a:endParaRPr>
          </a:p>
        </p:txBody>
      </p:sp>
      <p:sp>
        <p:nvSpPr>
          <p:cNvPr id="215" name="Google Shape;215;p31"/>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Spreadsheet Don’ts</a:t>
            </a:r>
            <a:endParaRPr sz="2200" b="1" i="0" u="none" strike="noStrike" cap="none">
              <a:solidFill>
                <a:schemeClr val="dk2"/>
              </a:solidFill>
              <a:latin typeface="Arial"/>
              <a:ea typeface="Arial"/>
              <a:cs typeface="Arial"/>
              <a:sym typeface="Arial"/>
            </a:endParaRPr>
          </a:p>
        </p:txBody>
      </p:sp>
      <p:sp>
        <p:nvSpPr>
          <p:cNvPr id="216" name="Google Shape;216;p31"/>
          <p:cNvSpPr txBox="1"/>
          <p:nvPr/>
        </p:nvSpPr>
        <p:spPr>
          <a:xfrm>
            <a:off x="250826" y="800734"/>
            <a:ext cx="6481800" cy="431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What should you </a:t>
            </a:r>
            <a:r>
              <a:rPr lang="en-US" b="1">
                <a:solidFill>
                  <a:schemeClr val="accent1"/>
                </a:solidFill>
              </a:rPr>
              <a:t>AVOID</a:t>
            </a:r>
            <a:r>
              <a:rPr lang="en-US">
                <a:solidFill>
                  <a:srgbClr val="7F7F7F"/>
                </a:solidFill>
              </a:rPr>
              <a:t> doing in a spreadsheet?</a:t>
            </a:r>
            <a:endParaRPr sz="1050" b="0" i="0" u="none" strike="noStrike" cap="none">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p:nvPr/>
        </p:nvSpPr>
        <p:spPr>
          <a:xfrm>
            <a:off x="250825" y="268300"/>
            <a:ext cx="7303800" cy="539700"/>
          </a:xfrm>
          <a:prstGeom prst="rect">
            <a:avLst/>
          </a:prstGeom>
          <a:noFill/>
          <a:ln>
            <a:noFill/>
          </a:ln>
        </p:spPr>
        <p:txBody>
          <a:bodyPr spcFirstLastPara="1" wrap="square" lIns="0" tIns="0"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Tables vs. Spreadsheets</a:t>
            </a:r>
            <a:endParaRPr sz="2200" b="1" i="0" u="none" strike="noStrike" cap="none">
              <a:solidFill>
                <a:schemeClr val="dk2"/>
              </a:solidFill>
              <a:latin typeface="Arial"/>
              <a:ea typeface="Arial"/>
              <a:cs typeface="Arial"/>
              <a:sym typeface="Arial"/>
            </a:endParaRPr>
          </a:p>
        </p:txBody>
      </p:sp>
      <p:sp>
        <p:nvSpPr>
          <p:cNvPr id="222" name="Google Shape;222;p32"/>
          <p:cNvSpPr/>
          <p:nvPr/>
        </p:nvSpPr>
        <p:spPr>
          <a:xfrm>
            <a:off x="4812375" y="1311300"/>
            <a:ext cx="40527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32"/>
          <p:cNvSpPr txBox="1"/>
          <p:nvPr/>
        </p:nvSpPr>
        <p:spPr>
          <a:xfrm>
            <a:off x="5131700" y="1514950"/>
            <a:ext cx="3402000" cy="25635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None/>
            </a:pPr>
            <a:r>
              <a:rPr lang="en-US" b="1">
                <a:solidFill>
                  <a:schemeClr val="dk1"/>
                </a:solidFill>
              </a:rPr>
              <a:t>Spreadsheets: </a:t>
            </a:r>
            <a:endParaRPr sz="1400" b="1" i="0" u="none" strike="noStrike" cap="none">
              <a:solidFill>
                <a:srgbClr val="000000"/>
              </a:solidFill>
            </a:endParaRPr>
          </a:p>
          <a:p>
            <a:pPr marL="182880" marR="0" lvl="0" indent="-180340" algn="l" rtl="0">
              <a:lnSpc>
                <a:spcPct val="100000"/>
              </a:lnSpc>
              <a:spcBef>
                <a:spcPts val="1200"/>
              </a:spcBef>
              <a:spcAft>
                <a:spcPts val="0"/>
              </a:spcAft>
              <a:buClr>
                <a:schemeClr val="dk1"/>
              </a:buClr>
              <a:buSzPts val="1400"/>
              <a:buFont typeface="Noto Sans Symbols"/>
              <a:buChar char="●"/>
            </a:pPr>
            <a:r>
              <a:rPr lang="en-US">
                <a:solidFill>
                  <a:schemeClr val="dk1"/>
                </a:solidFill>
              </a:rPr>
              <a:t>=  </a:t>
            </a:r>
            <a:r>
              <a:rPr lang="en-US" b="1">
                <a:solidFill>
                  <a:schemeClr val="dk1"/>
                </a:solidFill>
              </a:rPr>
              <a:t>rows &amp; columns  </a:t>
            </a:r>
            <a:endParaRPr b="1">
              <a:solidFill>
                <a:schemeClr val="dk1"/>
              </a:solidFill>
            </a:endParaRPr>
          </a:p>
          <a:p>
            <a:pPr marL="457200" marR="0" lvl="0" indent="0" algn="l" rtl="0">
              <a:lnSpc>
                <a:spcPct val="100000"/>
              </a:lnSpc>
              <a:spcBef>
                <a:spcPts val="1200"/>
              </a:spcBef>
              <a:spcAft>
                <a:spcPts val="0"/>
              </a:spcAft>
              <a:buNone/>
            </a:pPr>
            <a:r>
              <a:rPr lang="en-US">
                <a:solidFill>
                  <a:schemeClr val="dk1"/>
                </a:solidFill>
              </a:rPr>
              <a:t>=  illusion of structure  </a:t>
            </a:r>
            <a:endParaRPr>
              <a:solidFill>
                <a:schemeClr val="dk1"/>
              </a:solidFill>
            </a:endParaRPr>
          </a:p>
          <a:p>
            <a:pPr marL="0" marR="0" lvl="0" indent="457200" algn="l" rtl="0">
              <a:lnSpc>
                <a:spcPct val="100000"/>
              </a:lnSpc>
              <a:spcBef>
                <a:spcPts val="1200"/>
              </a:spcBef>
              <a:spcAft>
                <a:spcPts val="0"/>
              </a:spcAft>
              <a:buNone/>
            </a:pPr>
            <a:r>
              <a:rPr lang="en-US">
                <a:solidFill>
                  <a:schemeClr val="dk1"/>
                </a:solidFill>
              </a:rPr>
              <a:t>=  </a:t>
            </a:r>
            <a:r>
              <a:rPr lang="en-US" i="1">
                <a:solidFill>
                  <a:schemeClr val="dk1"/>
                </a:solidFill>
              </a:rPr>
              <a:t>accident-prone data</a:t>
            </a:r>
            <a:r>
              <a:rPr lang="en-US">
                <a:solidFill>
                  <a:schemeClr val="dk1"/>
                </a:solidFill>
              </a:rPr>
              <a:t>…</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1200"/>
              </a:spcBef>
              <a:spcAft>
                <a:spcPts val="0"/>
              </a:spcAft>
              <a:buNone/>
            </a:pPr>
            <a:endParaRPr>
              <a:solidFill>
                <a:schemeClr val="dk1"/>
              </a:solidFill>
            </a:endParaRPr>
          </a:p>
          <a:p>
            <a:pPr marL="457200" marR="0" lvl="0" indent="-317500" algn="l" rtl="0">
              <a:lnSpc>
                <a:spcPct val="100000"/>
              </a:lnSpc>
              <a:spcBef>
                <a:spcPts val="1200"/>
              </a:spcBef>
              <a:spcAft>
                <a:spcPts val="0"/>
              </a:spcAft>
              <a:buClr>
                <a:schemeClr val="dk1"/>
              </a:buClr>
              <a:buSzPts val="1400"/>
              <a:buFont typeface="Arial"/>
              <a:buChar char="●"/>
            </a:pPr>
            <a:r>
              <a:rPr lang="en-US">
                <a:solidFill>
                  <a:schemeClr val="dk1"/>
                </a:solidFill>
              </a:rPr>
              <a:t>1 Excel file can hold multiple spreadsheets  =  more </a:t>
            </a:r>
            <a:r>
              <a:rPr lang="en-US" i="1">
                <a:solidFill>
                  <a:schemeClr val="dk1"/>
                </a:solidFill>
              </a:rPr>
              <a:t>illusion...</a:t>
            </a: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1200"/>
              </a:spcAft>
              <a:buNone/>
            </a:pPr>
            <a:endParaRPr sz="1400" b="0" i="0" u="none" strike="noStrike" cap="none">
              <a:solidFill>
                <a:srgbClr val="000000"/>
              </a:solidFill>
              <a:latin typeface="Arial"/>
              <a:ea typeface="Arial"/>
              <a:cs typeface="Arial"/>
              <a:sym typeface="Arial"/>
            </a:endParaRPr>
          </a:p>
        </p:txBody>
      </p:sp>
      <p:sp>
        <p:nvSpPr>
          <p:cNvPr id="224" name="Google Shape;224;p32"/>
          <p:cNvSpPr/>
          <p:nvPr/>
        </p:nvSpPr>
        <p:spPr>
          <a:xfrm>
            <a:off x="250825" y="1311300"/>
            <a:ext cx="4052700" cy="288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5" name="Google Shape;225;p32"/>
          <p:cNvSpPr txBox="1"/>
          <p:nvPr/>
        </p:nvSpPr>
        <p:spPr>
          <a:xfrm>
            <a:off x="570139" y="1514954"/>
            <a:ext cx="3402000" cy="23385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None/>
            </a:pPr>
            <a:r>
              <a:rPr lang="en-US" b="1">
                <a:solidFill>
                  <a:schemeClr val="dk1"/>
                </a:solidFill>
              </a:rPr>
              <a:t>Tables: </a:t>
            </a:r>
            <a:endParaRPr sz="1400" b="1" i="0" u="none" strike="noStrike" cap="none">
              <a:solidFill>
                <a:srgbClr val="000000"/>
              </a:solidFill>
            </a:endParaRPr>
          </a:p>
          <a:p>
            <a:pPr marL="182880" marR="0" lvl="0" indent="-180340" algn="l" rtl="0">
              <a:lnSpc>
                <a:spcPct val="100000"/>
              </a:lnSpc>
              <a:spcBef>
                <a:spcPts val="1200"/>
              </a:spcBef>
              <a:spcAft>
                <a:spcPts val="0"/>
              </a:spcAft>
              <a:buClr>
                <a:schemeClr val="dk1"/>
              </a:buClr>
              <a:buSzPts val="1400"/>
              <a:buFont typeface="Noto Sans Symbols"/>
              <a:buChar char="●"/>
            </a:pPr>
            <a:r>
              <a:rPr lang="en-US">
                <a:solidFill>
                  <a:schemeClr val="dk1"/>
                </a:solidFill>
              </a:rPr>
              <a:t>=  </a:t>
            </a:r>
            <a:r>
              <a:rPr lang="en-US" b="1">
                <a:solidFill>
                  <a:schemeClr val="dk1"/>
                </a:solidFill>
              </a:rPr>
              <a:t>records &amp; attributes</a:t>
            </a:r>
            <a:r>
              <a:rPr lang="en-US">
                <a:solidFill>
                  <a:schemeClr val="dk1"/>
                </a:solidFill>
              </a:rPr>
              <a:t>  </a:t>
            </a:r>
            <a:endParaRPr>
              <a:solidFill>
                <a:schemeClr val="dk1"/>
              </a:solidFill>
            </a:endParaRPr>
          </a:p>
          <a:p>
            <a:pPr marL="457200" marR="0" lvl="0" indent="0" algn="l" rtl="0">
              <a:lnSpc>
                <a:spcPct val="100000"/>
              </a:lnSpc>
              <a:spcBef>
                <a:spcPts val="1200"/>
              </a:spcBef>
              <a:spcAft>
                <a:spcPts val="0"/>
              </a:spcAft>
              <a:buNone/>
            </a:pPr>
            <a:r>
              <a:rPr lang="en-US">
                <a:solidFill>
                  <a:schemeClr val="dk1"/>
                </a:solidFill>
              </a:rPr>
              <a:t>=  actual structure  </a:t>
            </a:r>
            <a:endParaRPr>
              <a:solidFill>
                <a:schemeClr val="dk1"/>
              </a:solidFill>
            </a:endParaRPr>
          </a:p>
          <a:p>
            <a:pPr marL="457200" marR="0" lvl="0" indent="0" algn="l" rtl="0">
              <a:lnSpc>
                <a:spcPct val="100000"/>
              </a:lnSpc>
              <a:spcBef>
                <a:spcPts val="1200"/>
              </a:spcBef>
              <a:spcAft>
                <a:spcPts val="0"/>
              </a:spcAft>
              <a:buNone/>
            </a:pPr>
            <a:r>
              <a:rPr lang="en-US">
                <a:solidFill>
                  <a:schemeClr val="dk1"/>
                </a:solidFill>
              </a:rPr>
              <a:t>=  </a:t>
            </a:r>
            <a:r>
              <a:rPr lang="en-US" i="1">
                <a:solidFill>
                  <a:schemeClr val="dk1"/>
                </a:solidFill>
              </a:rPr>
              <a:t>safer data</a:t>
            </a:r>
            <a:r>
              <a:rPr lang="en-US">
                <a:solidFill>
                  <a:schemeClr val="dk1"/>
                </a:solidFill>
              </a:rPr>
              <a:t>…</a:t>
            </a:r>
            <a:endParaRPr sz="1400" b="0" i="0" u="none" strike="noStrike" cap="none">
              <a:solidFill>
                <a:srgbClr val="000000"/>
              </a:solidFill>
              <a:latin typeface="Arial"/>
              <a:ea typeface="Arial"/>
              <a:cs typeface="Arial"/>
              <a:sym typeface="Arial"/>
            </a:endParaRPr>
          </a:p>
        </p:txBody>
      </p:sp>
      <p:sp>
        <p:nvSpPr>
          <p:cNvPr id="226" name="Google Shape;226;p32"/>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WHAT ARE SPREADSHEET TOOLS?</a:t>
            </a:r>
            <a:endParaRPr sz="100" b="1" i="0" u="none" strike="noStrike" cap="none">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p:nvPr/>
        </p:nvSpPr>
        <p:spPr>
          <a:xfrm>
            <a:off x="3172603" y="474399"/>
            <a:ext cx="5692500" cy="3762900"/>
          </a:xfrm>
          <a:prstGeom prst="roundRect">
            <a:avLst>
              <a:gd name="adj" fmla="val 4625"/>
            </a:avLst>
          </a:prstGeom>
          <a:solidFill>
            <a:schemeClr val="accent2"/>
          </a:solidFill>
          <a:ln w="9525" cap="flat" cmpd="sng">
            <a:solidFill>
              <a:srgbClr val="ACBDBD"/>
            </a:solidFill>
            <a:prstDash val="solid"/>
            <a:round/>
            <a:headEnd type="none" w="sm" len="sm"/>
            <a:tailEnd type="none" w="sm" len="sm"/>
          </a:ln>
          <a:effectLst>
            <a:outerShdw blurRad="1016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33"/>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Getting Data into Excel </a:t>
            </a:r>
            <a:endParaRPr sz="2200" b="0" i="0" u="none" strike="noStrike" cap="none">
              <a:solidFill>
                <a:schemeClr val="dk2"/>
              </a:solidFill>
              <a:latin typeface="Arial"/>
              <a:ea typeface="Arial"/>
              <a:cs typeface="Arial"/>
              <a:sym typeface="Arial"/>
            </a:endParaRPr>
          </a:p>
        </p:txBody>
      </p:sp>
      <p:sp>
        <p:nvSpPr>
          <p:cNvPr id="233" name="Google Shape;233;p33"/>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[the not-safe way]</a:t>
            </a:r>
            <a:endParaRPr sz="1050" b="0" i="0" u="none" strike="noStrike" cap="none">
              <a:solidFill>
                <a:srgbClr val="7F7F7F"/>
              </a:solidFill>
              <a:latin typeface="Arial"/>
              <a:ea typeface="Arial"/>
              <a:cs typeface="Arial"/>
              <a:sym typeface="Arial"/>
            </a:endParaRPr>
          </a:p>
        </p:txBody>
      </p:sp>
      <p:sp>
        <p:nvSpPr>
          <p:cNvPr id="234" name="Google Shape;234;p33"/>
          <p:cNvSpPr txBox="1"/>
          <p:nvPr/>
        </p:nvSpPr>
        <p:spPr>
          <a:xfrm>
            <a:off x="250825" y="2895600"/>
            <a:ext cx="2160600" cy="2061600"/>
          </a:xfrm>
          <a:prstGeom prst="rect">
            <a:avLst/>
          </a:prstGeom>
          <a:noFill/>
          <a:ln>
            <a:noFill/>
          </a:ln>
        </p:spPr>
        <p:txBody>
          <a:bodyPr spcFirstLastPara="1" wrap="square" lIns="0" tIns="91425" rIns="91425" bIns="91425" anchor="t" anchorCtr="0">
            <a:normAutofit/>
          </a:bodyPr>
          <a:lstStyle/>
          <a:p>
            <a:pPr marL="182880" marR="0" lvl="0" indent="-157480" algn="l" rtl="0">
              <a:lnSpc>
                <a:spcPct val="100000"/>
              </a:lnSpc>
              <a:spcBef>
                <a:spcPts val="0"/>
              </a:spcBef>
              <a:spcAft>
                <a:spcPts val="0"/>
              </a:spcAft>
              <a:buClr>
                <a:schemeClr val="dk1"/>
              </a:buClr>
              <a:buSzPts val="1000"/>
              <a:buFont typeface="Noto Sans Symbols"/>
              <a:buChar char="●"/>
            </a:pPr>
            <a:r>
              <a:rPr lang="en-US" sz="1000">
                <a:solidFill>
                  <a:schemeClr val="dk1"/>
                </a:solidFill>
              </a:rPr>
              <a:t>File → Open…		</a:t>
            </a:r>
            <a:endParaRPr sz="1000" b="0" i="0" u="none" strike="noStrike" cap="none">
              <a:solidFill>
                <a:srgbClr val="000000"/>
              </a:solidFill>
              <a:latin typeface="Arial"/>
              <a:ea typeface="Arial"/>
              <a:cs typeface="Arial"/>
              <a:sym typeface="Arial"/>
            </a:endParaRPr>
          </a:p>
        </p:txBody>
      </p:sp>
      <p:sp>
        <p:nvSpPr>
          <p:cNvPr id="235" name="Google Shape;235;p33"/>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GETTING DATA INTO A SPREADSHEET TOOL</a:t>
            </a:r>
            <a:endParaRPr sz="100" b="1" i="0" u="none" strike="noStrike" cap="none">
              <a:solidFill>
                <a:schemeClr val="accent1"/>
              </a:solidFill>
              <a:latin typeface="Arial"/>
              <a:ea typeface="Arial"/>
              <a:cs typeface="Arial"/>
              <a:sym typeface="Arial"/>
            </a:endParaRPr>
          </a:p>
        </p:txBody>
      </p:sp>
      <p:pic>
        <p:nvPicPr>
          <p:cNvPr id="236" name="Google Shape;236;p33"/>
          <p:cNvPicPr preferRelativeResize="0"/>
          <p:nvPr/>
        </p:nvPicPr>
        <p:blipFill>
          <a:blip r:embed="rId3">
            <a:alphaModFix/>
          </a:blip>
          <a:stretch>
            <a:fillRect/>
          </a:stretch>
        </p:blipFill>
        <p:spPr>
          <a:xfrm>
            <a:off x="3356405" y="734651"/>
            <a:ext cx="3832021" cy="2385850"/>
          </a:xfrm>
          <a:prstGeom prst="rect">
            <a:avLst/>
          </a:prstGeom>
          <a:noFill/>
          <a:ln w="9525" cap="flat" cmpd="sng">
            <a:solidFill>
              <a:srgbClr val="B6D7A8"/>
            </a:solidFill>
            <a:prstDash val="solid"/>
            <a:round/>
            <a:headEnd type="none" w="sm" len="sm"/>
            <a:tailEnd type="none" w="sm" len="sm"/>
          </a:ln>
          <a:effectLst>
            <a:outerShdw blurRad="57150" dist="47625" dir="2460000" algn="bl" rotWithShape="0">
              <a:srgbClr val="000000">
                <a:alpha val="50000"/>
              </a:srgbClr>
            </a:outerShdw>
          </a:effectLst>
        </p:spPr>
      </p:pic>
      <p:pic>
        <p:nvPicPr>
          <p:cNvPr id="237" name="Google Shape;237;p33"/>
          <p:cNvPicPr preferRelativeResize="0"/>
          <p:nvPr/>
        </p:nvPicPr>
        <p:blipFill rotWithShape="1">
          <a:blip r:embed="rId4">
            <a:alphaModFix/>
          </a:blip>
          <a:srcRect r="32890"/>
          <a:stretch/>
        </p:blipFill>
        <p:spPr>
          <a:xfrm>
            <a:off x="5827225" y="1464700"/>
            <a:ext cx="2571725" cy="2385850"/>
          </a:xfrm>
          <a:prstGeom prst="rect">
            <a:avLst/>
          </a:prstGeom>
          <a:noFill/>
          <a:ln w="9525" cap="flat" cmpd="sng">
            <a:solidFill>
              <a:srgbClr val="B6D7A8"/>
            </a:solidFill>
            <a:prstDash val="solid"/>
            <a:round/>
            <a:headEnd type="none" w="sm" len="sm"/>
            <a:tailEnd type="none" w="sm" len="sm"/>
          </a:ln>
          <a:effectLst>
            <a:outerShdw blurRad="57150" dist="38100" dir="2820000" algn="bl" rotWithShape="0">
              <a:srgbClr val="000000">
                <a:alpha val="50000"/>
              </a:srgbClr>
            </a:outerShdw>
          </a:effectLst>
        </p:spPr>
      </p:pic>
      <p:sp>
        <p:nvSpPr>
          <p:cNvPr id="238" name="Google Shape;238;p33"/>
          <p:cNvSpPr/>
          <p:nvPr/>
        </p:nvSpPr>
        <p:spPr>
          <a:xfrm>
            <a:off x="4638950" y="1457550"/>
            <a:ext cx="840900" cy="840900"/>
          </a:xfrm>
          <a:prstGeom prst="roundRect">
            <a:avLst>
              <a:gd name="adj" fmla="val 16667"/>
            </a:avLst>
          </a:prstGeom>
          <a:solidFill>
            <a:srgbClr val="B35F96">
              <a:alpha val="23810"/>
            </a:srgbClr>
          </a:solidFill>
          <a:ln w="9525" cap="flat" cmpd="sng">
            <a:solidFill>
              <a:srgbClr val="B35F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9" name="Google Shape;239;p33"/>
          <p:cNvCxnSpPr>
            <a:stCxn id="238" idx="3"/>
          </p:cNvCxnSpPr>
          <p:nvPr/>
        </p:nvCxnSpPr>
        <p:spPr>
          <a:xfrm>
            <a:off x="5479850" y="1878000"/>
            <a:ext cx="882900" cy="518700"/>
          </a:xfrm>
          <a:prstGeom prst="straightConnector1">
            <a:avLst/>
          </a:prstGeom>
          <a:noFill/>
          <a:ln w="19050" cap="flat" cmpd="sng">
            <a:solidFill>
              <a:schemeClr val="accent3"/>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p:nvPr/>
        </p:nvSpPr>
        <p:spPr>
          <a:xfrm>
            <a:off x="3181603" y="474399"/>
            <a:ext cx="5692500" cy="3762900"/>
          </a:xfrm>
          <a:prstGeom prst="roundRect">
            <a:avLst>
              <a:gd name="adj" fmla="val 4625"/>
            </a:avLst>
          </a:prstGeom>
          <a:solidFill>
            <a:schemeClr val="accent2"/>
          </a:solidFill>
          <a:ln w="9525" cap="flat" cmpd="sng">
            <a:solidFill>
              <a:srgbClr val="ACBDBD"/>
            </a:solidFill>
            <a:prstDash val="solid"/>
            <a:round/>
            <a:headEnd type="none" w="sm" len="sm"/>
            <a:tailEnd type="none" w="sm" len="sm"/>
          </a:ln>
          <a:effectLst>
            <a:outerShdw blurRad="1016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34"/>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Clr>
                <a:schemeClr val="dk1"/>
              </a:buClr>
              <a:buSzPts val="4400"/>
              <a:buFont typeface="Arial"/>
              <a:buNone/>
            </a:pPr>
            <a:r>
              <a:rPr lang="en-US" sz="2200" b="1">
                <a:solidFill>
                  <a:schemeClr val="dk2"/>
                </a:solidFill>
              </a:rPr>
              <a:t>Getting Data into Excel </a:t>
            </a:r>
            <a:endParaRPr sz="2200" b="0" i="0" u="none" strike="noStrike" cap="none">
              <a:solidFill>
                <a:schemeClr val="dk2"/>
              </a:solidFill>
              <a:latin typeface="Arial"/>
              <a:ea typeface="Arial"/>
              <a:cs typeface="Arial"/>
              <a:sym typeface="Arial"/>
            </a:endParaRPr>
          </a:p>
        </p:txBody>
      </p:sp>
      <p:sp>
        <p:nvSpPr>
          <p:cNvPr id="246" name="Google Shape;246;p34"/>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[the not-safe way]</a:t>
            </a:r>
            <a:endParaRPr sz="1050" b="0" i="0" u="none" strike="noStrike" cap="none">
              <a:solidFill>
                <a:srgbClr val="7F7F7F"/>
              </a:solidFill>
              <a:latin typeface="Arial"/>
              <a:ea typeface="Arial"/>
              <a:cs typeface="Arial"/>
              <a:sym typeface="Arial"/>
            </a:endParaRPr>
          </a:p>
        </p:txBody>
      </p:sp>
      <p:sp>
        <p:nvSpPr>
          <p:cNvPr id="247" name="Google Shape;247;p34"/>
          <p:cNvSpPr txBox="1"/>
          <p:nvPr/>
        </p:nvSpPr>
        <p:spPr>
          <a:xfrm>
            <a:off x="250825" y="2895600"/>
            <a:ext cx="2160600" cy="2061600"/>
          </a:xfrm>
          <a:prstGeom prst="rect">
            <a:avLst/>
          </a:prstGeom>
          <a:noFill/>
          <a:ln>
            <a:noFill/>
          </a:ln>
        </p:spPr>
        <p:txBody>
          <a:bodyPr spcFirstLastPara="1" wrap="square" lIns="0" tIns="91425" rIns="91425" bIns="91425" anchor="t" anchorCtr="0">
            <a:normAutofit/>
          </a:bodyPr>
          <a:lstStyle/>
          <a:p>
            <a:pPr marL="182880" marR="0" lvl="0" indent="-157480" algn="l" rtl="0">
              <a:lnSpc>
                <a:spcPct val="100000"/>
              </a:lnSpc>
              <a:spcBef>
                <a:spcPts val="0"/>
              </a:spcBef>
              <a:spcAft>
                <a:spcPts val="0"/>
              </a:spcAft>
              <a:buClr>
                <a:schemeClr val="dk1"/>
              </a:buClr>
              <a:buSzPts val="1000"/>
              <a:buFont typeface="Noto Sans Symbols"/>
              <a:buChar char="●"/>
            </a:pPr>
            <a:r>
              <a:rPr lang="en-US" sz="1000">
                <a:solidFill>
                  <a:schemeClr val="dk1"/>
                </a:solidFill>
              </a:rPr>
              <a:t>File → Open…			</a:t>
            </a:r>
            <a:endParaRPr sz="1000">
              <a:solidFill>
                <a:schemeClr val="dk1"/>
              </a:solidFill>
            </a:endParaRPr>
          </a:p>
          <a:p>
            <a:pPr marL="182880" marR="0" lvl="0" indent="-157480" algn="l" rtl="0">
              <a:lnSpc>
                <a:spcPct val="100000"/>
              </a:lnSpc>
              <a:spcBef>
                <a:spcPts val="0"/>
              </a:spcBef>
              <a:spcAft>
                <a:spcPts val="0"/>
              </a:spcAft>
              <a:buClr>
                <a:schemeClr val="dk1"/>
              </a:buClr>
              <a:buSzPts val="1000"/>
              <a:buFont typeface="Noto Sans Symbols"/>
              <a:buChar char="●"/>
            </a:pPr>
            <a:r>
              <a:rPr lang="en-US" sz="1000">
                <a:solidFill>
                  <a:schemeClr val="dk1"/>
                </a:solidFill>
              </a:rPr>
              <a:t>can </a:t>
            </a:r>
            <a:r>
              <a:rPr lang="en-US" sz="1000" b="1">
                <a:solidFill>
                  <a:schemeClr val="dk1"/>
                </a:solidFill>
              </a:rPr>
              <a:t>subtly mangle</a:t>
            </a:r>
            <a:r>
              <a:rPr lang="en-US" sz="1000">
                <a:solidFill>
                  <a:schemeClr val="dk1"/>
                </a:solidFill>
              </a:rPr>
              <a:t> CSV data.</a:t>
            </a:r>
            <a:endParaRPr sz="1000" b="0" i="0" u="none" strike="noStrike" cap="none">
              <a:solidFill>
                <a:srgbClr val="000000"/>
              </a:solidFill>
              <a:latin typeface="Arial"/>
              <a:ea typeface="Arial"/>
              <a:cs typeface="Arial"/>
              <a:sym typeface="Arial"/>
            </a:endParaRPr>
          </a:p>
        </p:txBody>
      </p:sp>
      <p:sp>
        <p:nvSpPr>
          <p:cNvPr id="248" name="Google Shape;248;p34"/>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GETTING DATA INTO A SPREADSHEET TOOL</a:t>
            </a:r>
            <a:endParaRPr sz="100" b="1" i="0" u="none" strike="noStrike" cap="none">
              <a:solidFill>
                <a:schemeClr val="accent1"/>
              </a:solidFill>
              <a:latin typeface="Arial"/>
              <a:ea typeface="Arial"/>
              <a:cs typeface="Arial"/>
              <a:sym typeface="Arial"/>
            </a:endParaRPr>
          </a:p>
        </p:txBody>
      </p:sp>
      <p:pic>
        <p:nvPicPr>
          <p:cNvPr id="249" name="Google Shape;249;p34"/>
          <p:cNvPicPr preferRelativeResize="0"/>
          <p:nvPr/>
        </p:nvPicPr>
        <p:blipFill rotWithShape="1">
          <a:blip r:embed="rId3">
            <a:alphaModFix/>
          </a:blip>
          <a:srcRect l="22874" t="27456" r="34465" b="24767"/>
          <a:stretch/>
        </p:blipFill>
        <p:spPr>
          <a:xfrm>
            <a:off x="4340788" y="890525"/>
            <a:ext cx="3374126" cy="2686600"/>
          </a:xfrm>
          <a:prstGeom prst="rect">
            <a:avLst/>
          </a:prstGeom>
          <a:noFill/>
          <a:ln w="9525" cap="flat" cmpd="sng">
            <a:solidFill>
              <a:srgbClr val="D9EAD3"/>
            </a:solidFill>
            <a:prstDash val="solid"/>
            <a:round/>
            <a:headEnd type="none" w="sm" len="sm"/>
            <a:tailEnd type="none" w="sm" len="sm"/>
          </a:ln>
          <a:effectLst>
            <a:outerShdw blurRad="57150" dist="28575" dir="3540000" algn="bl" rotWithShape="0">
              <a:srgbClr val="000000">
                <a:alpha val="50000"/>
              </a:srgbClr>
            </a:outerShdw>
          </a:effectLst>
        </p:spPr>
      </p:pic>
      <p:sp>
        <p:nvSpPr>
          <p:cNvPr id="250" name="Google Shape;250;p34"/>
          <p:cNvSpPr txBox="1"/>
          <p:nvPr/>
        </p:nvSpPr>
        <p:spPr>
          <a:xfrm>
            <a:off x="3311500" y="1253825"/>
            <a:ext cx="953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Dates!</a:t>
            </a:r>
            <a:endParaRPr sz="1200"/>
          </a:p>
          <a:p>
            <a:pPr marL="0" lvl="0" indent="0" algn="l" rtl="0">
              <a:spcBef>
                <a:spcPts val="0"/>
              </a:spcBef>
              <a:spcAft>
                <a:spcPts val="0"/>
              </a:spcAft>
              <a:buNone/>
            </a:pPr>
            <a:r>
              <a:rPr lang="en-US" sz="1200"/>
              <a:t>But are they D/M/Y</a:t>
            </a:r>
            <a:endParaRPr sz="1200"/>
          </a:p>
          <a:p>
            <a:pPr marL="0" lvl="0" indent="0" algn="l" rtl="0">
              <a:spcBef>
                <a:spcPts val="0"/>
              </a:spcBef>
              <a:spcAft>
                <a:spcPts val="0"/>
              </a:spcAft>
              <a:buNone/>
            </a:pPr>
            <a:r>
              <a:rPr lang="en-US" sz="1200"/>
              <a:t>or</a:t>
            </a:r>
            <a:endParaRPr sz="1200"/>
          </a:p>
          <a:p>
            <a:pPr marL="0" lvl="0" indent="0" algn="l" rtl="0">
              <a:spcBef>
                <a:spcPts val="0"/>
              </a:spcBef>
              <a:spcAft>
                <a:spcPts val="0"/>
              </a:spcAft>
              <a:buNone/>
            </a:pPr>
            <a:r>
              <a:rPr lang="en-US" sz="1200"/>
              <a:t>M/D/Y...</a:t>
            </a:r>
            <a:endParaRPr sz="1200"/>
          </a:p>
        </p:txBody>
      </p:sp>
      <p:sp>
        <p:nvSpPr>
          <p:cNvPr id="251" name="Google Shape;251;p34"/>
          <p:cNvSpPr txBox="1"/>
          <p:nvPr/>
        </p:nvSpPr>
        <p:spPr>
          <a:xfrm>
            <a:off x="7791125" y="2326050"/>
            <a:ext cx="10224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Not dates!</a:t>
            </a:r>
            <a:endParaRPr sz="1200"/>
          </a:p>
          <a:p>
            <a:pPr marL="0" lvl="0" indent="0" algn="l" rtl="0">
              <a:spcBef>
                <a:spcPts val="0"/>
              </a:spcBef>
              <a:spcAft>
                <a:spcPts val="0"/>
              </a:spcAft>
              <a:buNone/>
            </a:pPr>
            <a:r>
              <a:rPr lang="en-US" sz="1200"/>
              <a:t>These should be fractions.</a:t>
            </a:r>
            <a:endParaRPr sz="1200"/>
          </a:p>
          <a:p>
            <a:pPr marL="0" lvl="0" indent="0" algn="l" rtl="0">
              <a:spcBef>
                <a:spcPts val="0"/>
              </a:spcBef>
              <a:spcAft>
                <a:spcPts val="0"/>
              </a:spcAft>
              <a:buNone/>
            </a:pPr>
            <a:endParaRPr/>
          </a:p>
        </p:txBody>
      </p:sp>
      <p:sp>
        <p:nvSpPr>
          <p:cNvPr id="252" name="Google Shape;252;p34"/>
          <p:cNvSpPr/>
          <p:nvPr/>
        </p:nvSpPr>
        <p:spPr>
          <a:xfrm>
            <a:off x="4340800" y="1065150"/>
            <a:ext cx="1022400" cy="2550600"/>
          </a:xfrm>
          <a:prstGeom prst="roundRect">
            <a:avLst>
              <a:gd name="adj" fmla="val 16667"/>
            </a:avLst>
          </a:prstGeom>
          <a:solidFill>
            <a:srgbClr val="F4A562">
              <a:alpha val="25000"/>
            </a:srgbClr>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6133900" y="1093175"/>
            <a:ext cx="1107300" cy="2550600"/>
          </a:xfrm>
          <a:prstGeom prst="roundRect">
            <a:avLst>
              <a:gd name="adj" fmla="val 16667"/>
            </a:avLst>
          </a:prstGeom>
          <a:solidFill>
            <a:srgbClr val="B35F96">
              <a:alpha val="23810"/>
            </a:srgbClr>
          </a:solidFill>
          <a:ln w="19050" cap="flat" cmpd="sng">
            <a:solidFill>
              <a:srgbClr val="B35F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3302875" y="1093175"/>
            <a:ext cx="939000" cy="1429500"/>
          </a:xfrm>
          <a:prstGeom prst="roundRect">
            <a:avLst>
              <a:gd name="adj" fmla="val 16667"/>
            </a:avLst>
          </a:prstGeom>
          <a:solidFill>
            <a:srgbClr val="F4A562">
              <a:alpha val="25000"/>
            </a:srgbClr>
          </a:solidFill>
          <a:ln w="19050" cap="flat" cmpd="sng">
            <a:solidFill>
              <a:srgbClr val="F4A5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a:off x="7791125" y="2180850"/>
            <a:ext cx="939000" cy="1429500"/>
          </a:xfrm>
          <a:prstGeom prst="roundRect">
            <a:avLst>
              <a:gd name="adj" fmla="val 16667"/>
            </a:avLst>
          </a:prstGeom>
          <a:solidFill>
            <a:srgbClr val="B35F96">
              <a:alpha val="23810"/>
            </a:srgbClr>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34"/>
          <p:cNvCxnSpPr>
            <a:stCxn id="254" idx="2"/>
          </p:cNvCxnSpPr>
          <p:nvPr/>
        </p:nvCxnSpPr>
        <p:spPr>
          <a:xfrm rot="-5400000" flipH="1">
            <a:off x="3657175" y="2637875"/>
            <a:ext cx="798900" cy="568500"/>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257" name="Google Shape;257;p34"/>
          <p:cNvCxnSpPr>
            <a:endCxn id="255" idx="0"/>
          </p:cNvCxnSpPr>
          <p:nvPr/>
        </p:nvCxnSpPr>
        <p:spPr>
          <a:xfrm>
            <a:off x="7219925" y="1311150"/>
            <a:ext cx="1040700" cy="869700"/>
          </a:xfrm>
          <a:prstGeom prst="bentConnector2">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5"/>
          <p:cNvPicPr preferRelativeResize="0"/>
          <p:nvPr/>
        </p:nvPicPr>
        <p:blipFill rotWithShape="1">
          <a:blip r:embed="rId3">
            <a:alphaModFix/>
          </a:blip>
          <a:srcRect/>
          <a:stretch/>
        </p:blipFill>
        <p:spPr>
          <a:xfrm>
            <a:off x="4003173" y="667618"/>
            <a:ext cx="4870933" cy="3426556"/>
          </a:xfrm>
          <a:prstGeom prst="rect">
            <a:avLst/>
          </a:prstGeom>
          <a:noFill/>
          <a:ln>
            <a:noFill/>
          </a:ln>
        </p:spPr>
      </p:pic>
      <p:sp>
        <p:nvSpPr>
          <p:cNvPr id="263" name="Google Shape;263;p35"/>
          <p:cNvSpPr/>
          <p:nvPr/>
        </p:nvSpPr>
        <p:spPr>
          <a:xfrm>
            <a:off x="3829203" y="493724"/>
            <a:ext cx="5692500" cy="3762900"/>
          </a:xfrm>
          <a:prstGeom prst="roundRect">
            <a:avLst>
              <a:gd name="adj" fmla="val 4625"/>
            </a:avLst>
          </a:prstGeom>
          <a:solidFill>
            <a:schemeClr val="accent2"/>
          </a:solidFill>
          <a:ln w="9525" cap="flat" cmpd="sng">
            <a:solidFill>
              <a:srgbClr val="ACBDBD"/>
            </a:solidFill>
            <a:prstDash val="solid"/>
            <a:round/>
            <a:headEnd type="none" w="sm" len="sm"/>
            <a:tailEnd type="none" w="sm" len="sm"/>
          </a:ln>
          <a:effectLst>
            <a:outerShdw blurRad="1016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35"/>
          <p:cNvSpPr txBox="1"/>
          <p:nvPr/>
        </p:nvSpPr>
        <p:spPr>
          <a:xfrm>
            <a:off x="250826" y="827426"/>
            <a:ext cx="2160600" cy="1023600"/>
          </a:xfrm>
          <a:prstGeom prst="rect">
            <a:avLst/>
          </a:prstGeom>
          <a:noFill/>
          <a:ln>
            <a:noFill/>
          </a:ln>
        </p:spPr>
        <p:txBody>
          <a:bodyPr spcFirstLastPara="1" wrap="square" lIns="0" tIns="91425" rIns="91425" bIns="91425" anchor="b" anchorCtr="0">
            <a:noAutofit/>
          </a:bodyPr>
          <a:lstStyle/>
          <a:p>
            <a:pPr marL="0" marR="0" lvl="0" indent="0" algn="l" rtl="0">
              <a:lnSpc>
                <a:spcPct val="90000"/>
              </a:lnSpc>
              <a:spcBef>
                <a:spcPts val="0"/>
              </a:spcBef>
              <a:spcAft>
                <a:spcPts val="0"/>
              </a:spcAft>
              <a:buNone/>
            </a:pPr>
            <a:r>
              <a:rPr lang="en-US" sz="2200" b="1">
                <a:solidFill>
                  <a:schemeClr val="dk2"/>
                </a:solidFill>
              </a:rPr>
              <a:t>Getting Data into Excel</a:t>
            </a:r>
            <a:endParaRPr sz="2200" b="1">
              <a:solidFill>
                <a:schemeClr val="dk2"/>
              </a:solidFill>
            </a:endParaRPr>
          </a:p>
        </p:txBody>
      </p:sp>
      <p:sp>
        <p:nvSpPr>
          <p:cNvPr id="265" name="Google Shape;265;p35"/>
          <p:cNvSpPr txBox="1"/>
          <p:nvPr/>
        </p:nvSpPr>
        <p:spPr>
          <a:xfrm>
            <a:off x="250825" y="1851026"/>
            <a:ext cx="2160600" cy="524100"/>
          </a:xfrm>
          <a:prstGeom prst="rect">
            <a:avLst/>
          </a:prstGeom>
          <a:noFill/>
          <a:ln>
            <a:noFill/>
          </a:ln>
        </p:spPr>
        <p:txBody>
          <a:bodyPr spcFirstLastPara="1" wrap="square" lIns="0" tIns="91425" rIns="91425" bIns="91425"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a:solidFill>
                  <a:srgbClr val="7F7F7F"/>
                </a:solidFill>
              </a:rPr>
              <a:t>The Safer Way</a:t>
            </a:r>
            <a:endParaRPr sz="1050" b="0" i="0" u="none" strike="noStrike" cap="none">
              <a:solidFill>
                <a:srgbClr val="7F7F7F"/>
              </a:solidFill>
              <a:latin typeface="Arial"/>
              <a:ea typeface="Arial"/>
              <a:cs typeface="Arial"/>
              <a:sym typeface="Arial"/>
            </a:endParaRPr>
          </a:p>
        </p:txBody>
      </p:sp>
      <p:sp>
        <p:nvSpPr>
          <p:cNvPr id="266" name="Google Shape;266;p35"/>
          <p:cNvSpPr txBox="1"/>
          <p:nvPr/>
        </p:nvSpPr>
        <p:spPr>
          <a:xfrm>
            <a:off x="250825" y="2895600"/>
            <a:ext cx="2160600" cy="20616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None/>
            </a:pPr>
            <a:r>
              <a:rPr lang="en-US" sz="1000">
                <a:solidFill>
                  <a:schemeClr val="dk1"/>
                </a:solidFill>
              </a:rPr>
              <a:t>Import it as External Data…</a:t>
            </a:r>
            <a:endParaRPr sz="1000" b="0" i="0" u="none" strike="noStrike" cap="none">
              <a:solidFill>
                <a:srgbClr val="000000"/>
              </a:solidFill>
              <a:latin typeface="Arial"/>
              <a:ea typeface="Arial"/>
              <a:cs typeface="Arial"/>
              <a:sym typeface="Arial"/>
            </a:endParaRPr>
          </a:p>
          <a:p>
            <a:pPr marL="182880" marR="0" lvl="0" indent="-154940" algn="l" rtl="0">
              <a:lnSpc>
                <a:spcPct val="100000"/>
              </a:lnSpc>
              <a:spcBef>
                <a:spcPts val="1200"/>
              </a:spcBef>
              <a:spcAft>
                <a:spcPts val="0"/>
              </a:spcAft>
              <a:buClr>
                <a:schemeClr val="dk1"/>
              </a:buClr>
              <a:buSzPts val="1000"/>
              <a:buFont typeface="Noto Sans Symbols"/>
              <a:buAutoNum type="arabicPeriod"/>
            </a:pPr>
            <a:r>
              <a:rPr lang="en-US" sz="1000">
                <a:solidFill>
                  <a:schemeClr val="dk1"/>
                </a:solidFill>
              </a:rPr>
              <a:t>Click the </a:t>
            </a:r>
            <a:r>
              <a:rPr lang="en-US" sz="1000">
                <a:solidFill>
                  <a:schemeClr val="accent3"/>
                </a:solidFill>
              </a:rPr>
              <a:t>From Text</a:t>
            </a:r>
            <a:r>
              <a:rPr lang="en-US" sz="1000">
                <a:solidFill>
                  <a:schemeClr val="dk1"/>
                </a:solidFill>
              </a:rPr>
              <a:t> option in the </a:t>
            </a:r>
            <a:r>
              <a:rPr lang="en-US" sz="1000">
                <a:solidFill>
                  <a:schemeClr val="accent3"/>
                </a:solidFill>
              </a:rPr>
              <a:t>Get External Data</a:t>
            </a:r>
            <a:r>
              <a:rPr lang="en-US" sz="1000">
                <a:solidFill>
                  <a:schemeClr val="dk1"/>
                </a:solidFill>
              </a:rPr>
              <a:t> group of the </a:t>
            </a:r>
            <a:r>
              <a:rPr lang="en-US" sz="1000">
                <a:solidFill>
                  <a:schemeClr val="accent3"/>
                </a:solidFill>
              </a:rPr>
              <a:t>Data</a:t>
            </a:r>
            <a:r>
              <a:rPr lang="en-US" sz="1000">
                <a:solidFill>
                  <a:schemeClr val="dk1"/>
                </a:solidFill>
              </a:rPr>
              <a:t> tab.</a:t>
            </a:r>
            <a:endParaRPr sz="1000">
              <a:solidFill>
                <a:schemeClr val="dk1"/>
              </a:solidFill>
            </a:endParaRPr>
          </a:p>
          <a:p>
            <a:pPr marL="182880" marR="0" lvl="0" indent="-154940" algn="l" rtl="0">
              <a:lnSpc>
                <a:spcPct val="100000"/>
              </a:lnSpc>
              <a:spcBef>
                <a:spcPts val="1200"/>
              </a:spcBef>
              <a:spcAft>
                <a:spcPts val="0"/>
              </a:spcAft>
              <a:buClr>
                <a:schemeClr val="dk1"/>
              </a:buClr>
              <a:buSzPts val="1000"/>
              <a:buAutoNum type="arabicPeriod"/>
            </a:pPr>
            <a:r>
              <a:rPr lang="en-US" sz="1000">
                <a:solidFill>
                  <a:schemeClr val="dk1"/>
                </a:solidFill>
              </a:rPr>
              <a:t>Follow three steps in the </a:t>
            </a:r>
            <a:r>
              <a:rPr lang="en-US" sz="1000">
                <a:solidFill>
                  <a:schemeClr val="accent3"/>
                </a:solidFill>
              </a:rPr>
              <a:t>Text Import Wizard</a:t>
            </a:r>
            <a:endParaRPr sz="1000">
              <a:solidFill>
                <a:schemeClr val="accent3"/>
              </a:solidFill>
            </a:endParaRPr>
          </a:p>
          <a:p>
            <a:pPr marL="182880" marR="0" lvl="0" indent="-154940" algn="l" rtl="0">
              <a:lnSpc>
                <a:spcPct val="100000"/>
              </a:lnSpc>
              <a:spcBef>
                <a:spcPts val="1200"/>
              </a:spcBef>
              <a:spcAft>
                <a:spcPts val="0"/>
              </a:spcAft>
              <a:buClr>
                <a:schemeClr val="dk1"/>
              </a:buClr>
              <a:buSzPts val="1000"/>
              <a:buAutoNum type="arabicPeriod"/>
            </a:pPr>
            <a:r>
              <a:rPr lang="en-US" sz="1000">
                <a:solidFill>
                  <a:schemeClr val="dk1"/>
                </a:solidFill>
              </a:rPr>
              <a:t>The data should now display properly.</a:t>
            </a:r>
            <a:endParaRPr sz="1000">
              <a:solidFill>
                <a:schemeClr val="dk1"/>
              </a:solidFill>
            </a:endParaRPr>
          </a:p>
        </p:txBody>
      </p:sp>
      <p:sp>
        <p:nvSpPr>
          <p:cNvPr id="267" name="Google Shape;267;p35"/>
          <p:cNvSpPr txBox="1"/>
          <p:nvPr/>
        </p:nvSpPr>
        <p:spPr>
          <a:xfrm>
            <a:off x="6920200" y="268300"/>
            <a:ext cx="1944900" cy="146700"/>
          </a:xfrm>
          <a:prstGeom prst="rect">
            <a:avLst/>
          </a:prstGeom>
          <a:noFill/>
          <a:ln>
            <a:noFill/>
          </a:ln>
        </p:spPr>
        <p:txBody>
          <a:bodyPr spcFirstLastPara="1" wrap="square" lIns="0" tIns="0" rIns="0" bIns="91425"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700" b="1">
                <a:solidFill>
                  <a:schemeClr val="accent1"/>
                </a:solidFill>
              </a:rPr>
              <a:t>GETTING DATA INTO A SPREADSHEET TOOL</a:t>
            </a:r>
            <a:endParaRPr sz="100" b="1">
              <a:solidFill>
                <a:schemeClr val="accent1"/>
              </a:solidFill>
            </a:endParaRPr>
          </a:p>
        </p:txBody>
      </p:sp>
      <p:grpSp>
        <p:nvGrpSpPr>
          <p:cNvPr id="268" name="Google Shape;268;p35"/>
          <p:cNvGrpSpPr/>
          <p:nvPr/>
        </p:nvGrpSpPr>
        <p:grpSpPr>
          <a:xfrm>
            <a:off x="6760563" y="1610002"/>
            <a:ext cx="2103071" cy="1530340"/>
            <a:chOff x="6379431" y="1696948"/>
            <a:chExt cx="1500158" cy="1085347"/>
          </a:xfrm>
        </p:grpSpPr>
        <p:pic>
          <p:nvPicPr>
            <p:cNvPr id="269" name="Google Shape;269;p35"/>
            <p:cNvPicPr preferRelativeResize="0"/>
            <p:nvPr/>
          </p:nvPicPr>
          <p:blipFill rotWithShape="1">
            <a:blip r:embed="rId4">
              <a:alphaModFix/>
            </a:blip>
            <a:srcRect l="29735" t="31356" r="33846" b="31586"/>
            <a:stretch/>
          </p:blipFill>
          <p:spPr>
            <a:xfrm>
              <a:off x="6379431" y="1696950"/>
              <a:ext cx="1500152" cy="1085344"/>
            </a:xfrm>
            <a:prstGeom prst="rect">
              <a:avLst/>
            </a:prstGeom>
            <a:noFill/>
            <a:ln w="9525" cap="flat" cmpd="sng">
              <a:solidFill>
                <a:srgbClr val="D9EAD3"/>
              </a:solidFill>
              <a:prstDash val="solid"/>
              <a:round/>
              <a:headEnd type="none" w="sm" len="sm"/>
              <a:tailEnd type="none" w="sm" len="sm"/>
            </a:ln>
          </p:spPr>
        </p:pic>
        <p:pic>
          <p:nvPicPr>
            <p:cNvPr id="270" name="Google Shape;270;p35"/>
            <p:cNvPicPr preferRelativeResize="0"/>
            <p:nvPr/>
          </p:nvPicPr>
          <p:blipFill rotWithShape="1">
            <a:blip r:embed="rId4">
              <a:alphaModFix/>
            </a:blip>
            <a:srcRect l="60770" t="31356" r="23566" b="31586"/>
            <a:stretch/>
          </p:blipFill>
          <p:spPr>
            <a:xfrm>
              <a:off x="7234383" y="1696948"/>
              <a:ext cx="645206" cy="1085347"/>
            </a:xfrm>
            <a:prstGeom prst="rect">
              <a:avLst/>
            </a:prstGeom>
            <a:noFill/>
            <a:ln>
              <a:noFill/>
            </a:ln>
          </p:spPr>
        </p:pic>
      </p:grpSp>
      <p:pic>
        <p:nvPicPr>
          <p:cNvPr id="271" name="Google Shape;271;p35"/>
          <p:cNvPicPr preferRelativeResize="0"/>
          <p:nvPr/>
        </p:nvPicPr>
        <p:blipFill rotWithShape="1">
          <a:blip r:embed="rId5">
            <a:alphaModFix/>
          </a:blip>
          <a:srcRect r="635" b="2856"/>
          <a:stretch/>
        </p:blipFill>
        <p:spPr>
          <a:xfrm>
            <a:off x="4005663" y="667625"/>
            <a:ext cx="2560320" cy="780898"/>
          </a:xfrm>
          <a:prstGeom prst="rect">
            <a:avLst/>
          </a:prstGeom>
          <a:noFill/>
          <a:ln>
            <a:noFill/>
          </a:ln>
        </p:spPr>
      </p:pic>
      <p:grpSp>
        <p:nvGrpSpPr>
          <p:cNvPr id="272" name="Google Shape;272;p35"/>
          <p:cNvGrpSpPr/>
          <p:nvPr/>
        </p:nvGrpSpPr>
        <p:grpSpPr>
          <a:xfrm>
            <a:off x="4005670" y="1943980"/>
            <a:ext cx="2621285" cy="2150191"/>
            <a:chOff x="4005670" y="1768855"/>
            <a:chExt cx="2621285" cy="2150191"/>
          </a:xfrm>
        </p:grpSpPr>
        <p:pic>
          <p:nvPicPr>
            <p:cNvPr id="273" name="Google Shape;273;p35"/>
            <p:cNvPicPr preferRelativeResize="0"/>
            <p:nvPr/>
          </p:nvPicPr>
          <p:blipFill>
            <a:blip r:embed="rId6">
              <a:alphaModFix/>
            </a:blip>
            <a:stretch>
              <a:fillRect/>
            </a:stretch>
          </p:blipFill>
          <p:spPr>
            <a:xfrm>
              <a:off x="4158075" y="1768855"/>
              <a:ext cx="2468880" cy="1875932"/>
            </a:xfrm>
            <a:prstGeom prst="rect">
              <a:avLst/>
            </a:prstGeom>
            <a:noFill/>
            <a:ln>
              <a:noFill/>
            </a:ln>
          </p:spPr>
        </p:pic>
        <p:pic>
          <p:nvPicPr>
            <p:cNvPr id="274" name="Google Shape;274;p35"/>
            <p:cNvPicPr preferRelativeResize="0"/>
            <p:nvPr/>
          </p:nvPicPr>
          <p:blipFill>
            <a:blip r:embed="rId7">
              <a:alphaModFix/>
            </a:blip>
            <a:stretch>
              <a:fillRect/>
            </a:stretch>
          </p:blipFill>
          <p:spPr>
            <a:xfrm>
              <a:off x="4081873" y="1905984"/>
              <a:ext cx="2468880" cy="1875932"/>
            </a:xfrm>
            <a:prstGeom prst="rect">
              <a:avLst/>
            </a:prstGeom>
            <a:noFill/>
            <a:ln>
              <a:noFill/>
            </a:ln>
          </p:spPr>
        </p:pic>
        <p:pic>
          <p:nvPicPr>
            <p:cNvPr id="275" name="Google Shape;275;p35"/>
            <p:cNvPicPr preferRelativeResize="0"/>
            <p:nvPr/>
          </p:nvPicPr>
          <p:blipFill>
            <a:blip r:embed="rId8">
              <a:alphaModFix/>
            </a:blip>
            <a:stretch>
              <a:fillRect/>
            </a:stretch>
          </p:blipFill>
          <p:spPr>
            <a:xfrm>
              <a:off x="4005670" y="2043114"/>
              <a:ext cx="2468880" cy="1875932"/>
            </a:xfrm>
            <a:prstGeom prst="rect">
              <a:avLst/>
            </a:prstGeom>
            <a:noFill/>
            <a:ln>
              <a:noFill/>
            </a:ln>
          </p:spPr>
        </p:pic>
      </p:grpSp>
      <p:sp>
        <p:nvSpPr>
          <p:cNvPr id="276" name="Google Shape;276;p35"/>
          <p:cNvSpPr/>
          <p:nvPr/>
        </p:nvSpPr>
        <p:spPr>
          <a:xfrm>
            <a:off x="3961837" y="1185102"/>
            <a:ext cx="640200" cy="137100"/>
          </a:xfrm>
          <a:prstGeom prst="roundRect">
            <a:avLst>
              <a:gd name="adj" fmla="val 16667"/>
            </a:avLst>
          </a:prstGeom>
          <a:solidFill>
            <a:schemeClr val="accent3">
              <a:alpha val="9800"/>
            </a:schemeClr>
          </a:soli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7" name="Google Shape;277;p35"/>
          <p:cNvSpPr/>
          <p:nvPr/>
        </p:nvSpPr>
        <p:spPr>
          <a:xfrm>
            <a:off x="6196301" y="633298"/>
            <a:ext cx="320100" cy="320100"/>
          </a:xfrm>
          <a:prstGeom prst="ellipse">
            <a:avLst/>
          </a:prstGeom>
          <a:solidFill>
            <a:schemeClr val="accent3">
              <a:alpha val="9800"/>
            </a:schemeClr>
          </a:soli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78" name="Google Shape;278;p35"/>
          <p:cNvCxnSpPr>
            <a:stCxn id="276" idx="2"/>
            <a:endCxn id="275" idx="0"/>
          </p:cNvCxnSpPr>
          <p:nvPr/>
        </p:nvCxnSpPr>
        <p:spPr>
          <a:xfrm>
            <a:off x="4281937" y="1322202"/>
            <a:ext cx="958200" cy="896100"/>
          </a:xfrm>
          <a:prstGeom prst="straightConnector1">
            <a:avLst/>
          </a:prstGeom>
          <a:noFill/>
          <a:ln w="19050" cap="flat" cmpd="sng">
            <a:solidFill>
              <a:schemeClr val="accent3"/>
            </a:solidFill>
            <a:prstDash val="solid"/>
            <a:round/>
            <a:headEnd type="none" w="med" len="med"/>
            <a:tailEnd type="triangle" w="med" len="med"/>
          </a:ln>
        </p:spPr>
      </p:cxnSp>
      <p:cxnSp>
        <p:nvCxnSpPr>
          <p:cNvPr id="279" name="Google Shape;279;p35"/>
          <p:cNvCxnSpPr>
            <a:stCxn id="275" idx="3"/>
            <a:endCxn id="269" idx="1"/>
          </p:cNvCxnSpPr>
          <p:nvPr/>
        </p:nvCxnSpPr>
        <p:spPr>
          <a:xfrm rot="10800000" flipH="1">
            <a:off x="6474550" y="2375305"/>
            <a:ext cx="285900" cy="780900"/>
          </a:xfrm>
          <a:prstGeom prst="straightConnector1">
            <a:avLst/>
          </a:prstGeom>
          <a:noFill/>
          <a:ln w="19050" cap="flat" cmpd="sng">
            <a:solidFill>
              <a:schemeClr val="accent3"/>
            </a:solidFill>
            <a:prstDash val="solid"/>
            <a:round/>
            <a:headEnd type="none" w="med" len="med"/>
            <a:tailEnd type="triangle" w="med" len="med"/>
          </a:ln>
        </p:spPr>
      </p:cxnSp>
      <p:sp>
        <p:nvSpPr>
          <p:cNvPr id="280" name="Google Shape;280;p35"/>
          <p:cNvSpPr/>
          <p:nvPr/>
        </p:nvSpPr>
        <p:spPr>
          <a:xfrm>
            <a:off x="6760575" y="1732075"/>
            <a:ext cx="548700" cy="1408200"/>
          </a:xfrm>
          <a:prstGeom prst="roundRect">
            <a:avLst>
              <a:gd name="adj" fmla="val 7823"/>
            </a:avLst>
          </a:prstGeom>
          <a:solidFill>
            <a:srgbClr val="73C5AF">
              <a:alpha val="98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1" name="Google Shape;281;p35"/>
          <p:cNvSpPr/>
          <p:nvPr/>
        </p:nvSpPr>
        <p:spPr>
          <a:xfrm>
            <a:off x="7962275" y="1732075"/>
            <a:ext cx="457200" cy="1408200"/>
          </a:xfrm>
          <a:prstGeom prst="roundRect">
            <a:avLst>
              <a:gd name="adj" fmla="val 7823"/>
            </a:avLst>
          </a:prstGeom>
          <a:solidFill>
            <a:srgbClr val="73C5AF">
              <a:alpha val="9800"/>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On-screen Show (16:9)</PresentationFormat>
  <Paragraphs>245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Consolas</vt:lpstr>
      <vt:lpstr>Noto Sans Symbols</vt:lpstr>
      <vt:lpstr>Field Museum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Janeen Jones</cp:lastModifiedBy>
  <cp:revision>1</cp:revision>
  <dcterms:modified xsi:type="dcterms:W3CDTF">2024-07-24T12:14:36Z</dcterms:modified>
</cp:coreProperties>
</file>