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5" r:id="rId3"/>
    <p:sldMasterId id="214748368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Reed_warbler_cuckoo.jp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m.fieldmuseum.org/6803d8ea-d46e-4a1e-98da-9ed6fcd6f5fa" TargetMode="External"/><Relationship Id="rId3" Type="http://schemas.openxmlformats.org/officeDocument/2006/relationships/hyperlink" Target="https://www.gbif.org/occurrence/2872162284" TargetMode="External"/><Relationship Id="rId4" Type="http://schemas.openxmlformats.org/officeDocument/2006/relationships/hyperlink" Target="https://mm.fieldmuseum.org/e65f6e2f-37de-492d-8094-4be2dcbf070d"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fieldmuseum/EMu-Documentation/wiki/emultimedia-workflows" TargetMode="External"/><Relationship Id="rId3" Type="http://schemas.openxmlformats.org/officeDocument/2006/relationships/hyperlink" Target="https://github.com/fieldmuseum/EMu-Documentation/wiki/erights-workflows" TargetMode="External"/><Relationship Id="rId4" Type="http://schemas.openxmlformats.org/officeDocument/2006/relationships/hyperlink" Target="https://docs.google.com/document/d/1K5QC_7d8A6FzL6qWDsCphrhHKkiMbyuiKJPAToowTJY" TargetMode="External"/><Relationship Id="rId5" Type="http://schemas.openxmlformats.org/officeDocument/2006/relationships/hyperlink" Target="https://github.com/fieldmuseum/EMu-Documentation/wiki/admin-TRAINI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BAOWb7k3-k0RNinXcFBbEMypLzxvehn8Y1ninQ2uJTw/edit?usp=sharin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BAOWb7k3-k0RNinXcFBbEMypLzxvehn8Y1ninQ2uJTw/" TargetMode="External"/><Relationship Id="rId3" Type="http://schemas.openxmlformats.org/officeDocument/2006/relationships/hyperlink" Target="http://intranet.fieldmuseum.org/legaldepartment/node/7278" TargetMode="External"/><Relationship Id="rId4" Type="http://schemas.openxmlformats.org/officeDocument/2006/relationships/hyperlink" Target="https://drive.google.com/drive/folders/1M3EGqvyLY3gp1xaOvhD2ALGE7OX9Y_2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intranet.fieldmuseum.org/emu/node/6287"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intranet.fieldmuseum.org/emu/node/5914" TargetMode="External"/><Relationship Id="rId3" Type="http://schemas.openxmlformats.org/officeDocument/2006/relationships/hyperlink" Target="http://intranet.fieldmuseum.org/emu/node/7069" TargetMode="External"/><Relationship Id="rId4" Type="http://schemas.openxmlformats.org/officeDocument/2006/relationships/hyperlink" Target="http://intranet.fieldmuseum.org/emu/node/7069" TargetMode="External"/><Relationship Id="rId5" Type="http://schemas.openxmlformats.org/officeDocument/2006/relationships/hyperlink" Target="http://intranet.fieldmuseum.org/emu/node/5969" TargetMode="External"/><Relationship Id="rId6" Type="http://schemas.openxmlformats.org/officeDocument/2006/relationships/hyperlink" Target="http://intranet.fieldmuseum.org/emu/node/5969"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KIWYdbb74KUrzUO8ZAKtXDQkE1yCZx63/edit#slide=id.g2b08594f8b9_0_133" TargetMode="External"/><Relationship Id="rId3" Type="http://schemas.openxmlformats.org/officeDocument/2006/relationships/hyperlink" Target="https://docs.google.com/presentation/d/1KIWYdbb74KUrzUO8ZAKtXDQkE1yCZx63/edit#slide=id.g2b08594f8b9_0_133"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ms.fieldmuseum.tech/app/#asset/426351/attributes" TargetMode="External"/><Relationship Id="rId3" Type="http://schemas.openxmlformats.org/officeDocument/2006/relationships/hyperlink" Target="https://mm.fieldmuseum.org/003222ae-3d57-44d0-a692-729c048b4613"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ms.fieldmuseum.tech/app/#asset/426351/attributes" TargetMode="External"/><Relationship Id="rId3" Type="http://schemas.openxmlformats.org/officeDocument/2006/relationships/hyperlink" Target="https://mm.fieldmuseum.org/003222ae-3d57-44d0-a692-729c048b4613"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3a64c751f9_0_7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Subtitle: On Museum Storage</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presentation, titled Multimedia and Documentation/Licenses, is part of the Field Museum of Natural History’s EMu training series.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Image credit: © Per Harald Olsen - CC BY-SA 3.0  </a:t>
            </a:r>
            <a:r>
              <a:rPr lang="en-US" sz="1100" u="sng">
                <a:solidFill>
                  <a:schemeClr val="hlink"/>
                </a:solidFill>
                <a:latin typeface="Arial"/>
                <a:ea typeface="Arial"/>
                <a:cs typeface="Arial"/>
                <a:sym typeface="Arial"/>
                <a:hlinkClick r:id="rId2"/>
              </a:rPr>
              <a:t>https://commons.wikimedia.org/wiki/File:Reed_warbler_cuckoo.jpg</a:t>
            </a:r>
            <a:r>
              <a:rPr lang="en-US" sz="1100">
                <a:latin typeface="Arial"/>
                <a:ea typeface="Arial"/>
                <a:cs typeface="Arial"/>
                <a:sym typeface="Arial"/>
              </a:rPr>
              <a:t> </a:t>
            </a:r>
            <a:endParaRPr sz="1100">
              <a:latin typeface="Arial"/>
              <a:ea typeface="Arial"/>
              <a:cs typeface="Arial"/>
              <a:sym typeface="Arial"/>
            </a:endParaRPr>
          </a:p>
        </p:txBody>
      </p:sp>
      <p:sp>
        <p:nvSpPr>
          <p:cNvPr id="175" name="Google Shape;175;g13a64c751f9_0_7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53ecb68c5f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Documenting multimedia and licensing can prevent the agony caused by orphaned works for our future selves and our colleagues.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we don’t know who created the media object, what it depicts, or where it came from, it can be difficult to achieve it properly.</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Documenting multimedia and licensing helps the Museum ensure it can support growing media needs over time.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Multimedia grows over time. The average size of files is increasing, and the amount of media we keep tends to increase.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It is important to document how much media we actually want to keep.</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By making sure media can be used properly, published and reused.</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is accomplished by:</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Following the Museum’s collections data and media norms and/or obtaining media creation agreements.</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Documenting media with references to and from Events, Collections, Parties, or other records that offer context.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By properly preserving and managing media.</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is accomplished by:</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Documenting related Events, Collections, Parties, Context or other records that offer context in coordination with the media.</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Running file integrity checks and format validation in EMu.</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279" name="Google Shape;279;g253ecb68c5f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3a64c751f9_0_13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We’re trying to keep all of the multimedia and licensing data together as the media object travels in-house and beyond the walls of the Museum.</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On the left is a screenshot of another image from the RI-31 rapid inventory as viewable on the MM.FieldMuseum.org website.</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u="sng">
                <a:solidFill>
                  <a:srgbClr val="1155CC"/>
                </a:solidFill>
                <a:latin typeface="Arial"/>
                <a:ea typeface="Arial"/>
                <a:cs typeface="Arial"/>
                <a:sym typeface="Arial"/>
                <a:hlinkClick r:id="rId2">
                  <a:extLst>
                    <a:ext uri="{A12FA001-AC4F-418D-AE19-62706E023703}">
                      <ahyp:hlinkClr val="tx"/>
                    </a:ext>
                  </a:extLst>
                </a:hlinkClick>
              </a:rPr>
              <a:t>https://mm.fieldmuseum.org/6803d8ea-d46e-4a1e-98da-9ed6fcd6f5fa</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Notice the information included alongside it. We’ve highlighted the attribution and creator information.</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creator of this image was Flor, a photographer from another institution.</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attribution contains the copyright holder and the license, which indicates what permitted uses are permitted for this multimedia.</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On the right is a screenshot of the same image and set of information after it's gone out to the Global Biodiversity Information Facility website.</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u="sng">
                <a:solidFill>
                  <a:srgbClr val="1155CC"/>
                </a:solidFill>
                <a:latin typeface="Arial"/>
                <a:ea typeface="Arial"/>
                <a:cs typeface="Arial"/>
                <a:sym typeface="Arial"/>
                <a:hlinkClick r:id="rId3">
                  <a:extLst>
                    <a:ext uri="{A12FA001-AC4F-418D-AE19-62706E023703}">
                      <ahyp:hlinkClr val="tx"/>
                    </a:ext>
                  </a:extLst>
                </a:hlinkClick>
              </a:rPr>
              <a:t>https://www.gbif.org/occurrence/2872162284</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GBIF is one of the organizations that often picks up Field Museum data.</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Notice that the information has remained attached to the media object.</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realize that the longer media stays on the internet, the more likely it is that its metadata and associated information will be separated from it.</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But what we’re trying to do is keep the data and its context together as long as possible.</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900"/>
              </a:spcBef>
              <a:spcAft>
                <a:spcPts val="0"/>
              </a:spcAft>
              <a:buNone/>
            </a:pPr>
            <a:r>
              <a:rPr b="1" lang="en-US" sz="1100">
                <a:latin typeface="Arial"/>
                <a:ea typeface="Arial"/>
                <a:cs typeface="Arial"/>
                <a:sym typeface="Arial"/>
              </a:rPr>
              <a:t>Other Non-FMNH example:</a:t>
            </a:r>
            <a:endParaRPr b="1" sz="1100">
              <a:latin typeface="Arial"/>
              <a:ea typeface="Arial"/>
              <a:cs typeface="Arial"/>
              <a:sym typeface="Arial"/>
            </a:endParaRPr>
          </a:p>
          <a:p>
            <a:pPr indent="-304800" lvl="0" marL="457200" rtl="0" algn="l">
              <a:spcBef>
                <a:spcPts val="900"/>
              </a:spcBef>
              <a:spcAft>
                <a:spcPts val="0"/>
              </a:spcAft>
              <a:buClr>
                <a:srgbClr val="0F0F14"/>
              </a:buClr>
              <a:buSzPts val="1200"/>
              <a:buFont typeface="Noto Sans Symbols"/>
              <a:buChar char="-"/>
            </a:pPr>
            <a:r>
              <a:rPr lang="en-US" u="sng">
                <a:solidFill>
                  <a:srgbClr val="446DCD"/>
                </a:solidFill>
                <a:latin typeface="Arial"/>
                <a:ea typeface="Arial"/>
                <a:cs typeface="Arial"/>
                <a:sym typeface="Arial"/>
                <a:hlinkClick r:id="rId4">
                  <a:extLst>
                    <a:ext uri="{A12FA001-AC4F-418D-AE19-62706E023703}">
                      <ahyp:hlinkClr val="tx"/>
                    </a:ext>
                  </a:extLst>
                </a:hlinkClick>
              </a:rPr>
              <a:t>https://mm.fieldmuseum.org/e65f6e2f-37de-492d-8094-4be2dcbf070d</a:t>
            </a:r>
            <a:r>
              <a:rPr lang="en-US">
                <a:solidFill>
                  <a:srgbClr val="0F0F14"/>
                </a:solidFill>
                <a:latin typeface="Arial"/>
                <a:ea typeface="Arial"/>
                <a:cs typeface="Arial"/>
                <a:sym typeface="Arial"/>
              </a:rPr>
              <a:t> </a:t>
            </a:r>
            <a:endParaRPr>
              <a:latin typeface="Arial"/>
              <a:ea typeface="Arial"/>
              <a:cs typeface="Arial"/>
              <a:sym typeface="Arial"/>
            </a:endParaRPr>
          </a:p>
          <a:p>
            <a:pPr indent="0" lvl="0" marL="0" rtl="0" algn="l">
              <a:lnSpc>
                <a:spcPct val="115000"/>
              </a:lnSpc>
              <a:spcBef>
                <a:spcPts val="900"/>
              </a:spcBef>
              <a:spcAft>
                <a:spcPts val="0"/>
              </a:spcAft>
              <a:buNone/>
            </a:pPr>
            <a:r>
              <a:t/>
            </a:r>
            <a:endParaRPr sz="1100">
              <a:latin typeface="Arial"/>
              <a:ea typeface="Arial"/>
              <a:cs typeface="Arial"/>
              <a:sym typeface="Arial"/>
            </a:endParaRPr>
          </a:p>
        </p:txBody>
      </p:sp>
      <p:sp>
        <p:nvSpPr>
          <p:cNvPr id="291" name="Google Shape;291;g13a64c751f9_0_1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3a64c751f9_0_1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To document media, we need to know:</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 who created the media file and what was their relationship to the Field Museum.</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Were they a staff member, volunteer, or not affiliated with the Museum?</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need to know when the media file was created.</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Notice that the date the file was created is missing from the image at right. In this particular case, the context of RI-31 would allow us to go back and add that information to the media file.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need to know how it should be credited, what it can be used for, and whether or not the Museum can allow others to use it.</a:t>
            </a:r>
            <a:endParaRPr/>
          </a:p>
        </p:txBody>
      </p:sp>
      <p:sp>
        <p:nvSpPr>
          <p:cNvPr id="304" name="Google Shape;304;g13a64c751f9_0_1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3ba57ae3be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To document media, we need to know:</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 who created the media file and what was their relationship to the Field Museum.</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Were they a staff member, volunteer, or not affiliated with the Museum?</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need to know when the media file was created.</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Notice that the date the file was created is missing from the image at right. In this particular case, the context of RI-31 would allow us to go back and add that information to the media file.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need to know how it should be credited, what it can be used for, and whether or not the Museum can allow others to use it.</a:t>
            </a:r>
            <a:endParaRPr/>
          </a:p>
        </p:txBody>
      </p:sp>
      <p:sp>
        <p:nvSpPr>
          <p:cNvPr id="316" name="Google Shape;316;g13ba57ae3be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3ba57ae3be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To document the licenses, we need to know:</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 who signed the agreement.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 when the agreement was signed.</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need to know the conditions of the agreement.</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 can the Field Museum and others use the media?</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It is necessary to document the original signed agreements.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In EMu, all the rights information can be documented in a separate record attached to the multimedia record. If the media wasn’t created by or owned by the Field Museum, the rights record will include the documented agreement between the owner of the file and the museum.</a:t>
            </a:r>
            <a:endParaRPr sz="1100">
              <a:latin typeface="Arial"/>
              <a:ea typeface="Arial"/>
              <a:cs typeface="Arial"/>
              <a:sym typeface="Arial"/>
            </a:endParaRPr>
          </a:p>
        </p:txBody>
      </p:sp>
      <p:sp>
        <p:nvSpPr>
          <p:cNvPr id="328" name="Google Shape;328;g13ba57ae3be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2ead7a9da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2ead7a9da0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How-to docs for:</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EMu Multimedia: </a:t>
            </a:r>
            <a:r>
              <a:rPr lang="en-US" sz="1100" u="sng">
                <a:solidFill>
                  <a:schemeClr val="hlink"/>
                </a:solidFill>
                <a:latin typeface="Arial"/>
                <a:ea typeface="Arial"/>
                <a:cs typeface="Arial"/>
                <a:sym typeface="Arial"/>
                <a:hlinkClick r:id="rId2"/>
              </a:rPr>
              <a:t>https://github.com/fieldmuseum/EMu-Documentation/wiki/emultimedia-workflows</a:t>
            </a:r>
            <a:r>
              <a:rPr lang="en-US" sz="1100">
                <a:latin typeface="Arial"/>
                <a:ea typeface="Arial"/>
                <a:cs typeface="Arial"/>
                <a:sym typeface="Arial"/>
              </a:rPr>
              <a:t>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EMu Rights: </a:t>
            </a:r>
            <a:r>
              <a:rPr lang="en-US" sz="1100" u="sng">
                <a:solidFill>
                  <a:schemeClr val="hlink"/>
                </a:solidFill>
                <a:latin typeface="Arial"/>
                <a:ea typeface="Arial"/>
                <a:cs typeface="Arial"/>
                <a:sym typeface="Arial"/>
                <a:hlinkClick r:id="rId3"/>
              </a:rPr>
              <a:t>https://github.com/fieldmuseum/EMu-Documentation/wiki/erights-workflows</a:t>
            </a:r>
            <a:r>
              <a:rPr lang="en-US" sz="1100">
                <a:latin typeface="Arial"/>
                <a:ea typeface="Arial"/>
                <a:cs typeface="Arial"/>
                <a:sym typeface="Arial"/>
              </a:rPr>
              <a:t>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Netx: </a:t>
            </a:r>
            <a:r>
              <a:rPr lang="en-US" sz="1100" u="sng">
                <a:solidFill>
                  <a:schemeClr val="hlink"/>
                </a:solidFill>
                <a:latin typeface="Arial"/>
                <a:ea typeface="Arial"/>
                <a:cs typeface="Arial"/>
                <a:sym typeface="Arial"/>
                <a:hlinkClick r:id="rId4"/>
              </a:rPr>
              <a:t>https://docs.google.com/document/d/1K5QC_7d8A6FzL6qWDsCphrhHKkiMbyuiKJPAToowTJY</a:t>
            </a:r>
            <a:r>
              <a:rPr lang="en-US" sz="1100">
                <a:latin typeface="Arial"/>
                <a:ea typeface="Arial"/>
                <a:cs typeface="Arial"/>
                <a:sym typeface="Arial"/>
              </a:rPr>
              <a:t>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EMu training/modules: </a:t>
            </a:r>
            <a:r>
              <a:rPr lang="en-US" sz="1100" u="sng">
                <a:solidFill>
                  <a:schemeClr val="hlink"/>
                </a:solidFill>
                <a:latin typeface="Arial"/>
                <a:ea typeface="Arial"/>
                <a:cs typeface="Arial"/>
                <a:sym typeface="Arial"/>
                <a:hlinkClick r:id="rId5"/>
              </a:rPr>
              <a:t>https://github.com/fieldmuseum/EMu-Documentation/wiki/admin-TRAINING</a:t>
            </a:r>
            <a:r>
              <a:rPr lang="en-US"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There are different types of copyright that allow the museum to use a piece of media.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CC-BY-NC refers to a Creative Commons license for non commercial use.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 FMNH CC-BY-NC is used for content if:</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copyright that follows the data normalization standards.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 FMNH is more restrictive and is used for Field owned content.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 FMNH CC-BY-NC can also be used for non-Field-owned content that the Field has permission to use with a transfer of copyright.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 J. Doe, CC-BY-NC refers to content that the Field museum doesn’t own but has permission to use (without a transfer of copyright).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Media may also have special restrictions for sensitive content. </a:t>
            </a:r>
            <a:endParaRPr sz="1100">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0a896f910b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is a birdseye view of the people involved in contributing, managing, and using media related in some way to the museum, collections, and/or projects.</a:t>
            </a:r>
            <a:endParaRPr/>
          </a:p>
        </p:txBody>
      </p:sp>
      <p:sp>
        <p:nvSpPr>
          <p:cNvPr id="351" name="Google Shape;351;g20a896f910b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0a896f910b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is a birdseye view of the people involved in contributing, managing, and using media related in some way to the museum, collections, and/or projects.</a:t>
            </a:r>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…media, which might fall into one or some of these 4 categories: </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US" sz="1100">
                <a:latin typeface="Arial"/>
                <a:ea typeface="Arial"/>
                <a:cs typeface="Arial"/>
                <a:sym typeface="Arial"/>
              </a:rPr>
              <a:t>Photos from non-FMNH photographers</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US" sz="1100">
                <a:latin typeface="Arial"/>
                <a:ea typeface="Arial"/>
                <a:cs typeface="Arial"/>
                <a:sym typeface="Arial"/>
              </a:rPr>
              <a:t>Photos of places and/or people</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US" sz="1100">
                <a:latin typeface="Arial"/>
                <a:ea typeface="Arial"/>
                <a:cs typeface="Arial"/>
                <a:sym typeface="Arial"/>
              </a:rPr>
              <a:t>FMNH specimen photos</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p:txBody>
      </p:sp>
      <p:sp>
        <p:nvSpPr>
          <p:cNvPr id="360" name="Google Shape;360;g20a896f910b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0a896f910b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is a birdseye view of the documentation process with the three involved parties in gray down the middle of the diagram.</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On the left are the photographers who are outside contributors, i.e. non-Museum photographers.</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the Museum is obtaining media from outside contributors, we want to make sure to document an accompanying media agreement. The Field Museum has a standard CC-BY-NC media creation and assignment agreement document:</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u="sng">
                <a:solidFill>
                  <a:srgbClr val="1155CC"/>
                </a:solidFill>
                <a:latin typeface="Arial"/>
                <a:ea typeface="Arial"/>
                <a:cs typeface="Arial"/>
                <a:sym typeface="Arial"/>
                <a:hlinkClick r:id="rId2">
                  <a:extLst>
                    <a:ext uri="{A12FA001-AC4F-418D-AE19-62706E023703}">
                      <ahyp:hlinkClr val="tx"/>
                    </a:ext>
                  </a:extLst>
                </a:hlinkClick>
              </a:rPr>
              <a:t>https://docs.google.com/document/d/1BAOWb7k3-k0RNinXcFBbEMypLzxvehn8Y1ninQ2uJTw/edit?usp=sharing</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Without documented agreements, we can’t archive or distribute other people’s material.</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Photos featuring people who are not Field Museum staff or volunteers as subjects should ideally be documented with an accompanying Person Release form.</a:t>
            </a:r>
            <a:endParaRPr sz="1100">
              <a:latin typeface="Arial"/>
              <a:ea typeface="Arial"/>
              <a:cs typeface="Arial"/>
              <a:sym typeface="Arial"/>
            </a:endParaRPr>
          </a:p>
          <a:p>
            <a:pPr indent="-298450" lvl="2" marL="1371600" rtl="0" algn="l">
              <a:lnSpc>
                <a:spcPct val="115000"/>
              </a:lnSpc>
              <a:spcBef>
                <a:spcPts val="0"/>
              </a:spcBef>
              <a:spcAft>
                <a:spcPts val="0"/>
              </a:spcAft>
              <a:buClr>
                <a:srgbClr val="FF00FF"/>
              </a:buClr>
              <a:buSzPts val="1100"/>
              <a:buChar char="-"/>
            </a:pPr>
            <a:r>
              <a:rPr lang="en-US" sz="1100">
                <a:solidFill>
                  <a:srgbClr val="FF00FF"/>
                </a:solidFill>
                <a:latin typeface="Arial"/>
                <a:ea typeface="Arial"/>
                <a:cs typeface="Arial"/>
                <a:sym typeface="Arial"/>
              </a:rPr>
              <a:t>{link}</a:t>
            </a:r>
            <a:endParaRPr sz="1100">
              <a:solidFill>
                <a:srgbClr val="FF00FF"/>
              </a:solidFill>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the Museum doesn’t document Person Release forms, it can potentially still archive those photos, but it won’t be able to use them for commercial purposes.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portions of the diagram highlighted with green detail the process for documenting and distributing photos created in-house or depicting Museum staff, volunteers, specimens or objects.</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These photos are usually the easiest for the Museum to document because the Museum holds the copyright and can license them as needed.</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EMu Multimedia Rights record is the rights record that accompanies any multimedia we archive in EMu.</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record indicates who the copyright holder is, whether or not they are affiliated with the Field Museum, and the permitted and restricted uses for the multimedia.</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record allows media users down the line to know what they’re able to do with that media and who they need to credit.</a:t>
            </a:r>
            <a:endParaRPr/>
          </a:p>
        </p:txBody>
      </p:sp>
      <p:sp>
        <p:nvSpPr>
          <p:cNvPr id="381" name="Google Shape;381;g20a896f910b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0a896f910b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slide highlights the documentation that makes it possible to archive and distribute multimedia.</a:t>
            </a:r>
            <a:endParaRPr/>
          </a:p>
          <a:p>
            <a:pPr indent="0" lvl="0" marL="457200" rtl="0" algn="l">
              <a:lnSpc>
                <a:spcPct val="115000"/>
              </a:lnSpc>
              <a:spcBef>
                <a:spcPts val="0"/>
              </a:spcBef>
              <a:spcAft>
                <a:spcPts val="0"/>
              </a:spcAft>
              <a:buNone/>
            </a:pPr>
            <a:r>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These documents record</a:t>
            </a:r>
            <a:r>
              <a:rPr lang="en-US" sz="1100">
                <a:latin typeface="Arial"/>
                <a:ea typeface="Arial"/>
                <a:cs typeface="Arial"/>
                <a:sym typeface="Arial"/>
              </a:rPr>
              <a:t> </a:t>
            </a:r>
            <a:endParaRPr sz="1100">
              <a:latin typeface="Arial"/>
              <a:ea typeface="Arial"/>
              <a:cs typeface="Arial"/>
              <a:sym typeface="Arial"/>
            </a:endParaRPr>
          </a:p>
          <a:p>
            <a:pPr indent="-298450" lvl="1" marL="914400" rtl="0" algn="l">
              <a:lnSpc>
                <a:spcPct val="115000"/>
              </a:lnSpc>
              <a:spcBef>
                <a:spcPts val="0"/>
              </a:spcBef>
              <a:spcAft>
                <a:spcPts val="0"/>
              </a:spcAft>
              <a:buClr>
                <a:srgbClr val="B35F96"/>
              </a:buClr>
              <a:buSzPts val="1100"/>
              <a:buChar char="-"/>
            </a:pPr>
            <a:r>
              <a:rPr lang="en-US" sz="1100">
                <a:solidFill>
                  <a:srgbClr val="B35F96"/>
                </a:solidFill>
                <a:latin typeface="Arial"/>
                <a:ea typeface="Arial"/>
                <a:cs typeface="Arial"/>
                <a:sym typeface="Arial"/>
              </a:rPr>
              <a:t>whether and how the </a:t>
            </a:r>
            <a:r>
              <a:rPr b="1" lang="en-US" sz="1100">
                <a:solidFill>
                  <a:srgbClr val="B35F96"/>
                </a:solidFill>
                <a:latin typeface="Arial"/>
                <a:ea typeface="Arial"/>
                <a:cs typeface="Arial"/>
                <a:sym typeface="Arial"/>
              </a:rPr>
              <a:t>museum</a:t>
            </a:r>
            <a:r>
              <a:rPr lang="en-US" sz="1100">
                <a:solidFill>
                  <a:srgbClr val="B35F96"/>
                </a:solidFill>
                <a:latin typeface="Arial"/>
                <a:ea typeface="Arial"/>
                <a:cs typeface="Arial"/>
                <a:sym typeface="Arial"/>
              </a:rPr>
              <a:t> is permitted to use, re-use, and distribute (publish) media.</a:t>
            </a:r>
            <a:endParaRPr sz="1100">
              <a:solidFill>
                <a:srgbClr val="B35F96"/>
              </a:solidFill>
              <a:latin typeface="Arial"/>
              <a:ea typeface="Arial"/>
              <a:cs typeface="Arial"/>
              <a:sym typeface="Arial"/>
            </a:endParaRPr>
          </a:p>
          <a:p>
            <a:pPr indent="-298450" lvl="1" marL="914400" rtl="0" algn="l">
              <a:lnSpc>
                <a:spcPct val="115000"/>
              </a:lnSpc>
              <a:spcBef>
                <a:spcPts val="0"/>
              </a:spcBef>
              <a:spcAft>
                <a:spcPts val="0"/>
              </a:spcAft>
              <a:buClr>
                <a:schemeClr val="accent1"/>
              </a:buClr>
              <a:buSzPts val="1100"/>
              <a:buFont typeface="Arial"/>
              <a:buChar char="-"/>
            </a:pPr>
            <a:r>
              <a:rPr lang="en-US" sz="1100">
                <a:solidFill>
                  <a:schemeClr val="accent1"/>
                </a:solidFill>
                <a:latin typeface="Arial"/>
                <a:ea typeface="Arial"/>
                <a:cs typeface="Arial"/>
                <a:sym typeface="Arial"/>
              </a:rPr>
              <a:t>whether and how </a:t>
            </a:r>
            <a:r>
              <a:rPr b="1" lang="en-US" sz="1100">
                <a:solidFill>
                  <a:schemeClr val="accent1"/>
                </a:solidFill>
                <a:latin typeface="Arial"/>
                <a:ea typeface="Arial"/>
                <a:cs typeface="Arial"/>
                <a:sym typeface="Arial"/>
              </a:rPr>
              <a:t>subsequent media-users</a:t>
            </a:r>
            <a:r>
              <a:rPr lang="en-US" sz="1100">
                <a:solidFill>
                  <a:schemeClr val="accent1"/>
                </a:solidFill>
                <a:latin typeface="Arial"/>
                <a:ea typeface="Arial"/>
                <a:cs typeface="Arial"/>
                <a:sym typeface="Arial"/>
              </a:rPr>
              <a:t> are permitted to use, re-use, and distribute (publish) media.</a:t>
            </a:r>
            <a:endParaRPr sz="1100">
              <a:solidFill>
                <a:schemeClr val="accent1"/>
              </a:solidFill>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t>Standard Media Agreement: </a:t>
            </a:r>
            <a:endParaRPr/>
          </a:p>
          <a:p>
            <a:pPr indent="-317500" lvl="0" marL="457200" rtl="0" algn="l">
              <a:spcBef>
                <a:spcPts val="0"/>
              </a:spcBef>
              <a:spcAft>
                <a:spcPts val="0"/>
              </a:spcAft>
              <a:buClr>
                <a:schemeClr val="dk1"/>
              </a:buClr>
              <a:buSzPts val="1400"/>
              <a:buChar char="-"/>
            </a:pPr>
            <a:r>
              <a:rPr lang="en-US" u="sng">
                <a:solidFill>
                  <a:schemeClr val="hlink"/>
                </a:solidFill>
                <a:hlinkClick r:id="rId2"/>
              </a:rPr>
              <a:t>https://docs.google.com/document/d/1BAOWb7k3-k0RNinXcFBbEMypLzxvehn8Y1ninQ2uJTw/</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Release forms: </a:t>
            </a:r>
            <a:endParaRPr/>
          </a:p>
          <a:p>
            <a:pPr indent="-317500" lvl="0" marL="457200" rtl="0" algn="l">
              <a:spcBef>
                <a:spcPts val="0"/>
              </a:spcBef>
              <a:spcAft>
                <a:spcPts val="0"/>
              </a:spcAft>
              <a:buClr>
                <a:schemeClr val="dk1"/>
              </a:buClr>
              <a:buSzPts val="1400"/>
              <a:buChar char="-"/>
            </a:pPr>
            <a:r>
              <a:rPr lang="en-US"/>
              <a:t>On-Camera releases: </a:t>
            </a:r>
            <a:r>
              <a:rPr lang="en-US" u="sng">
                <a:solidFill>
                  <a:schemeClr val="hlink"/>
                </a:solidFill>
                <a:hlinkClick r:id="rId3"/>
              </a:rPr>
              <a:t>http://intranet.fieldmuseum.org/legaldepartment/node/7278</a:t>
            </a:r>
            <a:r>
              <a:rPr lang="en-US"/>
              <a:t> </a:t>
            </a:r>
            <a:endParaRPr/>
          </a:p>
          <a:p>
            <a:pPr indent="-317500" lvl="0" marL="457200" rtl="0" algn="l">
              <a:spcBef>
                <a:spcPts val="0"/>
              </a:spcBef>
              <a:spcAft>
                <a:spcPts val="0"/>
              </a:spcAft>
              <a:buClr>
                <a:schemeClr val="dk1"/>
              </a:buClr>
              <a:buSzPts val="1400"/>
              <a:buChar char="-"/>
            </a:pPr>
            <a:r>
              <a:rPr lang="en-US"/>
              <a:t>Site releases: (contact Legal)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How to archive them in EMu:</a:t>
            </a:r>
            <a:endParaRPr/>
          </a:p>
          <a:p>
            <a:pPr indent="-317500" lvl="0" marL="457200" rtl="0" algn="l">
              <a:spcBef>
                <a:spcPts val="0"/>
              </a:spcBef>
              <a:spcAft>
                <a:spcPts val="0"/>
              </a:spcAft>
              <a:buClr>
                <a:schemeClr val="dk1"/>
              </a:buClr>
              <a:buSzPts val="1400"/>
              <a:buChar char="-"/>
            </a:pPr>
            <a:r>
              <a:rPr lang="en-US" u="sng">
                <a:solidFill>
                  <a:schemeClr val="hlink"/>
                </a:solidFill>
                <a:hlinkClick r:id="rId4"/>
              </a:rPr>
              <a:t>https://drive.google.com/drive/folders/1M3EGqvyLY3gp1xaOvhD2ALGE7OX9Y_2l</a:t>
            </a:r>
            <a:r>
              <a:rPr lang="en-US"/>
              <a:t> </a:t>
            </a:r>
            <a:endParaRPr/>
          </a:p>
          <a:p>
            <a:pPr indent="0" lvl="0" marL="0" rtl="0" algn="l">
              <a:lnSpc>
                <a:spcPct val="115000"/>
              </a:lnSpc>
              <a:spcBef>
                <a:spcPts val="0"/>
              </a:spcBef>
              <a:spcAft>
                <a:spcPts val="0"/>
              </a:spcAft>
              <a:buNone/>
            </a:pPr>
            <a:r>
              <a:t/>
            </a:r>
            <a:endParaRPr sz="1100">
              <a:latin typeface="Arial"/>
              <a:ea typeface="Arial"/>
              <a:cs typeface="Arial"/>
              <a:sym typeface="Arial"/>
            </a:endParaRPr>
          </a:p>
        </p:txBody>
      </p:sp>
      <p:sp>
        <p:nvSpPr>
          <p:cNvPr id="419" name="Google Shape;419;g20a896f910b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3a64c751f9_0_2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In this presentation, we’ll cover proper documentation and usage rights in EMu and NetX, the digital access management system integrated with EMu.</a:t>
            </a:r>
            <a:endParaRPr/>
          </a:p>
        </p:txBody>
      </p:sp>
      <p:sp>
        <p:nvSpPr>
          <p:cNvPr id="183" name="Google Shape;183;g13a64c751f9_0_2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3beeac0251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13beeac0251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g13beeac0251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2ead7a9da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2ead7a9da0_0_1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EMu Events module information: </a:t>
            </a:r>
            <a:r>
              <a:rPr lang="en-US" u="sng">
                <a:solidFill>
                  <a:srgbClr val="0097A7"/>
                </a:solidFill>
                <a:hlinkClick r:id="rId2">
                  <a:extLst>
                    <a:ext uri="{A12FA001-AC4F-418D-AE19-62706E023703}">
                      <ahyp:hlinkClr val="tx"/>
                    </a:ext>
                  </a:extLst>
                </a:hlinkClick>
              </a:rPr>
              <a:t>http://intranet.fieldmuseum.org/emu/node/6287</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2ead7a9da0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2ead7a9da0_0_1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WORKFLOW EXAMPLES: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Exhibits (EMu workflows documented here):  </a:t>
            </a:r>
            <a:r>
              <a:rPr lang="en-US" u="sng">
                <a:solidFill>
                  <a:schemeClr val="hlink"/>
                </a:solidFill>
                <a:hlinkClick r:id="rId2"/>
              </a:rPr>
              <a:t>http://intranet.fieldmuseum.org/emu/node/5914</a:t>
            </a:r>
            <a:r>
              <a:rPr lang="en-US">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What kind of non-collection-based multimedia can be archived in EMu ?</a:t>
            </a:r>
            <a:endParaRPr>
              <a:solidFill>
                <a:schemeClr val="dk1"/>
              </a:solidFill>
            </a:endParaRPr>
          </a:p>
          <a:p>
            <a:pPr indent="0" lvl="0" marL="381000" rtl="0" algn="l">
              <a:lnSpc>
                <a:spcPct val="115000"/>
              </a:lnSpc>
              <a:spcBef>
                <a:spcPts val="0"/>
              </a:spcBef>
              <a:spcAft>
                <a:spcPts val="0"/>
              </a:spcAft>
              <a:buClr>
                <a:schemeClr val="dk1"/>
              </a:buClr>
              <a:buSzPts val="1100"/>
              <a:buFont typeface="Arial"/>
              <a:buNone/>
            </a:pPr>
            <a:r>
              <a:rPr b="1" lang="en-US">
                <a:solidFill>
                  <a:schemeClr val="dk1"/>
                </a:solidFill>
              </a:rPr>
              <a:t>Any digital 'musuem' media that the Museum owns or has permission to archive.  (i.e., if it was created in the scope of an FMNH project, and/or contributed with documented license/permission to archive)</a:t>
            </a:r>
            <a:endParaRPr b="1">
              <a:solidFill>
                <a:schemeClr val="dk1"/>
              </a:solidFill>
            </a:endParaRPr>
          </a:p>
          <a:p>
            <a:pPr indent="0" lvl="0" marL="381000" rtl="0" algn="l">
              <a:lnSpc>
                <a:spcPct val="115000"/>
              </a:lnSpc>
              <a:spcBef>
                <a:spcPts val="0"/>
              </a:spcBef>
              <a:spcAft>
                <a:spcPts val="0"/>
              </a:spcAft>
              <a:buClr>
                <a:schemeClr val="dk1"/>
              </a:buClr>
              <a:buSzPts val="1100"/>
              <a:buFont typeface="Arial"/>
              <a:buNone/>
            </a:pPr>
            <a:r>
              <a:rPr b="1" lang="en-US">
                <a:solidFill>
                  <a:schemeClr val="dk1"/>
                </a:solidFill>
              </a:rPr>
              <a:t>as long as it follows:</a:t>
            </a:r>
            <a:endParaRPr b="1">
              <a:solidFill>
                <a:schemeClr val="dk1"/>
              </a:solidFill>
            </a:endParaRPr>
          </a:p>
          <a:p>
            <a:pPr indent="0" lvl="0" marL="381000" rtl="0" algn="l">
              <a:lnSpc>
                <a:spcPct val="115000"/>
              </a:lnSpc>
              <a:spcBef>
                <a:spcPts val="0"/>
              </a:spcBef>
              <a:spcAft>
                <a:spcPts val="0"/>
              </a:spcAft>
              <a:buClr>
                <a:schemeClr val="dk1"/>
              </a:buClr>
              <a:buSzPts val="1100"/>
              <a:buFont typeface="Arial"/>
              <a:buNone/>
            </a:pPr>
            <a:r>
              <a:rPr i="1" lang="en-US">
                <a:solidFill>
                  <a:schemeClr val="dk1"/>
                </a:solidFill>
              </a:rPr>
              <a:t>- </a:t>
            </a:r>
            <a:r>
              <a:rPr b="1" i="1" lang="en-US">
                <a:solidFill>
                  <a:schemeClr val="dk1"/>
                </a:solidFill>
              </a:rPr>
              <a:t>filename</a:t>
            </a:r>
            <a:r>
              <a:rPr i="1" lang="en-US">
                <a:solidFill>
                  <a:schemeClr val="dk1"/>
                </a:solidFill>
              </a:rPr>
              <a:t> </a:t>
            </a:r>
            <a:r>
              <a:rPr b="1" i="1" lang="en-US">
                <a:solidFill>
                  <a:schemeClr val="dk1"/>
                </a:solidFill>
              </a:rPr>
              <a:t>standards</a:t>
            </a:r>
            <a:r>
              <a:rPr i="1" lang="en-US">
                <a:solidFill>
                  <a:schemeClr val="dk1"/>
                </a:solidFill>
              </a:rPr>
              <a:t>:</a:t>
            </a:r>
            <a:r>
              <a:rPr i="1" lang="en-US">
                <a:solidFill>
                  <a:schemeClr val="dk1"/>
                </a:solidFill>
                <a:uFill>
                  <a:noFill/>
                </a:uFill>
                <a:hlinkClick r:id="rId3">
                  <a:extLst>
                    <a:ext uri="{A12FA001-AC4F-418D-AE19-62706E023703}">
                      <ahyp:hlinkClr val="tx"/>
                    </a:ext>
                  </a:extLst>
                </a:hlinkClick>
              </a:rPr>
              <a:t> </a:t>
            </a:r>
            <a:r>
              <a:rPr i="1" lang="en-US" u="sng">
                <a:solidFill>
                  <a:srgbClr val="0097A7"/>
                </a:solidFill>
                <a:hlinkClick r:id="rId4">
                  <a:extLst>
                    <a:ext uri="{A12FA001-AC4F-418D-AE19-62706E023703}">
                      <ahyp:hlinkClr val="tx"/>
                    </a:ext>
                  </a:extLst>
                </a:hlinkClick>
              </a:rPr>
              <a:t>http://intranet.fieldmuseum.org/emu/node/7069</a:t>
            </a:r>
            <a:endParaRPr i="1" u="sng">
              <a:solidFill>
                <a:srgbClr val="0097A7"/>
              </a:solidFill>
            </a:endParaRPr>
          </a:p>
          <a:p>
            <a:pPr indent="0" lvl="0" marL="381000" rtl="0" algn="l">
              <a:lnSpc>
                <a:spcPct val="115000"/>
              </a:lnSpc>
              <a:spcBef>
                <a:spcPts val="0"/>
              </a:spcBef>
              <a:spcAft>
                <a:spcPts val="0"/>
              </a:spcAft>
              <a:buClr>
                <a:schemeClr val="dk1"/>
              </a:buClr>
              <a:buSzPts val="1100"/>
              <a:buFont typeface="Arial"/>
              <a:buNone/>
            </a:pPr>
            <a:r>
              <a:rPr i="1" lang="en-US">
                <a:solidFill>
                  <a:schemeClr val="dk1"/>
                </a:solidFill>
              </a:rPr>
              <a:t>	- no special characters (to prevent corruption in transit)</a:t>
            </a:r>
            <a:endParaRPr i="1">
              <a:solidFill>
                <a:schemeClr val="dk1"/>
              </a:solidFill>
            </a:endParaRPr>
          </a:p>
          <a:p>
            <a:pPr indent="0" lvl="0" marL="381000" rtl="0" algn="l">
              <a:lnSpc>
                <a:spcPct val="115000"/>
              </a:lnSpc>
              <a:spcBef>
                <a:spcPts val="0"/>
              </a:spcBef>
              <a:spcAft>
                <a:spcPts val="0"/>
              </a:spcAft>
              <a:buClr>
                <a:schemeClr val="dk1"/>
              </a:buClr>
              <a:buSzPts val="1100"/>
              <a:buFont typeface="Arial"/>
              <a:buNone/>
            </a:pPr>
            <a:r>
              <a:rPr i="1" lang="en-US">
                <a:solidFill>
                  <a:schemeClr val="dk1"/>
                </a:solidFill>
              </a:rPr>
              <a:t>- </a:t>
            </a:r>
            <a:r>
              <a:rPr b="1" i="1" lang="en-US">
                <a:solidFill>
                  <a:schemeClr val="dk1"/>
                </a:solidFill>
              </a:rPr>
              <a:t>format</a:t>
            </a:r>
            <a:r>
              <a:rPr i="1" lang="en-US">
                <a:solidFill>
                  <a:schemeClr val="dk1"/>
                </a:solidFill>
              </a:rPr>
              <a:t>-</a:t>
            </a:r>
            <a:r>
              <a:rPr b="1" i="1" lang="en-US">
                <a:solidFill>
                  <a:schemeClr val="dk1"/>
                </a:solidFill>
              </a:rPr>
              <a:t>standards</a:t>
            </a:r>
            <a:r>
              <a:rPr i="1" lang="en-US">
                <a:solidFill>
                  <a:schemeClr val="dk1"/>
                </a:solidFill>
              </a:rPr>
              <a:t>:</a:t>
            </a:r>
            <a:r>
              <a:rPr i="1" lang="en-US">
                <a:solidFill>
                  <a:schemeClr val="dk1"/>
                </a:solidFill>
                <a:uFill>
                  <a:noFill/>
                </a:uFill>
                <a:hlinkClick r:id="rId5">
                  <a:extLst>
                    <a:ext uri="{A12FA001-AC4F-418D-AE19-62706E023703}">
                      <ahyp:hlinkClr val="tx"/>
                    </a:ext>
                  </a:extLst>
                </a:hlinkClick>
              </a:rPr>
              <a:t> </a:t>
            </a:r>
            <a:r>
              <a:rPr i="1" lang="en-US" u="sng">
                <a:solidFill>
                  <a:srgbClr val="0097A7"/>
                </a:solidFill>
                <a:hlinkClick r:id="rId6">
                  <a:extLst>
                    <a:ext uri="{A12FA001-AC4F-418D-AE19-62706E023703}">
                      <ahyp:hlinkClr val="tx"/>
                    </a:ext>
                  </a:extLst>
                </a:hlinkClick>
              </a:rPr>
              <a:t>http://intranet.fieldmuseum.org/emu/node/5969</a:t>
            </a:r>
            <a:endParaRPr i="1" u="sng">
              <a:solidFill>
                <a:srgbClr val="0097A7"/>
              </a:solidFill>
            </a:endParaRPr>
          </a:p>
          <a:p>
            <a:pPr indent="0" lvl="0" marL="381000" rtl="0" algn="l">
              <a:lnSpc>
                <a:spcPct val="115000"/>
              </a:lnSpc>
              <a:spcBef>
                <a:spcPts val="0"/>
              </a:spcBef>
              <a:spcAft>
                <a:spcPts val="0"/>
              </a:spcAft>
              <a:buClr>
                <a:schemeClr val="dk1"/>
              </a:buClr>
              <a:buSzPts val="1100"/>
              <a:buFont typeface="Arial"/>
              <a:buNone/>
            </a:pPr>
            <a:r>
              <a:rPr i="1" lang="en-US">
                <a:solidFill>
                  <a:schemeClr val="dk1"/>
                </a:solidFill>
              </a:rPr>
              <a:t>	- non-proprietary formats (to maintain stability + access over time</a:t>
            </a:r>
            <a:r>
              <a:rPr b="1" i="1" lang="en-US">
                <a:solidFill>
                  <a:schemeClr val="dk1"/>
                </a:solidFill>
              </a:rPr>
              <a:t>)</a:t>
            </a:r>
            <a:endParaRPr b="1" i="1">
              <a:solidFill>
                <a:schemeClr val="dk1"/>
              </a:solidFill>
            </a:endParaRPr>
          </a:p>
          <a:p>
            <a:pPr indent="0" lvl="0" marL="3810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Is there any criteria for that? E.g. grant proposal, annual report, budget, Zoom recording </a:t>
            </a:r>
            <a:endParaRPr>
              <a:solidFill>
                <a:schemeClr val="dk1"/>
              </a:solidFill>
            </a:endParaRPr>
          </a:p>
          <a:p>
            <a:pPr indent="0" lvl="0" marL="381000" rtl="0" algn="l">
              <a:lnSpc>
                <a:spcPct val="115000"/>
              </a:lnSpc>
              <a:spcBef>
                <a:spcPts val="0"/>
              </a:spcBef>
              <a:spcAft>
                <a:spcPts val="0"/>
              </a:spcAft>
              <a:buClr>
                <a:schemeClr val="dk1"/>
              </a:buClr>
              <a:buSzPts val="1100"/>
              <a:buFont typeface="Arial"/>
              <a:buNone/>
            </a:pPr>
            <a:r>
              <a:rPr b="1" lang="en-US">
                <a:solidFill>
                  <a:schemeClr val="dk1"/>
                </a:solidFill>
              </a:rPr>
              <a:t>- Documented Permission - </a:t>
            </a:r>
            <a:r>
              <a:rPr lang="en-US">
                <a:solidFill>
                  <a:schemeClr val="dk1"/>
                </a:solidFill>
              </a:rPr>
              <a:t>Does the museum have permission to keep it?</a:t>
            </a:r>
            <a:endParaRPr>
              <a:solidFill>
                <a:schemeClr val="dk1"/>
              </a:solidFill>
            </a:endParaRPr>
          </a:p>
          <a:p>
            <a:pPr indent="0" lvl="0" marL="381000" rtl="0" algn="l">
              <a:lnSpc>
                <a:spcPct val="115000"/>
              </a:lnSpc>
              <a:spcBef>
                <a:spcPts val="0"/>
              </a:spcBef>
              <a:spcAft>
                <a:spcPts val="0"/>
              </a:spcAft>
              <a:buClr>
                <a:schemeClr val="dk1"/>
              </a:buClr>
              <a:buSzPts val="1100"/>
              <a:buFont typeface="Arial"/>
              <a:buNone/>
            </a:pPr>
            <a:r>
              <a:rPr b="1" lang="en-US">
                <a:solidFill>
                  <a:schemeClr val="dk1"/>
                </a:solidFill>
              </a:rPr>
              <a:t>- Content-wise: it needs to relate to the museum</a:t>
            </a:r>
            <a:endParaRPr b="1">
              <a:solidFill>
                <a:schemeClr val="dk1"/>
              </a:solidFill>
            </a:endParaRPr>
          </a:p>
          <a:p>
            <a:pPr indent="0" lvl="0" marL="762000" rtl="0" algn="l">
              <a:lnSpc>
                <a:spcPct val="115000"/>
              </a:lnSpc>
              <a:spcBef>
                <a:spcPts val="0"/>
              </a:spcBef>
              <a:spcAft>
                <a:spcPts val="0"/>
              </a:spcAft>
              <a:buClr>
                <a:schemeClr val="dk1"/>
              </a:buClr>
              <a:buSzPts val="1100"/>
              <a:buFont typeface="Arial"/>
              <a:buNone/>
            </a:pPr>
            <a:r>
              <a:rPr b="1" lang="en-US">
                <a:solidFill>
                  <a:schemeClr val="dk1"/>
                </a:solidFill>
              </a:rPr>
              <a:t>- Documented Project (research, education, outreach, website)</a:t>
            </a:r>
            <a:endParaRPr b="1">
              <a:solidFill>
                <a:schemeClr val="dk1"/>
              </a:solidFill>
            </a:endParaRPr>
          </a:p>
          <a:p>
            <a:pPr indent="0" lvl="0" marL="762000" rtl="0" algn="l">
              <a:lnSpc>
                <a:spcPct val="115000"/>
              </a:lnSpc>
              <a:spcBef>
                <a:spcPts val="0"/>
              </a:spcBef>
              <a:spcAft>
                <a:spcPts val="0"/>
              </a:spcAft>
              <a:buClr>
                <a:schemeClr val="dk1"/>
              </a:buClr>
              <a:buSzPts val="1100"/>
              <a:buFont typeface="Arial"/>
              <a:buNone/>
            </a:pPr>
            <a:r>
              <a:rPr i="1" lang="en-US">
                <a:solidFill>
                  <a:schemeClr val="dk1"/>
                </a:solidFill>
              </a:rPr>
              <a:t>---- e.g., Event record - Chicago Team Event (IRN/screenshot)</a:t>
            </a:r>
            <a:endParaRPr i="1">
              <a:solidFill>
                <a:schemeClr val="dk1"/>
              </a:solidFill>
            </a:endParaRPr>
          </a:p>
          <a:p>
            <a:pPr indent="0" lvl="0" marL="762000" rtl="0" algn="l">
              <a:lnSpc>
                <a:spcPct val="115000"/>
              </a:lnSpc>
              <a:spcBef>
                <a:spcPts val="0"/>
              </a:spcBef>
              <a:spcAft>
                <a:spcPts val="0"/>
              </a:spcAft>
              <a:buClr>
                <a:schemeClr val="dk1"/>
              </a:buClr>
              <a:buSzPts val="1100"/>
              <a:buFont typeface="Arial"/>
              <a:buNone/>
            </a:pPr>
            <a:r>
              <a:rPr b="1" lang="en-US">
                <a:solidFill>
                  <a:schemeClr val="dk1"/>
                </a:solidFill>
              </a:rPr>
              <a:t>- Collections items/Action observations</a:t>
            </a:r>
            <a:endParaRPr b="1">
              <a:solidFill>
                <a:schemeClr val="dk1"/>
              </a:solidFill>
            </a:endParaRPr>
          </a:p>
          <a:p>
            <a:pPr indent="0" lvl="0" marL="762000" rtl="0" algn="l">
              <a:lnSpc>
                <a:spcPct val="115000"/>
              </a:lnSpc>
              <a:spcBef>
                <a:spcPts val="0"/>
              </a:spcBef>
              <a:spcAft>
                <a:spcPts val="0"/>
              </a:spcAft>
              <a:buClr>
                <a:schemeClr val="dk1"/>
              </a:buClr>
              <a:buSzPts val="1100"/>
              <a:buFont typeface="Arial"/>
              <a:buNone/>
            </a:pPr>
            <a:r>
              <a:rPr i="1" lang="en-US">
                <a:solidFill>
                  <a:schemeClr val="dk1"/>
                </a:solidFill>
              </a:rPr>
              <a:t>---- e.g., Catalogue record - RI observation datasets + collections</a:t>
            </a:r>
            <a:endParaRPr i="1">
              <a:solidFill>
                <a:schemeClr val="dk1"/>
              </a:solidFill>
            </a:endParaRPr>
          </a:p>
          <a:p>
            <a:pPr indent="0" lvl="0" marL="381000" rtl="0" algn="l">
              <a:lnSpc>
                <a:spcPct val="115000"/>
              </a:lnSpc>
              <a:spcBef>
                <a:spcPts val="0"/>
              </a:spcBef>
              <a:spcAft>
                <a:spcPts val="0"/>
              </a:spcAft>
              <a:buClr>
                <a:schemeClr val="dk1"/>
              </a:buClr>
              <a:buSzPts val="1100"/>
              <a:buFont typeface="Arial"/>
              <a:buNone/>
            </a:pPr>
            <a:r>
              <a:rPr b="1" lang="en-US">
                <a:solidFill>
                  <a:schemeClr val="dk1"/>
                </a:solidFill>
              </a:rPr>
              <a:t>- Type/Format &amp; Filename</a:t>
            </a:r>
            <a:endParaRPr b="1">
              <a:solidFill>
                <a:schemeClr val="dk1"/>
              </a:solidFill>
            </a:endParaRPr>
          </a:p>
          <a:p>
            <a:pPr indent="0" lvl="0" marL="762000" rtl="0" algn="l">
              <a:lnSpc>
                <a:spcPct val="115000"/>
              </a:lnSpc>
              <a:spcBef>
                <a:spcPts val="0"/>
              </a:spcBef>
              <a:spcAft>
                <a:spcPts val="0"/>
              </a:spcAft>
              <a:buClr>
                <a:schemeClr val="dk1"/>
              </a:buClr>
              <a:buSzPts val="1100"/>
              <a:buFont typeface="Arial"/>
              <a:buNone/>
            </a:pPr>
            <a:r>
              <a:rPr lang="en-US">
                <a:solidFill>
                  <a:schemeClr val="dk1"/>
                </a:solidFill>
              </a:rPr>
              <a:t>---- See standards above</a:t>
            </a:r>
            <a:endParaRPr>
              <a:solidFill>
                <a:schemeClr val="dk1"/>
              </a:solidFill>
            </a:endParaRPr>
          </a:p>
          <a:p>
            <a:pPr indent="0" lvl="0" marL="381000" rtl="0" algn="l">
              <a:lnSpc>
                <a:spcPct val="115000"/>
              </a:lnSpc>
              <a:spcBef>
                <a:spcPts val="0"/>
              </a:spcBef>
              <a:spcAft>
                <a:spcPts val="0"/>
              </a:spcAft>
              <a:buClr>
                <a:schemeClr val="dk1"/>
              </a:buClr>
              <a:buSzPts val="1100"/>
              <a:buFont typeface="Arial"/>
              <a:buNone/>
            </a:pPr>
            <a:r>
              <a:rPr b="1" lang="en-US">
                <a:solidFill>
                  <a:schemeClr val="dk1"/>
                </a:solidFill>
              </a:rPr>
              <a:t>- Conform to your Area's defined criteria for what's appropriate</a:t>
            </a:r>
            <a:endParaRPr b="1">
              <a:solidFill>
                <a:schemeClr val="dk1"/>
              </a:solidFill>
            </a:endParaRPr>
          </a:p>
          <a:p>
            <a:pPr indent="0" lvl="0" marL="381000" rtl="0" algn="l">
              <a:lnSpc>
                <a:spcPct val="115000"/>
              </a:lnSpc>
              <a:spcBef>
                <a:spcPts val="0"/>
              </a:spcBef>
              <a:spcAft>
                <a:spcPts val="0"/>
              </a:spcAft>
              <a:buClr>
                <a:schemeClr val="dk1"/>
              </a:buClr>
              <a:buSzPts val="1100"/>
              <a:buFont typeface="Arial"/>
              <a:buNone/>
            </a:pPr>
            <a:r>
              <a:rPr b="1" lang="en-US">
                <a:solidFill>
                  <a:schemeClr val="dk1"/>
                </a:solidFill>
              </a:rPr>
              <a:t>	+ other Areas' criteria where data/media is shared</a:t>
            </a:r>
            <a:endParaRPr b="1">
              <a:solidFill>
                <a:schemeClr val="dk1"/>
              </a:solidFill>
            </a:endParaRPr>
          </a:p>
          <a:p>
            <a:pPr indent="0" lvl="0" marL="38100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Beyond that, IT doesn’t dictate content-requirements.  General suggestions:</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lang="en-US">
                <a:solidFill>
                  <a:schemeClr val="dk1"/>
                </a:solidFill>
              </a:rPr>
              <a:t>Content should relate to museum projects/areas or collections</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3a64c751f9_0_1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slide shows examples of media that can and cannot be archived in EMu and why.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Things that can't be archived – files without documented permissions, with non-standard filenames that include things like parentheses, in non-standard formats like .tif or .xls files, lacking event records for its importation, out-of-scope.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77" name="Google Shape;477;g13a64c751f9_0_1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3a64c751f9_0_16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EMu has a client/server model where data is stored remotely and is accessed by the user via a small client application that sits on your desktop.</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Different records have different permissions. Some records include sensitive information that may not be available to everyone. </a:t>
            </a:r>
            <a:endParaRPr/>
          </a:p>
        </p:txBody>
      </p:sp>
      <p:sp>
        <p:nvSpPr>
          <p:cNvPr id="491" name="Google Shape;491;g13a64c751f9_0_16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3beeac0251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13beeac0251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3" name="Google Shape;503;g13beeac0251_0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3a64c751f9_0_15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Here are a few common questions about EMu and Serenity storage.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When/why should you use Serenity/Filer01 for storage space?</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Using Serenity helps future users and the museums budget for space.</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Serenity is secure, and the IT Department can help you with issues that arise.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 many people have an EMu login for the Field Museum?</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Roughly 800 people have accounts, though not all are active.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 can people get trained?</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IT department is responsible for helping train staff to use EMu. This series of presentations is part of those training resources. The IT department also runs workshops. Questions about specific functions or tasks can be submitted to the help desk.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 can people get access to EMu content?</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Once you’ve been trained to use EMu, email the help desk (and CC your power user) to request a login and access to the data you need.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508" name="Google Shape;508;g13a64c751f9_0_15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3a64c751f9_0_16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Orphan media – media without proper documentation and permissions - is incredibly difficult to maintain and often can’t be used or archived.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It’s possible to avoid creating orphan materials. Only collect the data and media you need for a project. Document all the sources and information from the media, and keep the documentation in a central location.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the non-archivable material is temporary, delete it as soon as you are done with the files. If it doesn’t meet the keep criteria or isn’t necessary, remove it from museum storage. </a:t>
            </a:r>
            <a:endParaRPr/>
          </a:p>
        </p:txBody>
      </p:sp>
      <p:sp>
        <p:nvSpPr>
          <p:cNvPr id="520" name="Google Shape;520;g13a64c751f9_0_1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3a64c751f9_0_17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Projects have budgets, and people don’t have infinite time. It takes time and resources to maintain any media assets, and it’s more time and resource consuming to maintain improperly documented media assets. Unless an improperly documented asset is absolutely necessary, it’s better to focus those resources on properly-documented, usable materials.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it’s absolutely necessary to keep an asset, there are ways to archive it. These workflows are often complicated, and the media is often unusable. </a:t>
            </a:r>
            <a:endParaRPr/>
          </a:p>
        </p:txBody>
      </p:sp>
      <p:sp>
        <p:nvSpPr>
          <p:cNvPr id="533" name="Google Shape;533;g13a64c751f9_0_17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3a64c751f9_0_17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In order to use images with non-FMNH people in them, we need release forms to share those images.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there are images that are temporarily embargoed (unable to be published or used), be sure to document those specifications and lock down the media in EMu until the end date of the embargo.</a:t>
            </a:r>
            <a:endParaRPr/>
          </a:p>
        </p:txBody>
      </p:sp>
      <p:sp>
        <p:nvSpPr>
          <p:cNvPr id="544" name="Google Shape;544;g13a64c751f9_0_17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3beeac0251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13beeac0251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g13beeac0251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1452fabf30f_1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Every EMu record in every module has a Security tab.</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most restrictive setting a user can restrict access to user groups, subsets within departments. This setting will determine who can see or add a given record.</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Let the IT department know if you need to archive highly-sensitive data, so that they can help you prevent it from ending up in the wrong place or being accessible to the wrong people.</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There are two other settings in the Security tab that are most frequently used: the Publish on </a:t>
            </a:r>
            <a:r>
              <a:rPr b="1" lang="en-US" sz="1100">
                <a:latin typeface="Arial"/>
                <a:ea typeface="Arial"/>
                <a:cs typeface="Arial"/>
                <a:sym typeface="Arial"/>
              </a:rPr>
              <a:t>inter</a:t>
            </a:r>
            <a:r>
              <a:rPr lang="en-US" sz="1100">
                <a:latin typeface="Arial"/>
                <a:ea typeface="Arial"/>
                <a:cs typeface="Arial"/>
                <a:sym typeface="Arial"/>
              </a:rPr>
              <a:t>net and </a:t>
            </a:r>
            <a:r>
              <a:rPr b="1" lang="en-US" sz="1100">
                <a:latin typeface="Arial"/>
                <a:ea typeface="Arial"/>
                <a:cs typeface="Arial"/>
                <a:sym typeface="Arial"/>
              </a:rPr>
              <a:t>intra</a:t>
            </a:r>
            <a:r>
              <a:rPr lang="en-US" sz="1100">
                <a:latin typeface="Arial"/>
                <a:ea typeface="Arial"/>
                <a:cs typeface="Arial"/>
                <a:sym typeface="Arial"/>
              </a:rPr>
              <a:t>net </a:t>
            </a:r>
            <a:r>
              <a:rPr lang="en-US" sz="1100">
                <a:latin typeface="Arial"/>
                <a:ea typeface="Arial"/>
                <a:cs typeface="Arial"/>
                <a:sym typeface="Arial"/>
              </a:rPr>
              <a:t>fields.</a:t>
            </a:r>
            <a:endParaRPr sz="1100">
              <a:latin typeface="Arial"/>
              <a:ea typeface="Arial"/>
              <a:cs typeface="Arial"/>
              <a:sym typeface="Arial"/>
            </a:endParaRPr>
          </a:p>
        </p:txBody>
      </p:sp>
      <p:sp>
        <p:nvSpPr>
          <p:cNvPr id="554" name="Google Shape;554;g1452fabf30f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3a64c751f9_0_1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Note - This slide is also referenced/linked in the </a:t>
            </a:r>
            <a:r>
              <a:rPr b="1" lang="en-US" sz="1100" u="sng">
                <a:solidFill>
                  <a:schemeClr val="hlink"/>
                </a:solidFill>
                <a:latin typeface="Arial"/>
                <a:ea typeface="Arial"/>
                <a:cs typeface="Arial"/>
                <a:sym typeface="Arial"/>
                <a:hlinkClick r:id="rId2"/>
              </a:rPr>
              <a:t>Managing Media at FMNH</a:t>
            </a:r>
            <a:r>
              <a:rPr lang="en-US" sz="1100" u="sng">
                <a:solidFill>
                  <a:schemeClr val="hlink"/>
                </a:solidFill>
                <a:latin typeface="Arial"/>
                <a:ea typeface="Arial"/>
                <a:cs typeface="Arial"/>
                <a:sym typeface="Arial"/>
                <a:hlinkClick r:id="rId3"/>
              </a:rPr>
              <a:t> slides</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Multimedia records with “Publish on intranet” set to “Yes” will be immediately available on the DAMS (dams.FieldMuseum.tech).</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set to publish on the internet publicly, assuming a normal schedule, the multimedia will be available on at least three sites by the following week:</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FM-digital-assets,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MM,</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and PJ.</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(And possibly some other Field Museum sites.)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It may take some time for multimedia to be published by GBIF, but setting it to publish on the internet is a prerequisite for it to be accessible at GBIF.org.</a:t>
            </a:r>
            <a:endParaRPr/>
          </a:p>
        </p:txBody>
      </p:sp>
      <p:sp>
        <p:nvSpPr>
          <p:cNvPr id="564" name="Google Shape;564;g13a64c751f9_0_1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3a64c751f9_0_16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a record needs to be unpublished from the internet but it is not urgent, simply change the “Publish on Internet” setting to “No” and it will be taken offline by the following week.</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Please email or call helpdesk if a record on the internet needs to be taken offline immediately.</a:t>
            </a:r>
            <a:endParaRPr/>
          </a:p>
        </p:txBody>
      </p:sp>
      <p:sp>
        <p:nvSpPr>
          <p:cNvPr id="579" name="Google Shape;579;g13a64c751f9_0_1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3a64c751f9_0_17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slide includes help resources for managing the legalities of media documentation and rights, including the forms that need to be filled out to get permission to use a file or to get release to use someone’s image.</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These documents are updated regularly and should be checked online, rather than printed out to ensure they’re not out of date. </a:t>
            </a:r>
            <a:endParaRPr/>
          </a:p>
        </p:txBody>
      </p:sp>
      <p:sp>
        <p:nvSpPr>
          <p:cNvPr id="594" name="Google Shape;594;g13a64c751f9_0_1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3a64c751f9_0_20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Thank you for viewing this presentation. For further information, refer to the other EMu training presentations or reach out to the help desk.</a:t>
            </a:r>
            <a:endParaRPr/>
          </a:p>
        </p:txBody>
      </p:sp>
      <p:sp>
        <p:nvSpPr>
          <p:cNvPr id="606" name="Google Shape;606;g13a64c751f9_0_20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3beeac0251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13beeac0251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Serenity?</a:t>
            </a:r>
            <a:endParaRPr/>
          </a:p>
          <a:p>
            <a:pPr indent="-317500" lvl="0" marL="457200" rtl="0" algn="l">
              <a:lnSpc>
                <a:spcPct val="100000"/>
              </a:lnSpc>
              <a:spcBef>
                <a:spcPts val="0"/>
              </a:spcBef>
              <a:spcAft>
                <a:spcPts val="0"/>
              </a:spcAft>
              <a:buSzPts val="1400"/>
              <a:buChar char="-"/>
            </a:pPr>
            <a:r>
              <a:t/>
            </a:r>
            <a:endParaRPr/>
          </a:p>
        </p:txBody>
      </p:sp>
      <p:sp>
        <p:nvSpPr>
          <p:cNvPr id="620" name="Google Shape;620;g13beeac0251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0a896f910b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20a896f910b_0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g20a896f910b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3ba57ae3be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One common question is: When or why should files go on Serenity instead of Filer01 … and how can that be done?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Media produced for Museum projects needs to be achieved in EMu.</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Many projects produce media faster than it can be archived and need “scratchspace,” or workspace.</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Serenity is that workspace.</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Serenity is lower cost than Filer01 in part because it is backed up less frequently.</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Filer01 storage is more expensive and more frequently backed up than Serenity.</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Both Serenity and Filer01 are more robust than consumer-grade storage.</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recommend staging media files on Serenity instead of a cloud storage service like Google Drive for this reason.</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Help and support for Google Drive is limited, but the information technology department is able to help with Serenity storage.</a:t>
            </a:r>
            <a:endParaRPr/>
          </a:p>
        </p:txBody>
      </p:sp>
      <p:sp>
        <p:nvSpPr>
          <p:cNvPr id="631" name="Google Shape;631;g13ba57ae3be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3ba57ae3be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you know you have a set of media that needs to make its way into EMU, the information that the IT department needs to know is: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 big is the total set of files involved?</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Even a rough estimate is helpful. Take the total number of files that you think you want to start with and multiply it by the average file size to calculate a gross estimate.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What kinds of files are they?</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it’s a folder containing files in many different file formats, just knowing that the files are images and knowing some of the formats is helpful.</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What is the corresponding Event IRN?</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For non-EMu users, event IRNs are created using the KSAC template spreadsheet discussed earlier.-</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642" name="Google Shape;642;g13ba57ae3be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3a64c751f9_0_17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museum’s Digital Asset Management System (D.A.M.S) is also known as NetX.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It can be used by all employees, interns and volunteers to view, download, search, and share digital content.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NetX is more user-friendly than EMu.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ability to add or edit multimedia files in NetX is not yet online (aiming for end of 2023).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Until then, media records must be added/edited in EMu. </a:t>
            </a:r>
            <a:endParaRPr/>
          </a:p>
        </p:txBody>
      </p:sp>
      <p:sp>
        <p:nvSpPr>
          <p:cNvPr id="212" name="Google Shape;212;g13a64c751f9_0_17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3ba57ae3be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It may still take some training to become familiar with NetX, but its user interface is generally more user-friendly and intuitive than EMu.</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Users can run a simple search using the search bar at the top of the page.</a:t>
            </a:r>
            <a:br>
              <a:rPr lang="en-US" sz="1100">
                <a:latin typeface="Arial"/>
                <a:ea typeface="Arial"/>
                <a:cs typeface="Arial"/>
                <a:sym typeface="Arial"/>
              </a:rPr>
            </a:b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Users can alternatively setup an ‘Advanced Search’ to query</a:t>
            </a:r>
            <a:r>
              <a:rPr lang="en-US" sz="1100">
                <a:latin typeface="Arial"/>
                <a:ea typeface="Arial"/>
                <a:cs typeface="Arial"/>
                <a:sym typeface="Arial"/>
              </a:rPr>
              <a:t> date-ranges, folders, or any attribute-field </a:t>
            </a:r>
            <a:r>
              <a:rPr lang="en-US" sz="1100">
                <a:latin typeface="Arial"/>
                <a:ea typeface="Arial"/>
                <a:cs typeface="Arial"/>
                <a:sym typeface="Arial"/>
              </a:rPr>
              <a:t>including title, subject, creator, related collections, etc.</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sample Advanced Search on the lower half of the screen queries </a:t>
            </a:r>
            <a:r>
              <a:rPr lang="en-US" sz="1100">
                <a:latin typeface="Arial"/>
                <a:ea typeface="Arial"/>
                <a:cs typeface="Arial"/>
                <a:sym typeface="Arial"/>
              </a:rPr>
              <a:t>specifically for records where the Title field (vs any field) includes “warthog”</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223" name="Google Shape;223;g13ba57ae3be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3a64c751f9_0_18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When viewing a record’s detail page in NetX, icons in the upper left corner of the page allow you to download, select, and share media. </a:t>
            </a:r>
            <a:endParaRPr sz="1100">
              <a:latin typeface="Arial"/>
              <a:ea typeface="Arial"/>
              <a:cs typeface="Arial"/>
              <a:sym typeface="Arial"/>
            </a:endParaRPr>
          </a:p>
          <a:p>
            <a:pPr indent="0" lvl="0" marL="457200" rtl="0" algn="l">
              <a:lnSpc>
                <a:spcPct val="115000"/>
              </a:lnSpc>
              <a:spcBef>
                <a:spcPts val="0"/>
              </a:spcBef>
              <a:spcAft>
                <a:spcPts val="0"/>
              </a:spcAft>
              <a:buNone/>
            </a:pPr>
            <a:r>
              <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NetX DAMS URL: </a:t>
            </a:r>
            <a:r>
              <a:rPr lang="en-US" sz="1100" u="sng">
                <a:solidFill>
                  <a:schemeClr val="hlink"/>
                </a:solidFill>
                <a:latin typeface="Arial"/>
                <a:ea typeface="Arial"/>
                <a:cs typeface="Arial"/>
                <a:sym typeface="Arial"/>
                <a:hlinkClick r:id="rId2"/>
              </a:rPr>
              <a:t>https://dams.fieldmuseum.tech/app/#asset/426351/attributes</a:t>
            </a:r>
            <a:r>
              <a:rPr lang="en-US" sz="1100">
                <a:latin typeface="Arial"/>
                <a:ea typeface="Arial"/>
                <a:cs typeface="Arial"/>
                <a:sym typeface="Arial"/>
              </a:rPr>
              <a:t> </a:t>
            </a:r>
            <a:endParaRPr sz="1100">
              <a:latin typeface="Arial"/>
              <a:ea typeface="Arial"/>
              <a:cs typeface="Arial"/>
              <a:sym typeface="Arial"/>
            </a:endParaRPr>
          </a:p>
          <a:p>
            <a:pPr indent="-298450" lvl="0" marL="457200" rtl="0" algn="l">
              <a:lnSpc>
                <a:spcPct val="100000"/>
              </a:lnSpc>
              <a:spcBef>
                <a:spcPts val="0"/>
              </a:spcBef>
              <a:spcAft>
                <a:spcPts val="0"/>
              </a:spcAft>
              <a:buSzPts val="1100"/>
              <a:buChar char="-"/>
            </a:pPr>
            <a:r>
              <a:rPr lang="en-US" sz="1100">
                <a:latin typeface="Arial"/>
                <a:ea typeface="Arial"/>
                <a:cs typeface="Arial"/>
                <a:sym typeface="Arial"/>
              </a:rPr>
              <a:t>Image Credit:  Courtesy of: H. Fricke. (c) Field Museum of Natural History. CC BY-NC 4.0. </a:t>
            </a:r>
            <a:r>
              <a:rPr lang="en-US" sz="1100" u="sng">
                <a:solidFill>
                  <a:schemeClr val="hlink"/>
                </a:solidFill>
                <a:latin typeface="Arial"/>
                <a:ea typeface="Arial"/>
                <a:cs typeface="Arial"/>
                <a:sym typeface="Arial"/>
                <a:hlinkClick r:id="rId3"/>
              </a:rPr>
              <a:t>https://mm.fieldmuseum.org/003222ae-3d57-44d0-a692-729c048b4613</a:t>
            </a:r>
            <a:r>
              <a:rPr lang="en-US" sz="1100">
                <a:latin typeface="Arial"/>
                <a:ea typeface="Arial"/>
                <a:cs typeface="Arial"/>
                <a:sym typeface="Arial"/>
              </a:rPr>
              <a:t> (accessed on 3 July 2023)</a:t>
            </a:r>
            <a:endParaRPr sz="1100">
              <a:latin typeface="Arial"/>
              <a:ea typeface="Arial"/>
              <a:cs typeface="Arial"/>
              <a:sym typeface="Arial"/>
            </a:endParaRPr>
          </a:p>
        </p:txBody>
      </p:sp>
      <p:sp>
        <p:nvSpPr>
          <p:cNvPr id="240" name="Google Shape;240;g13a64c751f9_0_1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0a896f910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NetX DAMS [LIVE] URL: </a:t>
            </a:r>
            <a:r>
              <a:rPr lang="en-US" sz="1100" u="sng">
                <a:solidFill>
                  <a:schemeClr val="hlink"/>
                </a:solidFill>
                <a:latin typeface="Arial"/>
                <a:ea typeface="Arial"/>
                <a:cs typeface="Arial"/>
                <a:sym typeface="Arial"/>
                <a:hlinkClick r:id="rId2"/>
              </a:rPr>
              <a:t>https://dams.fieldmuseum.tech/app/#asset/426351/attributes</a:t>
            </a:r>
            <a:r>
              <a:rPr lang="en-US" sz="1100">
                <a:latin typeface="Arial"/>
                <a:ea typeface="Arial"/>
                <a:cs typeface="Arial"/>
                <a:sym typeface="Arial"/>
              </a:rPr>
              <a:t> </a:t>
            </a:r>
            <a:endParaRPr sz="1100">
              <a:latin typeface="Arial"/>
              <a:ea typeface="Arial"/>
              <a:cs typeface="Arial"/>
              <a:sym typeface="Arial"/>
            </a:endParaRPr>
          </a:p>
          <a:p>
            <a:pPr indent="0" lvl="0" marL="457200" rtl="0" algn="l">
              <a:spcBef>
                <a:spcPts val="0"/>
              </a:spcBef>
              <a:spcAft>
                <a:spcPts val="0"/>
              </a:spcAft>
              <a:buNone/>
            </a:pPr>
            <a:r>
              <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Image Credit:  Courtesy of: H. Fricke. (c) Field Museum of Natural History. CC BY-NC 4.0. </a:t>
            </a:r>
            <a:r>
              <a:rPr lang="en-US" sz="1100" u="sng">
                <a:solidFill>
                  <a:schemeClr val="hlink"/>
                </a:solidFill>
                <a:latin typeface="Arial"/>
                <a:ea typeface="Arial"/>
                <a:cs typeface="Arial"/>
                <a:sym typeface="Arial"/>
                <a:hlinkClick r:id="rId3"/>
              </a:rPr>
              <a:t>https://mm.fieldmuseum.org/003222ae-3d57-44d0-a692-729c048b4613</a:t>
            </a:r>
            <a:r>
              <a:rPr lang="en-US" sz="1100">
                <a:latin typeface="Arial"/>
                <a:ea typeface="Arial"/>
                <a:cs typeface="Arial"/>
                <a:sym typeface="Arial"/>
              </a:rPr>
              <a:t> (accessed on 3 July 2023)</a:t>
            </a:r>
            <a:endParaRPr/>
          </a:p>
        </p:txBody>
      </p:sp>
      <p:sp>
        <p:nvSpPr>
          <p:cNvPr id="252" name="Google Shape;252;g20a896f91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3beeac0251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13beeac0251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g13beeac0251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53ecb68c5f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Documenting multimedia and licensing can prevent the agony caused by orphaned works for our future selves and our colleagues.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we don’t know who created the media object, what it depicts, or where it came from, it can be difficult to achieve it properly.</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Documenting multimedia and licensing helps the Museum ensure it can support growing media needs over time.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Multimedia grows over time. The average size of files is increasing, and the amount of media we keep tends to increase.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It is important to document how much media we actually want to keep.</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By making sure media can be used properly, published and reused.</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is accomplished by:</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Following the Museum’s collections data and media norms and/or obtaining media creation agreements.</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Documenting media with references to and from Events, Collections, Parties, or other records that offer context.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By properly preserving and managing media.</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is accomplished by:</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Documenting related Events, Collections, Parties, Context or other records that offer context in coordination with the media.</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Running file integrity checks and format validation in EMu.</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268" name="Google Shape;268;g253ecb68c5f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ww.imls.gov" TargetMode="External"/><Relationship Id="rId3" Type="http://schemas.openxmlformats.org/officeDocument/2006/relationships/image" Target="../media/image10.jpg"/><Relationship Id="rId4" Type="http://schemas.openxmlformats.org/officeDocument/2006/relationships/hyperlink" Target="https://www.imls.gov" TargetMode="External"/><Relationship Id="rId5"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hyperlink" Target="https://www.imls.gov" TargetMode="Externa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logo)">
  <p:cSld name="BLANK_3">
    <p:spTree>
      <p:nvGrpSpPr>
        <p:cNvPr id="13" name="Shape 13"/>
        <p:cNvGrpSpPr/>
        <p:nvPr/>
      </p:nvGrpSpPr>
      <p:grpSpPr>
        <a:xfrm>
          <a:off x="0" y="0"/>
          <a:ext cx="0" cy="0"/>
          <a:chOff x="0" y="0"/>
          <a:chExt cx="0" cy="0"/>
        </a:xfrm>
      </p:grpSpPr>
      <p:sp>
        <p:nvSpPr>
          <p:cNvPr id="14" name="Google Shape;14;p2"/>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5" name="Google Shape;15;p2"/>
          <p:cNvSpPr/>
          <p:nvPr/>
        </p:nvSpPr>
        <p:spPr>
          <a:xfrm>
            <a:off x="8329175" y="4328250"/>
            <a:ext cx="814800" cy="81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right 02">
  <p:cSld name="TITLE_ONLY_1_1_1_1_1">
    <p:spTree>
      <p:nvGrpSpPr>
        <p:cNvPr id="48" name="Shape 48"/>
        <p:cNvGrpSpPr/>
        <p:nvPr/>
      </p:nvGrpSpPr>
      <p:grpSpPr>
        <a:xfrm>
          <a:off x="0" y="0"/>
          <a:ext cx="0" cy="0"/>
          <a:chOff x="0" y="0"/>
          <a:chExt cx="0" cy="0"/>
        </a:xfrm>
      </p:grpSpPr>
      <p:sp>
        <p:nvSpPr>
          <p:cNvPr id="49" name="Google Shape;49;p11"/>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0" name="Google Shape;50;p11"/>
          <p:cNvSpPr/>
          <p:nvPr/>
        </p:nvSpPr>
        <p:spPr>
          <a:xfrm>
            <a:off x="3132138" y="0"/>
            <a:ext cx="601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1" name="Google Shape;51;p11"/>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right 01">
  <p:cSld name="TITLE_ONLY_1_1_1_1">
    <p:spTree>
      <p:nvGrpSpPr>
        <p:cNvPr id="52" name="Shape 52"/>
        <p:cNvGrpSpPr/>
        <p:nvPr/>
      </p:nvGrpSpPr>
      <p:grpSpPr>
        <a:xfrm>
          <a:off x="0" y="0"/>
          <a:ext cx="0" cy="0"/>
          <a:chOff x="0" y="0"/>
          <a:chExt cx="0" cy="0"/>
        </a:xfrm>
      </p:grpSpPr>
      <p:sp>
        <p:nvSpPr>
          <p:cNvPr id="53" name="Google Shape;53;p12"/>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4" name="Google Shape;54;p12"/>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5" name="Google Shape;55;p12"/>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bottom 01">
  <p:cSld name="TITLE_ONLY_1_1_1_1_1_1_1">
    <p:spTree>
      <p:nvGrpSpPr>
        <p:cNvPr id="56" name="Shape 56"/>
        <p:cNvGrpSpPr/>
        <p:nvPr/>
      </p:nvGrpSpPr>
      <p:grpSpPr>
        <a:xfrm>
          <a:off x="0" y="0"/>
          <a:ext cx="0" cy="0"/>
          <a:chOff x="0" y="0"/>
          <a:chExt cx="0" cy="0"/>
        </a:xfrm>
      </p:grpSpPr>
      <p:sp>
        <p:nvSpPr>
          <p:cNvPr id="57" name="Google Shape;57;p13"/>
          <p:cNvSpPr/>
          <p:nvPr/>
        </p:nvSpPr>
        <p:spPr>
          <a:xfrm>
            <a:off x="0" y="1671638"/>
            <a:ext cx="9144000" cy="3471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 name="Google Shape;58;p13"/>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59" name="Google Shape;59;p13"/>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left 01">
  <p:cSld name="TITLE_ONLY_1_1_1_1_1_1">
    <p:spTree>
      <p:nvGrpSpPr>
        <p:cNvPr id="60" name="Shape 60"/>
        <p:cNvGrpSpPr/>
        <p:nvPr/>
      </p:nvGrpSpPr>
      <p:grpSpPr>
        <a:xfrm>
          <a:off x="0" y="0"/>
          <a:ext cx="0" cy="0"/>
          <a:chOff x="0" y="0"/>
          <a:chExt cx="0" cy="0"/>
        </a:xfrm>
      </p:grpSpPr>
      <p:sp>
        <p:nvSpPr>
          <p:cNvPr id="61" name="Google Shape;61;p14"/>
          <p:cNvSpPr/>
          <p:nvPr/>
        </p:nvSpPr>
        <p:spPr>
          <a:xfrm>
            <a:off x="1"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 name="Google Shape;62;p1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63" name="Google Shape;63;p14"/>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bottom 02">
  <p:cSld name="TITLE_ONLY_1_1_1_1_1_1_1_1">
    <p:spTree>
      <p:nvGrpSpPr>
        <p:cNvPr id="64" name="Shape 64"/>
        <p:cNvGrpSpPr/>
        <p:nvPr/>
      </p:nvGrpSpPr>
      <p:grpSpPr>
        <a:xfrm>
          <a:off x="0" y="0"/>
          <a:ext cx="0" cy="0"/>
          <a:chOff x="0" y="0"/>
          <a:chExt cx="0" cy="0"/>
        </a:xfrm>
      </p:grpSpPr>
      <p:sp>
        <p:nvSpPr>
          <p:cNvPr id="65" name="Google Shape;65;p15"/>
          <p:cNvSpPr/>
          <p:nvPr/>
        </p:nvSpPr>
        <p:spPr>
          <a:xfrm>
            <a:off x="0" y="1311275"/>
            <a:ext cx="9144000" cy="383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 name="Google Shape;66;p1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67" name="Google Shape;67;p1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Red">
  <p:cSld name="TITLE_ONLY_1_1_2">
    <p:spTree>
      <p:nvGrpSpPr>
        <p:cNvPr id="68" name="Shape 68"/>
        <p:cNvGrpSpPr/>
        <p:nvPr/>
      </p:nvGrpSpPr>
      <p:grpSpPr>
        <a:xfrm>
          <a:off x="0" y="0"/>
          <a:ext cx="0" cy="0"/>
          <a:chOff x="0" y="0"/>
          <a:chExt cx="0" cy="0"/>
        </a:xfrm>
      </p:grpSpPr>
      <p:sp>
        <p:nvSpPr>
          <p:cNvPr id="69" name="Google Shape;69;p16"/>
          <p:cNvSpPr/>
          <p:nvPr/>
        </p:nvSpPr>
        <p:spPr>
          <a:xfrm>
            <a:off x="2830351" y="0"/>
            <a:ext cx="6313800" cy="5143500"/>
          </a:xfrm>
          <a:prstGeom prst="rect">
            <a:avLst/>
          </a:prstGeom>
          <a:solidFill>
            <a:srgbClr val="EFDE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 name="Google Shape;70;p16"/>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71" name="Google Shape;71;p16"/>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rcise slide">
  <p:cSld name="BLANK_4">
    <p:spTree>
      <p:nvGrpSpPr>
        <p:cNvPr id="72" name="Shape 72"/>
        <p:cNvGrpSpPr/>
        <p:nvPr/>
      </p:nvGrpSpPr>
      <p:grpSpPr>
        <a:xfrm>
          <a:off x="0" y="0"/>
          <a:ext cx="0" cy="0"/>
          <a:chOff x="0" y="0"/>
          <a:chExt cx="0" cy="0"/>
        </a:xfrm>
      </p:grpSpPr>
      <p:sp>
        <p:nvSpPr>
          <p:cNvPr id="73" name="Google Shape;73;p17"/>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4" name="Google Shape;74;p17"/>
          <p:cNvSpPr/>
          <p:nvPr/>
        </p:nvSpPr>
        <p:spPr>
          <a:xfrm>
            <a:off x="0" y="0"/>
            <a:ext cx="9144000" cy="5143500"/>
          </a:xfrm>
          <a:prstGeom prst="rect">
            <a:avLst/>
          </a:prstGeom>
          <a:noFill/>
          <a:ln cap="flat" cmpd="sng" w="152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75" name="Google Shape;75;p17"/>
          <p:cNvGrpSpPr/>
          <p:nvPr/>
        </p:nvGrpSpPr>
        <p:grpSpPr>
          <a:xfrm>
            <a:off x="7512825" y="238025"/>
            <a:ext cx="1699800" cy="457200"/>
            <a:chOff x="7512825" y="238025"/>
            <a:chExt cx="1699800" cy="457200"/>
          </a:xfrm>
        </p:grpSpPr>
        <p:sp>
          <p:nvSpPr>
            <p:cNvPr id="76" name="Google Shape;76;p17"/>
            <p:cNvSpPr/>
            <p:nvPr/>
          </p:nvSpPr>
          <p:spPr>
            <a:xfrm>
              <a:off x="7512825" y="238025"/>
              <a:ext cx="1699800" cy="457200"/>
            </a:xfrm>
            <a:prstGeom prst="roundRect">
              <a:avLst>
                <a:gd fmla="val 16667" name="adj"/>
              </a:avLst>
            </a:prstGeom>
            <a:solidFill>
              <a:schemeClr val="accent1"/>
            </a:solidFill>
            <a:ln>
              <a:noFill/>
            </a:ln>
          </p:spPr>
          <p:txBody>
            <a:bodyPr anchorCtr="0" anchor="ctr" bIns="45700" lIns="5486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Try it!</a:t>
              </a:r>
              <a:endParaRPr b="0" i="0" sz="1400" u="none" cap="none" strike="noStrike">
                <a:solidFill>
                  <a:schemeClr val="lt1"/>
                </a:solidFill>
                <a:latin typeface="Arial"/>
                <a:ea typeface="Arial"/>
                <a:cs typeface="Arial"/>
                <a:sym typeface="Arial"/>
              </a:endParaRPr>
            </a:p>
          </p:txBody>
        </p:sp>
        <p:grpSp>
          <p:nvGrpSpPr>
            <p:cNvPr id="77" name="Google Shape;77;p17"/>
            <p:cNvGrpSpPr/>
            <p:nvPr/>
          </p:nvGrpSpPr>
          <p:grpSpPr>
            <a:xfrm>
              <a:off x="7637130" y="291649"/>
              <a:ext cx="349953" cy="349953"/>
              <a:chOff x="2731914" y="373199"/>
              <a:chExt cx="950700" cy="950700"/>
            </a:xfrm>
          </p:grpSpPr>
          <p:sp>
            <p:nvSpPr>
              <p:cNvPr id="78" name="Google Shape;78;p17"/>
              <p:cNvSpPr/>
              <p:nvPr/>
            </p:nvSpPr>
            <p:spPr>
              <a:xfrm>
                <a:off x="2731914" y="373199"/>
                <a:ext cx="950700" cy="950700"/>
              </a:xfrm>
              <a:prstGeom prst="ellipse">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9" name="Google Shape;79;p17"/>
              <p:cNvSpPr/>
              <p:nvPr/>
            </p:nvSpPr>
            <p:spPr>
              <a:xfrm>
                <a:off x="2900578" y="541863"/>
                <a:ext cx="612866" cy="612866"/>
              </a:xfrm>
              <a:custGeom>
                <a:rect b="b" l="l" r="r" t="t"/>
                <a:pathLst>
                  <a:path extrusionOk="0" h="932116" w="932116">
                    <a:moveTo>
                      <a:pt x="203835" y="481870"/>
                    </a:moveTo>
                    <a:cubicBezTo>
                      <a:pt x="195869" y="479090"/>
                      <a:pt x="188049" y="475911"/>
                      <a:pt x="180404" y="472345"/>
                    </a:cubicBezTo>
                    <a:lnTo>
                      <a:pt x="163925" y="483870"/>
                    </a:lnTo>
                    <a:cubicBezTo>
                      <a:pt x="141297" y="499547"/>
                      <a:pt x="110709" y="496864"/>
                      <a:pt x="91154" y="477488"/>
                    </a:cubicBezTo>
                    <a:lnTo>
                      <a:pt x="69152" y="455962"/>
                    </a:lnTo>
                    <a:cubicBezTo>
                      <a:pt x="49776" y="436407"/>
                      <a:pt x="47093" y="405819"/>
                      <a:pt x="62770" y="383191"/>
                    </a:cubicBezTo>
                    <a:lnTo>
                      <a:pt x="74200" y="366903"/>
                    </a:lnTo>
                    <a:cubicBezTo>
                      <a:pt x="71406" y="360870"/>
                      <a:pt x="68866" y="354743"/>
                      <a:pt x="66580" y="348520"/>
                    </a:cubicBezTo>
                    <a:lnTo>
                      <a:pt x="46958" y="345091"/>
                    </a:lnTo>
                    <a:cubicBezTo>
                      <a:pt x="19888" y="340185"/>
                      <a:pt x="155" y="316689"/>
                      <a:pt x="0" y="289179"/>
                    </a:cubicBezTo>
                    <a:lnTo>
                      <a:pt x="0" y="258032"/>
                    </a:lnTo>
                    <a:cubicBezTo>
                      <a:pt x="109" y="230486"/>
                      <a:pt x="19853" y="206938"/>
                      <a:pt x="46958" y="202025"/>
                    </a:cubicBezTo>
                    <a:lnTo>
                      <a:pt x="66580" y="198596"/>
                    </a:lnTo>
                    <a:cubicBezTo>
                      <a:pt x="68802" y="192246"/>
                      <a:pt x="71342" y="186119"/>
                      <a:pt x="74200" y="180213"/>
                    </a:cubicBezTo>
                    <a:lnTo>
                      <a:pt x="62770" y="163925"/>
                    </a:lnTo>
                    <a:cubicBezTo>
                      <a:pt x="47093" y="141297"/>
                      <a:pt x="49776" y="110709"/>
                      <a:pt x="69152" y="91154"/>
                    </a:cubicBezTo>
                    <a:lnTo>
                      <a:pt x="91154" y="69152"/>
                    </a:lnTo>
                    <a:cubicBezTo>
                      <a:pt x="110709" y="49776"/>
                      <a:pt x="141297" y="47093"/>
                      <a:pt x="163925" y="62770"/>
                    </a:cubicBezTo>
                    <a:lnTo>
                      <a:pt x="180308" y="74200"/>
                    </a:lnTo>
                    <a:cubicBezTo>
                      <a:pt x="186341" y="71406"/>
                      <a:pt x="192469" y="68866"/>
                      <a:pt x="198692" y="66580"/>
                    </a:cubicBezTo>
                    <a:lnTo>
                      <a:pt x="202025" y="46958"/>
                    </a:lnTo>
                    <a:cubicBezTo>
                      <a:pt x="206931" y="19888"/>
                      <a:pt x="230427" y="155"/>
                      <a:pt x="257937" y="0"/>
                    </a:cubicBezTo>
                    <a:lnTo>
                      <a:pt x="289084" y="0"/>
                    </a:lnTo>
                    <a:cubicBezTo>
                      <a:pt x="316630" y="109"/>
                      <a:pt x="340179" y="19853"/>
                      <a:pt x="345091" y="46958"/>
                    </a:cubicBezTo>
                    <a:lnTo>
                      <a:pt x="348520" y="66580"/>
                    </a:lnTo>
                    <a:cubicBezTo>
                      <a:pt x="354870" y="68802"/>
                      <a:pt x="360998" y="71342"/>
                      <a:pt x="366903" y="74200"/>
                    </a:cubicBezTo>
                    <a:lnTo>
                      <a:pt x="383191" y="62770"/>
                    </a:lnTo>
                    <a:cubicBezTo>
                      <a:pt x="405819" y="47093"/>
                      <a:pt x="436407" y="49776"/>
                      <a:pt x="455962" y="69152"/>
                    </a:cubicBezTo>
                    <a:lnTo>
                      <a:pt x="477965" y="91154"/>
                    </a:lnTo>
                    <a:cubicBezTo>
                      <a:pt x="497340" y="110709"/>
                      <a:pt x="500023" y="141297"/>
                      <a:pt x="484346" y="163925"/>
                    </a:cubicBezTo>
                    <a:lnTo>
                      <a:pt x="472821" y="180308"/>
                    </a:lnTo>
                    <a:cubicBezTo>
                      <a:pt x="476393" y="187951"/>
                      <a:pt x="479572" y="195772"/>
                      <a:pt x="482346" y="203740"/>
                    </a:cubicBezTo>
                    <a:cubicBezTo>
                      <a:pt x="487370" y="218759"/>
                      <a:pt x="479267" y="235006"/>
                      <a:pt x="464248" y="240030"/>
                    </a:cubicBezTo>
                    <a:cubicBezTo>
                      <a:pt x="449230" y="245054"/>
                      <a:pt x="432982" y="236951"/>
                      <a:pt x="427958" y="221932"/>
                    </a:cubicBezTo>
                    <a:cubicBezTo>
                      <a:pt x="424635" y="211652"/>
                      <a:pt x="420296" y="201729"/>
                      <a:pt x="415004" y="192310"/>
                    </a:cubicBezTo>
                    <a:cubicBezTo>
                      <a:pt x="409233" y="182638"/>
                      <a:pt x="409680" y="170479"/>
                      <a:pt x="416147" y="161258"/>
                    </a:cubicBezTo>
                    <a:lnTo>
                      <a:pt x="437483" y="131064"/>
                    </a:lnTo>
                    <a:lnTo>
                      <a:pt x="415576" y="109538"/>
                    </a:lnTo>
                    <a:lnTo>
                      <a:pt x="385477" y="130969"/>
                    </a:lnTo>
                    <a:cubicBezTo>
                      <a:pt x="376380" y="137334"/>
                      <a:pt x="364421" y="137854"/>
                      <a:pt x="354806" y="132302"/>
                    </a:cubicBezTo>
                    <a:cubicBezTo>
                      <a:pt x="342607" y="125270"/>
                      <a:pt x="329543" y="119858"/>
                      <a:pt x="315944" y="116205"/>
                    </a:cubicBezTo>
                    <a:cubicBezTo>
                      <a:pt x="305201" y="113333"/>
                      <a:pt x="297101" y="104489"/>
                      <a:pt x="295180" y="93536"/>
                    </a:cubicBezTo>
                    <a:lnTo>
                      <a:pt x="288798" y="56483"/>
                    </a:lnTo>
                    <a:lnTo>
                      <a:pt x="258032" y="56483"/>
                    </a:lnTo>
                    <a:lnTo>
                      <a:pt x="251936" y="92869"/>
                    </a:lnTo>
                    <a:cubicBezTo>
                      <a:pt x="250015" y="103822"/>
                      <a:pt x="241915" y="112666"/>
                      <a:pt x="231172" y="115538"/>
                    </a:cubicBezTo>
                    <a:cubicBezTo>
                      <a:pt x="217521" y="119522"/>
                      <a:pt x="204455" y="125287"/>
                      <a:pt x="192310" y="132683"/>
                    </a:cubicBezTo>
                    <a:cubicBezTo>
                      <a:pt x="182527" y="138287"/>
                      <a:pt x="170364" y="137616"/>
                      <a:pt x="161258" y="130969"/>
                    </a:cubicBezTo>
                    <a:lnTo>
                      <a:pt x="130683" y="109538"/>
                    </a:lnTo>
                    <a:lnTo>
                      <a:pt x="109157" y="131540"/>
                    </a:lnTo>
                    <a:lnTo>
                      <a:pt x="130969" y="161258"/>
                    </a:lnTo>
                    <a:cubicBezTo>
                      <a:pt x="137616" y="170364"/>
                      <a:pt x="138287" y="182527"/>
                      <a:pt x="132683" y="192310"/>
                    </a:cubicBezTo>
                    <a:cubicBezTo>
                      <a:pt x="125651" y="204509"/>
                      <a:pt x="120239" y="217573"/>
                      <a:pt x="116586" y="231172"/>
                    </a:cubicBezTo>
                    <a:cubicBezTo>
                      <a:pt x="113714" y="241915"/>
                      <a:pt x="104870" y="250015"/>
                      <a:pt x="93917" y="251936"/>
                    </a:cubicBezTo>
                    <a:lnTo>
                      <a:pt x="56483" y="258318"/>
                    </a:lnTo>
                    <a:lnTo>
                      <a:pt x="56483" y="289084"/>
                    </a:lnTo>
                    <a:lnTo>
                      <a:pt x="92869" y="295180"/>
                    </a:lnTo>
                    <a:cubicBezTo>
                      <a:pt x="103822" y="297101"/>
                      <a:pt x="112666" y="305201"/>
                      <a:pt x="115538" y="315944"/>
                    </a:cubicBezTo>
                    <a:cubicBezTo>
                      <a:pt x="119522" y="329595"/>
                      <a:pt x="125287" y="342661"/>
                      <a:pt x="132683" y="354806"/>
                    </a:cubicBezTo>
                    <a:cubicBezTo>
                      <a:pt x="138235" y="364421"/>
                      <a:pt x="137715" y="376380"/>
                      <a:pt x="131350" y="385477"/>
                    </a:cubicBezTo>
                    <a:lnTo>
                      <a:pt x="109919" y="415957"/>
                    </a:lnTo>
                    <a:lnTo>
                      <a:pt x="131540" y="437483"/>
                    </a:lnTo>
                    <a:lnTo>
                      <a:pt x="161258" y="416147"/>
                    </a:lnTo>
                    <a:cubicBezTo>
                      <a:pt x="170355" y="409782"/>
                      <a:pt x="182314" y="409262"/>
                      <a:pt x="191929" y="414814"/>
                    </a:cubicBezTo>
                    <a:cubicBezTo>
                      <a:pt x="201494" y="420197"/>
                      <a:pt x="211578" y="424601"/>
                      <a:pt x="222028" y="427958"/>
                    </a:cubicBezTo>
                    <a:cubicBezTo>
                      <a:pt x="236994" y="432982"/>
                      <a:pt x="245054" y="449187"/>
                      <a:pt x="240030" y="464153"/>
                    </a:cubicBezTo>
                    <a:cubicBezTo>
                      <a:pt x="235006" y="479119"/>
                      <a:pt x="218801" y="487179"/>
                      <a:pt x="203835" y="482156"/>
                    </a:cubicBezTo>
                    <a:close/>
                    <a:moveTo>
                      <a:pt x="710184" y="579882"/>
                    </a:moveTo>
                    <a:cubicBezTo>
                      <a:pt x="710184" y="651846"/>
                      <a:pt x="651846" y="710184"/>
                      <a:pt x="579882" y="710184"/>
                    </a:cubicBezTo>
                    <a:cubicBezTo>
                      <a:pt x="507918" y="710184"/>
                      <a:pt x="449580" y="651846"/>
                      <a:pt x="449580" y="579882"/>
                    </a:cubicBezTo>
                    <a:cubicBezTo>
                      <a:pt x="449580" y="507918"/>
                      <a:pt x="507918" y="449580"/>
                      <a:pt x="579882" y="449580"/>
                    </a:cubicBezTo>
                    <a:cubicBezTo>
                      <a:pt x="651802" y="449685"/>
                      <a:pt x="710079" y="507962"/>
                      <a:pt x="710184" y="579882"/>
                    </a:cubicBezTo>
                    <a:close/>
                    <a:moveTo>
                      <a:pt x="653034" y="579882"/>
                    </a:moveTo>
                    <a:cubicBezTo>
                      <a:pt x="653034" y="539481"/>
                      <a:pt x="620283" y="506730"/>
                      <a:pt x="579882" y="506730"/>
                    </a:cubicBezTo>
                    <a:cubicBezTo>
                      <a:pt x="539481" y="506730"/>
                      <a:pt x="506730" y="539481"/>
                      <a:pt x="506730" y="579882"/>
                    </a:cubicBezTo>
                    <a:cubicBezTo>
                      <a:pt x="506730" y="620283"/>
                      <a:pt x="539481" y="653034"/>
                      <a:pt x="579882" y="653034"/>
                    </a:cubicBezTo>
                    <a:cubicBezTo>
                      <a:pt x="620261" y="652982"/>
                      <a:pt x="652982" y="620261"/>
                      <a:pt x="653034" y="579882"/>
                    </a:cubicBezTo>
                    <a:close/>
                    <a:moveTo>
                      <a:pt x="932117" y="559308"/>
                    </a:moveTo>
                    <a:lnTo>
                      <a:pt x="932117" y="600456"/>
                    </a:lnTo>
                    <a:cubicBezTo>
                      <a:pt x="932171" y="632459"/>
                      <a:pt x="909165" y="659848"/>
                      <a:pt x="877634" y="665321"/>
                    </a:cubicBezTo>
                    <a:lnTo>
                      <a:pt x="846392" y="670846"/>
                    </a:lnTo>
                    <a:cubicBezTo>
                      <a:pt x="842511" y="682244"/>
                      <a:pt x="837897" y="693380"/>
                      <a:pt x="832580" y="704183"/>
                    </a:cubicBezTo>
                    <a:lnTo>
                      <a:pt x="850773" y="730187"/>
                    </a:lnTo>
                    <a:cubicBezTo>
                      <a:pt x="869201" y="756351"/>
                      <a:pt x="866104" y="791985"/>
                      <a:pt x="843439" y="814578"/>
                    </a:cubicBezTo>
                    <a:lnTo>
                      <a:pt x="814388" y="843629"/>
                    </a:lnTo>
                    <a:cubicBezTo>
                      <a:pt x="791777" y="866257"/>
                      <a:pt x="756171" y="869351"/>
                      <a:pt x="729996" y="850963"/>
                    </a:cubicBezTo>
                    <a:lnTo>
                      <a:pt x="704183" y="832580"/>
                    </a:lnTo>
                    <a:cubicBezTo>
                      <a:pt x="693409" y="837890"/>
                      <a:pt x="682305" y="842503"/>
                      <a:pt x="670941" y="846392"/>
                    </a:cubicBezTo>
                    <a:lnTo>
                      <a:pt x="665512" y="877634"/>
                    </a:lnTo>
                    <a:cubicBezTo>
                      <a:pt x="660003" y="909144"/>
                      <a:pt x="632635" y="932132"/>
                      <a:pt x="600647" y="932117"/>
                    </a:cubicBezTo>
                    <a:lnTo>
                      <a:pt x="559308" y="932117"/>
                    </a:lnTo>
                    <a:cubicBezTo>
                      <a:pt x="527391" y="932039"/>
                      <a:pt x="500130" y="909074"/>
                      <a:pt x="494633" y="877634"/>
                    </a:cubicBezTo>
                    <a:lnTo>
                      <a:pt x="489204" y="846392"/>
                    </a:lnTo>
                    <a:cubicBezTo>
                      <a:pt x="477839" y="842505"/>
                      <a:pt x="466735" y="837892"/>
                      <a:pt x="455962" y="832580"/>
                    </a:cubicBezTo>
                    <a:lnTo>
                      <a:pt x="429673" y="850868"/>
                    </a:lnTo>
                    <a:cubicBezTo>
                      <a:pt x="403498" y="869256"/>
                      <a:pt x="367892" y="866162"/>
                      <a:pt x="345281" y="843534"/>
                    </a:cubicBezTo>
                    <a:lnTo>
                      <a:pt x="316135" y="814388"/>
                    </a:lnTo>
                    <a:cubicBezTo>
                      <a:pt x="293507" y="791777"/>
                      <a:pt x="290413" y="756171"/>
                      <a:pt x="308800" y="729996"/>
                    </a:cubicBezTo>
                    <a:lnTo>
                      <a:pt x="327089" y="704183"/>
                    </a:lnTo>
                    <a:cubicBezTo>
                      <a:pt x="321901" y="693338"/>
                      <a:pt x="317415" y="682171"/>
                      <a:pt x="313658" y="670751"/>
                    </a:cubicBezTo>
                    <a:lnTo>
                      <a:pt x="282416" y="665226"/>
                    </a:lnTo>
                    <a:cubicBezTo>
                      <a:pt x="250920" y="659759"/>
                      <a:pt x="227926" y="632423"/>
                      <a:pt x="227933" y="600456"/>
                    </a:cubicBezTo>
                    <a:lnTo>
                      <a:pt x="227933" y="559308"/>
                    </a:lnTo>
                    <a:cubicBezTo>
                      <a:pt x="227978" y="527512"/>
                      <a:pt x="250747" y="500293"/>
                      <a:pt x="282035" y="494633"/>
                    </a:cubicBezTo>
                    <a:lnTo>
                      <a:pt x="313658" y="488918"/>
                    </a:lnTo>
                    <a:cubicBezTo>
                      <a:pt x="317547" y="477554"/>
                      <a:pt x="322160" y="466450"/>
                      <a:pt x="327470" y="455676"/>
                    </a:cubicBezTo>
                    <a:lnTo>
                      <a:pt x="308896" y="429673"/>
                    </a:lnTo>
                    <a:cubicBezTo>
                      <a:pt x="290508" y="403498"/>
                      <a:pt x="293602" y="367892"/>
                      <a:pt x="316230" y="345281"/>
                    </a:cubicBezTo>
                    <a:lnTo>
                      <a:pt x="345281" y="316230"/>
                    </a:lnTo>
                    <a:cubicBezTo>
                      <a:pt x="367892" y="293602"/>
                      <a:pt x="403498" y="290508"/>
                      <a:pt x="429673" y="308896"/>
                    </a:cubicBezTo>
                    <a:lnTo>
                      <a:pt x="455676" y="327089"/>
                    </a:lnTo>
                    <a:cubicBezTo>
                      <a:pt x="466456" y="321900"/>
                      <a:pt x="477559" y="317413"/>
                      <a:pt x="488918" y="313658"/>
                    </a:cubicBezTo>
                    <a:lnTo>
                      <a:pt x="494633" y="282035"/>
                    </a:lnTo>
                    <a:cubicBezTo>
                      <a:pt x="500293" y="250747"/>
                      <a:pt x="527512" y="227978"/>
                      <a:pt x="559308" y="227933"/>
                    </a:cubicBezTo>
                    <a:lnTo>
                      <a:pt x="600456" y="227933"/>
                    </a:lnTo>
                    <a:cubicBezTo>
                      <a:pt x="632445" y="227918"/>
                      <a:pt x="659812" y="250905"/>
                      <a:pt x="665321" y="282416"/>
                    </a:cubicBezTo>
                    <a:lnTo>
                      <a:pt x="670751" y="313658"/>
                    </a:lnTo>
                    <a:cubicBezTo>
                      <a:pt x="682173" y="317408"/>
                      <a:pt x="693341" y="321894"/>
                      <a:pt x="704183" y="327089"/>
                    </a:cubicBezTo>
                    <a:lnTo>
                      <a:pt x="730187" y="308896"/>
                    </a:lnTo>
                    <a:cubicBezTo>
                      <a:pt x="756362" y="290508"/>
                      <a:pt x="791967" y="293602"/>
                      <a:pt x="814578" y="316230"/>
                    </a:cubicBezTo>
                    <a:lnTo>
                      <a:pt x="843629" y="345281"/>
                    </a:lnTo>
                    <a:cubicBezTo>
                      <a:pt x="866294" y="367874"/>
                      <a:pt x="869391" y="403508"/>
                      <a:pt x="850963" y="429673"/>
                    </a:cubicBezTo>
                    <a:lnTo>
                      <a:pt x="832771" y="455676"/>
                    </a:lnTo>
                    <a:cubicBezTo>
                      <a:pt x="838086" y="466448"/>
                      <a:pt x="842699" y="477552"/>
                      <a:pt x="846582" y="488918"/>
                    </a:cubicBezTo>
                    <a:lnTo>
                      <a:pt x="877824" y="494348"/>
                    </a:lnTo>
                    <a:lnTo>
                      <a:pt x="877824" y="494348"/>
                    </a:lnTo>
                    <a:cubicBezTo>
                      <a:pt x="909295" y="499945"/>
                      <a:pt x="932194" y="527344"/>
                      <a:pt x="932117" y="559308"/>
                    </a:cubicBezTo>
                    <a:close/>
                    <a:moveTo>
                      <a:pt x="874967" y="559308"/>
                    </a:moveTo>
                    <a:cubicBezTo>
                      <a:pt x="874978" y="555064"/>
                      <a:pt x="871914" y="551435"/>
                      <a:pt x="867728" y="550736"/>
                    </a:cubicBezTo>
                    <a:lnTo>
                      <a:pt x="819245" y="542258"/>
                    </a:lnTo>
                    <a:cubicBezTo>
                      <a:pt x="808292" y="540337"/>
                      <a:pt x="799448" y="532237"/>
                      <a:pt x="796576" y="521494"/>
                    </a:cubicBezTo>
                    <a:cubicBezTo>
                      <a:pt x="791538" y="502761"/>
                      <a:pt x="784077" y="484765"/>
                      <a:pt x="774383" y="467963"/>
                    </a:cubicBezTo>
                    <a:cubicBezTo>
                      <a:pt x="768912" y="458396"/>
                      <a:pt x="769431" y="446536"/>
                      <a:pt x="775716" y="437483"/>
                    </a:cubicBezTo>
                    <a:lnTo>
                      <a:pt x="804291" y="397193"/>
                    </a:lnTo>
                    <a:cubicBezTo>
                      <a:pt x="806694" y="393732"/>
                      <a:pt x="806294" y="389051"/>
                      <a:pt x="803339" y="386048"/>
                    </a:cubicBezTo>
                    <a:lnTo>
                      <a:pt x="774287" y="356997"/>
                    </a:lnTo>
                    <a:cubicBezTo>
                      <a:pt x="771302" y="354005"/>
                      <a:pt x="766593" y="353602"/>
                      <a:pt x="763143" y="356045"/>
                    </a:cubicBezTo>
                    <a:lnTo>
                      <a:pt x="722852" y="384620"/>
                    </a:lnTo>
                    <a:cubicBezTo>
                      <a:pt x="713756" y="390984"/>
                      <a:pt x="701796" y="391504"/>
                      <a:pt x="692182" y="385953"/>
                    </a:cubicBezTo>
                    <a:cubicBezTo>
                      <a:pt x="675382" y="376253"/>
                      <a:pt x="657386" y="368792"/>
                      <a:pt x="638651" y="363760"/>
                    </a:cubicBezTo>
                    <a:cubicBezTo>
                      <a:pt x="627908" y="360887"/>
                      <a:pt x="619808" y="352043"/>
                      <a:pt x="617887" y="341090"/>
                    </a:cubicBezTo>
                    <a:lnTo>
                      <a:pt x="608933" y="291941"/>
                    </a:lnTo>
                    <a:cubicBezTo>
                      <a:pt x="608234" y="287755"/>
                      <a:pt x="604605" y="284691"/>
                      <a:pt x="600361" y="284702"/>
                    </a:cubicBezTo>
                    <a:lnTo>
                      <a:pt x="559308" y="284702"/>
                    </a:lnTo>
                    <a:cubicBezTo>
                      <a:pt x="555064" y="284691"/>
                      <a:pt x="551435" y="287755"/>
                      <a:pt x="550736" y="291941"/>
                    </a:cubicBezTo>
                    <a:lnTo>
                      <a:pt x="542258" y="340424"/>
                    </a:lnTo>
                    <a:cubicBezTo>
                      <a:pt x="540337" y="351377"/>
                      <a:pt x="532237" y="360221"/>
                      <a:pt x="521494" y="363093"/>
                    </a:cubicBezTo>
                    <a:cubicBezTo>
                      <a:pt x="502758" y="368123"/>
                      <a:pt x="484762" y="375584"/>
                      <a:pt x="467963" y="385286"/>
                    </a:cubicBezTo>
                    <a:cubicBezTo>
                      <a:pt x="458396" y="390757"/>
                      <a:pt x="446536" y="390238"/>
                      <a:pt x="437483" y="383953"/>
                    </a:cubicBezTo>
                    <a:lnTo>
                      <a:pt x="397193" y="355378"/>
                    </a:lnTo>
                    <a:cubicBezTo>
                      <a:pt x="393712" y="352921"/>
                      <a:pt x="388970" y="353323"/>
                      <a:pt x="385953" y="356330"/>
                    </a:cubicBezTo>
                    <a:lnTo>
                      <a:pt x="356902" y="385382"/>
                    </a:lnTo>
                    <a:cubicBezTo>
                      <a:pt x="353947" y="388384"/>
                      <a:pt x="353547" y="393065"/>
                      <a:pt x="355949" y="396526"/>
                    </a:cubicBezTo>
                    <a:lnTo>
                      <a:pt x="384524" y="436817"/>
                    </a:lnTo>
                    <a:cubicBezTo>
                      <a:pt x="390889" y="445913"/>
                      <a:pt x="391409" y="457873"/>
                      <a:pt x="385858" y="467487"/>
                    </a:cubicBezTo>
                    <a:cubicBezTo>
                      <a:pt x="376161" y="484288"/>
                      <a:pt x="368700" y="502284"/>
                      <a:pt x="363664" y="521018"/>
                    </a:cubicBezTo>
                    <a:cubicBezTo>
                      <a:pt x="360869" y="532112"/>
                      <a:pt x="351724" y="540469"/>
                      <a:pt x="340423" y="542258"/>
                    </a:cubicBezTo>
                    <a:lnTo>
                      <a:pt x="291941" y="550736"/>
                    </a:lnTo>
                    <a:cubicBezTo>
                      <a:pt x="287755" y="551435"/>
                      <a:pt x="284691" y="555064"/>
                      <a:pt x="284702" y="559308"/>
                    </a:cubicBezTo>
                    <a:lnTo>
                      <a:pt x="284702" y="600456"/>
                    </a:lnTo>
                    <a:cubicBezTo>
                      <a:pt x="284691" y="604701"/>
                      <a:pt x="287755" y="608329"/>
                      <a:pt x="291941" y="609029"/>
                    </a:cubicBezTo>
                    <a:lnTo>
                      <a:pt x="340424" y="617506"/>
                    </a:lnTo>
                    <a:cubicBezTo>
                      <a:pt x="351377" y="619427"/>
                      <a:pt x="360221" y="627527"/>
                      <a:pt x="363093" y="638270"/>
                    </a:cubicBezTo>
                    <a:cubicBezTo>
                      <a:pt x="368128" y="657004"/>
                      <a:pt x="375589" y="675000"/>
                      <a:pt x="385286" y="691801"/>
                    </a:cubicBezTo>
                    <a:cubicBezTo>
                      <a:pt x="390838" y="701415"/>
                      <a:pt x="390318" y="713375"/>
                      <a:pt x="383953" y="722471"/>
                    </a:cubicBezTo>
                    <a:lnTo>
                      <a:pt x="355378" y="762762"/>
                    </a:lnTo>
                    <a:cubicBezTo>
                      <a:pt x="352975" y="766223"/>
                      <a:pt x="353375" y="770903"/>
                      <a:pt x="356330" y="773906"/>
                    </a:cubicBezTo>
                    <a:lnTo>
                      <a:pt x="385382" y="802958"/>
                    </a:lnTo>
                    <a:cubicBezTo>
                      <a:pt x="388367" y="805950"/>
                      <a:pt x="393076" y="806352"/>
                      <a:pt x="396526" y="803910"/>
                    </a:cubicBezTo>
                    <a:lnTo>
                      <a:pt x="436817" y="775335"/>
                    </a:lnTo>
                    <a:cubicBezTo>
                      <a:pt x="445913" y="768970"/>
                      <a:pt x="457873" y="768450"/>
                      <a:pt x="467487" y="774002"/>
                    </a:cubicBezTo>
                    <a:cubicBezTo>
                      <a:pt x="484288" y="783698"/>
                      <a:pt x="502284" y="791159"/>
                      <a:pt x="521018" y="796195"/>
                    </a:cubicBezTo>
                    <a:cubicBezTo>
                      <a:pt x="532056" y="798963"/>
                      <a:pt x="540400" y="808018"/>
                      <a:pt x="542258" y="819245"/>
                    </a:cubicBezTo>
                    <a:lnTo>
                      <a:pt x="550736" y="867728"/>
                    </a:lnTo>
                    <a:cubicBezTo>
                      <a:pt x="551435" y="871914"/>
                      <a:pt x="555064" y="874978"/>
                      <a:pt x="559308" y="874967"/>
                    </a:cubicBezTo>
                    <a:lnTo>
                      <a:pt x="600456" y="874967"/>
                    </a:lnTo>
                    <a:cubicBezTo>
                      <a:pt x="604701" y="874978"/>
                      <a:pt x="608329" y="871914"/>
                      <a:pt x="609029" y="867728"/>
                    </a:cubicBezTo>
                    <a:lnTo>
                      <a:pt x="617506" y="819245"/>
                    </a:lnTo>
                    <a:cubicBezTo>
                      <a:pt x="619427" y="808292"/>
                      <a:pt x="627527" y="799448"/>
                      <a:pt x="638270" y="796576"/>
                    </a:cubicBezTo>
                    <a:cubicBezTo>
                      <a:pt x="657003" y="791537"/>
                      <a:pt x="674998" y="784076"/>
                      <a:pt x="691801" y="774383"/>
                    </a:cubicBezTo>
                    <a:cubicBezTo>
                      <a:pt x="701415" y="768831"/>
                      <a:pt x="713375" y="769351"/>
                      <a:pt x="722471" y="775716"/>
                    </a:cubicBezTo>
                    <a:lnTo>
                      <a:pt x="762762" y="804291"/>
                    </a:lnTo>
                    <a:cubicBezTo>
                      <a:pt x="766223" y="806694"/>
                      <a:pt x="770903" y="806294"/>
                      <a:pt x="773906" y="803339"/>
                    </a:cubicBezTo>
                    <a:lnTo>
                      <a:pt x="802958" y="774287"/>
                    </a:lnTo>
                    <a:cubicBezTo>
                      <a:pt x="805950" y="771302"/>
                      <a:pt x="806352" y="766593"/>
                      <a:pt x="803910" y="763143"/>
                    </a:cubicBezTo>
                    <a:lnTo>
                      <a:pt x="775335" y="722852"/>
                    </a:lnTo>
                    <a:cubicBezTo>
                      <a:pt x="768970" y="713756"/>
                      <a:pt x="768450" y="701796"/>
                      <a:pt x="774002" y="692182"/>
                    </a:cubicBezTo>
                    <a:cubicBezTo>
                      <a:pt x="783698" y="675381"/>
                      <a:pt x="791159" y="657385"/>
                      <a:pt x="796195" y="638651"/>
                    </a:cubicBezTo>
                    <a:cubicBezTo>
                      <a:pt x="799067" y="627908"/>
                      <a:pt x="807911" y="619808"/>
                      <a:pt x="818864" y="617887"/>
                    </a:cubicBezTo>
                    <a:lnTo>
                      <a:pt x="867728" y="608933"/>
                    </a:lnTo>
                    <a:cubicBezTo>
                      <a:pt x="871914" y="608234"/>
                      <a:pt x="874978" y="604605"/>
                      <a:pt x="874967" y="600361"/>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le Gray Left with IMLS credit">
  <p:cSld name="TITLE_ONLY_1_1_1_1_1_1_2">
    <p:spTree>
      <p:nvGrpSpPr>
        <p:cNvPr id="80" name="Shape 80"/>
        <p:cNvGrpSpPr/>
        <p:nvPr/>
      </p:nvGrpSpPr>
      <p:grpSpPr>
        <a:xfrm>
          <a:off x="0" y="0"/>
          <a:ext cx="0" cy="0"/>
          <a:chOff x="0" y="0"/>
          <a:chExt cx="0" cy="0"/>
        </a:xfrm>
      </p:grpSpPr>
      <p:pic>
        <p:nvPicPr>
          <p:cNvPr id="81" name="Google Shape;81;p18">
            <a:hlinkClick r:id="rId2"/>
          </p:cNvPr>
          <p:cNvPicPr preferRelativeResize="0"/>
          <p:nvPr/>
        </p:nvPicPr>
        <p:blipFill rotWithShape="1">
          <a:blip r:embed="rId3">
            <a:alphaModFix/>
          </a:blip>
          <a:srcRect b="0" l="0" r="0" t="0"/>
          <a:stretch/>
        </p:blipFill>
        <p:spPr>
          <a:xfrm>
            <a:off x="4698008" y="4280817"/>
            <a:ext cx="1179949" cy="536766"/>
          </a:xfrm>
          <a:prstGeom prst="rect">
            <a:avLst/>
          </a:prstGeom>
          <a:noFill/>
          <a:ln>
            <a:noFill/>
          </a:ln>
        </p:spPr>
      </p:pic>
      <p:sp>
        <p:nvSpPr>
          <p:cNvPr id="82" name="Google Shape;82;p18"/>
          <p:cNvSpPr txBox="1"/>
          <p:nvPr/>
        </p:nvSpPr>
        <p:spPr>
          <a:xfrm>
            <a:off x="6070650" y="4322225"/>
            <a:ext cx="2276700" cy="536700"/>
          </a:xfrm>
          <a:prstGeom prst="rect">
            <a:avLst/>
          </a:prstGeom>
          <a:noFill/>
          <a:ln>
            <a:noFill/>
          </a:ln>
        </p:spPr>
        <p:txBody>
          <a:bodyPr anchorCtr="0" anchor="t" bIns="91425" lIns="0" spcFirstLastPara="1" rIns="91425" wrap="square" tIns="0">
            <a:noAutofit/>
          </a:bodyPr>
          <a:lstStyle/>
          <a:p>
            <a:pPr indent="0" lvl="0" marL="0" marR="0" rtl="0" algn="ctr">
              <a:lnSpc>
                <a:spcPct val="120000"/>
              </a:lnSpc>
              <a:spcBef>
                <a:spcPts val="0"/>
              </a:spcBef>
              <a:spcAft>
                <a:spcPts val="0"/>
              </a:spcAft>
              <a:buClr>
                <a:schemeClr val="dk1"/>
              </a:buClr>
              <a:buSzPts val="2000"/>
              <a:buFont typeface="Arial"/>
              <a:buNone/>
            </a:pPr>
            <a:r>
              <a:rPr b="0" i="0" lang="en-US" sz="850" u="none" cap="none" strike="noStrike">
                <a:solidFill>
                  <a:schemeClr val="accent1"/>
                </a:solidFill>
                <a:latin typeface="Arial"/>
                <a:ea typeface="Arial"/>
                <a:cs typeface="Arial"/>
                <a:sym typeface="Arial"/>
              </a:rPr>
              <a:t>This project was made possible in part by the</a:t>
            </a:r>
            <a:r>
              <a:rPr b="0" i="0" lang="en-US" sz="900" u="none" cap="none" strike="noStrike">
                <a:solidFill>
                  <a:schemeClr val="accent1"/>
                </a:solidFill>
                <a:latin typeface="Arial"/>
                <a:ea typeface="Arial"/>
                <a:cs typeface="Arial"/>
                <a:sym typeface="Arial"/>
              </a:rPr>
              <a:t> </a:t>
            </a:r>
            <a:r>
              <a:rPr b="1" i="0" lang="en-US" sz="850" u="none" cap="none" strike="noStrike">
                <a:solidFill>
                  <a:schemeClr val="accent1"/>
                </a:solidFill>
                <a:latin typeface="Arial"/>
                <a:ea typeface="Arial"/>
                <a:cs typeface="Arial"/>
                <a:sym typeface="Arial"/>
              </a:rPr>
              <a:t>Institute of Museum and Library Services</a:t>
            </a:r>
            <a:r>
              <a:rPr b="0" i="0" lang="en-US" sz="850" u="none" cap="none" strike="noStrike">
                <a:solidFill>
                  <a:schemeClr val="accent1"/>
                </a:solidFill>
                <a:latin typeface="Arial"/>
                <a:ea typeface="Arial"/>
                <a:cs typeface="Arial"/>
                <a:sym typeface="Arial"/>
              </a:rPr>
              <a:t> Grant ME-249136-OMS-21  |  </a:t>
            </a:r>
            <a:r>
              <a:rPr b="1" i="0" lang="en-US" sz="850" u="none" cap="none" strike="noStrike">
                <a:solidFill>
                  <a:schemeClr val="hlink"/>
                </a:solidFill>
                <a:uFill>
                  <a:noFill/>
                </a:uFill>
                <a:latin typeface="Arial"/>
                <a:ea typeface="Arial"/>
                <a:cs typeface="Arial"/>
                <a:sym typeface="Arial"/>
                <a:hlinkClick r:id="rId4"/>
              </a:rPr>
              <a:t>IMLS.gov</a:t>
            </a:r>
            <a:r>
              <a:rPr b="0" i="0" lang="en-US" sz="850" u="none" cap="none" strike="noStrike">
                <a:solidFill>
                  <a:schemeClr val="accent1"/>
                </a:solidFill>
                <a:latin typeface="Arial"/>
                <a:ea typeface="Arial"/>
                <a:cs typeface="Arial"/>
                <a:sym typeface="Arial"/>
              </a:rPr>
              <a:t> </a:t>
            </a:r>
            <a:endParaRPr b="1" i="1" sz="850" u="none" cap="none" strike="noStrike">
              <a:solidFill>
                <a:srgbClr val="CC0000"/>
              </a:solidFill>
              <a:latin typeface="Arial"/>
              <a:ea typeface="Arial"/>
              <a:cs typeface="Arial"/>
              <a:sym typeface="Arial"/>
            </a:endParaRPr>
          </a:p>
        </p:txBody>
      </p:sp>
      <p:sp>
        <p:nvSpPr>
          <p:cNvPr id="83" name="Google Shape;83;p18"/>
          <p:cNvSpPr/>
          <p:nvPr/>
        </p:nvSpPr>
        <p:spPr>
          <a:xfrm>
            <a:off x="1"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4" name="Google Shape;84;p1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85" name="Google Shape;85;p18"/>
          <p:cNvPicPr preferRelativeResize="0"/>
          <p:nvPr/>
        </p:nvPicPr>
        <p:blipFill rotWithShape="1">
          <a:blip r:embed="rId5">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Subtle Gray with IMLS credit">
  <p:cSld name="BLANK_3_1">
    <p:spTree>
      <p:nvGrpSpPr>
        <p:cNvPr id="86" name="Shape 86"/>
        <p:cNvGrpSpPr/>
        <p:nvPr/>
      </p:nvGrpSpPr>
      <p:grpSpPr>
        <a:xfrm>
          <a:off x="0" y="0"/>
          <a:ext cx="0" cy="0"/>
          <a:chOff x="0" y="0"/>
          <a:chExt cx="0" cy="0"/>
        </a:xfrm>
      </p:grpSpPr>
      <p:sp>
        <p:nvSpPr>
          <p:cNvPr id="87" name="Google Shape;87;p19"/>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8" name="Google Shape;88;p19"/>
          <p:cNvSpPr/>
          <p:nvPr/>
        </p:nvSpPr>
        <p:spPr>
          <a:xfrm>
            <a:off x="8329175" y="4328250"/>
            <a:ext cx="814800" cy="81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9"/>
          <p:cNvSpPr/>
          <p:nvPr/>
        </p:nvSpPr>
        <p:spPr>
          <a:xfrm>
            <a:off x="0" y="3976688"/>
            <a:ext cx="9144000" cy="11667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0" name="Google Shape;90;p19"/>
          <p:cNvSpPr/>
          <p:nvPr/>
        </p:nvSpPr>
        <p:spPr>
          <a:xfrm>
            <a:off x="0" y="0"/>
            <a:ext cx="9144000" cy="3976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91" name="Google Shape;91;p19"/>
          <p:cNvPicPr preferRelativeResize="0"/>
          <p:nvPr/>
        </p:nvPicPr>
        <p:blipFill rotWithShape="1">
          <a:blip r:embed="rId2">
            <a:alphaModFix/>
          </a:blip>
          <a:srcRect b="0" l="0" r="0" t="0"/>
          <a:stretch/>
        </p:blipFill>
        <p:spPr>
          <a:xfrm>
            <a:off x="250825" y="268308"/>
            <a:ext cx="602326" cy="602326"/>
          </a:xfrm>
          <a:prstGeom prst="rect">
            <a:avLst/>
          </a:prstGeom>
          <a:noFill/>
          <a:ln>
            <a:noFill/>
          </a:ln>
        </p:spPr>
      </p:pic>
      <p:sp>
        <p:nvSpPr>
          <p:cNvPr id="92" name="Google Shape;92;p19"/>
          <p:cNvSpPr txBox="1"/>
          <p:nvPr/>
        </p:nvSpPr>
        <p:spPr>
          <a:xfrm>
            <a:off x="1615425" y="3261150"/>
            <a:ext cx="2357100" cy="536700"/>
          </a:xfrm>
          <a:prstGeom prst="rect">
            <a:avLst/>
          </a:prstGeom>
          <a:noFill/>
          <a:ln>
            <a:noFill/>
          </a:ln>
        </p:spPr>
        <p:txBody>
          <a:bodyPr anchorCtr="0" anchor="t" bIns="91425" lIns="0" spcFirstLastPara="1" rIns="91425" wrap="square" tIns="0">
            <a:noAutofit/>
          </a:bodyPr>
          <a:lstStyle/>
          <a:p>
            <a:pPr indent="0" lvl="0" marL="0" marR="0" rtl="0" algn="just">
              <a:lnSpc>
                <a:spcPct val="120000"/>
              </a:lnSpc>
              <a:spcBef>
                <a:spcPts val="0"/>
              </a:spcBef>
              <a:spcAft>
                <a:spcPts val="0"/>
              </a:spcAft>
              <a:buClr>
                <a:schemeClr val="dk1"/>
              </a:buClr>
              <a:buSzPts val="2000"/>
              <a:buFont typeface="Arial"/>
              <a:buNone/>
            </a:pPr>
            <a:r>
              <a:rPr b="0" i="0" lang="en-US" sz="850" u="none" cap="none" strike="noStrike">
                <a:solidFill>
                  <a:schemeClr val="accent1"/>
                </a:solidFill>
                <a:latin typeface="Arial"/>
                <a:ea typeface="Arial"/>
                <a:cs typeface="Arial"/>
                <a:sym typeface="Arial"/>
              </a:rPr>
              <a:t>This project was made possible in part by the</a:t>
            </a:r>
            <a:r>
              <a:rPr b="0" i="0" lang="en-US" sz="900" u="none" cap="none" strike="noStrike">
                <a:solidFill>
                  <a:schemeClr val="accent1"/>
                </a:solidFill>
                <a:latin typeface="Arial"/>
                <a:ea typeface="Arial"/>
                <a:cs typeface="Arial"/>
                <a:sym typeface="Arial"/>
              </a:rPr>
              <a:t> </a:t>
            </a:r>
            <a:r>
              <a:rPr b="1" i="0" lang="en-US" sz="850" u="none" cap="none" strike="noStrike">
                <a:solidFill>
                  <a:schemeClr val="accent1"/>
                </a:solidFill>
                <a:latin typeface="Arial"/>
                <a:ea typeface="Arial"/>
                <a:cs typeface="Arial"/>
                <a:sym typeface="Arial"/>
              </a:rPr>
              <a:t>Institute of Museum and Library Services</a:t>
            </a:r>
            <a:r>
              <a:rPr b="0" i="0" lang="en-US" sz="850" u="none" cap="none" strike="noStrike">
                <a:solidFill>
                  <a:schemeClr val="accent1"/>
                </a:solidFill>
                <a:latin typeface="Arial"/>
                <a:ea typeface="Arial"/>
                <a:cs typeface="Arial"/>
                <a:sym typeface="Arial"/>
              </a:rPr>
              <a:t> Grant ME-249136-OMS-21  |   </a:t>
            </a:r>
            <a:r>
              <a:rPr b="1" i="0" lang="en-US" sz="850" u="none" cap="none" strike="noStrike">
                <a:solidFill>
                  <a:schemeClr val="hlink"/>
                </a:solidFill>
                <a:uFill>
                  <a:noFill/>
                </a:uFill>
                <a:latin typeface="Arial"/>
                <a:ea typeface="Arial"/>
                <a:cs typeface="Arial"/>
                <a:sym typeface="Arial"/>
                <a:hlinkClick r:id="rId3"/>
              </a:rPr>
              <a:t>IMLS.gov</a:t>
            </a:r>
            <a:endParaRPr b="1" i="1" sz="850" u="none" cap="none" strike="noStrike">
              <a:solidFill>
                <a:srgbClr val="CC0000"/>
              </a:solidFill>
              <a:latin typeface="Arial"/>
              <a:ea typeface="Arial"/>
              <a:cs typeface="Arial"/>
              <a:sym typeface="Arial"/>
            </a:endParaRPr>
          </a:p>
        </p:txBody>
      </p:sp>
      <p:pic>
        <p:nvPicPr>
          <p:cNvPr id="93" name="Google Shape;93;p19"/>
          <p:cNvPicPr preferRelativeResize="0"/>
          <p:nvPr/>
        </p:nvPicPr>
        <p:blipFill rotWithShape="1">
          <a:blip r:embed="rId4">
            <a:alphaModFix/>
          </a:blip>
          <a:srcRect b="0" l="0" r="0" t="0"/>
          <a:stretch/>
        </p:blipFill>
        <p:spPr>
          <a:xfrm>
            <a:off x="88916" y="3178400"/>
            <a:ext cx="1362802" cy="6194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grey Background">
  <p:cSld name="BLANK_2">
    <p:spTree>
      <p:nvGrpSpPr>
        <p:cNvPr id="94" name="Shape 94"/>
        <p:cNvGrpSpPr/>
        <p:nvPr/>
      </p:nvGrpSpPr>
      <p:grpSpPr>
        <a:xfrm>
          <a:off x="0" y="0"/>
          <a:ext cx="0" cy="0"/>
          <a:chOff x="0" y="0"/>
          <a:chExt cx="0" cy="0"/>
        </a:xfrm>
      </p:grpSpPr>
      <p:sp>
        <p:nvSpPr>
          <p:cNvPr id="95" name="Google Shape;95;p20"/>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6" name="Google Shape;96;p20"/>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7" name="Google Shape;97;p20"/>
          <p:cNvPicPr preferRelativeResize="0"/>
          <p:nvPr/>
        </p:nvPicPr>
        <p:blipFill rotWithShape="1">
          <a:blip r:embed="rId2">
            <a:alphaModFix/>
          </a:blip>
          <a:srcRect b="0" l="0" r="0" t="0"/>
          <a:stretch/>
        </p:blipFill>
        <p:spPr>
          <a:xfrm>
            <a:off x="259608" y="4511920"/>
            <a:ext cx="364879" cy="3648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 name="Shape 16"/>
        <p:cNvGrpSpPr/>
        <p:nvPr/>
      </p:nvGrpSpPr>
      <p:grpSpPr>
        <a:xfrm>
          <a:off x="0" y="0"/>
          <a:ext cx="0" cy="0"/>
          <a:chOff x="0" y="0"/>
          <a:chExt cx="0" cy="0"/>
        </a:xfrm>
      </p:grpSpPr>
      <p:sp>
        <p:nvSpPr>
          <p:cNvPr id="17" name="Google Shape;17;p3"/>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8" name="Google Shape;18;p3"/>
          <p:cNvSpPr txBox="1"/>
          <p:nvPr>
            <p:ph type="title"/>
          </p:nvPr>
        </p:nvSpPr>
        <p:spPr>
          <a:xfrm>
            <a:off x="250825" y="297293"/>
            <a:ext cx="7983171" cy="59436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SzPts val="2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ackground Logo LEFT">
  <p:cSld name="BLANK_2_1">
    <p:spTree>
      <p:nvGrpSpPr>
        <p:cNvPr id="98" name="Shape 98"/>
        <p:cNvGrpSpPr/>
        <p:nvPr/>
      </p:nvGrpSpPr>
      <p:grpSpPr>
        <a:xfrm>
          <a:off x="0" y="0"/>
          <a:ext cx="0" cy="0"/>
          <a:chOff x="0" y="0"/>
          <a:chExt cx="0" cy="0"/>
        </a:xfrm>
      </p:grpSpPr>
      <p:sp>
        <p:nvSpPr>
          <p:cNvPr id="99" name="Google Shape;99;p21"/>
          <p:cNvSpPr/>
          <p:nvPr/>
        </p:nvSpPr>
        <p:spPr>
          <a:xfrm>
            <a:off x="7532200" y="3976700"/>
            <a:ext cx="1611900" cy="116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0" name="Google Shape;100;p21"/>
          <p:cNvPicPr preferRelativeResize="0"/>
          <p:nvPr/>
        </p:nvPicPr>
        <p:blipFill rotWithShape="1">
          <a:blip r:embed="rId2">
            <a:alphaModFix/>
          </a:blip>
          <a:srcRect b="0" l="0" r="0" t="0"/>
          <a:stretch/>
        </p:blipFill>
        <p:spPr>
          <a:xfrm>
            <a:off x="259608" y="4511920"/>
            <a:ext cx="364879" cy="36487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22"/>
          <p:cNvSpPr txBox="1"/>
          <p:nvPr>
            <p:ph idx="1" type="body"/>
          </p:nvPr>
        </p:nvSpPr>
        <p:spPr>
          <a:xfrm>
            <a:off x="250825" y="1311275"/>
            <a:ext cx="8642400" cy="30408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03" name="Google Shape;103;p22"/>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4" name="Google Shape;104;p22"/>
          <p:cNvSpPr txBox="1"/>
          <p:nvPr>
            <p:ph type="title"/>
          </p:nvPr>
        </p:nvSpPr>
        <p:spPr>
          <a:xfrm>
            <a:off x="250825" y="297293"/>
            <a:ext cx="7983171" cy="59436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SzPts val="2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5" name="Shape 105"/>
        <p:cNvGrpSpPr/>
        <p:nvPr/>
      </p:nvGrpSpPr>
      <p:grpSpPr>
        <a:xfrm>
          <a:off x="0" y="0"/>
          <a:ext cx="0" cy="0"/>
          <a:chOff x="0" y="0"/>
          <a:chExt cx="0" cy="0"/>
        </a:xfrm>
      </p:grpSpPr>
      <p:sp>
        <p:nvSpPr>
          <p:cNvPr id="106" name="Google Shape;106;p23"/>
          <p:cNvSpPr txBox="1"/>
          <p:nvPr>
            <p:ph type="title"/>
          </p:nvPr>
        </p:nvSpPr>
        <p:spPr>
          <a:xfrm>
            <a:off x="623888" y="1282304"/>
            <a:ext cx="7886700" cy="213955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3"/>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Arial"/>
                <a:ea typeface="Arial"/>
                <a:cs typeface="Arial"/>
                <a:sym typeface="Arial"/>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Arial"/>
                <a:ea typeface="Arial"/>
                <a:cs typeface="Arial"/>
                <a:sym typeface="Arial"/>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p:txBody>
      </p:sp>
      <p:sp>
        <p:nvSpPr>
          <p:cNvPr id="108" name="Google Shape;108;p23"/>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9" name="Shape 109"/>
        <p:cNvGrpSpPr/>
        <p:nvPr/>
      </p:nvGrpSpPr>
      <p:grpSpPr>
        <a:xfrm>
          <a:off x="0" y="0"/>
          <a:ext cx="0" cy="0"/>
          <a:chOff x="0" y="0"/>
          <a:chExt cx="0" cy="0"/>
        </a:xfrm>
      </p:grpSpPr>
      <p:sp>
        <p:nvSpPr>
          <p:cNvPr id="110" name="Google Shape;110;p24"/>
          <p:cNvSpPr txBox="1"/>
          <p:nvPr>
            <p:ph type="title"/>
          </p:nvPr>
        </p:nvSpPr>
        <p:spPr>
          <a:xfrm>
            <a:off x="347296" y="297293"/>
            <a:ext cx="7886700" cy="59436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4"/>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2" name="Google Shape;112;p24"/>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3" name="Google Shape;113;p24"/>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4" name="Shape 114"/>
        <p:cNvGrpSpPr/>
        <p:nvPr/>
      </p:nvGrpSpPr>
      <p:grpSpPr>
        <a:xfrm>
          <a:off x="0" y="0"/>
          <a:ext cx="0" cy="0"/>
          <a:chOff x="0" y="0"/>
          <a:chExt cx="0" cy="0"/>
        </a:xfrm>
      </p:grpSpPr>
      <p:sp>
        <p:nvSpPr>
          <p:cNvPr id="115" name="Google Shape;115;p25"/>
          <p:cNvSpPr txBox="1"/>
          <p:nvPr>
            <p:ph type="title"/>
          </p:nvPr>
        </p:nvSpPr>
        <p:spPr>
          <a:xfrm>
            <a:off x="629841" y="273844"/>
            <a:ext cx="7886700" cy="994172"/>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5"/>
          <p:cNvSpPr txBox="1"/>
          <p:nvPr>
            <p:ph idx="1" type="body"/>
          </p:nvPr>
        </p:nvSpPr>
        <p:spPr>
          <a:xfrm>
            <a:off x="629842" y="1878806"/>
            <a:ext cx="3868340" cy="2763441"/>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7" name="Google Shape;117;p25"/>
          <p:cNvSpPr txBox="1"/>
          <p:nvPr>
            <p:ph idx="2" type="body"/>
          </p:nvPr>
        </p:nvSpPr>
        <p:spPr>
          <a:xfrm>
            <a:off x="4629150" y="1878806"/>
            <a:ext cx="3887391" cy="2763441"/>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8" name="Google Shape;118;p25"/>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9" name="Shape 119"/>
        <p:cNvGrpSpPr/>
        <p:nvPr/>
      </p:nvGrpSpPr>
      <p:grpSpPr>
        <a:xfrm>
          <a:off x="0" y="0"/>
          <a:ext cx="0" cy="0"/>
          <a:chOff x="0" y="0"/>
          <a:chExt cx="0" cy="0"/>
        </a:xfrm>
      </p:grpSpPr>
      <p:sp>
        <p:nvSpPr>
          <p:cNvPr id="120" name="Google Shape;120;p26"/>
          <p:cNvSpPr txBox="1"/>
          <p:nvPr>
            <p:ph type="title"/>
          </p:nvPr>
        </p:nvSpPr>
        <p:spPr>
          <a:xfrm>
            <a:off x="629841" y="342900"/>
            <a:ext cx="2949178" cy="120015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6"/>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75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375"/>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22" name="Google Shape;122;p26"/>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228600" lvl="5" marL="27432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6pPr>
            <a:lvl7pPr indent="-228600" lvl="6" marL="3200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7pPr>
            <a:lvl8pPr indent="-228600" lvl="7" marL="3657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8pPr>
            <a:lvl9pPr indent="-228600" lvl="8" marL="4114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9pPr>
          </a:lstStyle>
          <a:p/>
        </p:txBody>
      </p:sp>
      <p:sp>
        <p:nvSpPr>
          <p:cNvPr id="123" name="Google Shape;123;p26"/>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4" name="Shape 124"/>
        <p:cNvGrpSpPr/>
        <p:nvPr/>
      </p:nvGrpSpPr>
      <p:grpSpPr>
        <a:xfrm>
          <a:off x="0" y="0"/>
          <a:ext cx="0" cy="0"/>
          <a:chOff x="0" y="0"/>
          <a:chExt cx="0" cy="0"/>
        </a:xfrm>
      </p:grpSpPr>
      <p:sp>
        <p:nvSpPr>
          <p:cNvPr id="125" name="Google Shape;125;p27"/>
          <p:cNvSpPr txBox="1"/>
          <p:nvPr>
            <p:ph type="title"/>
          </p:nvPr>
        </p:nvSpPr>
        <p:spPr>
          <a:xfrm>
            <a:off x="311700" y="445025"/>
            <a:ext cx="8520600" cy="572700"/>
          </a:xfrm>
          <a:prstGeom prst="rect">
            <a:avLst/>
          </a:prstGeom>
        </p:spPr>
        <p:txBody>
          <a:bodyPr anchorCtr="0" anchor="t" bIns="45700" lIns="0" spcFirstLastPara="1" rIns="0" wrap="square" tIns="45700">
            <a:noAutofit/>
          </a:bodyPr>
          <a:lstStyle>
            <a:lvl1pPr lvl="0" rtl="0">
              <a:spcBef>
                <a:spcPts val="0"/>
              </a:spcBef>
              <a:spcAft>
                <a:spcPts val="0"/>
              </a:spcAft>
              <a:buSzPts val="2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7" name="Google Shape;127;p27"/>
          <p:cNvSpPr txBox="1"/>
          <p:nvPr>
            <p:ph idx="12" type="sldNum"/>
          </p:nvPr>
        </p:nvSpPr>
        <p:spPr>
          <a:xfrm>
            <a:off x="8472458" y="4663217"/>
            <a:ext cx="548700" cy="393600"/>
          </a:xfrm>
          <a:prstGeom prst="rect">
            <a:avLst/>
          </a:prstGeom>
        </p:spPr>
        <p:txBody>
          <a:bodyPr anchorCtr="0" anchor="ctr" bIns="45700" lIns="0" spcFirstLastPara="1" rIns="0"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sp>
        <p:nvSpPr>
          <p:cNvPr id="133" name="Google Shape;133;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4" name="Google Shape;134;p2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5" name="Google Shape;135;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6" name="Shape 136"/>
        <p:cNvGrpSpPr/>
        <p:nvPr/>
      </p:nvGrpSpPr>
      <p:grpSpPr>
        <a:xfrm>
          <a:off x="0" y="0"/>
          <a:ext cx="0" cy="0"/>
          <a:chOff x="0" y="0"/>
          <a:chExt cx="0" cy="0"/>
        </a:xfrm>
      </p:grpSpPr>
      <p:sp>
        <p:nvSpPr>
          <p:cNvPr id="137" name="Google Shape;137;p3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8" name="Google Shape;138;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9" name="Shape 139"/>
        <p:cNvGrpSpPr/>
        <p:nvPr/>
      </p:nvGrpSpPr>
      <p:grpSpPr>
        <a:xfrm>
          <a:off x="0" y="0"/>
          <a:ext cx="0" cy="0"/>
          <a:chOff x="0" y="0"/>
          <a:chExt cx="0" cy="0"/>
        </a:xfrm>
      </p:grpSpPr>
      <p:sp>
        <p:nvSpPr>
          <p:cNvPr id="140" name="Google Shape;140;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1" name="Google Shape;141;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2" name="Google Shape;14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Green">
  <p:cSld name="TITLE_1">
    <p:spTree>
      <p:nvGrpSpPr>
        <p:cNvPr id="19" name="Shape 19"/>
        <p:cNvGrpSpPr/>
        <p:nvPr/>
      </p:nvGrpSpPr>
      <p:grpSpPr>
        <a:xfrm>
          <a:off x="0" y="0"/>
          <a:ext cx="0" cy="0"/>
          <a:chOff x="0" y="0"/>
          <a:chExt cx="0" cy="0"/>
        </a:xfrm>
      </p:grpSpPr>
      <p:sp>
        <p:nvSpPr>
          <p:cNvPr id="20" name="Google Shape;20;p4"/>
          <p:cNvSpPr/>
          <p:nvPr/>
        </p:nvSpPr>
        <p:spPr>
          <a:xfrm>
            <a:off x="0" y="0"/>
            <a:ext cx="9144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 name="Google Shape;21;p4"/>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
        <p:nvSpPr>
          <p:cNvPr id="22" name="Google Shape;22;p4"/>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subTitle"/>
          </p:nvPr>
        </p:nvSpPr>
        <p:spPr>
          <a:xfrm>
            <a:off x="479425" y="2984466"/>
            <a:ext cx="5438100" cy="1241700"/>
          </a:xfrm>
          <a:prstGeom prst="rect">
            <a:avLst/>
          </a:prstGeom>
          <a:noFill/>
          <a:ln>
            <a:noFill/>
          </a:ln>
        </p:spPr>
        <p:txBody>
          <a:bodyPr anchorCtr="0" anchor="t" bIns="45700" lIns="0" spcFirstLastPara="1" rIns="0" wrap="square" tIns="0">
            <a:noAutofit/>
          </a:bodyPr>
          <a:lstStyle>
            <a:lvl1pPr lvl="0" marR="0" rtl="0" algn="l">
              <a:lnSpc>
                <a:spcPct val="115000"/>
              </a:lnSpc>
              <a:spcBef>
                <a:spcPts val="750"/>
              </a:spcBef>
              <a:spcAft>
                <a:spcPts val="0"/>
              </a:spcAft>
              <a:buClr>
                <a:schemeClr val="dk1"/>
              </a:buClr>
              <a:buSzPts val="1800"/>
              <a:buFont typeface="Arial"/>
              <a:buNone/>
              <a:defRPr b="0" i="0" sz="2000" u="none" cap="none" strike="noStrike">
                <a:solidFill>
                  <a:srgbClr val="CFEBE6"/>
                </a:solidFill>
                <a:latin typeface="Arial"/>
                <a:ea typeface="Arial"/>
                <a:cs typeface="Arial"/>
                <a:sym typeface="Arial"/>
              </a:defRPr>
            </a:lvl1pPr>
            <a:lvl2pPr lvl="1" marR="0" rtl="0" algn="l">
              <a:lnSpc>
                <a:spcPct val="115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l">
              <a:lnSpc>
                <a:spcPct val="115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4" name="Google Shape;24;p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3" name="Shape 143"/>
        <p:cNvGrpSpPr/>
        <p:nvPr/>
      </p:nvGrpSpPr>
      <p:grpSpPr>
        <a:xfrm>
          <a:off x="0" y="0"/>
          <a:ext cx="0" cy="0"/>
          <a:chOff x="0" y="0"/>
          <a:chExt cx="0" cy="0"/>
        </a:xfrm>
      </p:grpSpPr>
      <p:sp>
        <p:nvSpPr>
          <p:cNvPr id="144" name="Google Shape;144;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5" name="Google Shape;145;p3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6" name="Google Shape;146;p3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7" name="Google Shape;147;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0" name="Google Shape;15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1" name="Shape 151"/>
        <p:cNvGrpSpPr/>
        <p:nvPr/>
      </p:nvGrpSpPr>
      <p:grpSpPr>
        <a:xfrm>
          <a:off x="0" y="0"/>
          <a:ext cx="0" cy="0"/>
          <a:chOff x="0" y="0"/>
          <a:chExt cx="0" cy="0"/>
        </a:xfrm>
      </p:grpSpPr>
      <p:sp>
        <p:nvSpPr>
          <p:cNvPr id="152" name="Google Shape;152;p3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3" name="Google Shape;153;p3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4" name="Google Shape;154;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5" name="Shape 155"/>
        <p:cNvGrpSpPr/>
        <p:nvPr/>
      </p:nvGrpSpPr>
      <p:grpSpPr>
        <a:xfrm>
          <a:off x="0" y="0"/>
          <a:ext cx="0" cy="0"/>
          <a:chOff x="0" y="0"/>
          <a:chExt cx="0" cy="0"/>
        </a:xfrm>
      </p:grpSpPr>
      <p:sp>
        <p:nvSpPr>
          <p:cNvPr id="156" name="Google Shape;156;p3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7" name="Google Shape;15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8" name="Shape 158"/>
        <p:cNvGrpSpPr/>
        <p:nvPr/>
      </p:nvGrpSpPr>
      <p:grpSpPr>
        <a:xfrm>
          <a:off x="0" y="0"/>
          <a:ext cx="0" cy="0"/>
          <a:chOff x="0" y="0"/>
          <a:chExt cx="0" cy="0"/>
        </a:xfrm>
      </p:grpSpPr>
      <p:sp>
        <p:nvSpPr>
          <p:cNvPr id="159" name="Google Shape;159;p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1" name="Google Shape;161;p3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2" name="Google Shape;162;p3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3" name="Google Shape;163;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4" name="Shape 164"/>
        <p:cNvGrpSpPr/>
        <p:nvPr/>
      </p:nvGrpSpPr>
      <p:grpSpPr>
        <a:xfrm>
          <a:off x="0" y="0"/>
          <a:ext cx="0" cy="0"/>
          <a:chOff x="0" y="0"/>
          <a:chExt cx="0" cy="0"/>
        </a:xfrm>
      </p:grpSpPr>
      <p:sp>
        <p:nvSpPr>
          <p:cNvPr id="165" name="Google Shape;165;p3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6" name="Google Shape;166;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7" name="Shape 167"/>
        <p:cNvGrpSpPr/>
        <p:nvPr/>
      </p:nvGrpSpPr>
      <p:grpSpPr>
        <a:xfrm>
          <a:off x="0" y="0"/>
          <a:ext cx="0" cy="0"/>
          <a:chOff x="0" y="0"/>
          <a:chExt cx="0" cy="0"/>
        </a:xfrm>
      </p:grpSpPr>
      <p:sp>
        <p:nvSpPr>
          <p:cNvPr id="168" name="Google Shape;168;p3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9" name="Google Shape;169;p3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70" name="Google Shape;170;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type="blank">
  <p:cSld name="BLANK">
    <p:spTree>
      <p:nvGrpSpPr>
        <p:cNvPr id="25" name="Shape 25"/>
        <p:cNvGrpSpPr/>
        <p:nvPr/>
      </p:nvGrpSpPr>
      <p:grpSpPr>
        <a:xfrm>
          <a:off x="0" y="0"/>
          <a:ext cx="0" cy="0"/>
          <a:chOff x="0" y="0"/>
          <a:chExt cx="0" cy="0"/>
        </a:xfrm>
      </p:grpSpPr>
      <p:sp>
        <p:nvSpPr>
          <p:cNvPr id="26" name="Google Shape;26;p5"/>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p:cSld name="BLANK_1">
    <p:spTree>
      <p:nvGrpSpPr>
        <p:cNvPr id="27" name="Shape 27"/>
        <p:cNvGrpSpPr/>
        <p:nvPr/>
      </p:nvGrpSpPr>
      <p:grpSpPr>
        <a:xfrm>
          <a:off x="0" y="0"/>
          <a:ext cx="0" cy="0"/>
          <a:chOff x="0" y="0"/>
          <a:chExt cx="0" cy="0"/>
        </a:xfrm>
      </p:grpSpPr>
      <p:sp>
        <p:nvSpPr>
          <p:cNvPr id="28" name="Google Shape;28;p6"/>
          <p:cNvSpPr/>
          <p:nvPr/>
        </p:nvSpPr>
        <p:spPr>
          <a:xfrm>
            <a:off x="8141975" y="4252250"/>
            <a:ext cx="1002000" cy="891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 name="Google Shape;29;p6"/>
          <p:cNvPicPr preferRelativeResize="0"/>
          <p:nvPr/>
        </p:nvPicPr>
        <p:blipFill rotWithShape="1">
          <a:blip r:embed="rId2">
            <a:alphaModFix/>
          </a:blip>
          <a:srcRect b="0" l="0" r="0" t="0"/>
          <a:stretch/>
        </p:blipFill>
        <p:spPr>
          <a:xfrm>
            <a:off x="250825" y="268308"/>
            <a:ext cx="602326" cy="60232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ight">
  <p:cSld name="TITLE_1_1">
    <p:spTree>
      <p:nvGrpSpPr>
        <p:cNvPr id="30" name="Shape 30"/>
        <p:cNvGrpSpPr/>
        <p:nvPr/>
      </p:nvGrpSpPr>
      <p:grpSpPr>
        <a:xfrm>
          <a:off x="0" y="0"/>
          <a:ext cx="0" cy="0"/>
          <a:chOff x="0" y="0"/>
          <a:chExt cx="0" cy="0"/>
        </a:xfrm>
      </p:grpSpPr>
      <p:sp>
        <p:nvSpPr>
          <p:cNvPr id="31" name="Google Shape;31;p7"/>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 name="Google Shape;32;p7"/>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3" name="Google Shape;33;p7"/>
          <p:cNvPicPr preferRelativeResize="0"/>
          <p:nvPr/>
        </p:nvPicPr>
        <p:blipFill rotWithShape="1">
          <a:blip r:embed="rId2">
            <a:alphaModFix/>
          </a:blip>
          <a:srcRect b="0" l="0" r="0" t="0"/>
          <a:stretch/>
        </p:blipFill>
        <p:spPr>
          <a:xfrm>
            <a:off x="8530180" y="4477292"/>
            <a:ext cx="362995" cy="362995"/>
          </a:xfrm>
          <a:prstGeom prst="rect">
            <a:avLst/>
          </a:prstGeom>
          <a:noFill/>
          <a:ln>
            <a:noFill/>
          </a:ln>
        </p:spPr>
      </p:pic>
      <p:sp>
        <p:nvSpPr>
          <p:cNvPr id="34" name="Google Shape;34;p7"/>
          <p:cNvSpPr txBox="1"/>
          <p:nvPr>
            <p:ph type="ctrTitle"/>
          </p:nvPr>
        </p:nvSpPr>
        <p:spPr>
          <a:xfrm>
            <a:off x="479425" y="1106424"/>
            <a:ext cx="5943600" cy="1790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4400"/>
              <a:buFont typeface="Arial"/>
              <a:buNone/>
              <a:defRPr sz="4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
          <p:cNvSpPr txBox="1"/>
          <p:nvPr>
            <p:ph idx="1" type="subTitle"/>
          </p:nvPr>
        </p:nvSpPr>
        <p:spPr>
          <a:xfrm>
            <a:off x="479425" y="2980944"/>
            <a:ext cx="5438100" cy="1241700"/>
          </a:xfrm>
          <a:prstGeom prst="rect">
            <a:avLst/>
          </a:prstGeom>
          <a:noFill/>
          <a:ln>
            <a:noFill/>
          </a:ln>
        </p:spPr>
        <p:txBody>
          <a:bodyPr anchorCtr="0" anchor="t" bIns="45700" lIns="0" spcFirstLastPara="1" rIns="0" wrap="square" tIns="0">
            <a:noAutofit/>
          </a:bodyPr>
          <a:lstStyle>
            <a:lvl1pPr lvl="0" marR="0" rtl="0" algn="l">
              <a:lnSpc>
                <a:spcPct val="115000"/>
              </a:lnSpc>
              <a:spcBef>
                <a:spcPts val="750"/>
              </a:spcBef>
              <a:spcAft>
                <a:spcPts val="0"/>
              </a:spcAft>
              <a:buClr>
                <a:schemeClr val="dk1"/>
              </a:buClr>
              <a:buSzPts val="1800"/>
              <a:buFont typeface="Arial"/>
              <a:buNone/>
              <a:defRPr b="0" i="0" sz="2000" u="none" cap="none" strike="noStrike">
                <a:solidFill>
                  <a:srgbClr val="1B4036"/>
                </a:solidFill>
                <a:latin typeface="Arial"/>
                <a:ea typeface="Arial"/>
                <a:cs typeface="Arial"/>
                <a:sym typeface="Arial"/>
              </a:defRPr>
            </a:lvl1pPr>
            <a:lvl2pPr lvl="1" marR="0" rtl="0" algn="l">
              <a:lnSpc>
                <a:spcPct val="115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l">
              <a:lnSpc>
                <a:spcPct val="115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ubtle Grey">
  <p:cSld name="TITLE_ONLY_1">
    <p:spTree>
      <p:nvGrpSpPr>
        <p:cNvPr id="36" name="Shape 36"/>
        <p:cNvGrpSpPr/>
        <p:nvPr/>
      </p:nvGrpSpPr>
      <p:grpSpPr>
        <a:xfrm>
          <a:off x="0" y="0"/>
          <a:ext cx="0" cy="0"/>
          <a:chOff x="0" y="0"/>
          <a:chExt cx="0" cy="0"/>
        </a:xfrm>
      </p:grpSpPr>
      <p:sp>
        <p:nvSpPr>
          <p:cNvPr id="37" name="Google Shape;37;p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8" name="Google Shape;38;p8"/>
          <p:cNvSpPr/>
          <p:nvPr/>
        </p:nvSpPr>
        <p:spPr>
          <a:xfrm>
            <a:off x="2830286" y="0"/>
            <a:ext cx="6313800" cy="51435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9" name="Google Shape;39;p8"/>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Subtle Grey">
  <p:cSld name="TITLE_ONLY_1_1">
    <p:spTree>
      <p:nvGrpSpPr>
        <p:cNvPr id="40" name="Shape 40"/>
        <p:cNvGrpSpPr/>
        <p:nvPr/>
      </p:nvGrpSpPr>
      <p:grpSpPr>
        <a:xfrm>
          <a:off x="0" y="0"/>
          <a:ext cx="0" cy="0"/>
          <a:chOff x="0" y="0"/>
          <a:chExt cx="0" cy="0"/>
        </a:xfrm>
      </p:grpSpPr>
      <p:sp>
        <p:nvSpPr>
          <p:cNvPr id="41" name="Google Shape;41;p9"/>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2" name="Google Shape;42;p9"/>
          <p:cNvSpPr/>
          <p:nvPr/>
        </p:nvSpPr>
        <p:spPr>
          <a:xfrm>
            <a:off x="0" y="1191538"/>
            <a:ext cx="9144000" cy="39519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3" name="Google Shape;43;p9"/>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ubtle Grey 2">
  <p:cSld name="TITLE_ONLY_1_1_1">
    <p:spTree>
      <p:nvGrpSpPr>
        <p:cNvPr id="44" name="Shape 44"/>
        <p:cNvGrpSpPr/>
        <p:nvPr/>
      </p:nvGrpSpPr>
      <p:grpSpPr>
        <a:xfrm>
          <a:off x="0" y="0"/>
          <a:ext cx="0" cy="0"/>
          <a:chOff x="0" y="0"/>
          <a:chExt cx="0" cy="0"/>
        </a:xfrm>
      </p:grpSpPr>
      <p:sp>
        <p:nvSpPr>
          <p:cNvPr id="45" name="Google Shape;45;p10"/>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6" name="Google Shape;46;p10"/>
          <p:cNvSpPr/>
          <p:nvPr/>
        </p:nvSpPr>
        <p:spPr>
          <a:xfrm>
            <a:off x="2411413" y="0"/>
            <a:ext cx="6732600" cy="51435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7" name="Google Shape;47;p10"/>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theme" Target="../theme/theme2.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50825" y="297293"/>
            <a:ext cx="7983171" cy="594360"/>
          </a:xfrm>
          <a:prstGeom prst="rect">
            <a:avLst/>
          </a:prstGeom>
          <a:noFill/>
          <a:ln>
            <a:noFill/>
          </a:ln>
        </p:spPr>
        <p:txBody>
          <a:bodyPr anchorCtr="0" anchor="t" bIns="45700" lIns="0" spcFirstLastPara="1" rIns="0" wrap="square" tIns="45700">
            <a:noAutofit/>
          </a:bodyPr>
          <a:lstStyle>
            <a:lvl1pPr lvl="0" marR="0" rtl="0" algn="l">
              <a:lnSpc>
                <a:spcPct val="90000"/>
              </a:lnSpc>
              <a:spcBef>
                <a:spcPts val="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2" type="sldNum"/>
          </p:nvPr>
        </p:nvSpPr>
        <p:spPr>
          <a:xfrm>
            <a:off x="262792" y="4876800"/>
            <a:ext cx="457200" cy="18288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2" name="Google Shape;12;p1"/>
          <p:cNvPicPr preferRelativeResize="0"/>
          <p:nvPr/>
        </p:nvPicPr>
        <p:blipFill rotWithShape="1">
          <a:blip r:embed="rId1">
            <a:alphaModFix/>
          </a:blip>
          <a:srcRect b="0" l="0" r="0" t="0"/>
          <a:stretch/>
        </p:blipFill>
        <p:spPr>
          <a:xfrm>
            <a:off x="8528295" y="4511920"/>
            <a:ext cx="364880" cy="36488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158">
          <p15:clr>
            <a:srgbClr val="F26B43"/>
          </p15:clr>
        </p15:guide>
        <p15:guide id="3" orient="horz" pos="3072">
          <p15:clr>
            <a:srgbClr val="F26B43"/>
          </p15:clr>
        </p15:guide>
        <p15:guide id="4" orient="horz" pos="169">
          <p15:clr>
            <a:srgbClr val="F26B43"/>
          </p15:clr>
        </p15:guide>
        <p15:guide id="5" pos="3560">
          <p15:clr>
            <a:srgbClr val="F26B43"/>
          </p15:clr>
        </p15:guide>
        <p15:guide id="6" pos="1519">
          <p15:clr>
            <a:srgbClr val="F26B43"/>
          </p15:clr>
        </p15:guide>
        <p15:guide id="7" pos="839">
          <p15:clr>
            <a:srgbClr val="F26B43"/>
          </p15:clr>
        </p15:guide>
        <p15:guide id="8" pos="2200">
          <p15:clr>
            <a:srgbClr val="F26B43"/>
          </p15:clr>
        </p15:guide>
        <p15:guide id="9" pos="4241">
          <p15:clr>
            <a:srgbClr val="F26B43"/>
          </p15:clr>
        </p15:guide>
        <p15:guide id="10" pos="4921">
          <p15:clr>
            <a:srgbClr val="F26B43"/>
          </p15:clr>
        </p15:guide>
        <p15:guide id="11" orient="horz" pos="1484">
          <p15:clr>
            <a:srgbClr val="F26B43"/>
          </p15:clr>
        </p15:guide>
        <p15:guide id="12" orient="horz" pos="826">
          <p15:clr>
            <a:srgbClr val="F26B43"/>
          </p15:clr>
        </p15:guide>
        <p15:guide id="13" pos="5602">
          <p15:clr>
            <a:srgbClr val="F26B43"/>
          </p15:clr>
        </p15:guide>
        <p15:guide id="14" orient="horz" pos="2164">
          <p15:clr>
            <a:srgbClr val="F26B43"/>
          </p15:clr>
        </p15:guide>
        <p15:guide id="15" orient="horz" pos="2822">
          <p15:clr>
            <a:srgbClr val="F26B43"/>
          </p15:clr>
        </p15:guide>
        <p15:guide id="16" orient="horz" pos="1166">
          <p15:clr>
            <a:srgbClr val="F26B43"/>
          </p15:clr>
        </p15:guide>
        <p15:guide id="17" orient="horz" pos="1824">
          <p15:clr>
            <a:srgbClr val="F26B43"/>
          </p15:clr>
        </p15:guide>
        <p15:guide id="18" orient="horz" pos="2505">
          <p15:clr>
            <a:srgbClr val="F26B43"/>
          </p15:clr>
        </p15:guide>
        <p15:guide id="19" orient="horz" pos="50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8" name="Shape 128"/>
        <p:cNvGrpSpPr/>
        <p:nvPr/>
      </p:nvGrpSpPr>
      <p:grpSpPr>
        <a:xfrm>
          <a:off x="0" y="0"/>
          <a:ext cx="0" cy="0"/>
          <a:chOff x="0" y="0"/>
          <a:chExt cx="0" cy="0"/>
        </a:xfrm>
      </p:grpSpPr>
      <p:sp>
        <p:nvSpPr>
          <p:cNvPr id="129" name="Google Shape;129;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30" name="Google Shape;130;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31" name="Google Shape;13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fieldmuseum.org/use-collections-data-and-imag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mm.fieldmuseum.org/6803d8ea-d46e-4a1e-98da-9ed6fcd6f5fa" TargetMode="External"/><Relationship Id="rId4" Type="http://schemas.openxmlformats.org/officeDocument/2006/relationships/hyperlink" Target="https://www.gbif.org/occurrence/2872162284" TargetMode="External"/><Relationship Id="rId5" Type="http://schemas.openxmlformats.org/officeDocument/2006/relationships/image" Target="../media/image34.png"/><Relationship Id="rId6"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hyperlink" Target="https://github.com/fieldmuseum/EMu-Documentation/discussions/329" TargetMode="External"/><Relationship Id="rId4" Type="http://schemas.openxmlformats.org/officeDocument/2006/relationships/hyperlink" Target="https://docs.google.com/document/d/1K5QC_7d8A6FzL6qWDsCphrhHKkiMbyuiKJPAToowTJY" TargetMode="External"/><Relationship Id="rId5" Type="http://schemas.openxmlformats.org/officeDocument/2006/relationships/hyperlink" Target="https://bit.ly/3KXkbv0" TargetMode="External"/><Relationship Id="rId6" Type="http://schemas.openxmlformats.org/officeDocument/2006/relationships/hyperlink" Target="https://bit.ly/3KXkbv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intranet.fieldmuseum.org/legaldepartment/node/7278" TargetMode="External"/><Relationship Id="rId4" Type="http://schemas.openxmlformats.org/officeDocument/2006/relationships/hyperlink" Target="https://drive.google.com/drive/folders/1M3EGqvyLY3gp1xaOvhD2ALGE7OX9Y_2l" TargetMode="External"/><Relationship Id="rId5" Type="http://schemas.openxmlformats.org/officeDocument/2006/relationships/hyperlink" Target="https://creativecommons.org/licenses/by-nc/2.0/" TargetMode="External"/><Relationship Id="rId6" Type="http://schemas.openxmlformats.org/officeDocument/2006/relationships/hyperlink" Target="http://intranet.fieldmuseum.org/legaldepartment/node/727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http://intranet.fieldmuseum.org/legaldepartment/node/7278" TargetMode="External"/><Relationship Id="rId4" Type="http://schemas.openxmlformats.org/officeDocument/2006/relationships/hyperlink" Target="https://drive.google.com/drive/folders/1M3EGqvyLY3gp1xaOvhD2ALGE7OX9Y_2l" TargetMode="External"/><Relationship Id="rId5" Type="http://schemas.openxmlformats.org/officeDocument/2006/relationships/hyperlink" Target="https://creativecommons.org/licenses/by-nc/2.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 Id="rId3" Type="http://schemas.openxmlformats.org/officeDocument/2006/relationships/hyperlink" Target="http://pj.fieldmuseum.org" TargetMode="External"/><Relationship Id="rId4" Type="http://schemas.openxmlformats.org/officeDocument/2006/relationships/hyperlink" Target="https://mm.fieldmuseum.org/search" TargetMode="External"/><Relationship Id="rId9" Type="http://schemas.openxmlformats.org/officeDocument/2006/relationships/hyperlink" Target="https://pj.fieldmuseum.org/search/rapid+inventory?start=0" TargetMode="External"/><Relationship Id="rId5" Type="http://schemas.openxmlformats.org/officeDocument/2006/relationships/hyperlink" Target="https://philippines.fieldmuseum.org/heritage/narrative/4161" TargetMode="External"/><Relationship Id="rId6" Type="http://schemas.openxmlformats.org/officeDocument/2006/relationships/hyperlink" Target="https://philippines.fieldmuseum.org/heritage/narrative/4161" TargetMode="External"/><Relationship Id="rId7" Type="http://schemas.openxmlformats.org/officeDocument/2006/relationships/hyperlink" Target="https://silurian-reef.fieldmuseum.org/" TargetMode="External"/><Relationship Id="rId8" Type="http://schemas.openxmlformats.org/officeDocument/2006/relationships/hyperlink" Target="https://silurian-reef.fieldmuseum.org/" TargetMode="External"/><Relationship Id="rId11" Type="http://schemas.openxmlformats.org/officeDocument/2006/relationships/hyperlink" Target="https://pj.fieldmuseum.org/search/ex?start=0" TargetMode="External"/><Relationship Id="rId10" Type="http://schemas.openxmlformats.org/officeDocument/2006/relationships/hyperlink" Target="https://mm.fieldmuseum.org/search/photo+archives?start=0" TargetMode="External"/><Relationship Id="rId13" Type="http://schemas.openxmlformats.org/officeDocument/2006/relationships/hyperlink" Target="https://pj.fieldmuseum.org/search/rp?start=0" TargetMode="External"/><Relationship Id="rId12" Type="http://schemas.openxmlformats.org/officeDocument/2006/relationships/hyperlink" Target="https://pj.fieldmuseum.org/search/MM?start=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hyperlink" Target="https://github.com/fieldmuseum/EMu-Documentation/wiki/admin-ESTABLISHED-STANDARDS#file-naming-conventions" TargetMode="External"/><Relationship Id="rId4" Type="http://schemas.openxmlformats.org/officeDocument/2006/relationships/hyperlink" Target="http://intranet.fieldmuseum.org/emu/node/5969" TargetMode="External"/><Relationship Id="rId5" Type="http://schemas.openxmlformats.org/officeDocument/2006/relationships/hyperlink" Target="https://pj.fieldmuseum.org/search/rapid+inventory?start=0" TargetMode="External"/><Relationship Id="rId6" Type="http://schemas.openxmlformats.org/officeDocument/2006/relationships/hyperlink" Target="https://pj.fieldmuseum.org/search/rapid+inventory?start=0" TargetMode="External"/><Relationship Id="rId7" Type="http://schemas.openxmlformats.org/officeDocument/2006/relationships/hyperlink" Target="https://pj.fieldmuseum.org/search/rapid+inventory?start=0" TargetMode="External"/><Relationship Id="rId8" Type="http://schemas.openxmlformats.org/officeDocument/2006/relationships/hyperlink" Target="https://pj.fieldmuseum.org/search/rapid+inventory?start=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github.com/fieldmuseum/EMu-Documentation/discussions/467" TargetMode="External"/><Relationship Id="rId4" Type="http://schemas.openxmlformats.org/officeDocument/2006/relationships/hyperlink" Target="https://github.com/fieldmuseum/EMu-Documentation/discussions/346" TargetMode="External"/><Relationship Id="rId5" Type="http://schemas.openxmlformats.org/officeDocument/2006/relationships/hyperlink" Target="https://docs.google.com/spreadsheets/d/1dhsZmoHQgt_Hx3l6ETJytzvJd0SnI-ube3VoqbE_9Bw/edit#gid=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github.com/fieldmuseum/EMu-Documentation/discussions/329" TargetMode="External"/><Relationship Id="rId4" Type="http://schemas.openxmlformats.org/officeDocument/2006/relationships/hyperlink" Target="https://docs.google.com/document/d/1xens8hha4yYjNtw2Nhkn6LmWe_1VqvDz51aLpHTiiOI"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s://fm-digital-assets.fieldmuseum.org/1567/893/V0421543F.jpg" TargetMode="External"/><Relationship Id="rId4" Type="http://schemas.openxmlformats.org/officeDocument/2006/relationships/hyperlink" Target="https://dams.fieldmuseum.tech/portals/museum-media" TargetMode="External"/><Relationship Id="rId9" Type="http://schemas.openxmlformats.org/officeDocument/2006/relationships/hyperlink" Target="https://pj.fieldmuseum.org" TargetMode="External"/><Relationship Id="rId5" Type="http://schemas.openxmlformats.org/officeDocument/2006/relationships/hyperlink" Target="https://dams.fieldmuseum.tech/portals/museum-media" TargetMode="External"/><Relationship Id="rId6" Type="http://schemas.openxmlformats.org/officeDocument/2006/relationships/hyperlink" Target="https://mm.fieldmuseum.org/search" TargetMode="External"/><Relationship Id="rId7" Type="http://schemas.openxmlformats.org/officeDocument/2006/relationships/hyperlink" Target="https://mm.fieldmuseum.org/search" TargetMode="External"/><Relationship Id="rId8" Type="http://schemas.openxmlformats.org/officeDocument/2006/relationships/hyperlink" Target="https://pj.fieldmuseum.org" TargetMode="External"/><Relationship Id="rId11" Type="http://schemas.openxmlformats.org/officeDocument/2006/relationships/hyperlink" Target="http://fmipt.fieldmuseum.org" TargetMode="External"/><Relationship Id="rId10" Type="http://schemas.openxmlformats.org/officeDocument/2006/relationships/hyperlink" Target="http://collections-zoology.fieldmuseum.org" TargetMode="External"/><Relationship Id="rId13" Type="http://schemas.openxmlformats.org/officeDocument/2006/relationships/hyperlink" Target="https://dams.fieldmuseum.tech" TargetMode="External"/><Relationship Id="rId12" Type="http://schemas.openxmlformats.org/officeDocument/2006/relationships/hyperlink" Target="http://philippines.fieldmuseum.org" TargetMode="External"/><Relationship Id="rId15" Type="http://schemas.openxmlformats.org/officeDocument/2006/relationships/image" Target="../media/image30.png"/><Relationship Id="rId14" Type="http://schemas.openxmlformats.org/officeDocument/2006/relationships/image" Target="../media/image29.png"/><Relationship Id="rId17" Type="http://schemas.openxmlformats.org/officeDocument/2006/relationships/image" Target="../media/image36.png"/><Relationship Id="rId16" Type="http://schemas.openxmlformats.org/officeDocument/2006/relationships/image" Target="../media/image32.png"/><Relationship Id="rId18"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hyperlink" Target="https://github.com/fieldmuseum/EMu-Documentation/wiki/emultimedia-workflows" TargetMode="External"/><Relationship Id="rId4" Type="http://schemas.openxmlformats.org/officeDocument/2006/relationships/hyperlink" Target="https://github.com/fieldmuseum/EMu-Documentation/wiki/emultimedia-workflows" TargetMode="External"/><Relationship Id="rId9" Type="http://schemas.openxmlformats.org/officeDocument/2006/relationships/hyperlink" Target="https://github.com/fieldmuseum/EMu-Documentation/wiki/erights-workflows" TargetMode="External"/><Relationship Id="rId5" Type="http://schemas.openxmlformats.org/officeDocument/2006/relationships/hyperlink" Target="https://github.com/fieldmuseum/EMu-Documentation/wiki/emultimedia-workflows" TargetMode="External"/><Relationship Id="rId6" Type="http://schemas.openxmlformats.org/officeDocument/2006/relationships/hyperlink" Target="https://github.com/fieldmuseum/EMu-Documentation/wiki/emultimedia-workflows" TargetMode="External"/><Relationship Id="rId7" Type="http://schemas.openxmlformats.org/officeDocument/2006/relationships/hyperlink" Target="https://github.com/fieldmuseum/EMu-Documentation/wiki/emultimedia-workflows" TargetMode="External"/><Relationship Id="rId8" Type="http://schemas.openxmlformats.org/officeDocument/2006/relationships/hyperlink" Target="https://github.com/fieldmuseum/EMu-Documentation/wiki/erights-workflows" TargetMode="External"/><Relationship Id="rId11" Type="http://schemas.openxmlformats.org/officeDocument/2006/relationships/hyperlink" Target="https://github.com/fieldmuseum/EMu-Documentation/wiki/erights-workflows" TargetMode="External"/><Relationship Id="rId10" Type="http://schemas.openxmlformats.org/officeDocument/2006/relationships/hyperlink" Target="https://github.com/fieldmuseum/EMu-Documentation/wiki/erights-workflows" TargetMode="External"/><Relationship Id="rId13" Type="http://schemas.openxmlformats.org/officeDocument/2006/relationships/hyperlink" Target="https://docs.google.com/document/d/1BAOWb7k3-k0RNinXcFBbEMypLzxvehn8Y1ninQ2uJTw/edit" TargetMode="External"/><Relationship Id="rId12" Type="http://schemas.openxmlformats.org/officeDocument/2006/relationships/hyperlink" Target="https://github.com/fieldmuseum/EMu-Documentation/wiki/erights-workflows" TargetMode="External"/><Relationship Id="rId15" Type="http://schemas.openxmlformats.org/officeDocument/2006/relationships/hyperlink" Target="http://intranet.fieldmuseum.org/legaldepartment/node/7278" TargetMode="External"/><Relationship Id="rId14" Type="http://schemas.openxmlformats.org/officeDocument/2006/relationships/hyperlink" Target="https://www.fieldmuseum.org/use-collections-data-and-image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10.jpg"/><Relationship Id="rId9" Type="http://schemas.openxmlformats.org/officeDocument/2006/relationships/hyperlink" Target="https://www.fieldmuseum.org/" TargetMode="External"/><Relationship Id="rId5" Type="http://schemas.openxmlformats.org/officeDocument/2006/relationships/hyperlink" Target="https://www.fieldmuseum.org/" TargetMode="External"/><Relationship Id="rId6" Type="http://schemas.openxmlformats.org/officeDocument/2006/relationships/hyperlink" Target="https://www.fieldmuseum.org/" TargetMode="External"/><Relationship Id="rId7" Type="http://schemas.openxmlformats.org/officeDocument/2006/relationships/hyperlink" Target="https://www.fieldmuseum.org/" TargetMode="External"/><Relationship Id="rId8" Type="http://schemas.openxmlformats.org/officeDocument/2006/relationships/hyperlink" Target="https://www.fieldmuseum.org/" TargetMode="External"/><Relationship Id="rId11" Type="http://schemas.openxmlformats.org/officeDocument/2006/relationships/hyperlink" Target="https://www.fieldmuseum.org/" TargetMode="External"/><Relationship Id="rId10" Type="http://schemas.openxmlformats.org/officeDocument/2006/relationships/hyperlink" Target="https://www.fieldmuseum.org/" TargetMode="External"/><Relationship Id="rId13" Type="http://schemas.openxmlformats.org/officeDocument/2006/relationships/hyperlink" Target="https://www.fieldmuseum.org/" TargetMode="External"/><Relationship Id="rId12" Type="http://schemas.openxmlformats.org/officeDocument/2006/relationships/hyperlink" Target="https://www.fieldmuseum.org/" TargetMode="External"/><Relationship Id="rId15" Type="http://schemas.openxmlformats.org/officeDocument/2006/relationships/hyperlink" Target="https://www.fieldmuseum.org/" TargetMode="External"/><Relationship Id="rId14" Type="http://schemas.openxmlformats.org/officeDocument/2006/relationships/hyperlink" Target="https://www.fieldmuseum.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github.com/fieldmuseum/EMu-Documentation/discussions/346" TargetMode="External"/><Relationship Id="rId4" Type="http://schemas.openxmlformats.org/officeDocument/2006/relationships/hyperlink" Target="https://github.com/fieldmuseum/EMu-Documentation/discussions/346" TargetMode="External"/><Relationship Id="rId5" Type="http://schemas.openxmlformats.org/officeDocument/2006/relationships/hyperlink" Target="https://github.com/fieldmuseum/EMu-Documentation/discussions/34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22.png"/><Relationship Id="rId5" Type="http://schemas.openxmlformats.org/officeDocument/2006/relationships/hyperlink" Target="https://dams.fieldmuseum.tech"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hyperlink" Target="https://www.fieldmuseum.org/use-collections-data-and-images" TargetMode="External"/><Relationship Id="rId5" Type="http://schemas.openxmlformats.org/officeDocument/2006/relationships/hyperlink" Target="https://github.com/fieldmuseum/EMu-Documentation/discussions/467"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40"/>
          <p:cNvSpPr txBox="1"/>
          <p:nvPr/>
        </p:nvSpPr>
        <p:spPr>
          <a:xfrm>
            <a:off x="250825" y="1311275"/>
            <a:ext cx="4948800" cy="1486200"/>
          </a:xfrm>
          <a:prstGeom prst="rect">
            <a:avLst/>
          </a:prstGeom>
          <a:noFill/>
          <a:ln>
            <a:noFill/>
          </a:ln>
        </p:spPr>
        <p:txBody>
          <a:bodyPr anchorCtr="0" anchor="b" bIns="91425" lIns="0" spcFirstLastPara="1" rIns="91425" wrap="square" tIns="91425">
            <a:normAutofit lnSpcReduction="10000"/>
          </a:bodyPr>
          <a:lstStyle/>
          <a:p>
            <a:pPr indent="0" lvl="0" marL="0" marR="0" rtl="0" algn="l">
              <a:lnSpc>
                <a:spcPct val="90000"/>
              </a:lnSpc>
              <a:spcBef>
                <a:spcPts val="0"/>
              </a:spcBef>
              <a:spcAft>
                <a:spcPts val="0"/>
              </a:spcAft>
              <a:buClr>
                <a:schemeClr val="dk1"/>
              </a:buClr>
              <a:buSzPts val="4400"/>
              <a:buFont typeface="Arial"/>
              <a:buNone/>
            </a:pPr>
            <a:r>
              <a:rPr b="1" lang="en-US" sz="3500">
                <a:solidFill>
                  <a:schemeClr val="dk1"/>
                </a:solidFill>
              </a:rPr>
              <a:t>Multimedia and Documentation/</a:t>
            </a:r>
            <a:endParaRPr b="1" sz="3500">
              <a:solidFill>
                <a:schemeClr val="dk1"/>
              </a:solidFill>
            </a:endParaRPr>
          </a:p>
          <a:p>
            <a:pPr indent="0" lvl="0" marL="0" marR="0" rtl="0" algn="l">
              <a:lnSpc>
                <a:spcPct val="90000"/>
              </a:lnSpc>
              <a:spcBef>
                <a:spcPts val="0"/>
              </a:spcBef>
              <a:spcAft>
                <a:spcPts val="0"/>
              </a:spcAft>
              <a:buClr>
                <a:schemeClr val="dk1"/>
              </a:buClr>
              <a:buSzPts val="4400"/>
              <a:buFont typeface="Arial"/>
              <a:buNone/>
            </a:pPr>
            <a:r>
              <a:rPr b="1" lang="en-US" sz="3500">
                <a:solidFill>
                  <a:schemeClr val="dk1"/>
                </a:solidFill>
              </a:rPr>
              <a:t>Licenses</a:t>
            </a:r>
            <a:endParaRPr b="0" i="0" sz="700" u="none" cap="none" strike="noStrike">
              <a:solidFill>
                <a:srgbClr val="000000"/>
              </a:solidFill>
              <a:latin typeface="Arial"/>
              <a:ea typeface="Arial"/>
              <a:cs typeface="Arial"/>
              <a:sym typeface="Arial"/>
            </a:endParaRPr>
          </a:p>
        </p:txBody>
      </p:sp>
      <p:sp>
        <p:nvSpPr>
          <p:cNvPr id="178" name="Google Shape;178;p40"/>
          <p:cNvSpPr txBox="1"/>
          <p:nvPr/>
        </p:nvSpPr>
        <p:spPr>
          <a:xfrm>
            <a:off x="250825" y="2838351"/>
            <a:ext cx="4321200" cy="1138200"/>
          </a:xfrm>
          <a:prstGeom prst="rect">
            <a:avLst/>
          </a:prstGeom>
          <a:noFill/>
          <a:ln>
            <a:noFill/>
          </a:ln>
        </p:spPr>
        <p:txBody>
          <a:bodyPr anchorCtr="0" anchor="t"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rPr lang="en-US" sz="1600">
                <a:solidFill>
                  <a:srgbClr val="7F7F7F"/>
                </a:solidFill>
              </a:rPr>
              <a:t>on Museum Storage</a:t>
            </a:r>
            <a:endParaRPr b="0" i="0" sz="1000" u="none" cap="none" strike="noStrike">
              <a:solidFill>
                <a:srgbClr val="7F7F7F"/>
              </a:solidFill>
              <a:latin typeface="Arial"/>
              <a:ea typeface="Arial"/>
              <a:cs typeface="Arial"/>
              <a:sym typeface="Arial"/>
            </a:endParaRPr>
          </a:p>
        </p:txBody>
      </p:sp>
      <p:pic>
        <p:nvPicPr>
          <p:cNvPr id="179" name="Google Shape;179;p40"/>
          <p:cNvPicPr preferRelativeResize="0"/>
          <p:nvPr/>
        </p:nvPicPr>
        <p:blipFill rotWithShape="1">
          <a:blip r:embed="rId3">
            <a:alphaModFix/>
          </a:blip>
          <a:srcRect b="0" l="0" r="0" t="1584"/>
          <a:stretch/>
        </p:blipFill>
        <p:spPr>
          <a:xfrm>
            <a:off x="5432425" y="0"/>
            <a:ext cx="3711575" cy="5143501"/>
          </a:xfrm>
          <a:prstGeom prst="rect">
            <a:avLst/>
          </a:prstGeom>
          <a:noFill/>
          <a:ln>
            <a:noFill/>
          </a:ln>
        </p:spPr>
      </p:pic>
      <p:sp>
        <p:nvSpPr>
          <p:cNvPr id="180" name="Google Shape;180;p40"/>
          <p:cNvSpPr txBox="1"/>
          <p:nvPr/>
        </p:nvSpPr>
        <p:spPr>
          <a:xfrm>
            <a:off x="250825" y="4479925"/>
            <a:ext cx="44163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Reference: </a:t>
            </a:r>
            <a:r>
              <a:rPr lang="en-US" sz="700"/>
              <a:t>Reed Warbler stuffing a Cuckoo chick’s face.</a:t>
            </a:r>
            <a:endParaRPr sz="700"/>
          </a:p>
          <a:p>
            <a:pPr indent="0" lvl="0" marL="0" marR="0" rtl="0" algn="l">
              <a:lnSpc>
                <a:spcPct val="100000"/>
              </a:lnSpc>
              <a:spcBef>
                <a:spcPts val="0"/>
              </a:spcBef>
              <a:spcAft>
                <a:spcPts val="0"/>
              </a:spcAft>
              <a:buNone/>
            </a:pPr>
            <a:r>
              <a:rPr lang="en-US" sz="700"/>
              <a:t>© Per Harald Olsen - CC BY-SA 3.0, wikimedia commons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9"/>
          <p:cNvSpPr/>
          <p:nvPr/>
        </p:nvSpPr>
        <p:spPr>
          <a:xfrm>
            <a:off x="224850" y="1851025"/>
            <a:ext cx="4136100" cy="2348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2" name="Google Shape;282;p49"/>
          <p:cNvSpPr/>
          <p:nvPr/>
        </p:nvSpPr>
        <p:spPr>
          <a:xfrm>
            <a:off x="4782994" y="1851025"/>
            <a:ext cx="4136100" cy="2348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3" name="Google Shape;283;p49"/>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LICENSES AND DOCUMENTATION</a:t>
            </a:r>
            <a:endParaRPr b="1" i="0" sz="100" u="none" cap="none" strike="noStrike">
              <a:solidFill>
                <a:schemeClr val="accent1"/>
              </a:solidFill>
              <a:latin typeface="Arial"/>
              <a:ea typeface="Arial"/>
              <a:cs typeface="Arial"/>
              <a:sym typeface="Arial"/>
            </a:endParaRPr>
          </a:p>
        </p:txBody>
      </p:sp>
      <p:sp>
        <p:nvSpPr>
          <p:cNvPr id="284" name="Google Shape;284;p49"/>
          <p:cNvSpPr txBox="1"/>
          <p:nvPr/>
        </p:nvSpPr>
        <p:spPr>
          <a:xfrm>
            <a:off x="459750" y="2085500"/>
            <a:ext cx="3666300" cy="19977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None/>
            </a:pPr>
            <a:r>
              <a:rPr lang="en-US" sz="1350">
                <a:solidFill>
                  <a:schemeClr val="dk1"/>
                </a:solidFill>
              </a:rPr>
              <a:t>by ensuring media can be properly used,</a:t>
            </a:r>
            <a:br>
              <a:rPr lang="en-US" sz="1350">
                <a:solidFill>
                  <a:schemeClr val="dk1"/>
                </a:solidFill>
              </a:rPr>
            </a:br>
            <a:r>
              <a:rPr lang="en-US" sz="1350">
                <a:solidFill>
                  <a:schemeClr val="dk1"/>
                </a:solidFill>
              </a:rPr>
              <a:t>published &amp; reused:</a:t>
            </a:r>
            <a:endParaRPr sz="1350"/>
          </a:p>
          <a:p>
            <a:pPr indent="-196850" lvl="1" marL="285750" rtl="0" algn="l">
              <a:lnSpc>
                <a:spcPct val="115000"/>
              </a:lnSpc>
              <a:spcBef>
                <a:spcPts val="1400"/>
              </a:spcBef>
              <a:spcAft>
                <a:spcPts val="0"/>
              </a:spcAft>
              <a:buClr>
                <a:schemeClr val="dk1"/>
              </a:buClr>
              <a:buSzPts val="1300"/>
              <a:buFont typeface="Noto Sans Symbols"/>
              <a:buChar char="–"/>
            </a:pPr>
            <a:r>
              <a:rPr lang="en-US" sz="1300">
                <a:solidFill>
                  <a:schemeClr val="dk1"/>
                </a:solidFill>
              </a:rPr>
              <a:t>Following </a:t>
            </a:r>
            <a:r>
              <a:rPr b="1" lang="en-US" sz="1300" u="sng">
                <a:solidFill>
                  <a:schemeClr val="hlink"/>
                </a:solidFill>
                <a:hlinkClick r:id="rId3"/>
              </a:rPr>
              <a:t>FMNH Collections Data &amp; Media Norms</a:t>
            </a:r>
            <a:r>
              <a:rPr lang="en-US" sz="1300">
                <a:solidFill>
                  <a:schemeClr val="accent1"/>
                </a:solidFill>
              </a:rPr>
              <a:t> </a:t>
            </a:r>
            <a:r>
              <a:rPr lang="en-US" sz="1300">
                <a:solidFill>
                  <a:schemeClr val="dk1"/>
                </a:solidFill>
              </a:rPr>
              <a:t>and/or Media Creation Agreements.</a:t>
            </a:r>
            <a:endParaRPr sz="1300"/>
          </a:p>
          <a:p>
            <a:pPr indent="-196850" lvl="1" marL="285750" rtl="0" algn="l">
              <a:lnSpc>
                <a:spcPct val="115000"/>
              </a:lnSpc>
              <a:spcBef>
                <a:spcPts val="900"/>
              </a:spcBef>
              <a:spcAft>
                <a:spcPts val="0"/>
              </a:spcAft>
              <a:buClr>
                <a:schemeClr val="dk1"/>
              </a:buClr>
              <a:buSzPts val="1300"/>
              <a:buFont typeface="Noto Sans Symbols"/>
              <a:buChar char="–"/>
            </a:pPr>
            <a:r>
              <a:rPr lang="en-US" sz="1300">
                <a:solidFill>
                  <a:schemeClr val="dk1"/>
                </a:solidFill>
              </a:rPr>
              <a:t>With reference to related contexts including Collections, Events, and People.</a:t>
            </a:r>
            <a:endParaRPr sz="1300"/>
          </a:p>
          <a:p>
            <a:pPr indent="0" lvl="0" marL="0" marR="0" rtl="0" algn="l">
              <a:lnSpc>
                <a:spcPct val="150000"/>
              </a:lnSpc>
              <a:spcBef>
                <a:spcPts val="900"/>
              </a:spcBef>
              <a:spcAft>
                <a:spcPts val="900"/>
              </a:spcAft>
              <a:buNone/>
            </a:pPr>
            <a:r>
              <a:t/>
            </a:r>
            <a:endParaRPr b="1">
              <a:solidFill>
                <a:schemeClr val="dk1"/>
              </a:solidFill>
            </a:endParaRPr>
          </a:p>
        </p:txBody>
      </p:sp>
      <p:sp>
        <p:nvSpPr>
          <p:cNvPr id="285" name="Google Shape;285;p49"/>
          <p:cNvSpPr txBox="1"/>
          <p:nvPr/>
        </p:nvSpPr>
        <p:spPr>
          <a:xfrm>
            <a:off x="5052125" y="2085500"/>
            <a:ext cx="3597900" cy="19977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None/>
            </a:pPr>
            <a:r>
              <a:rPr lang="en-US" sz="1350">
                <a:solidFill>
                  <a:schemeClr val="dk1"/>
                </a:solidFill>
              </a:rPr>
              <a:t>by properly managing &amp; preserving media:</a:t>
            </a:r>
            <a:br>
              <a:rPr lang="en-US" sz="1200">
                <a:solidFill>
                  <a:schemeClr val="dk1"/>
                </a:solidFill>
              </a:rPr>
            </a:br>
            <a:endParaRPr sz="1200"/>
          </a:p>
          <a:p>
            <a:pPr indent="-225425" lvl="1" marL="342900" rtl="0" algn="l">
              <a:lnSpc>
                <a:spcPct val="115000"/>
              </a:lnSpc>
              <a:spcBef>
                <a:spcPts val="900"/>
              </a:spcBef>
              <a:spcAft>
                <a:spcPts val="0"/>
              </a:spcAft>
              <a:buClr>
                <a:schemeClr val="dk1"/>
              </a:buClr>
              <a:buSzPts val="1300"/>
              <a:buFont typeface="Noto Sans Symbols"/>
              <a:buChar char="–"/>
            </a:pPr>
            <a:r>
              <a:rPr lang="en-US" sz="1300">
                <a:solidFill>
                  <a:schemeClr val="dk1"/>
                </a:solidFill>
              </a:rPr>
              <a:t>In </a:t>
            </a:r>
            <a:r>
              <a:rPr b="1" lang="en-US" sz="1300">
                <a:solidFill>
                  <a:schemeClr val="accent1"/>
                </a:solidFill>
              </a:rPr>
              <a:t>coordination</a:t>
            </a:r>
            <a:r>
              <a:rPr lang="en-US" sz="1300">
                <a:solidFill>
                  <a:schemeClr val="dk1"/>
                </a:solidFill>
              </a:rPr>
              <a:t> with related Events, Collections, People, Context over time</a:t>
            </a:r>
            <a:endParaRPr sz="1300"/>
          </a:p>
          <a:p>
            <a:pPr indent="-225425" lvl="1" marL="342900" rtl="0" algn="l">
              <a:lnSpc>
                <a:spcPct val="115000"/>
              </a:lnSpc>
              <a:spcBef>
                <a:spcPts val="900"/>
              </a:spcBef>
              <a:spcAft>
                <a:spcPts val="900"/>
              </a:spcAft>
              <a:buClr>
                <a:schemeClr val="dk1"/>
              </a:buClr>
              <a:buSzPts val="1300"/>
              <a:buFont typeface="Noto Sans Symbols"/>
              <a:buChar char="–"/>
            </a:pPr>
            <a:r>
              <a:rPr lang="en-US" sz="1300">
                <a:solidFill>
                  <a:schemeClr val="dk1"/>
                </a:solidFill>
              </a:rPr>
              <a:t>With File integrity checks and Format validation (in EMu)</a:t>
            </a:r>
            <a:endParaRPr b="1" sz="1300">
              <a:solidFill>
                <a:schemeClr val="dk1"/>
              </a:solidFill>
            </a:endParaRPr>
          </a:p>
        </p:txBody>
      </p:sp>
      <p:sp>
        <p:nvSpPr>
          <p:cNvPr id="286" name="Google Shape;286;p49"/>
          <p:cNvSpPr txBox="1"/>
          <p:nvPr/>
        </p:nvSpPr>
        <p:spPr>
          <a:xfrm>
            <a:off x="250825" y="268300"/>
            <a:ext cx="7303800" cy="431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Why Document Media and licenses?</a:t>
            </a:r>
            <a:endParaRPr b="1" i="0" sz="2200" u="none" cap="none" strike="noStrike">
              <a:solidFill>
                <a:schemeClr val="dk2"/>
              </a:solidFill>
              <a:latin typeface="Arial"/>
              <a:ea typeface="Arial"/>
              <a:cs typeface="Arial"/>
              <a:sym typeface="Arial"/>
            </a:endParaRPr>
          </a:p>
        </p:txBody>
      </p:sp>
      <p:sp>
        <p:nvSpPr>
          <p:cNvPr id="287" name="Google Shape;287;p49"/>
          <p:cNvSpPr txBox="1"/>
          <p:nvPr/>
        </p:nvSpPr>
        <p:spPr>
          <a:xfrm>
            <a:off x="395350" y="921038"/>
            <a:ext cx="3795300" cy="853200"/>
          </a:xfrm>
          <a:prstGeom prst="rect">
            <a:avLst/>
          </a:prstGeom>
          <a:noFill/>
          <a:ln>
            <a:noFill/>
          </a:ln>
        </p:spPr>
        <p:txBody>
          <a:bodyPr anchorCtr="0" anchor="ctr" bIns="91425" lIns="0" spcFirstLastPara="1" rIns="91425" wrap="square" tIns="91425">
            <a:noAutofit/>
          </a:bodyPr>
          <a:lstStyle/>
          <a:p>
            <a:pPr indent="0" lvl="0" marL="0" marR="0" rtl="0" algn="ctr">
              <a:lnSpc>
                <a:spcPct val="150000"/>
              </a:lnSpc>
              <a:spcBef>
                <a:spcPts val="0"/>
              </a:spcBef>
              <a:spcAft>
                <a:spcPts val="900"/>
              </a:spcAft>
              <a:buNone/>
            </a:pPr>
            <a:r>
              <a:rPr b="1" lang="en-US" sz="1500">
                <a:solidFill>
                  <a:schemeClr val="dk1"/>
                </a:solidFill>
              </a:rPr>
              <a:t>To </a:t>
            </a:r>
            <a:r>
              <a:rPr b="1" lang="en-US" sz="1500">
                <a:solidFill>
                  <a:schemeClr val="accent1"/>
                </a:solidFill>
              </a:rPr>
              <a:t>prevent</a:t>
            </a:r>
            <a:r>
              <a:rPr b="1" lang="en-US" sz="1500">
                <a:solidFill>
                  <a:schemeClr val="dk1"/>
                </a:solidFill>
              </a:rPr>
              <a:t> the </a:t>
            </a:r>
            <a:r>
              <a:rPr b="1" lang="en-US" sz="1500">
                <a:solidFill>
                  <a:schemeClr val="accent1"/>
                </a:solidFill>
              </a:rPr>
              <a:t>agony</a:t>
            </a:r>
            <a:r>
              <a:rPr b="1" lang="en-US" sz="1500">
                <a:solidFill>
                  <a:schemeClr val="dk1"/>
                </a:solidFill>
              </a:rPr>
              <a:t> of orphaned works for our future selves/colleagues</a:t>
            </a:r>
            <a:endParaRPr b="1" i="0" sz="1500" u="none" cap="none" strike="noStrike">
              <a:solidFill>
                <a:srgbClr val="000000"/>
              </a:solidFill>
            </a:endParaRPr>
          </a:p>
        </p:txBody>
      </p:sp>
      <p:sp>
        <p:nvSpPr>
          <p:cNvPr id="288" name="Google Shape;288;p49"/>
          <p:cNvSpPr txBox="1"/>
          <p:nvPr/>
        </p:nvSpPr>
        <p:spPr>
          <a:xfrm>
            <a:off x="4953425" y="921038"/>
            <a:ext cx="3795300" cy="853200"/>
          </a:xfrm>
          <a:prstGeom prst="rect">
            <a:avLst/>
          </a:prstGeom>
          <a:noFill/>
          <a:ln>
            <a:noFill/>
          </a:ln>
        </p:spPr>
        <p:txBody>
          <a:bodyPr anchorCtr="0" anchor="ctr" bIns="91425" lIns="0" spcFirstLastPara="1" rIns="91425" wrap="square" tIns="91425">
            <a:noAutofit/>
          </a:bodyPr>
          <a:lstStyle/>
          <a:p>
            <a:pPr indent="0" lvl="0" marL="0" rtl="0" algn="ctr">
              <a:lnSpc>
                <a:spcPct val="150000"/>
              </a:lnSpc>
              <a:spcBef>
                <a:spcPts val="0"/>
              </a:spcBef>
              <a:spcAft>
                <a:spcPts val="900"/>
              </a:spcAft>
              <a:buNone/>
            </a:pPr>
            <a:r>
              <a:rPr b="1" lang="en-US" sz="1500">
                <a:solidFill>
                  <a:schemeClr val="dk1"/>
                </a:solidFill>
              </a:rPr>
              <a:t>To </a:t>
            </a:r>
            <a:r>
              <a:rPr b="1" lang="en-US" sz="1500">
                <a:solidFill>
                  <a:schemeClr val="accent1"/>
                </a:solidFill>
              </a:rPr>
              <a:t>ensure</a:t>
            </a:r>
            <a:r>
              <a:rPr b="1" lang="en-US" sz="1500">
                <a:solidFill>
                  <a:schemeClr val="dk1"/>
                </a:solidFill>
              </a:rPr>
              <a:t> that the museum can </a:t>
            </a:r>
            <a:r>
              <a:rPr b="1" lang="en-US" sz="1500">
                <a:solidFill>
                  <a:schemeClr val="accent1"/>
                </a:solidFill>
              </a:rPr>
              <a:t>support</a:t>
            </a:r>
            <a:r>
              <a:rPr b="1" lang="en-US" sz="1500">
                <a:solidFill>
                  <a:schemeClr val="dk1"/>
                </a:solidFill>
              </a:rPr>
              <a:t> growing media needs over time</a:t>
            </a:r>
            <a:endParaRPr b="1" i="0" sz="1500" u="none" cap="none" strike="noStrike">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50"/>
          <p:cNvSpPr txBox="1"/>
          <p:nvPr/>
        </p:nvSpPr>
        <p:spPr>
          <a:xfrm>
            <a:off x="250825" y="4396777"/>
            <a:ext cx="4032300" cy="6237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1200"/>
              </a:spcAft>
              <a:buClr>
                <a:srgbClr val="000000"/>
              </a:buClr>
              <a:buSzPts val="1000"/>
              <a:buFont typeface="Arial"/>
              <a:buNone/>
            </a:pPr>
            <a:r>
              <a:rPr lang="en-US" sz="1000" u="sng">
                <a:solidFill>
                  <a:schemeClr val="hlink"/>
                </a:solidFill>
                <a:hlinkClick r:id="rId3"/>
              </a:rPr>
              <a:t>https://mm.fieldmuseum.org/6803d8ea-d46e-4a1e-98da-9ed6fcd6f5fa</a:t>
            </a:r>
            <a:r>
              <a:rPr lang="en-US" sz="1000">
                <a:solidFill>
                  <a:schemeClr val="dk1"/>
                </a:solidFill>
              </a:rPr>
              <a:t> </a:t>
            </a:r>
            <a:endParaRPr b="0" i="0" sz="1000" u="none" cap="none" strike="noStrike">
              <a:solidFill>
                <a:schemeClr val="dk1"/>
              </a:solidFill>
              <a:latin typeface="Arial"/>
              <a:ea typeface="Arial"/>
              <a:cs typeface="Arial"/>
              <a:sym typeface="Arial"/>
            </a:endParaRPr>
          </a:p>
        </p:txBody>
      </p:sp>
      <p:sp>
        <p:nvSpPr>
          <p:cNvPr id="294" name="Google Shape;294;p50"/>
          <p:cNvSpPr txBox="1"/>
          <p:nvPr/>
        </p:nvSpPr>
        <p:spPr>
          <a:xfrm>
            <a:off x="4716449" y="4396775"/>
            <a:ext cx="3608400" cy="6237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1200"/>
              </a:spcAft>
              <a:buClr>
                <a:srgbClr val="000000"/>
              </a:buClr>
              <a:buSzPts val="1000"/>
              <a:buFont typeface="Arial"/>
              <a:buNone/>
            </a:pPr>
            <a:r>
              <a:rPr lang="en-US" sz="1000" u="sng">
                <a:solidFill>
                  <a:schemeClr val="hlink"/>
                </a:solidFill>
                <a:hlinkClick r:id="rId4"/>
              </a:rPr>
              <a:t>https://www.gbif.org/occurrence/2872162284</a:t>
            </a:r>
            <a:r>
              <a:rPr lang="en-US" sz="1000">
                <a:solidFill>
                  <a:schemeClr val="dk1"/>
                </a:solidFill>
              </a:rPr>
              <a:t> </a:t>
            </a:r>
            <a:endParaRPr b="0" i="0" sz="1000" u="none" cap="none" strike="noStrike">
              <a:solidFill>
                <a:schemeClr val="dk1"/>
              </a:solidFill>
              <a:latin typeface="Arial"/>
              <a:ea typeface="Arial"/>
              <a:cs typeface="Arial"/>
              <a:sym typeface="Arial"/>
            </a:endParaRPr>
          </a:p>
        </p:txBody>
      </p:sp>
      <p:sp>
        <p:nvSpPr>
          <p:cNvPr id="295" name="Google Shape;295;p50"/>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What we’re trying to do: </a:t>
            </a:r>
            <a:endParaRPr b="1" i="0" sz="2200" u="none" cap="none" strike="noStrike">
              <a:solidFill>
                <a:schemeClr val="dk2"/>
              </a:solidFill>
              <a:latin typeface="Arial"/>
              <a:ea typeface="Arial"/>
              <a:cs typeface="Arial"/>
              <a:sym typeface="Arial"/>
            </a:endParaRPr>
          </a:p>
        </p:txBody>
      </p:sp>
      <p:pic>
        <p:nvPicPr>
          <p:cNvPr id="296" name="Google Shape;296;p50"/>
          <p:cNvPicPr preferRelativeResize="0"/>
          <p:nvPr/>
        </p:nvPicPr>
        <p:blipFill rotWithShape="1">
          <a:blip r:embed="rId5">
            <a:alphaModFix/>
          </a:blip>
          <a:srcRect b="28341" l="1990" r="7519" t="0"/>
          <a:stretch/>
        </p:blipFill>
        <p:spPr>
          <a:xfrm>
            <a:off x="250825" y="881825"/>
            <a:ext cx="3825301" cy="3379852"/>
          </a:xfrm>
          <a:prstGeom prst="rect">
            <a:avLst/>
          </a:prstGeom>
          <a:noFill/>
          <a:ln cap="flat" cmpd="sng" w="19050">
            <a:solidFill>
              <a:srgbClr val="C9DAF8"/>
            </a:solidFill>
            <a:prstDash val="solid"/>
            <a:round/>
            <a:headEnd len="sm" w="sm" type="none"/>
            <a:tailEnd len="sm" w="sm" type="none"/>
          </a:ln>
        </p:spPr>
      </p:pic>
      <p:pic>
        <p:nvPicPr>
          <p:cNvPr id="297" name="Google Shape;297;p50"/>
          <p:cNvPicPr preferRelativeResize="0"/>
          <p:nvPr/>
        </p:nvPicPr>
        <p:blipFill>
          <a:blip r:embed="rId6">
            <a:alphaModFix/>
          </a:blip>
          <a:stretch>
            <a:fillRect/>
          </a:stretch>
        </p:blipFill>
        <p:spPr>
          <a:xfrm>
            <a:off x="4716460" y="912462"/>
            <a:ext cx="2937540" cy="3379851"/>
          </a:xfrm>
          <a:prstGeom prst="rect">
            <a:avLst/>
          </a:prstGeom>
          <a:noFill/>
          <a:ln cap="flat" cmpd="sng" w="19050">
            <a:solidFill>
              <a:srgbClr val="D9EAD3"/>
            </a:solidFill>
            <a:prstDash val="solid"/>
            <a:round/>
            <a:headEnd len="sm" w="sm" type="none"/>
            <a:tailEnd len="sm" w="sm" type="none"/>
          </a:ln>
        </p:spPr>
      </p:pic>
      <p:sp>
        <p:nvSpPr>
          <p:cNvPr id="298" name="Google Shape;298;p50"/>
          <p:cNvSpPr/>
          <p:nvPr/>
        </p:nvSpPr>
        <p:spPr>
          <a:xfrm>
            <a:off x="336350" y="1258821"/>
            <a:ext cx="3474600" cy="192000"/>
          </a:xfrm>
          <a:prstGeom prst="roundRect">
            <a:avLst>
              <a:gd fmla="val 16667" name="adj"/>
            </a:avLst>
          </a:prstGeom>
          <a:solidFill>
            <a:srgbClr val="B35F96">
              <a:alpha val="131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50"/>
          <p:cNvSpPr/>
          <p:nvPr/>
        </p:nvSpPr>
        <p:spPr>
          <a:xfrm>
            <a:off x="336350" y="2228375"/>
            <a:ext cx="2560200" cy="274200"/>
          </a:xfrm>
          <a:prstGeom prst="roundRect">
            <a:avLst>
              <a:gd fmla="val 16667" name="adj"/>
            </a:avLst>
          </a:prstGeom>
          <a:solidFill>
            <a:srgbClr val="B35F96">
              <a:alpha val="131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50"/>
          <p:cNvSpPr/>
          <p:nvPr/>
        </p:nvSpPr>
        <p:spPr>
          <a:xfrm>
            <a:off x="4768050" y="3507240"/>
            <a:ext cx="2806800" cy="457200"/>
          </a:xfrm>
          <a:prstGeom prst="roundRect">
            <a:avLst>
              <a:gd fmla="val 16667" name="adj"/>
            </a:avLst>
          </a:prstGeom>
          <a:solidFill>
            <a:srgbClr val="B35F96">
              <a:alpha val="131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50"/>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LICENSES AND DOCUMENTATION</a:t>
            </a:r>
            <a:endParaRPr b="1" i="0" sz="100" u="none" cap="none" strike="noStrike">
              <a:solidFill>
                <a:schemeClr val="accen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1"/>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How to document Media &amp; Licenses</a:t>
            </a:r>
            <a:endParaRPr b="1" i="0" sz="2200" u="none" cap="none" strike="noStrike">
              <a:solidFill>
                <a:schemeClr val="dk2"/>
              </a:solidFill>
              <a:latin typeface="Arial"/>
              <a:ea typeface="Arial"/>
              <a:cs typeface="Arial"/>
              <a:sym typeface="Arial"/>
            </a:endParaRPr>
          </a:p>
        </p:txBody>
      </p:sp>
      <p:pic>
        <p:nvPicPr>
          <p:cNvPr id="307" name="Google Shape;307;p51"/>
          <p:cNvPicPr preferRelativeResize="0"/>
          <p:nvPr/>
        </p:nvPicPr>
        <p:blipFill rotWithShape="1">
          <a:blip r:embed="rId3">
            <a:alphaModFix/>
          </a:blip>
          <a:srcRect b="28341" l="1990" r="7519" t="0"/>
          <a:stretch/>
        </p:blipFill>
        <p:spPr>
          <a:xfrm>
            <a:off x="4819950" y="881813"/>
            <a:ext cx="3825301" cy="3379852"/>
          </a:xfrm>
          <a:prstGeom prst="rect">
            <a:avLst/>
          </a:prstGeom>
          <a:noFill/>
          <a:ln cap="flat" cmpd="sng" w="19050">
            <a:solidFill>
              <a:srgbClr val="C9DAF8"/>
            </a:solidFill>
            <a:prstDash val="solid"/>
            <a:round/>
            <a:headEnd len="sm" w="sm" type="none"/>
            <a:tailEnd len="sm" w="sm" type="none"/>
          </a:ln>
        </p:spPr>
      </p:pic>
      <p:sp>
        <p:nvSpPr>
          <p:cNvPr id="308" name="Google Shape;308;p51"/>
          <p:cNvSpPr/>
          <p:nvPr/>
        </p:nvSpPr>
        <p:spPr>
          <a:xfrm>
            <a:off x="4924950" y="1257175"/>
            <a:ext cx="3613200" cy="201900"/>
          </a:xfrm>
          <a:prstGeom prst="roundRect">
            <a:avLst>
              <a:gd fmla="val 16667" name="adj"/>
            </a:avLst>
          </a:prstGeom>
          <a:solidFill>
            <a:srgbClr val="B35F96">
              <a:alpha val="131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1"/>
          <p:cNvSpPr/>
          <p:nvPr/>
        </p:nvSpPr>
        <p:spPr>
          <a:xfrm>
            <a:off x="4925550" y="2204500"/>
            <a:ext cx="3612000" cy="302700"/>
          </a:xfrm>
          <a:prstGeom prst="roundRect">
            <a:avLst>
              <a:gd fmla="val 16667" name="adj"/>
            </a:avLst>
          </a:prstGeom>
          <a:solidFill>
            <a:srgbClr val="B35F96">
              <a:alpha val="131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1"/>
          <p:cNvSpPr/>
          <p:nvPr/>
        </p:nvSpPr>
        <p:spPr>
          <a:xfrm>
            <a:off x="250825" y="1504800"/>
            <a:ext cx="4052700" cy="2694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rPr>
              <a:t>  </a:t>
            </a:r>
            <a:endParaRPr b="0" i="0" sz="1400" u="none" cap="none" strike="noStrike">
              <a:solidFill>
                <a:schemeClr val="lt1"/>
              </a:solidFill>
              <a:latin typeface="Arial"/>
              <a:ea typeface="Arial"/>
              <a:cs typeface="Arial"/>
              <a:sym typeface="Arial"/>
            </a:endParaRPr>
          </a:p>
        </p:txBody>
      </p:sp>
      <p:sp>
        <p:nvSpPr>
          <p:cNvPr id="311" name="Google Shape;311;p51"/>
          <p:cNvSpPr txBox="1"/>
          <p:nvPr/>
        </p:nvSpPr>
        <p:spPr>
          <a:xfrm>
            <a:off x="250825" y="800725"/>
            <a:ext cx="4052700" cy="556500"/>
          </a:xfrm>
          <a:prstGeom prst="rect">
            <a:avLst/>
          </a:prstGeom>
          <a:noFill/>
          <a:ln>
            <a:noFill/>
          </a:ln>
        </p:spPr>
        <p:txBody>
          <a:bodyPr anchorCtr="0" anchor="t" bIns="91425" lIns="0" spcFirstLastPara="1" rIns="91425" wrap="square" tIns="91425">
            <a:noAutofit/>
          </a:bodyPr>
          <a:lstStyle/>
          <a:p>
            <a:pPr indent="0" lvl="0" marL="0" marR="0" rtl="0" algn="ctr">
              <a:lnSpc>
                <a:spcPct val="100000"/>
              </a:lnSpc>
              <a:spcBef>
                <a:spcPts val="0"/>
              </a:spcBef>
              <a:spcAft>
                <a:spcPts val="1200"/>
              </a:spcAft>
              <a:buClr>
                <a:srgbClr val="000000"/>
              </a:buClr>
              <a:buSzPts val="1400"/>
              <a:buFont typeface="Arial"/>
              <a:buNone/>
            </a:pPr>
            <a:r>
              <a:rPr lang="en-US" sz="1600">
                <a:solidFill>
                  <a:schemeClr val="dk1"/>
                </a:solidFill>
              </a:rPr>
              <a:t>What you need to know about a </a:t>
            </a:r>
            <a:r>
              <a:rPr b="1" lang="en-US" sz="1600">
                <a:solidFill>
                  <a:schemeClr val="accent1"/>
                </a:solidFill>
              </a:rPr>
              <a:t>media file</a:t>
            </a:r>
            <a:r>
              <a:rPr lang="en-US" sz="1600">
                <a:solidFill>
                  <a:schemeClr val="dk1"/>
                </a:solidFill>
              </a:rPr>
              <a:t>:</a:t>
            </a:r>
            <a:endParaRPr b="0" i="0" sz="1600" u="none" cap="none" strike="noStrike">
              <a:solidFill>
                <a:srgbClr val="000000"/>
              </a:solidFill>
              <a:latin typeface="Arial"/>
              <a:ea typeface="Arial"/>
              <a:cs typeface="Arial"/>
              <a:sym typeface="Arial"/>
            </a:endParaRPr>
          </a:p>
        </p:txBody>
      </p:sp>
      <p:sp>
        <p:nvSpPr>
          <p:cNvPr id="312" name="Google Shape;312;p51"/>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LICENSES AND DOCUMENTATION</a:t>
            </a:r>
            <a:endParaRPr b="1" i="0" sz="100" u="none" cap="none" strike="noStrike">
              <a:solidFill>
                <a:schemeClr val="accent1"/>
              </a:solidFill>
              <a:latin typeface="Arial"/>
              <a:ea typeface="Arial"/>
              <a:cs typeface="Arial"/>
              <a:sym typeface="Arial"/>
            </a:endParaRPr>
          </a:p>
        </p:txBody>
      </p:sp>
      <p:sp>
        <p:nvSpPr>
          <p:cNvPr id="313" name="Google Shape;313;p51"/>
          <p:cNvSpPr txBox="1"/>
          <p:nvPr/>
        </p:nvSpPr>
        <p:spPr>
          <a:xfrm>
            <a:off x="570150" y="1851025"/>
            <a:ext cx="3402000" cy="2049300"/>
          </a:xfrm>
          <a:prstGeom prst="rect">
            <a:avLst/>
          </a:prstGeom>
          <a:noFill/>
          <a:ln>
            <a:noFill/>
          </a:ln>
        </p:spPr>
        <p:txBody>
          <a:bodyPr anchorCtr="0" anchor="t" bIns="91425" lIns="0" spcFirstLastPara="1" rIns="91425" wrap="square" tIns="91425">
            <a:noAutofit/>
          </a:bodyPr>
          <a:lstStyle/>
          <a:p>
            <a:pPr indent="-183515" lvl="0" marL="182880" rtl="0" algn="l">
              <a:lnSpc>
                <a:spcPct val="115000"/>
              </a:lnSpc>
              <a:spcBef>
                <a:spcPts val="0"/>
              </a:spcBef>
              <a:spcAft>
                <a:spcPts val="0"/>
              </a:spcAft>
              <a:buClr>
                <a:schemeClr val="dk1"/>
              </a:buClr>
              <a:buSzPts val="1450"/>
              <a:buFont typeface="Noto Sans Symbols"/>
              <a:buChar char="●"/>
            </a:pPr>
            <a:r>
              <a:rPr b="1" lang="en-US" sz="1450">
                <a:solidFill>
                  <a:schemeClr val="dk1"/>
                </a:solidFill>
              </a:rPr>
              <a:t>Who owns it</a:t>
            </a:r>
            <a:r>
              <a:rPr lang="en-US" sz="1450">
                <a:solidFill>
                  <a:schemeClr val="dk1"/>
                </a:solidFill>
              </a:rPr>
              <a:t> (and FMNH-relation)?</a:t>
            </a:r>
            <a:endParaRPr sz="1450">
              <a:solidFill>
                <a:schemeClr val="dk1"/>
              </a:solidFill>
            </a:endParaRPr>
          </a:p>
          <a:p>
            <a:pPr indent="-183515" lvl="0" marL="182880" rtl="0" algn="l">
              <a:lnSpc>
                <a:spcPct val="115000"/>
              </a:lnSpc>
              <a:spcBef>
                <a:spcPts val="900"/>
              </a:spcBef>
              <a:spcAft>
                <a:spcPts val="0"/>
              </a:spcAft>
              <a:buClr>
                <a:schemeClr val="dk1"/>
              </a:buClr>
              <a:buSzPts val="1450"/>
              <a:buFont typeface="Noto Sans Symbols"/>
              <a:buChar char="●"/>
            </a:pPr>
            <a:r>
              <a:rPr b="1" lang="en-US" sz="1450">
                <a:solidFill>
                  <a:schemeClr val="dk1"/>
                </a:solidFill>
              </a:rPr>
              <a:t>When was it made?</a:t>
            </a:r>
            <a:endParaRPr b="1" sz="1450">
              <a:solidFill>
                <a:schemeClr val="dk1"/>
              </a:solidFill>
            </a:endParaRPr>
          </a:p>
          <a:p>
            <a:pPr indent="-183515" lvl="0" marL="182880" rtl="0" algn="l">
              <a:lnSpc>
                <a:spcPct val="115000"/>
              </a:lnSpc>
              <a:spcBef>
                <a:spcPts val="900"/>
              </a:spcBef>
              <a:spcAft>
                <a:spcPts val="0"/>
              </a:spcAft>
              <a:buClr>
                <a:schemeClr val="accent5"/>
              </a:buClr>
              <a:buSzPts val="1450"/>
              <a:buFont typeface="Noto Sans Symbols"/>
              <a:buChar char="●"/>
            </a:pPr>
            <a:r>
              <a:rPr b="1" lang="en-US" sz="1450">
                <a:solidFill>
                  <a:schemeClr val="accent5"/>
                </a:solidFill>
              </a:rPr>
              <a:t>How should it be credited?</a:t>
            </a:r>
            <a:endParaRPr b="1" sz="1450">
              <a:solidFill>
                <a:schemeClr val="accent5"/>
              </a:solidFill>
            </a:endParaRPr>
          </a:p>
          <a:p>
            <a:pPr indent="-183515" lvl="0" marL="182880" rtl="0" algn="l">
              <a:lnSpc>
                <a:spcPct val="115000"/>
              </a:lnSpc>
              <a:spcBef>
                <a:spcPts val="900"/>
              </a:spcBef>
              <a:spcAft>
                <a:spcPts val="0"/>
              </a:spcAft>
              <a:buClr>
                <a:schemeClr val="accent5"/>
              </a:buClr>
              <a:buSzPts val="1450"/>
              <a:buFont typeface="Noto Sans Symbols"/>
              <a:buChar char="●"/>
            </a:pPr>
            <a:r>
              <a:rPr b="1" lang="en-US" sz="1450">
                <a:solidFill>
                  <a:schemeClr val="accent5"/>
                </a:solidFill>
              </a:rPr>
              <a:t>What </a:t>
            </a:r>
            <a:r>
              <a:rPr b="1" lang="en-US" sz="1450">
                <a:solidFill>
                  <a:schemeClr val="accent5"/>
                </a:solidFill>
              </a:rPr>
              <a:t>can</a:t>
            </a:r>
            <a:r>
              <a:rPr b="1" lang="en-US" sz="1450">
                <a:solidFill>
                  <a:schemeClr val="accent5"/>
                </a:solidFill>
              </a:rPr>
              <a:t> it be used for?</a:t>
            </a:r>
            <a:endParaRPr b="1" sz="1450">
              <a:solidFill>
                <a:schemeClr val="accent5"/>
              </a:solidFill>
            </a:endParaRPr>
          </a:p>
          <a:p>
            <a:pPr indent="-183515" lvl="0" marL="182880" rtl="0" algn="l">
              <a:lnSpc>
                <a:spcPct val="115000"/>
              </a:lnSpc>
              <a:spcBef>
                <a:spcPts val="900"/>
              </a:spcBef>
              <a:spcAft>
                <a:spcPts val="900"/>
              </a:spcAft>
              <a:buClr>
                <a:schemeClr val="accent5"/>
              </a:buClr>
              <a:buSzPts val="1450"/>
              <a:buFont typeface="Noto Sans Symbols"/>
              <a:buChar char="●"/>
            </a:pPr>
            <a:r>
              <a:rPr b="1" lang="en-US" sz="1450">
                <a:solidFill>
                  <a:schemeClr val="accent5"/>
                </a:solidFill>
              </a:rPr>
              <a:t>Can FMNH allow others to use it?</a:t>
            </a:r>
            <a:endParaRPr b="1" sz="1450">
              <a:solidFill>
                <a:schemeClr val="accent5"/>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2"/>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How to document Media &amp; Licenses</a:t>
            </a:r>
            <a:endParaRPr b="1" i="0" sz="2200" u="none" cap="none" strike="noStrike">
              <a:solidFill>
                <a:schemeClr val="accent1"/>
              </a:solidFill>
              <a:latin typeface="Arial"/>
              <a:ea typeface="Arial"/>
              <a:cs typeface="Arial"/>
              <a:sym typeface="Arial"/>
            </a:endParaRPr>
          </a:p>
        </p:txBody>
      </p:sp>
      <p:sp>
        <p:nvSpPr>
          <p:cNvPr id="319" name="Google Shape;319;p52"/>
          <p:cNvSpPr/>
          <p:nvPr/>
        </p:nvSpPr>
        <p:spPr>
          <a:xfrm>
            <a:off x="4812375" y="1504825"/>
            <a:ext cx="4052700" cy="2694900"/>
          </a:xfrm>
          <a:prstGeom prst="rect">
            <a:avLst/>
          </a:prstGeom>
          <a:solidFill>
            <a:srgbClr val="446DCD">
              <a:alpha val="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0" name="Google Shape;320;p52"/>
          <p:cNvSpPr txBox="1"/>
          <p:nvPr/>
        </p:nvSpPr>
        <p:spPr>
          <a:xfrm>
            <a:off x="5079375" y="1851025"/>
            <a:ext cx="3825600" cy="2049300"/>
          </a:xfrm>
          <a:prstGeom prst="rect">
            <a:avLst/>
          </a:prstGeom>
          <a:noFill/>
          <a:ln>
            <a:noFill/>
          </a:ln>
        </p:spPr>
        <p:txBody>
          <a:bodyPr anchorCtr="0" anchor="t" bIns="91425" lIns="0" spcFirstLastPara="1" rIns="91425" wrap="square" tIns="91425">
            <a:noAutofit/>
          </a:bodyPr>
          <a:lstStyle/>
          <a:p>
            <a:pPr indent="-183515" lvl="0" marL="182880" rtl="0" algn="l">
              <a:spcBef>
                <a:spcPts val="0"/>
              </a:spcBef>
              <a:spcAft>
                <a:spcPts val="0"/>
              </a:spcAft>
              <a:buClr>
                <a:schemeClr val="accent5"/>
              </a:buClr>
              <a:buSzPts val="1450"/>
              <a:buFont typeface="Noto Sans Symbols"/>
              <a:buChar char="●"/>
            </a:pPr>
            <a:r>
              <a:rPr b="1" lang="en-US" sz="1450">
                <a:solidFill>
                  <a:schemeClr val="accent5"/>
                </a:solidFill>
              </a:rPr>
              <a:t>Who signed the agreement?</a:t>
            </a:r>
            <a:endParaRPr b="1" sz="1450">
              <a:solidFill>
                <a:schemeClr val="accent5"/>
              </a:solidFill>
            </a:endParaRPr>
          </a:p>
          <a:p>
            <a:pPr indent="-183515" lvl="0" marL="182880" rtl="0" algn="l">
              <a:spcBef>
                <a:spcPts val="900"/>
              </a:spcBef>
              <a:spcAft>
                <a:spcPts val="0"/>
              </a:spcAft>
              <a:buClr>
                <a:schemeClr val="accent5"/>
              </a:buClr>
              <a:buSzPts val="1450"/>
              <a:buFont typeface="Noto Sans Symbols"/>
              <a:buChar char="●"/>
            </a:pPr>
            <a:r>
              <a:rPr b="1" lang="en-US" sz="1450">
                <a:solidFill>
                  <a:schemeClr val="accent5"/>
                </a:solidFill>
              </a:rPr>
              <a:t>When?</a:t>
            </a:r>
            <a:endParaRPr b="1" sz="1450">
              <a:solidFill>
                <a:schemeClr val="accent5"/>
              </a:solidFill>
            </a:endParaRPr>
          </a:p>
          <a:p>
            <a:pPr indent="-183515" lvl="0" marL="182880" rtl="0" algn="l">
              <a:spcBef>
                <a:spcPts val="900"/>
              </a:spcBef>
              <a:spcAft>
                <a:spcPts val="0"/>
              </a:spcAft>
              <a:buClr>
                <a:schemeClr val="accent5"/>
              </a:buClr>
              <a:buSzPts val="1450"/>
              <a:buFont typeface="Noto Sans Symbols"/>
              <a:buChar char="●"/>
            </a:pPr>
            <a:r>
              <a:rPr b="1" lang="en-US" sz="1450">
                <a:solidFill>
                  <a:schemeClr val="accent5"/>
                </a:solidFill>
              </a:rPr>
              <a:t>What were the conditions?</a:t>
            </a:r>
            <a:endParaRPr b="1" sz="1450">
              <a:solidFill>
                <a:schemeClr val="accent5"/>
              </a:solidFill>
            </a:endParaRPr>
          </a:p>
          <a:p>
            <a:pPr indent="-238378" lvl="1" marL="448056" rtl="0" algn="l">
              <a:spcBef>
                <a:spcPts val="300"/>
              </a:spcBef>
              <a:spcAft>
                <a:spcPts val="0"/>
              </a:spcAft>
              <a:buClr>
                <a:schemeClr val="accent5"/>
              </a:buClr>
              <a:buSzPts val="1450"/>
              <a:buFont typeface="Noto Sans Symbols"/>
              <a:buChar char="–"/>
            </a:pPr>
            <a:r>
              <a:rPr lang="en-US" sz="1450">
                <a:solidFill>
                  <a:schemeClr val="accent5"/>
                </a:solidFill>
              </a:rPr>
              <a:t>How can FMNH and others use media?</a:t>
            </a:r>
            <a:endParaRPr sz="1450">
              <a:solidFill>
                <a:schemeClr val="accent5"/>
              </a:solidFill>
            </a:endParaRPr>
          </a:p>
          <a:p>
            <a:pPr indent="-183515" lvl="0" marL="182880" rtl="0" algn="l">
              <a:spcBef>
                <a:spcPts val="900"/>
              </a:spcBef>
              <a:spcAft>
                <a:spcPts val="0"/>
              </a:spcAft>
              <a:buClr>
                <a:schemeClr val="accent5"/>
              </a:buClr>
              <a:buSzPts val="1450"/>
              <a:buFont typeface="Noto Sans Symbols"/>
              <a:buChar char="●"/>
            </a:pPr>
            <a:r>
              <a:rPr b="1" lang="en-US" sz="1450">
                <a:solidFill>
                  <a:schemeClr val="accent5"/>
                </a:solidFill>
              </a:rPr>
              <a:t>What credit is required for whom?</a:t>
            </a:r>
            <a:endParaRPr b="1" sz="1450">
              <a:solidFill>
                <a:schemeClr val="accent5"/>
              </a:solidFill>
            </a:endParaRPr>
          </a:p>
          <a:p>
            <a:pPr indent="-238378" lvl="1" marL="448056" rtl="0" algn="l">
              <a:spcBef>
                <a:spcPts val="300"/>
              </a:spcBef>
              <a:spcAft>
                <a:spcPts val="900"/>
              </a:spcAft>
              <a:buClr>
                <a:schemeClr val="accent5"/>
              </a:buClr>
              <a:buSzPts val="1450"/>
              <a:buFont typeface="Noto Sans Symbols"/>
              <a:buChar char="–"/>
            </a:pPr>
            <a:r>
              <a:rPr lang="en-US" sz="1450">
                <a:solidFill>
                  <a:schemeClr val="accent5"/>
                </a:solidFill>
              </a:rPr>
              <a:t>Document original signed agreements</a:t>
            </a:r>
            <a:endParaRPr sz="1450">
              <a:solidFill>
                <a:schemeClr val="accent5"/>
              </a:solidFill>
            </a:endParaRPr>
          </a:p>
        </p:txBody>
      </p:sp>
      <p:sp>
        <p:nvSpPr>
          <p:cNvPr id="321" name="Google Shape;321;p52"/>
          <p:cNvSpPr/>
          <p:nvPr/>
        </p:nvSpPr>
        <p:spPr>
          <a:xfrm>
            <a:off x="250825" y="1504800"/>
            <a:ext cx="4052700" cy="2694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rPr>
              <a:t>  </a:t>
            </a:r>
            <a:endParaRPr b="0" i="0" sz="1400" u="none" cap="none" strike="noStrike">
              <a:solidFill>
                <a:schemeClr val="lt1"/>
              </a:solidFill>
              <a:latin typeface="Arial"/>
              <a:ea typeface="Arial"/>
              <a:cs typeface="Arial"/>
              <a:sym typeface="Arial"/>
            </a:endParaRPr>
          </a:p>
        </p:txBody>
      </p:sp>
      <p:sp>
        <p:nvSpPr>
          <p:cNvPr id="322" name="Google Shape;322;p52"/>
          <p:cNvSpPr txBox="1"/>
          <p:nvPr/>
        </p:nvSpPr>
        <p:spPr>
          <a:xfrm>
            <a:off x="4812379" y="800725"/>
            <a:ext cx="4052700" cy="556500"/>
          </a:xfrm>
          <a:prstGeom prst="rect">
            <a:avLst/>
          </a:prstGeom>
          <a:noFill/>
          <a:ln>
            <a:noFill/>
          </a:ln>
        </p:spPr>
        <p:txBody>
          <a:bodyPr anchorCtr="0" anchor="t" bIns="91425" lIns="0" spcFirstLastPara="1" rIns="91425" wrap="square" tIns="91425">
            <a:noAutofit/>
          </a:bodyPr>
          <a:lstStyle/>
          <a:p>
            <a:pPr indent="0" lvl="0" marL="0" marR="0" rtl="0" algn="ctr">
              <a:lnSpc>
                <a:spcPct val="100000"/>
              </a:lnSpc>
              <a:spcBef>
                <a:spcPts val="0"/>
              </a:spcBef>
              <a:spcAft>
                <a:spcPts val="1200"/>
              </a:spcAft>
              <a:buNone/>
            </a:pPr>
            <a:r>
              <a:rPr lang="en-US" sz="1600">
                <a:solidFill>
                  <a:schemeClr val="dk1"/>
                </a:solidFill>
              </a:rPr>
              <a:t>What you need to know about a </a:t>
            </a:r>
            <a:r>
              <a:rPr b="1" lang="en-US" sz="1600">
                <a:solidFill>
                  <a:schemeClr val="accent5"/>
                </a:solidFill>
              </a:rPr>
              <a:t>license</a:t>
            </a:r>
            <a:r>
              <a:rPr lang="en-US" sz="1600">
                <a:solidFill>
                  <a:schemeClr val="dk1"/>
                </a:solidFill>
              </a:rPr>
              <a:t>:</a:t>
            </a:r>
            <a:endParaRPr sz="1600">
              <a:solidFill>
                <a:schemeClr val="dk1"/>
              </a:solidFill>
            </a:endParaRPr>
          </a:p>
        </p:txBody>
      </p:sp>
      <p:sp>
        <p:nvSpPr>
          <p:cNvPr id="323" name="Google Shape;323;p52"/>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LICENSES AND DOCUMENTATION</a:t>
            </a:r>
            <a:endParaRPr b="1" i="0" sz="100" u="none" cap="none" strike="noStrike">
              <a:solidFill>
                <a:schemeClr val="accent1"/>
              </a:solidFill>
              <a:latin typeface="Arial"/>
              <a:ea typeface="Arial"/>
              <a:cs typeface="Arial"/>
              <a:sym typeface="Arial"/>
            </a:endParaRPr>
          </a:p>
        </p:txBody>
      </p:sp>
      <p:sp>
        <p:nvSpPr>
          <p:cNvPr id="324" name="Google Shape;324;p52"/>
          <p:cNvSpPr txBox="1"/>
          <p:nvPr/>
        </p:nvSpPr>
        <p:spPr>
          <a:xfrm>
            <a:off x="570150" y="1851025"/>
            <a:ext cx="3402000" cy="2049300"/>
          </a:xfrm>
          <a:prstGeom prst="rect">
            <a:avLst/>
          </a:prstGeom>
          <a:noFill/>
          <a:ln>
            <a:noFill/>
          </a:ln>
        </p:spPr>
        <p:txBody>
          <a:bodyPr anchorCtr="0" anchor="t" bIns="91425" lIns="0" spcFirstLastPara="1" rIns="91425" wrap="square" tIns="91425">
            <a:noAutofit/>
          </a:bodyPr>
          <a:lstStyle/>
          <a:p>
            <a:pPr indent="-183515" lvl="0" marL="182880" rtl="0" algn="l">
              <a:lnSpc>
                <a:spcPct val="115000"/>
              </a:lnSpc>
              <a:spcBef>
                <a:spcPts val="0"/>
              </a:spcBef>
              <a:spcAft>
                <a:spcPts val="0"/>
              </a:spcAft>
              <a:buClr>
                <a:schemeClr val="dk1"/>
              </a:buClr>
              <a:buSzPts val="1450"/>
              <a:buFont typeface="Noto Sans Symbols"/>
              <a:buChar char="●"/>
            </a:pPr>
            <a:r>
              <a:rPr b="1" lang="en-US" sz="1450">
                <a:solidFill>
                  <a:schemeClr val="dk1"/>
                </a:solidFill>
              </a:rPr>
              <a:t>Who owns it</a:t>
            </a:r>
            <a:r>
              <a:rPr lang="en-US" sz="1450">
                <a:solidFill>
                  <a:schemeClr val="dk1"/>
                </a:solidFill>
              </a:rPr>
              <a:t> (and FMNH-relation)?</a:t>
            </a:r>
            <a:endParaRPr sz="1450">
              <a:solidFill>
                <a:schemeClr val="dk1"/>
              </a:solidFill>
            </a:endParaRPr>
          </a:p>
          <a:p>
            <a:pPr indent="-183515" lvl="0" marL="182880" rtl="0" algn="l">
              <a:lnSpc>
                <a:spcPct val="115000"/>
              </a:lnSpc>
              <a:spcBef>
                <a:spcPts val="900"/>
              </a:spcBef>
              <a:spcAft>
                <a:spcPts val="0"/>
              </a:spcAft>
              <a:buClr>
                <a:schemeClr val="dk1"/>
              </a:buClr>
              <a:buSzPts val="1450"/>
              <a:buFont typeface="Noto Sans Symbols"/>
              <a:buChar char="●"/>
            </a:pPr>
            <a:r>
              <a:rPr b="1" lang="en-US" sz="1450">
                <a:solidFill>
                  <a:schemeClr val="dk1"/>
                </a:solidFill>
              </a:rPr>
              <a:t>When was it made?</a:t>
            </a:r>
            <a:endParaRPr b="1" sz="1450">
              <a:solidFill>
                <a:schemeClr val="dk1"/>
              </a:solidFill>
            </a:endParaRPr>
          </a:p>
          <a:p>
            <a:pPr indent="-183515" lvl="0" marL="182880" rtl="0" algn="l">
              <a:lnSpc>
                <a:spcPct val="115000"/>
              </a:lnSpc>
              <a:spcBef>
                <a:spcPts val="900"/>
              </a:spcBef>
              <a:spcAft>
                <a:spcPts val="0"/>
              </a:spcAft>
              <a:buClr>
                <a:schemeClr val="accent5"/>
              </a:buClr>
              <a:buSzPts val="1450"/>
              <a:buFont typeface="Noto Sans Symbols"/>
              <a:buChar char="●"/>
            </a:pPr>
            <a:r>
              <a:rPr b="1" lang="en-US" sz="1450">
                <a:solidFill>
                  <a:schemeClr val="accent5"/>
                </a:solidFill>
              </a:rPr>
              <a:t>How should it be credited?</a:t>
            </a:r>
            <a:endParaRPr b="1" sz="1450">
              <a:solidFill>
                <a:schemeClr val="accent5"/>
              </a:solidFill>
            </a:endParaRPr>
          </a:p>
          <a:p>
            <a:pPr indent="-183515" lvl="0" marL="182880" rtl="0" algn="l">
              <a:lnSpc>
                <a:spcPct val="115000"/>
              </a:lnSpc>
              <a:spcBef>
                <a:spcPts val="900"/>
              </a:spcBef>
              <a:spcAft>
                <a:spcPts val="0"/>
              </a:spcAft>
              <a:buClr>
                <a:schemeClr val="accent5"/>
              </a:buClr>
              <a:buSzPts val="1450"/>
              <a:buFont typeface="Noto Sans Symbols"/>
              <a:buChar char="●"/>
            </a:pPr>
            <a:r>
              <a:rPr b="1" lang="en-US" sz="1450">
                <a:solidFill>
                  <a:schemeClr val="accent5"/>
                </a:solidFill>
              </a:rPr>
              <a:t>What can it be used for?</a:t>
            </a:r>
            <a:endParaRPr b="1" sz="1450">
              <a:solidFill>
                <a:schemeClr val="accent5"/>
              </a:solidFill>
            </a:endParaRPr>
          </a:p>
          <a:p>
            <a:pPr indent="-183515" lvl="0" marL="182880" rtl="0" algn="l">
              <a:lnSpc>
                <a:spcPct val="115000"/>
              </a:lnSpc>
              <a:spcBef>
                <a:spcPts val="900"/>
              </a:spcBef>
              <a:spcAft>
                <a:spcPts val="900"/>
              </a:spcAft>
              <a:buClr>
                <a:schemeClr val="accent5"/>
              </a:buClr>
              <a:buSzPts val="1450"/>
              <a:buFont typeface="Noto Sans Symbols"/>
              <a:buChar char="●"/>
            </a:pPr>
            <a:r>
              <a:rPr b="1" lang="en-US" sz="1450">
                <a:solidFill>
                  <a:schemeClr val="accent5"/>
                </a:solidFill>
              </a:rPr>
              <a:t>Can FMNH allow others to use it?</a:t>
            </a:r>
            <a:endParaRPr b="1" sz="1450">
              <a:solidFill>
                <a:schemeClr val="accent5"/>
              </a:solidFill>
            </a:endParaRPr>
          </a:p>
        </p:txBody>
      </p:sp>
      <p:sp>
        <p:nvSpPr>
          <p:cNvPr id="325" name="Google Shape;325;p52"/>
          <p:cNvSpPr txBox="1"/>
          <p:nvPr/>
        </p:nvSpPr>
        <p:spPr>
          <a:xfrm>
            <a:off x="250825" y="800725"/>
            <a:ext cx="4052700" cy="556500"/>
          </a:xfrm>
          <a:prstGeom prst="rect">
            <a:avLst/>
          </a:prstGeom>
          <a:noFill/>
          <a:ln>
            <a:noFill/>
          </a:ln>
        </p:spPr>
        <p:txBody>
          <a:bodyPr anchorCtr="0" anchor="t" bIns="91425" lIns="0" spcFirstLastPara="1" rIns="91425" wrap="square" tIns="91425">
            <a:noAutofit/>
          </a:bodyPr>
          <a:lstStyle/>
          <a:p>
            <a:pPr indent="0" lvl="0" marL="0" marR="0" rtl="0" algn="ctr">
              <a:lnSpc>
                <a:spcPct val="100000"/>
              </a:lnSpc>
              <a:spcBef>
                <a:spcPts val="0"/>
              </a:spcBef>
              <a:spcAft>
                <a:spcPts val="1200"/>
              </a:spcAft>
              <a:buClr>
                <a:srgbClr val="000000"/>
              </a:buClr>
              <a:buSzPts val="1400"/>
              <a:buFont typeface="Arial"/>
              <a:buNone/>
            </a:pPr>
            <a:r>
              <a:rPr lang="en-US" sz="1600">
                <a:solidFill>
                  <a:schemeClr val="dk1"/>
                </a:solidFill>
              </a:rPr>
              <a:t>What you need to know about a </a:t>
            </a:r>
            <a:r>
              <a:rPr b="1" lang="en-US" sz="1600">
                <a:solidFill>
                  <a:schemeClr val="accent1"/>
                </a:solidFill>
              </a:rPr>
              <a:t>media file</a:t>
            </a:r>
            <a:r>
              <a:rPr lang="en-US" sz="1600">
                <a:solidFill>
                  <a:schemeClr val="dk1"/>
                </a:solidFill>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3"/>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How to document Media &amp; Licenses </a:t>
            </a:r>
            <a:r>
              <a:rPr b="1" lang="en-US" sz="2200">
                <a:solidFill>
                  <a:schemeClr val="accent1"/>
                </a:solidFill>
              </a:rPr>
              <a:t>in EMu</a:t>
            </a:r>
            <a:endParaRPr b="1" i="0" sz="2200" u="none" cap="none" strike="noStrike">
              <a:solidFill>
                <a:schemeClr val="accent1"/>
              </a:solidFill>
              <a:latin typeface="Arial"/>
              <a:ea typeface="Arial"/>
              <a:cs typeface="Arial"/>
              <a:sym typeface="Arial"/>
            </a:endParaRPr>
          </a:p>
        </p:txBody>
      </p:sp>
      <p:sp>
        <p:nvSpPr>
          <p:cNvPr id="331" name="Google Shape;331;p53"/>
          <p:cNvSpPr/>
          <p:nvPr/>
        </p:nvSpPr>
        <p:spPr>
          <a:xfrm>
            <a:off x="4812375" y="1504825"/>
            <a:ext cx="4052700" cy="2694900"/>
          </a:xfrm>
          <a:prstGeom prst="rect">
            <a:avLst/>
          </a:prstGeom>
          <a:solidFill>
            <a:srgbClr val="446DCD">
              <a:alpha val="9410"/>
            </a:srgb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2" name="Google Shape;332;p53"/>
          <p:cNvSpPr txBox="1"/>
          <p:nvPr/>
        </p:nvSpPr>
        <p:spPr>
          <a:xfrm>
            <a:off x="5131700" y="1698624"/>
            <a:ext cx="3402000" cy="23088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US">
                <a:solidFill>
                  <a:schemeClr val="accent5"/>
                </a:solidFill>
              </a:rPr>
              <a:t>Rights record</a:t>
            </a:r>
            <a:endParaRPr b="1">
              <a:solidFill>
                <a:schemeClr val="accent5"/>
              </a:solidFill>
            </a:endParaRPr>
          </a:p>
          <a:p>
            <a:pPr indent="0" lvl="0" marL="0" rtl="0" algn="l">
              <a:spcBef>
                <a:spcPts val="1200"/>
              </a:spcBef>
              <a:spcAft>
                <a:spcPts val="0"/>
              </a:spcAft>
              <a:buNone/>
            </a:pPr>
            <a:r>
              <a:rPr b="1" lang="en-US">
                <a:solidFill>
                  <a:schemeClr val="accent5"/>
                </a:solidFill>
              </a:rPr>
              <a:t>Owner:</a:t>
            </a:r>
            <a:r>
              <a:rPr lang="en-US">
                <a:solidFill>
                  <a:schemeClr val="accent5"/>
                </a:solidFill>
              </a:rPr>
              <a:t> FMNH + non-FMNH Creator</a:t>
            </a:r>
            <a:endParaRPr>
              <a:solidFill>
                <a:schemeClr val="accent5"/>
              </a:solidFill>
            </a:endParaRPr>
          </a:p>
          <a:p>
            <a:pPr indent="0" lvl="0" marL="0" rtl="0" algn="l">
              <a:spcBef>
                <a:spcPts val="900"/>
              </a:spcBef>
              <a:spcAft>
                <a:spcPts val="0"/>
              </a:spcAft>
              <a:buNone/>
            </a:pPr>
            <a:r>
              <a:rPr b="1" lang="en-US">
                <a:solidFill>
                  <a:schemeClr val="accent5"/>
                </a:solidFill>
              </a:rPr>
              <a:t>Date:</a:t>
            </a:r>
            <a:r>
              <a:rPr lang="en-US">
                <a:solidFill>
                  <a:schemeClr val="accent5"/>
                </a:solidFill>
              </a:rPr>
              <a:t> of signed agreement</a:t>
            </a:r>
            <a:endParaRPr>
              <a:solidFill>
                <a:schemeClr val="accent5"/>
              </a:solidFill>
            </a:endParaRPr>
          </a:p>
          <a:p>
            <a:pPr indent="0" lvl="0" marL="0" rtl="0" algn="l">
              <a:spcBef>
                <a:spcPts val="900"/>
              </a:spcBef>
              <a:spcAft>
                <a:spcPts val="0"/>
              </a:spcAft>
              <a:buNone/>
            </a:pPr>
            <a:r>
              <a:rPr b="1" lang="en-US">
                <a:solidFill>
                  <a:schemeClr val="accent5"/>
                </a:solidFill>
              </a:rPr>
              <a:t>Conditions:</a:t>
            </a:r>
            <a:r>
              <a:rPr lang="en-US">
                <a:solidFill>
                  <a:schemeClr val="accent5"/>
                </a:solidFill>
              </a:rPr>
              <a:t> of agreement to document permitted/restricted uses of media</a:t>
            </a:r>
            <a:endParaRPr>
              <a:solidFill>
                <a:schemeClr val="accent5"/>
              </a:solidFill>
            </a:endParaRPr>
          </a:p>
          <a:p>
            <a:pPr indent="0" lvl="0" marL="0" rtl="0" algn="l">
              <a:spcBef>
                <a:spcPts val="900"/>
              </a:spcBef>
              <a:spcAft>
                <a:spcPts val="0"/>
              </a:spcAft>
              <a:buNone/>
            </a:pPr>
            <a:r>
              <a:rPr b="1" lang="en-US">
                <a:solidFill>
                  <a:schemeClr val="accent5"/>
                </a:solidFill>
              </a:rPr>
              <a:t>Acknowledgement:</a:t>
            </a:r>
            <a:r>
              <a:rPr lang="en-US">
                <a:solidFill>
                  <a:schemeClr val="accent5"/>
                </a:solidFill>
              </a:rPr>
              <a:t> as required</a:t>
            </a:r>
            <a:endParaRPr>
              <a:solidFill>
                <a:schemeClr val="accent5"/>
              </a:solidFill>
            </a:endParaRPr>
          </a:p>
          <a:p>
            <a:pPr indent="0" lvl="0" marL="0" rtl="0" algn="l">
              <a:spcBef>
                <a:spcPts val="900"/>
              </a:spcBef>
              <a:spcAft>
                <a:spcPts val="900"/>
              </a:spcAft>
              <a:buNone/>
            </a:pPr>
            <a:r>
              <a:rPr b="1" lang="en-US">
                <a:solidFill>
                  <a:schemeClr val="accent5"/>
                </a:solidFill>
              </a:rPr>
              <a:t>Multimedia attachment:</a:t>
            </a:r>
            <a:r>
              <a:rPr lang="en-US">
                <a:solidFill>
                  <a:schemeClr val="accent5"/>
                </a:solidFill>
              </a:rPr>
              <a:t> to signed PDF</a:t>
            </a:r>
            <a:endParaRPr>
              <a:solidFill>
                <a:schemeClr val="accent5"/>
              </a:solidFill>
            </a:endParaRPr>
          </a:p>
        </p:txBody>
      </p:sp>
      <p:sp>
        <p:nvSpPr>
          <p:cNvPr id="333" name="Google Shape;333;p53"/>
          <p:cNvSpPr/>
          <p:nvPr/>
        </p:nvSpPr>
        <p:spPr>
          <a:xfrm>
            <a:off x="250825" y="1504800"/>
            <a:ext cx="4052700" cy="2694900"/>
          </a:xfrm>
          <a:prstGeom prst="rect">
            <a:avLst/>
          </a:prstGeom>
          <a:solidFill>
            <a:schemeClr val="accent2"/>
          </a:solidFill>
          <a:ln cap="flat" cmpd="sng" w="9525">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rPr>
              <a:t>  </a:t>
            </a:r>
            <a:endParaRPr b="0" i="0" sz="1400" u="none" cap="none" strike="noStrike">
              <a:solidFill>
                <a:schemeClr val="lt1"/>
              </a:solidFill>
              <a:latin typeface="Arial"/>
              <a:ea typeface="Arial"/>
              <a:cs typeface="Arial"/>
              <a:sym typeface="Arial"/>
            </a:endParaRPr>
          </a:p>
        </p:txBody>
      </p:sp>
      <p:sp>
        <p:nvSpPr>
          <p:cNvPr id="334" name="Google Shape;334;p53"/>
          <p:cNvSpPr txBox="1"/>
          <p:nvPr/>
        </p:nvSpPr>
        <p:spPr>
          <a:xfrm>
            <a:off x="570150" y="1700100"/>
            <a:ext cx="3402000" cy="2001000"/>
          </a:xfrm>
          <a:prstGeom prst="rect">
            <a:avLst/>
          </a:prstGeom>
          <a:noFill/>
          <a:ln>
            <a:noFill/>
          </a:ln>
        </p:spPr>
        <p:txBody>
          <a:bodyPr anchorCtr="0" anchor="t" bIns="91425" lIns="0" spcFirstLastPara="1" rIns="91425" wrap="square" tIns="91425">
            <a:noAutofit/>
          </a:bodyPr>
          <a:lstStyle/>
          <a:p>
            <a:pPr indent="0" lvl="0" marL="0" marR="0" rtl="0" algn="ctr">
              <a:lnSpc>
                <a:spcPct val="100000"/>
              </a:lnSpc>
              <a:spcBef>
                <a:spcPts val="0"/>
              </a:spcBef>
              <a:spcAft>
                <a:spcPts val="0"/>
              </a:spcAft>
              <a:buNone/>
            </a:pPr>
            <a:r>
              <a:rPr b="1" lang="en-US"/>
              <a:t>Multimedia record</a:t>
            </a:r>
            <a:endParaRPr b="1"/>
          </a:p>
          <a:p>
            <a:pPr indent="0" lvl="0" marL="0" marR="0" rtl="0" algn="l">
              <a:lnSpc>
                <a:spcPct val="100000"/>
              </a:lnSpc>
              <a:spcBef>
                <a:spcPts val="1200"/>
              </a:spcBef>
              <a:spcAft>
                <a:spcPts val="0"/>
              </a:spcAft>
              <a:buNone/>
            </a:pPr>
            <a:r>
              <a:rPr b="1" lang="en-US"/>
              <a:t>Creator:</a:t>
            </a:r>
            <a:r>
              <a:rPr lang="en-US"/>
              <a:t> Staff? Contractor? Visitor?</a:t>
            </a:r>
            <a:endParaRPr/>
          </a:p>
          <a:p>
            <a:pPr indent="0" lvl="0" marL="0" marR="0" rtl="0" algn="l">
              <a:lnSpc>
                <a:spcPct val="100000"/>
              </a:lnSpc>
              <a:spcBef>
                <a:spcPts val="900"/>
              </a:spcBef>
              <a:spcAft>
                <a:spcPts val="0"/>
              </a:spcAft>
              <a:buNone/>
            </a:pPr>
            <a:r>
              <a:rPr b="1" lang="en-US"/>
              <a:t>Date Created:</a:t>
            </a:r>
            <a:r>
              <a:rPr lang="en-US"/>
              <a:t> …</a:t>
            </a:r>
            <a:endParaRPr/>
          </a:p>
          <a:p>
            <a:pPr indent="0" lvl="0" marL="0" marR="0" rtl="0" algn="l">
              <a:lnSpc>
                <a:spcPct val="100000"/>
              </a:lnSpc>
              <a:spcBef>
                <a:spcPts val="900"/>
              </a:spcBef>
              <a:spcAft>
                <a:spcPts val="0"/>
              </a:spcAft>
              <a:buNone/>
            </a:pPr>
            <a:r>
              <a:rPr b="1" lang="en-US">
                <a:solidFill>
                  <a:schemeClr val="accent5"/>
                </a:solidFill>
              </a:rPr>
              <a:t>Rights:</a:t>
            </a:r>
            <a:r>
              <a:rPr lang="en-US">
                <a:solidFill>
                  <a:schemeClr val="accent5"/>
                </a:solidFill>
              </a:rPr>
              <a:t> Credit &amp; Use-Restrictions?</a:t>
            </a:r>
            <a:endParaRPr>
              <a:solidFill>
                <a:schemeClr val="accent5"/>
              </a:solidFill>
            </a:endParaRPr>
          </a:p>
          <a:p>
            <a:pPr indent="0" lvl="0" marL="0" marR="0" rtl="0" algn="l">
              <a:lnSpc>
                <a:spcPct val="100000"/>
              </a:lnSpc>
              <a:spcBef>
                <a:spcPts val="900"/>
              </a:spcBef>
              <a:spcAft>
                <a:spcPts val="0"/>
              </a:spcAft>
              <a:buNone/>
            </a:pPr>
            <a:r>
              <a:rPr b="1" lang="en-US"/>
              <a:t>Security:</a:t>
            </a:r>
            <a:r>
              <a:rPr lang="en-US"/>
              <a:t> Who can access </a:t>
            </a:r>
            <a:r>
              <a:rPr lang="en-US"/>
              <a:t>it? How?</a:t>
            </a:r>
            <a:endParaRPr/>
          </a:p>
          <a:p>
            <a:pPr indent="0" lvl="0" marL="0" marR="0" rtl="0" algn="l">
              <a:lnSpc>
                <a:spcPct val="100000"/>
              </a:lnSpc>
              <a:spcBef>
                <a:spcPts val="900"/>
              </a:spcBef>
              <a:spcAft>
                <a:spcPts val="900"/>
              </a:spcAft>
              <a:buNone/>
            </a:pPr>
            <a:r>
              <a:rPr b="1" lang="en-US"/>
              <a:t>Publish on Web:</a:t>
            </a:r>
            <a:r>
              <a:rPr lang="en-US"/>
              <a:t> Use-Restrictions?</a:t>
            </a:r>
            <a:endParaRPr/>
          </a:p>
        </p:txBody>
      </p:sp>
      <p:sp>
        <p:nvSpPr>
          <p:cNvPr id="335" name="Google Shape;335;p53"/>
          <p:cNvSpPr/>
          <p:nvPr/>
        </p:nvSpPr>
        <p:spPr>
          <a:xfrm>
            <a:off x="417749" y="2770950"/>
            <a:ext cx="3063300" cy="283500"/>
          </a:xfrm>
          <a:prstGeom prst="roundRect">
            <a:avLst>
              <a:gd fmla="val 16667" name="adj"/>
            </a:avLst>
          </a:prstGeom>
          <a:noFill/>
          <a:ln cap="flat" cmpd="sng" w="19050">
            <a:solidFill>
              <a:schemeClr val="accent5"/>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36" name="Google Shape;336;p53"/>
          <p:cNvCxnSpPr>
            <a:stCxn id="331" idx="1"/>
            <a:endCxn id="335" idx="3"/>
          </p:cNvCxnSpPr>
          <p:nvPr/>
        </p:nvCxnSpPr>
        <p:spPr>
          <a:xfrm flipH="1">
            <a:off x="3480975" y="2852275"/>
            <a:ext cx="1331400" cy="60300"/>
          </a:xfrm>
          <a:prstGeom prst="straightConnector1">
            <a:avLst/>
          </a:prstGeom>
          <a:noFill/>
          <a:ln cap="flat" cmpd="sng" w="19050">
            <a:solidFill>
              <a:schemeClr val="accent5"/>
            </a:solidFill>
            <a:prstDash val="solid"/>
            <a:round/>
            <a:headEnd len="med" w="med" type="none"/>
            <a:tailEnd len="med" w="med" type="triangle"/>
          </a:ln>
        </p:spPr>
      </p:cxnSp>
      <p:cxnSp>
        <p:nvCxnSpPr>
          <p:cNvPr id="337" name="Google Shape;337;p53"/>
          <p:cNvCxnSpPr>
            <a:stCxn id="331" idx="1"/>
          </p:cNvCxnSpPr>
          <p:nvPr/>
        </p:nvCxnSpPr>
        <p:spPr>
          <a:xfrm flipH="1">
            <a:off x="3495075" y="2852275"/>
            <a:ext cx="1317300" cy="335100"/>
          </a:xfrm>
          <a:prstGeom prst="straightConnector1">
            <a:avLst/>
          </a:prstGeom>
          <a:noFill/>
          <a:ln cap="flat" cmpd="sng" w="19050">
            <a:solidFill>
              <a:schemeClr val="accent5"/>
            </a:solidFill>
            <a:prstDash val="dash"/>
            <a:round/>
            <a:headEnd len="med" w="med" type="none"/>
            <a:tailEnd len="med" w="med" type="triangle"/>
          </a:ln>
        </p:spPr>
      </p:cxnSp>
      <p:cxnSp>
        <p:nvCxnSpPr>
          <p:cNvPr id="338" name="Google Shape;338;p53"/>
          <p:cNvCxnSpPr>
            <a:stCxn id="331" idx="1"/>
          </p:cNvCxnSpPr>
          <p:nvPr/>
        </p:nvCxnSpPr>
        <p:spPr>
          <a:xfrm flipH="1">
            <a:off x="3464775" y="2852275"/>
            <a:ext cx="1347600" cy="582600"/>
          </a:xfrm>
          <a:prstGeom prst="straightConnector1">
            <a:avLst/>
          </a:prstGeom>
          <a:noFill/>
          <a:ln cap="flat" cmpd="sng" w="19050">
            <a:solidFill>
              <a:schemeClr val="accent5"/>
            </a:solidFill>
            <a:prstDash val="dash"/>
            <a:round/>
            <a:headEnd len="med" w="med" type="none"/>
            <a:tailEnd len="med" w="med" type="triangle"/>
          </a:ln>
        </p:spPr>
      </p:cxnSp>
      <p:sp>
        <p:nvSpPr>
          <p:cNvPr id="339" name="Google Shape;339;p53"/>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LICENSES AND DOCUMENTATION</a:t>
            </a:r>
            <a:endParaRPr b="1" i="0" sz="100" u="none" cap="none" strike="noStrike">
              <a:solidFill>
                <a:schemeClr val="accent1"/>
              </a:solidFill>
              <a:latin typeface="Arial"/>
              <a:ea typeface="Arial"/>
              <a:cs typeface="Arial"/>
              <a:sym typeface="Arial"/>
            </a:endParaRPr>
          </a:p>
        </p:txBody>
      </p:sp>
      <p:sp>
        <p:nvSpPr>
          <p:cNvPr id="340" name="Google Shape;340;p53"/>
          <p:cNvSpPr txBox="1"/>
          <p:nvPr/>
        </p:nvSpPr>
        <p:spPr>
          <a:xfrm>
            <a:off x="4812379" y="800725"/>
            <a:ext cx="4052700" cy="556500"/>
          </a:xfrm>
          <a:prstGeom prst="rect">
            <a:avLst/>
          </a:prstGeom>
          <a:noFill/>
          <a:ln>
            <a:noFill/>
          </a:ln>
        </p:spPr>
        <p:txBody>
          <a:bodyPr anchorCtr="0" anchor="t" bIns="91425" lIns="0" spcFirstLastPara="1" rIns="91425" wrap="square" tIns="91425">
            <a:noAutofit/>
          </a:bodyPr>
          <a:lstStyle/>
          <a:p>
            <a:pPr indent="0" lvl="0" marL="0" marR="0" rtl="0" algn="ctr">
              <a:lnSpc>
                <a:spcPct val="100000"/>
              </a:lnSpc>
              <a:spcBef>
                <a:spcPts val="0"/>
              </a:spcBef>
              <a:spcAft>
                <a:spcPts val="1200"/>
              </a:spcAft>
              <a:buNone/>
            </a:pPr>
            <a:r>
              <a:rPr lang="en-US" sz="1600">
                <a:solidFill>
                  <a:schemeClr val="dk1"/>
                </a:solidFill>
              </a:rPr>
              <a:t>What you need to know about a </a:t>
            </a:r>
            <a:r>
              <a:rPr b="1" lang="en-US" sz="1600">
                <a:solidFill>
                  <a:schemeClr val="accent5"/>
                </a:solidFill>
              </a:rPr>
              <a:t>license</a:t>
            </a:r>
            <a:r>
              <a:rPr lang="en-US" sz="1600">
                <a:solidFill>
                  <a:schemeClr val="dk1"/>
                </a:solidFill>
              </a:rPr>
              <a:t>:</a:t>
            </a:r>
            <a:endParaRPr sz="1600">
              <a:solidFill>
                <a:schemeClr val="dk1"/>
              </a:solidFill>
            </a:endParaRPr>
          </a:p>
        </p:txBody>
      </p:sp>
      <p:sp>
        <p:nvSpPr>
          <p:cNvPr id="341" name="Google Shape;341;p53"/>
          <p:cNvSpPr txBox="1"/>
          <p:nvPr/>
        </p:nvSpPr>
        <p:spPr>
          <a:xfrm>
            <a:off x="250825" y="800725"/>
            <a:ext cx="4052700" cy="556500"/>
          </a:xfrm>
          <a:prstGeom prst="rect">
            <a:avLst/>
          </a:prstGeom>
          <a:noFill/>
          <a:ln>
            <a:noFill/>
          </a:ln>
        </p:spPr>
        <p:txBody>
          <a:bodyPr anchorCtr="0" anchor="t" bIns="91425" lIns="0" spcFirstLastPara="1" rIns="91425" wrap="square" tIns="91425">
            <a:noAutofit/>
          </a:bodyPr>
          <a:lstStyle/>
          <a:p>
            <a:pPr indent="0" lvl="0" marL="0" marR="0" rtl="0" algn="ctr">
              <a:lnSpc>
                <a:spcPct val="100000"/>
              </a:lnSpc>
              <a:spcBef>
                <a:spcPts val="0"/>
              </a:spcBef>
              <a:spcAft>
                <a:spcPts val="1200"/>
              </a:spcAft>
              <a:buClr>
                <a:srgbClr val="000000"/>
              </a:buClr>
              <a:buSzPts val="1400"/>
              <a:buFont typeface="Arial"/>
              <a:buNone/>
            </a:pPr>
            <a:r>
              <a:rPr lang="en-US" sz="1600">
                <a:solidFill>
                  <a:schemeClr val="dk1"/>
                </a:solidFill>
              </a:rPr>
              <a:t>What you need to know about a </a:t>
            </a:r>
            <a:r>
              <a:rPr b="1" lang="en-US" sz="1600">
                <a:solidFill>
                  <a:schemeClr val="accent1"/>
                </a:solidFill>
              </a:rPr>
              <a:t>media file</a:t>
            </a:r>
            <a:r>
              <a:rPr lang="en-US" sz="1600">
                <a:solidFill>
                  <a:schemeClr val="dk1"/>
                </a:solidFill>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4"/>
          <p:cNvSpPr txBox="1"/>
          <p:nvPr/>
        </p:nvSpPr>
        <p:spPr>
          <a:xfrm>
            <a:off x="684375" y="1486050"/>
            <a:ext cx="7038000" cy="3401700"/>
          </a:xfrm>
          <a:prstGeom prst="rect">
            <a:avLst/>
          </a:prstGeom>
          <a:noFill/>
          <a:ln>
            <a:noFill/>
          </a:ln>
        </p:spPr>
        <p:txBody>
          <a:bodyPr anchorCtr="0" anchor="t" bIns="91425" lIns="91425" spcFirstLastPara="1" rIns="91425" wrap="square" tIns="91425">
            <a:spAutoFit/>
          </a:bodyPr>
          <a:lstStyle/>
          <a:p>
            <a:pPr indent="-317500" lvl="0" marL="1371600" rtl="0" algn="l">
              <a:spcBef>
                <a:spcPts val="0"/>
              </a:spcBef>
              <a:spcAft>
                <a:spcPts val="0"/>
              </a:spcAft>
              <a:buClr>
                <a:schemeClr val="accent6"/>
              </a:buClr>
              <a:buSzPts val="1400"/>
              <a:buChar char="-"/>
            </a:pPr>
            <a:r>
              <a:rPr b="1" lang="en-US">
                <a:solidFill>
                  <a:schemeClr val="accent6"/>
                </a:solidFill>
              </a:rPr>
              <a:t>FMNH-owned media</a:t>
            </a:r>
            <a:endParaRPr b="1">
              <a:solidFill>
                <a:schemeClr val="accent6"/>
              </a:solidFill>
            </a:endParaRPr>
          </a:p>
          <a:p>
            <a:pPr indent="-317500" lvl="1" marL="1828800" rtl="0" algn="l">
              <a:spcBef>
                <a:spcPts val="0"/>
              </a:spcBef>
              <a:spcAft>
                <a:spcPts val="0"/>
              </a:spcAft>
              <a:buClr>
                <a:schemeClr val="dk2"/>
              </a:buClr>
              <a:buSzPts val="1400"/>
              <a:buChar char="-"/>
            </a:pPr>
            <a:r>
              <a:rPr i="1" lang="en-US" sz="1300">
                <a:solidFill>
                  <a:schemeClr val="dk2"/>
                </a:solidFill>
              </a:rPr>
              <a:t>“© FMNH CC BY-NC”  (following FMNH data norms) </a:t>
            </a:r>
            <a:endParaRPr/>
          </a:p>
          <a:p>
            <a:pPr indent="-317500" lvl="1" marL="1828800" rtl="0" algn="l">
              <a:spcBef>
                <a:spcPts val="0"/>
              </a:spcBef>
              <a:spcAft>
                <a:spcPts val="0"/>
              </a:spcAft>
              <a:buClr>
                <a:schemeClr val="dk2"/>
              </a:buClr>
              <a:buSzPts val="1400"/>
              <a:buChar char="-"/>
            </a:pPr>
            <a:r>
              <a:rPr i="1" lang="en-US" sz="1300">
                <a:solidFill>
                  <a:schemeClr val="dk2"/>
                </a:solidFill>
              </a:rPr>
              <a:t>“© FMNH”  (more restrictive)</a:t>
            </a:r>
            <a:endParaRPr i="1" sz="1300">
              <a:solidFill>
                <a:schemeClr val="dk2"/>
              </a:solidFill>
            </a:endParaRPr>
          </a:p>
          <a:p>
            <a:pPr indent="0" lvl="0" marL="1828800" rtl="0" algn="l">
              <a:spcBef>
                <a:spcPts val="0"/>
              </a:spcBef>
              <a:spcAft>
                <a:spcPts val="0"/>
              </a:spcAft>
              <a:buNone/>
            </a:pPr>
            <a:r>
              <a:t/>
            </a:r>
            <a:endParaRPr i="1" sz="1300">
              <a:solidFill>
                <a:schemeClr val="dk2"/>
              </a:solidFill>
            </a:endParaRPr>
          </a:p>
          <a:p>
            <a:pPr indent="-317500" lvl="0" marL="1371600" rtl="0" algn="l">
              <a:spcBef>
                <a:spcPts val="0"/>
              </a:spcBef>
              <a:spcAft>
                <a:spcPts val="0"/>
              </a:spcAft>
              <a:buClr>
                <a:schemeClr val="accent4"/>
              </a:buClr>
              <a:buSzPts val="1400"/>
              <a:buChar char="-"/>
            </a:pPr>
            <a:r>
              <a:rPr b="1" lang="en-US">
                <a:solidFill>
                  <a:schemeClr val="accent4"/>
                </a:solidFill>
              </a:rPr>
              <a:t>Media Agreements for Non-FMNH-owned media </a:t>
            </a:r>
            <a:endParaRPr b="1">
              <a:solidFill>
                <a:schemeClr val="accent4"/>
              </a:solidFill>
            </a:endParaRPr>
          </a:p>
          <a:p>
            <a:pPr indent="-317500" lvl="2" marL="1828800" rtl="0" algn="l">
              <a:spcBef>
                <a:spcPts val="0"/>
              </a:spcBef>
              <a:spcAft>
                <a:spcPts val="0"/>
              </a:spcAft>
              <a:buClr>
                <a:schemeClr val="dk2"/>
              </a:buClr>
              <a:buSzPts val="1400"/>
              <a:buChar char="-"/>
            </a:pPr>
            <a:r>
              <a:rPr i="1" lang="en-US" sz="1300">
                <a:solidFill>
                  <a:schemeClr val="dk2"/>
                </a:solidFill>
              </a:rPr>
              <a:t>“© FMNH CC BY-NC”  (with transfer of copyright)</a:t>
            </a:r>
            <a:endParaRPr/>
          </a:p>
          <a:p>
            <a:pPr indent="-317500" lvl="2" marL="1828800" rtl="0" algn="l">
              <a:spcBef>
                <a:spcPts val="0"/>
              </a:spcBef>
              <a:spcAft>
                <a:spcPts val="0"/>
              </a:spcAft>
              <a:buClr>
                <a:schemeClr val="dk2"/>
              </a:buClr>
              <a:buSzPts val="1400"/>
              <a:buChar char="-"/>
            </a:pPr>
            <a:r>
              <a:rPr i="1" lang="en-US" sz="1300">
                <a:solidFill>
                  <a:schemeClr val="dk2"/>
                </a:solidFill>
              </a:rPr>
              <a:t>“© J. Doe, CC BY-NC”  (licensed / no transfer of copyright)</a:t>
            </a:r>
            <a:endParaRPr/>
          </a:p>
          <a:p>
            <a:pPr indent="0" lvl="0" marL="914400" rtl="0" algn="l">
              <a:spcBef>
                <a:spcPts val="0"/>
              </a:spcBef>
              <a:spcAft>
                <a:spcPts val="0"/>
              </a:spcAft>
              <a:buNone/>
            </a:pPr>
            <a:r>
              <a:t/>
            </a:r>
            <a:endParaRPr b="1"/>
          </a:p>
          <a:p>
            <a:pPr indent="-317500" lvl="0" marL="1371600" rtl="0" algn="l">
              <a:spcBef>
                <a:spcPts val="0"/>
              </a:spcBef>
              <a:spcAft>
                <a:spcPts val="0"/>
              </a:spcAft>
              <a:buClr>
                <a:schemeClr val="accent3"/>
              </a:buClr>
              <a:buSzPts val="1400"/>
              <a:buChar char="-"/>
            </a:pPr>
            <a:r>
              <a:rPr b="1" lang="en-US">
                <a:solidFill>
                  <a:schemeClr val="accent3"/>
                </a:solidFill>
              </a:rPr>
              <a:t>Media with Sensitive / Special conditions</a:t>
            </a:r>
            <a:endParaRPr b="1">
              <a:solidFill>
                <a:schemeClr val="accent3"/>
              </a:solidFill>
            </a:endParaRPr>
          </a:p>
          <a:p>
            <a:pPr indent="-317500" lvl="3" marL="1828800" rtl="0" algn="l">
              <a:spcBef>
                <a:spcPts val="0"/>
              </a:spcBef>
              <a:spcAft>
                <a:spcPts val="0"/>
              </a:spcAft>
              <a:buSzPts val="1400"/>
              <a:buChar char="-"/>
            </a:pPr>
            <a:r>
              <a:rPr lang="en-US"/>
              <a:t>Restricting Access for Sensitive media</a:t>
            </a:r>
            <a:endParaRPr/>
          </a:p>
          <a:p>
            <a:pPr indent="-317500" lvl="1" marL="1828800" rtl="0" algn="l">
              <a:spcBef>
                <a:spcPts val="0"/>
              </a:spcBef>
              <a:spcAft>
                <a:spcPts val="0"/>
              </a:spcAft>
              <a:buClr>
                <a:schemeClr val="dk2"/>
              </a:buClr>
              <a:buSzPts val="1400"/>
              <a:buChar char="-"/>
            </a:pPr>
            <a:r>
              <a:rPr lang="en-US"/>
              <a:t>Documenting &amp; Setting notifications for Embargoed media</a:t>
            </a:r>
            <a:endParaRPr/>
          </a:p>
          <a:p>
            <a:pPr indent="-317500" lvl="4" marL="2286000" rtl="0" algn="l">
              <a:spcBef>
                <a:spcPts val="0"/>
              </a:spcBef>
              <a:spcAft>
                <a:spcPts val="0"/>
              </a:spcAft>
              <a:buSzPts val="1400"/>
              <a:buChar char="-"/>
            </a:pPr>
            <a:r>
              <a:rPr lang="en-US" sz="1200" u="sng">
                <a:solidFill>
                  <a:schemeClr val="hlink"/>
                </a:solidFill>
                <a:hlinkClick r:id="rId3"/>
              </a:rPr>
              <a:t>github.com/fieldmuseum/EMu-Documentation/discussions/329</a:t>
            </a:r>
            <a:r>
              <a:rPr lang="en-US" sz="1200"/>
              <a:t> </a:t>
            </a:r>
            <a:r>
              <a:rPr lang="en-US"/>
              <a:t> </a:t>
            </a:r>
            <a:br>
              <a:rPr lang="en-US"/>
            </a:br>
            <a:endParaRPr/>
          </a:p>
          <a:p>
            <a:pPr indent="-317500" lvl="1" marL="914400" rtl="0" algn="l">
              <a:spcBef>
                <a:spcPts val="0"/>
              </a:spcBef>
              <a:spcAft>
                <a:spcPts val="0"/>
              </a:spcAft>
              <a:buClr>
                <a:schemeClr val="dk2"/>
              </a:buClr>
              <a:buSzPts val="1400"/>
              <a:buChar char="-"/>
            </a:pPr>
            <a:r>
              <a:rPr lang="en-US" u="sng">
                <a:solidFill>
                  <a:schemeClr val="accent5"/>
                </a:solidFill>
                <a:hlinkClick r:id="rId4">
                  <a:extLst>
                    <a:ext uri="{A12FA001-AC4F-418D-AE19-62706E023703}">
                      <ahyp:hlinkClr val="tx"/>
                    </a:ext>
                  </a:extLst>
                </a:hlinkClick>
              </a:rPr>
              <a:t>How to use NetX (DAMS)</a:t>
            </a:r>
            <a:r>
              <a:rPr lang="en-US"/>
              <a:t> - </a:t>
            </a:r>
            <a:r>
              <a:rPr lang="en-US" u="sng">
                <a:solidFill>
                  <a:schemeClr val="hlink"/>
                </a:solidFill>
                <a:hlinkClick r:id="rId5"/>
              </a:rPr>
              <a:t>bit.ly/</a:t>
            </a:r>
            <a:r>
              <a:rPr b="1" lang="en-US" u="sng">
                <a:solidFill>
                  <a:schemeClr val="hlink"/>
                </a:solidFill>
                <a:hlinkClick r:id="rId6"/>
              </a:rPr>
              <a:t>3KXkbv0</a:t>
            </a:r>
            <a:r>
              <a:rPr b="1" lang="en-US"/>
              <a:t> </a:t>
            </a:r>
            <a:endParaRPr b="1"/>
          </a:p>
          <a:p>
            <a:pPr indent="0" lvl="0" marL="914400" rtl="0" algn="l">
              <a:spcBef>
                <a:spcPts val="0"/>
              </a:spcBef>
              <a:spcAft>
                <a:spcPts val="0"/>
              </a:spcAft>
              <a:buNone/>
            </a:pPr>
            <a:r>
              <a:t/>
            </a:r>
            <a:endParaRPr/>
          </a:p>
        </p:txBody>
      </p:sp>
      <p:sp>
        <p:nvSpPr>
          <p:cNvPr id="347" name="Google Shape;347;p54"/>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None/>
            </a:pPr>
            <a:r>
              <a:rPr b="1" lang="en-US" sz="2200">
                <a:solidFill>
                  <a:schemeClr val="dk1"/>
                </a:solidFill>
              </a:rPr>
              <a:t>Documentation on How to Document things </a:t>
            </a:r>
            <a:r>
              <a:rPr b="1" lang="en-US" sz="2200">
                <a:solidFill>
                  <a:schemeClr val="accent1"/>
                </a:solidFill>
              </a:rPr>
              <a:t>in EMu...</a:t>
            </a:r>
            <a:endParaRPr b="1" sz="2200">
              <a:solidFill>
                <a:schemeClr val="dk2"/>
              </a:solidFill>
            </a:endParaRPr>
          </a:p>
        </p:txBody>
      </p:sp>
      <p:sp>
        <p:nvSpPr>
          <p:cNvPr id="348" name="Google Shape;348;p54"/>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b="1" lang="en-US">
                <a:solidFill>
                  <a:srgbClr val="7F7F7F"/>
                </a:solidFill>
              </a:rPr>
              <a:t>Rights</a:t>
            </a:r>
            <a:r>
              <a:rPr lang="en-US">
                <a:solidFill>
                  <a:srgbClr val="7F7F7F"/>
                </a:solidFill>
              </a:rPr>
              <a:t> &amp; </a:t>
            </a:r>
            <a:r>
              <a:rPr b="1" lang="en-US">
                <a:solidFill>
                  <a:srgbClr val="7F7F7F"/>
                </a:solidFill>
              </a:rPr>
              <a:t>Multimedia</a:t>
            </a:r>
            <a:r>
              <a:rPr lang="en-US">
                <a:solidFill>
                  <a:srgbClr val="7F7F7F"/>
                </a:solidFill>
              </a:rPr>
              <a:t> help docs on how to document: </a:t>
            </a:r>
            <a:endParaRPr b="0" i="0" sz="1050" u="none" cap="none" strike="noStrike">
              <a:solidFill>
                <a:srgbClr val="7F7F7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5"/>
          <p:cNvSpPr/>
          <p:nvPr/>
        </p:nvSpPr>
        <p:spPr>
          <a:xfrm>
            <a:off x="3127306" y="2162732"/>
            <a:ext cx="2286000" cy="12810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371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US" sz="1500">
                <a:solidFill>
                  <a:schemeClr val="dk1"/>
                </a:solidFill>
              </a:rPr>
              <a:t>Museum</a:t>
            </a:r>
            <a:endParaRPr b="1" sz="1500">
              <a:solidFill>
                <a:schemeClr val="dk1"/>
              </a:solidFill>
            </a:endParaRPr>
          </a:p>
          <a:p>
            <a:pPr indent="0" lvl="0" marL="0" marR="0" rtl="0" algn="l">
              <a:lnSpc>
                <a:spcPct val="100000"/>
              </a:lnSpc>
              <a:spcBef>
                <a:spcPts val="200"/>
              </a:spcBef>
              <a:spcAft>
                <a:spcPts val="0"/>
              </a:spcAft>
              <a:buClr>
                <a:srgbClr val="000000"/>
              </a:buClr>
              <a:buSzPts val="1400"/>
              <a:buFont typeface="Arial"/>
              <a:buNone/>
            </a:pPr>
            <a:r>
              <a:rPr lang="en-US" sz="1100">
                <a:solidFill>
                  <a:schemeClr val="dk1"/>
                </a:solidFill>
              </a:rPr>
              <a:t>A</a:t>
            </a:r>
            <a:r>
              <a:rPr lang="en-US" sz="1100">
                <a:solidFill>
                  <a:schemeClr val="dk1"/>
                </a:solidFill>
              </a:rPr>
              <a:t>nyone working for the Museum – paid or not – if media use or </a:t>
            </a:r>
            <a:r>
              <a:rPr lang="en-US" sz="1100">
                <a:solidFill>
                  <a:schemeClr val="dk1"/>
                </a:solidFill>
              </a:rPr>
              <a:t>management</a:t>
            </a:r>
            <a:r>
              <a:rPr lang="en-US" sz="1100">
                <a:solidFill>
                  <a:schemeClr val="dk1"/>
                </a:solidFill>
              </a:rPr>
              <a:t> is in their scope of work for the museum.</a:t>
            </a:r>
            <a:endParaRPr sz="1100">
              <a:solidFill>
                <a:schemeClr val="dk1"/>
              </a:solidFill>
            </a:endParaRPr>
          </a:p>
        </p:txBody>
      </p:sp>
      <p:sp>
        <p:nvSpPr>
          <p:cNvPr id="354" name="Google Shape;354;p55"/>
          <p:cNvSpPr/>
          <p:nvPr/>
        </p:nvSpPr>
        <p:spPr>
          <a:xfrm>
            <a:off x="6413177" y="2159353"/>
            <a:ext cx="2286000" cy="12810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82875" wrap="square" tIns="45700">
            <a:noAutofit/>
          </a:bodyPr>
          <a:lstStyle/>
          <a:p>
            <a:pPr indent="0" lvl="0" marL="0" marR="0" rtl="0" algn="ctr">
              <a:lnSpc>
                <a:spcPct val="100000"/>
              </a:lnSpc>
              <a:spcBef>
                <a:spcPts val="0"/>
              </a:spcBef>
              <a:spcAft>
                <a:spcPts val="0"/>
              </a:spcAft>
              <a:buNone/>
            </a:pPr>
            <a:r>
              <a:rPr b="1" lang="en-US" sz="1500">
                <a:solidFill>
                  <a:schemeClr val="dk1"/>
                </a:solidFill>
              </a:rPr>
              <a:t>Media Users</a:t>
            </a:r>
            <a:endParaRPr b="1" sz="1500">
              <a:solidFill>
                <a:schemeClr val="dk1"/>
              </a:solidFill>
            </a:endParaRPr>
          </a:p>
          <a:p>
            <a:pPr indent="0" lvl="0" marL="0" marR="0" rtl="0" algn="ctr">
              <a:lnSpc>
                <a:spcPct val="100000"/>
              </a:lnSpc>
              <a:spcBef>
                <a:spcPts val="200"/>
              </a:spcBef>
              <a:spcAft>
                <a:spcPts val="0"/>
              </a:spcAft>
              <a:buNone/>
            </a:pPr>
            <a:r>
              <a:rPr lang="en-US" sz="1100">
                <a:solidFill>
                  <a:schemeClr val="dk1"/>
                </a:solidFill>
              </a:rPr>
              <a:t>Anyone using the media who isn’t its copyright holder</a:t>
            </a:r>
            <a:endParaRPr sz="1100">
              <a:solidFill>
                <a:schemeClr val="dk1"/>
              </a:solidFill>
            </a:endParaRPr>
          </a:p>
        </p:txBody>
      </p:sp>
      <p:sp>
        <p:nvSpPr>
          <p:cNvPr id="355" name="Google Shape;355;p55"/>
          <p:cNvSpPr/>
          <p:nvPr/>
        </p:nvSpPr>
        <p:spPr>
          <a:xfrm>
            <a:off x="444775" y="2159353"/>
            <a:ext cx="1682700" cy="12810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37150" wrap="square" tIns="45700">
            <a:noAutofit/>
          </a:bodyPr>
          <a:lstStyle/>
          <a:p>
            <a:pPr indent="0" lvl="0" marL="0" marR="0" rtl="0" algn="ctr">
              <a:lnSpc>
                <a:spcPct val="100000"/>
              </a:lnSpc>
              <a:spcBef>
                <a:spcPts val="0"/>
              </a:spcBef>
              <a:spcAft>
                <a:spcPts val="0"/>
              </a:spcAft>
              <a:buNone/>
            </a:pPr>
            <a:r>
              <a:rPr b="1" lang="en-US" sz="1500">
                <a:solidFill>
                  <a:schemeClr val="dk1"/>
                </a:solidFill>
              </a:rPr>
              <a:t>Photographers</a:t>
            </a:r>
            <a:endParaRPr b="1" sz="1500">
              <a:solidFill>
                <a:schemeClr val="dk1"/>
              </a:solidFill>
            </a:endParaRPr>
          </a:p>
          <a:p>
            <a:pPr indent="0" lvl="0" marL="0" marR="0" rtl="0" algn="ctr">
              <a:lnSpc>
                <a:spcPct val="100000"/>
              </a:lnSpc>
              <a:spcBef>
                <a:spcPts val="200"/>
              </a:spcBef>
              <a:spcAft>
                <a:spcPts val="0"/>
              </a:spcAft>
              <a:buNone/>
            </a:pPr>
            <a:r>
              <a:rPr lang="en-US" sz="1100">
                <a:solidFill>
                  <a:schemeClr val="dk1"/>
                </a:solidFill>
              </a:rPr>
              <a:t>Not Museum staff</a:t>
            </a:r>
            <a:endParaRPr sz="1100">
              <a:solidFill>
                <a:schemeClr val="dk1"/>
              </a:solidFill>
            </a:endParaRPr>
          </a:p>
        </p:txBody>
      </p:sp>
      <p:cxnSp>
        <p:nvCxnSpPr>
          <p:cNvPr id="356" name="Google Shape;356;p55"/>
          <p:cNvCxnSpPr>
            <a:stCxn id="355" idx="3"/>
            <a:endCxn id="353" idx="1"/>
          </p:cNvCxnSpPr>
          <p:nvPr/>
        </p:nvCxnSpPr>
        <p:spPr>
          <a:xfrm>
            <a:off x="2127475" y="2799853"/>
            <a:ext cx="999900" cy="3300"/>
          </a:xfrm>
          <a:prstGeom prst="straightConnector1">
            <a:avLst/>
          </a:prstGeom>
          <a:noFill/>
          <a:ln cap="flat" cmpd="sng" w="28575">
            <a:solidFill>
              <a:schemeClr val="accent3"/>
            </a:solidFill>
            <a:prstDash val="solid"/>
            <a:round/>
            <a:headEnd len="med" w="med" type="none"/>
            <a:tailEnd len="med" w="med" type="triangle"/>
          </a:ln>
        </p:spPr>
      </p:cxnSp>
      <p:cxnSp>
        <p:nvCxnSpPr>
          <p:cNvPr id="357" name="Google Shape;357;p55"/>
          <p:cNvCxnSpPr>
            <a:stCxn id="353" idx="3"/>
            <a:endCxn id="354" idx="1"/>
          </p:cNvCxnSpPr>
          <p:nvPr/>
        </p:nvCxnSpPr>
        <p:spPr>
          <a:xfrm flipH="1" rot="10800000">
            <a:off x="5413306" y="2799932"/>
            <a:ext cx="999900" cy="3300"/>
          </a:xfrm>
          <a:prstGeom prst="straightConnector1">
            <a:avLst/>
          </a:prstGeom>
          <a:noFill/>
          <a:ln cap="flat" cmpd="sng" w="28575">
            <a:solidFill>
              <a:schemeClr val="accent6"/>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6"/>
          <p:cNvSpPr/>
          <p:nvPr/>
        </p:nvSpPr>
        <p:spPr>
          <a:xfrm>
            <a:off x="3127313" y="2345563"/>
            <a:ext cx="2286000" cy="9144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371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US" sz="1200">
                <a:solidFill>
                  <a:schemeClr val="dk1"/>
                </a:solidFill>
              </a:rPr>
              <a:t>Museum</a:t>
            </a:r>
            <a:endParaRPr b="1" sz="1200">
              <a:solidFill>
                <a:schemeClr val="dk1"/>
              </a:solidFill>
            </a:endParaRPr>
          </a:p>
          <a:p>
            <a:pPr indent="0" lvl="0" marL="0" marR="0" rtl="0" algn="l">
              <a:lnSpc>
                <a:spcPct val="100000"/>
              </a:lnSpc>
              <a:spcBef>
                <a:spcPts val="200"/>
              </a:spcBef>
              <a:spcAft>
                <a:spcPts val="0"/>
              </a:spcAft>
              <a:buNone/>
            </a:pPr>
            <a:r>
              <a:rPr lang="en-US" sz="800">
                <a:solidFill>
                  <a:schemeClr val="dk1"/>
                </a:solidFill>
              </a:rPr>
              <a:t>Anyone working for the Museum – paid or not – if media use or management is in their scope of work for the museum.</a:t>
            </a:r>
            <a:endParaRPr sz="800">
              <a:solidFill>
                <a:schemeClr val="dk1"/>
              </a:solidFill>
            </a:endParaRPr>
          </a:p>
        </p:txBody>
      </p:sp>
      <p:sp>
        <p:nvSpPr>
          <p:cNvPr id="363" name="Google Shape;363;p56"/>
          <p:cNvSpPr/>
          <p:nvPr/>
        </p:nvSpPr>
        <p:spPr>
          <a:xfrm>
            <a:off x="6413187" y="2343150"/>
            <a:ext cx="2286000" cy="9144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82875" wrap="square" tIns="45700">
            <a:noAutofit/>
          </a:bodyPr>
          <a:lstStyle/>
          <a:p>
            <a:pPr indent="0" lvl="0" marL="0" marR="0" rtl="0" algn="ctr">
              <a:lnSpc>
                <a:spcPct val="100000"/>
              </a:lnSpc>
              <a:spcBef>
                <a:spcPts val="0"/>
              </a:spcBef>
              <a:spcAft>
                <a:spcPts val="0"/>
              </a:spcAft>
              <a:buNone/>
            </a:pPr>
            <a:r>
              <a:rPr b="1" lang="en-US" sz="1200">
                <a:solidFill>
                  <a:schemeClr val="dk1"/>
                </a:solidFill>
              </a:rPr>
              <a:t>Media Users</a:t>
            </a:r>
            <a:endParaRPr b="1" sz="1200">
              <a:solidFill>
                <a:schemeClr val="dk1"/>
              </a:solidFill>
            </a:endParaRPr>
          </a:p>
          <a:p>
            <a:pPr indent="0" lvl="0" marL="0" marR="0" rtl="0" algn="ctr">
              <a:lnSpc>
                <a:spcPct val="100000"/>
              </a:lnSpc>
              <a:spcBef>
                <a:spcPts val="200"/>
              </a:spcBef>
              <a:spcAft>
                <a:spcPts val="0"/>
              </a:spcAft>
              <a:buNone/>
            </a:pPr>
            <a:r>
              <a:rPr lang="en-US" sz="800">
                <a:solidFill>
                  <a:schemeClr val="dk1"/>
                </a:solidFill>
              </a:rPr>
              <a:t>Anyone using the media who isn’t its copyright holder</a:t>
            </a:r>
            <a:endParaRPr sz="800">
              <a:solidFill>
                <a:schemeClr val="dk1"/>
              </a:solidFill>
            </a:endParaRPr>
          </a:p>
        </p:txBody>
      </p:sp>
      <p:sp>
        <p:nvSpPr>
          <p:cNvPr id="364" name="Google Shape;364;p56"/>
          <p:cNvSpPr/>
          <p:nvPr/>
        </p:nvSpPr>
        <p:spPr>
          <a:xfrm>
            <a:off x="444778" y="2343150"/>
            <a:ext cx="1682700" cy="9144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37150" wrap="square" tIns="45700">
            <a:noAutofit/>
          </a:bodyPr>
          <a:lstStyle/>
          <a:p>
            <a:pPr indent="0" lvl="0" marL="0" marR="0" rtl="0" algn="ctr">
              <a:lnSpc>
                <a:spcPct val="100000"/>
              </a:lnSpc>
              <a:spcBef>
                <a:spcPts val="0"/>
              </a:spcBef>
              <a:spcAft>
                <a:spcPts val="0"/>
              </a:spcAft>
              <a:buNone/>
            </a:pPr>
            <a:r>
              <a:rPr b="1" lang="en-US" sz="1200">
                <a:solidFill>
                  <a:schemeClr val="dk1"/>
                </a:solidFill>
              </a:rPr>
              <a:t>Photographers</a:t>
            </a:r>
            <a:endParaRPr b="1" sz="1200">
              <a:solidFill>
                <a:schemeClr val="dk1"/>
              </a:solidFill>
            </a:endParaRPr>
          </a:p>
          <a:p>
            <a:pPr indent="0" lvl="0" marL="0" marR="0" rtl="0" algn="ctr">
              <a:lnSpc>
                <a:spcPct val="100000"/>
              </a:lnSpc>
              <a:spcBef>
                <a:spcPts val="200"/>
              </a:spcBef>
              <a:spcAft>
                <a:spcPts val="0"/>
              </a:spcAft>
              <a:buNone/>
            </a:pPr>
            <a:r>
              <a:rPr lang="en-US" sz="800">
                <a:solidFill>
                  <a:schemeClr val="dk1"/>
                </a:solidFill>
              </a:rPr>
              <a:t>Not Museum staff</a:t>
            </a:r>
            <a:endParaRPr sz="800">
              <a:solidFill>
                <a:schemeClr val="dk1"/>
              </a:solidFill>
            </a:endParaRPr>
          </a:p>
        </p:txBody>
      </p:sp>
      <p:grpSp>
        <p:nvGrpSpPr>
          <p:cNvPr id="365" name="Google Shape;365;p56"/>
          <p:cNvGrpSpPr/>
          <p:nvPr/>
        </p:nvGrpSpPr>
        <p:grpSpPr>
          <a:xfrm>
            <a:off x="444825" y="228600"/>
            <a:ext cx="1066800" cy="762000"/>
            <a:chOff x="613225" y="1079700"/>
            <a:chExt cx="1066800" cy="762000"/>
          </a:xfrm>
        </p:grpSpPr>
        <p:sp>
          <p:nvSpPr>
            <p:cNvPr id="366" name="Google Shape;366;p56"/>
            <p:cNvSpPr/>
            <p:nvPr/>
          </p:nvSpPr>
          <p:spPr>
            <a:xfrm>
              <a:off x="613225" y="1079700"/>
              <a:ext cx="914400" cy="609600"/>
            </a:xfrm>
            <a:prstGeom prst="rect">
              <a:avLst/>
            </a:prstGeom>
            <a:solidFill>
              <a:schemeClr val="accent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367" name="Google Shape;367;p56"/>
            <p:cNvSpPr/>
            <p:nvPr/>
          </p:nvSpPr>
          <p:spPr>
            <a:xfrm>
              <a:off x="689425" y="1155900"/>
              <a:ext cx="914400" cy="609600"/>
            </a:xfrm>
            <a:prstGeom prst="rect">
              <a:avLst/>
            </a:prstGeom>
            <a:solidFill>
              <a:schemeClr val="accent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368" name="Google Shape;368;p56"/>
            <p:cNvSpPr/>
            <p:nvPr/>
          </p:nvSpPr>
          <p:spPr>
            <a:xfrm>
              <a:off x="765625" y="1232100"/>
              <a:ext cx="914400" cy="609600"/>
            </a:xfrm>
            <a:prstGeom prst="rect">
              <a:avLst/>
            </a:prstGeom>
            <a:solidFill>
              <a:schemeClr val="accent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non-FMNH </a:t>
              </a:r>
              <a:r>
                <a:rPr b="1" lang="en-US" sz="1000">
                  <a:solidFill>
                    <a:schemeClr val="lt1"/>
                  </a:solidFill>
                </a:rPr>
                <a:t>Photos</a:t>
              </a:r>
              <a:endParaRPr b="1" sz="1000">
                <a:solidFill>
                  <a:schemeClr val="lt1"/>
                </a:solidFill>
              </a:endParaRPr>
            </a:p>
          </p:txBody>
        </p:sp>
      </p:grpSp>
      <p:sp>
        <p:nvSpPr>
          <p:cNvPr id="369" name="Google Shape;369;p56"/>
          <p:cNvSpPr/>
          <p:nvPr/>
        </p:nvSpPr>
        <p:spPr>
          <a:xfrm>
            <a:off x="2584600" y="2286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370" name="Google Shape;370;p56"/>
          <p:cNvSpPr/>
          <p:nvPr/>
        </p:nvSpPr>
        <p:spPr>
          <a:xfrm>
            <a:off x="2660800" y="3048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371" name="Google Shape;371;p56"/>
          <p:cNvSpPr/>
          <p:nvPr/>
        </p:nvSpPr>
        <p:spPr>
          <a:xfrm>
            <a:off x="2737000" y="3810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Place Photos</a:t>
            </a:r>
            <a:endParaRPr b="1" sz="1000">
              <a:solidFill>
                <a:schemeClr val="lt1"/>
              </a:solidFill>
            </a:endParaRPr>
          </a:p>
        </p:txBody>
      </p:sp>
      <p:sp>
        <p:nvSpPr>
          <p:cNvPr id="372" name="Google Shape;372;p56"/>
          <p:cNvSpPr/>
          <p:nvPr/>
        </p:nvSpPr>
        <p:spPr>
          <a:xfrm>
            <a:off x="4800575" y="2286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373" name="Google Shape;373;p56"/>
          <p:cNvSpPr/>
          <p:nvPr/>
        </p:nvSpPr>
        <p:spPr>
          <a:xfrm>
            <a:off x="4876775" y="3048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374" name="Google Shape;374;p56"/>
          <p:cNvSpPr/>
          <p:nvPr/>
        </p:nvSpPr>
        <p:spPr>
          <a:xfrm>
            <a:off x="4952975" y="3810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People Photos</a:t>
            </a:r>
            <a:endParaRPr b="1" sz="1000">
              <a:solidFill>
                <a:schemeClr val="lt1"/>
              </a:solidFill>
            </a:endParaRPr>
          </a:p>
        </p:txBody>
      </p:sp>
      <p:grpSp>
        <p:nvGrpSpPr>
          <p:cNvPr id="375" name="Google Shape;375;p56"/>
          <p:cNvGrpSpPr/>
          <p:nvPr/>
        </p:nvGrpSpPr>
        <p:grpSpPr>
          <a:xfrm>
            <a:off x="6885000" y="228600"/>
            <a:ext cx="1066800" cy="762000"/>
            <a:chOff x="613225" y="1079700"/>
            <a:chExt cx="1066800" cy="762000"/>
          </a:xfrm>
        </p:grpSpPr>
        <p:sp>
          <p:nvSpPr>
            <p:cNvPr id="376" name="Google Shape;376;p56"/>
            <p:cNvSpPr/>
            <p:nvPr/>
          </p:nvSpPr>
          <p:spPr>
            <a:xfrm>
              <a:off x="613225" y="1079700"/>
              <a:ext cx="914400" cy="6096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endParaRPr>
            </a:p>
          </p:txBody>
        </p:sp>
        <p:sp>
          <p:nvSpPr>
            <p:cNvPr id="377" name="Google Shape;377;p56"/>
            <p:cNvSpPr/>
            <p:nvPr/>
          </p:nvSpPr>
          <p:spPr>
            <a:xfrm>
              <a:off x="689425" y="1155900"/>
              <a:ext cx="914400" cy="6096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endParaRPr>
            </a:p>
          </p:txBody>
        </p:sp>
        <p:sp>
          <p:nvSpPr>
            <p:cNvPr id="378" name="Google Shape;378;p56"/>
            <p:cNvSpPr/>
            <p:nvPr/>
          </p:nvSpPr>
          <p:spPr>
            <a:xfrm>
              <a:off x="765625" y="1232100"/>
              <a:ext cx="914400" cy="6096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FMNH Specimen Photos</a:t>
              </a:r>
              <a:endParaRPr b="1" sz="1000">
                <a:solidFill>
                  <a:schemeClr val="lt1"/>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7"/>
          <p:cNvSpPr/>
          <p:nvPr/>
        </p:nvSpPr>
        <p:spPr>
          <a:xfrm>
            <a:off x="3127313" y="2345563"/>
            <a:ext cx="2286000" cy="9144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371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US" sz="1200">
                <a:solidFill>
                  <a:schemeClr val="dk1"/>
                </a:solidFill>
              </a:rPr>
              <a:t>Museum</a:t>
            </a:r>
            <a:endParaRPr b="1" sz="1200">
              <a:solidFill>
                <a:schemeClr val="dk1"/>
              </a:solidFill>
            </a:endParaRPr>
          </a:p>
          <a:p>
            <a:pPr indent="0" lvl="0" marL="0" marR="0" rtl="0" algn="l">
              <a:lnSpc>
                <a:spcPct val="100000"/>
              </a:lnSpc>
              <a:spcBef>
                <a:spcPts val="200"/>
              </a:spcBef>
              <a:spcAft>
                <a:spcPts val="0"/>
              </a:spcAft>
              <a:buNone/>
            </a:pPr>
            <a:r>
              <a:rPr lang="en-US" sz="800">
                <a:solidFill>
                  <a:schemeClr val="dk1"/>
                </a:solidFill>
              </a:rPr>
              <a:t>Anyone working for the Museum – paid or not – if media use or management is in their scope of work for the museum.</a:t>
            </a:r>
            <a:endParaRPr sz="800">
              <a:solidFill>
                <a:schemeClr val="dk1"/>
              </a:solidFill>
            </a:endParaRPr>
          </a:p>
        </p:txBody>
      </p:sp>
      <p:sp>
        <p:nvSpPr>
          <p:cNvPr id="384" name="Google Shape;384;p57"/>
          <p:cNvSpPr/>
          <p:nvPr/>
        </p:nvSpPr>
        <p:spPr>
          <a:xfrm>
            <a:off x="6413187" y="2343150"/>
            <a:ext cx="2286000" cy="9144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82875" wrap="square" tIns="45700">
            <a:noAutofit/>
          </a:bodyPr>
          <a:lstStyle/>
          <a:p>
            <a:pPr indent="0" lvl="0" marL="0" marR="0" rtl="0" algn="ctr">
              <a:lnSpc>
                <a:spcPct val="100000"/>
              </a:lnSpc>
              <a:spcBef>
                <a:spcPts val="0"/>
              </a:spcBef>
              <a:spcAft>
                <a:spcPts val="0"/>
              </a:spcAft>
              <a:buNone/>
            </a:pPr>
            <a:r>
              <a:rPr b="1" lang="en-US" sz="1200">
                <a:solidFill>
                  <a:schemeClr val="dk1"/>
                </a:solidFill>
              </a:rPr>
              <a:t>Media Users</a:t>
            </a:r>
            <a:endParaRPr b="1" sz="1200">
              <a:solidFill>
                <a:schemeClr val="dk1"/>
              </a:solidFill>
            </a:endParaRPr>
          </a:p>
          <a:p>
            <a:pPr indent="0" lvl="0" marL="0" marR="0" rtl="0" algn="ctr">
              <a:lnSpc>
                <a:spcPct val="100000"/>
              </a:lnSpc>
              <a:spcBef>
                <a:spcPts val="200"/>
              </a:spcBef>
              <a:spcAft>
                <a:spcPts val="0"/>
              </a:spcAft>
              <a:buNone/>
            </a:pPr>
            <a:r>
              <a:rPr lang="en-US" sz="800">
                <a:solidFill>
                  <a:schemeClr val="dk1"/>
                </a:solidFill>
              </a:rPr>
              <a:t>Anyone using the media who isn’t its copyright holder</a:t>
            </a:r>
            <a:endParaRPr sz="800">
              <a:solidFill>
                <a:schemeClr val="dk1"/>
              </a:solidFill>
            </a:endParaRPr>
          </a:p>
        </p:txBody>
      </p:sp>
      <p:sp>
        <p:nvSpPr>
          <p:cNvPr id="385" name="Google Shape;385;p57"/>
          <p:cNvSpPr/>
          <p:nvPr/>
        </p:nvSpPr>
        <p:spPr>
          <a:xfrm>
            <a:off x="444778" y="2343150"/>
            <a:ext cx="1682700" cy="9144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37150" wrap="square" tIns="45700">
            <a:noAutofit/>
          </a:bodyPr>
          <a:lstStyle/>
          <a:p>
            <a:pPr indent="0" lvl="0" marL="0" marR="0" rtl="0" algn="ctr">
              <a:lnSpc>
                <a:spcPct val="100000"/>
              </a:lnSpc>
              <a:spcBef>
                <a:spcPts val="0"/>
              </a:spcBef>
              <a:spcAft>
                <a:spcPts val="0"/>
              </a:spcAft>
              <a:buNone/>
            </a:pPr>
            <a:r>
              <a:rPr b="1" lang="en-US" sz="1200">
                <a:solidFill>
                  <a:schemeClr val="dk1"/>
                </a:solidFill>
              </a:rPr>
              <a:t>Photographers</a:t>
            </a:r>
            <a:endParaRPr b="1" sz="1200">
              <a:solidFill>
                <a:schemeClr val="dk1"/>
              </a:solidFill>
            </a:endParaRPr>
          </a:p>
          <a:p>
            <a:pPr indent="0" lvl="0" marL="0" marR="0" rtl="0" algn="ctr">
              <a:lnSpc>
                <a:spcPct val="100000"/>
              </a:lnSpc>
              <a:spcBef>
                <a:spcPts val="200"/>
              </a:spcBef>
              <a:spcAft>
                <a:spcPts val="0"/>
              </a:spcAft>
              <a:buNone/>
            </a:pPr>
            <a:r>
              <a:rPr lang="en-US" sz="800">
                <a:solidFill>
                  <a:schemeClr val="dk1"/>
                </a:solidFill>
              </a:rPr>
              <a:t>Not Museum staff</a:t>
            </a:r>
            <a:endParaRPr sz="800">
              <a:solidFill>
                <a:schemeClr val="dk1"/>
              </a:solidFill>
            </a:endParaRPr>
          </a:p>
        </p:txBody>
      </p:sp>
      <p:cxnSp>
        <p:nvCxnSpPr>
          <p:cNvPr id="386" name="Google Shape;386;p57"/>
          <p:cNvCxnSpPr>
            <a:stCxn id="385" idx="3"/>
            <a:endCxn id="383" idx="1"/>
          </p:cNvCxnSpPr>
          <p:nvPr/>
        </p:nvCxnSpPr>
        <p:spPr>
          <a:xfrm>
            <a:off x="2127478" y="2800350"/>
            <a:ext cx="999900" cy="2400"/>
          </a:xfrm>
          <a:prstGeom prst="straightConnector1">
            <a:avLst/>
          </a:prstGeom>
          <a:noFill/>
          <a:ln cap="flat" cmpd="sng" w="28575">
            <a:solidFill>
              <a:schemeClr val="accent3"/>
            </a:solidFill>
            <a:prstDash val="solid"/>
            <a:round/>
            <a:headEnd len="med" w="med" type="none"/>
            <a:tailEnd len="med" w="med" type="triangle"/>
          </a:ln>
        </p:spPr>
      </p:cxnSp>
      <p:cxnSp>
        <p:nvCxnSpPr>
          <p:cNvPr id="387" name="Google Shape;387;p57"/>
          <p:cNvCxnSpPr>
            <a:stCxn id="383" idx="3"/>
            <a:endCxn id="384" idx="1"/>
          </p:cNvCxnSpPr>
          <p:nvPr/>
        </p:nvCxnSpPr>
        <p:spPr>
          <a:xfrm flipH="1" rot="10800000">
            <a:off x="5413313" y="2800363"/>
            <a:ext cx="999900" cy="2400"/>
          </a:xfrm>
          <a:prstGeom prst="straightConnector1">
            <a:avLst/>
          </a:prstGeom>
          <a:noFill/>
          <a:ln cap="flat" cmpd="sng" w="28575">
            <a:solidFill>
              <a:schemeClr val="accent6"/>
            </a:solidFill>
            <a:prstDash val="solid"/>
            <a:round/>
            <a:headEnd len="med" w="med" type="none"/>
            <a:tailEnd len="med" w="med" type="triangle"/>
          </a:ln>
        </p:spPr>
      </p:cxnSp>
      <p:grpSp>
        <p:nvGrpSpPr>
          <p:cNvPr id="388" name="Google Shape;388;p57"/>
          <p:cNvGrpSpPr/>
          <p:nvPr/>
        </p:nvGrpSpPr>
        <p:grpSpPr>
          <a:xfrm>
            <a:off x="444825" y="228600"/>
            <a:ext cx="1066800" cy="762000"/>
            <a:chOff x="613225" y="1079700"/>
            <a:chExt cx="1066800" cy="762000"/>
          </a:xfrm>
        </p:grpSpPr>
        <p:sp>
          <p:nvSpPr>
            <p:cNvPr id="389" name="Google Shape;389;p57"/>
            <p:cNvSpPr/>
            <p:nvPr/>
          </p:nvSpPr>
          <p:spPr>
            <a:xfrm>
              <a:off x="613225" y="1079700"/>
              <a:ext cx="914400" cy="609600"/>
            </a:xfrm>
            <a:prstGeom prst="rect">
              <a:avLst/>
            </a:prstGeom>
            <a:solidFill>
              <a:schemeClr val="accent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390" name="Google Shape;390;p57"/>
            <p:cNvSpPr/>
            <p:nvPr/>
          </p:nvSpPr>
          <p:spPr>
            <a:xfrm>
              <a:off x="689425" y="1155900"/>
              <a:ext cx="914400" cy="609600"/>
            </a:xfrm>
            <a:prstGeom prst="rect">
              <a:avLst/>
            </a:prstGeom>
            <a:solidFill>
              <a:schemeClr val="accent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391" name="Google Shape;391;p57"/>
            <p:cNvSpPr/>
            <p:nvPr/>
          </p:nvSpPr>
          <p:spPr>
            <a:xfrm>
              <a:off x="765625" y="1232100"/>
              <a:ext cx="914400" cy="609600"/>
            </a:xfrm>
            <a:prstGeom prst="rect">
              <a:avLst/>
            </a:prstGeom>
            <a:solidFill>
              <a:schemeClr val="accent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non-FMNH Photos</a:t>
              </a:r>
              <a:endParaRPr b="1" sz="1000">
                <a:solidFill>
                  <a:schemeClr val="lt1"/>
                </a:solidFill>
              </a:endParaRPr>
            </a:p>
          </p:txBody>
        </p:sp>
      </p:grpSp>
      <p:sp>
        <p:nvSpPr>
          <p:cNvPr id="392" name="Google Shape;392;p57"/>
          <p:cNvSpPr/>
          <p:nvPr/>
        </p:nvSpPr>
        <p:spPr>
          <a:xfrm>
            <a:off x="2584600" y="2286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393" name="Google Shape;393;p57"/>
          <p:cNvSpPr/>
          <p:nvPr/>
        </p:nvSpPr>
        <p:spPr>
          <a:xfrm>
            <a:off x="2660800" y="3048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394" name="Google Shape;394;p57"/>
          <p:cNvSpPr/>
          <p:nvPr/>
        </p:nvSpPr>
        <p:spPr>
          <a:xfrm>
            <a:off x="2737000" y="3810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Place Photos</a:t>
            </a:r>
            <a:endParaRPr b="1" sz="1000">
              <a:solidFill>
                <a:schemeClr val="lt1"/>
              </a:solidFill>
            </a:endParaRPr>
          </a:p>
        </p:txBody>
      </p:sp>
      <p:cxnSp>
        <p:nvCxnSpPr>
          <p:cNvPr id="395" name="Google Shape;395;p57"/>
          <p:cNvCxnSpPr>
            <a:stCxn id="396" idx="2"/>
            <a:endCxn id="383" idx="0"/>
          </p:cNvCxnSpPr>
          <p:nvPr/>
        </p:nvCxnSpPr>
        <p:spPr>
          <a:xfrm>
            <a:off x="3118013" y="2086063"/>
            <a:ext cx="1152300" cy="259500"/>
          </a:xfrm>
          <a:prstGeom prst="straightConnector1">
            <a:avLst/>
          </a:prstGeom>
          <a:noFill/>
          <a:ln cap="flat" cmpd="sng" w="19050">
            <a:solidFill>
              <a:schemeClr val="accent4"/>
            </a:solidFill>
            <a:prstDash val="solid"/>
            <a:round/>
            <a:headEnd len="med" w="med" type="none"/>
            <a:tailEnd len="med" w="med" type="triangle"/>
          </a:ln>
        </p:spPr>
      </p:cxnSp>
      <p:cxnSp>
        <p:nvCxnSpPr>
          <p:cNvPr id="397" name="Google Shape;397;p57"/>
          <p:cNvCxnSpPr>
            <a:stCxn id="398" idx="2"/>
            <a:endCxn id="383" idx="0"/>
          </p:cNvCxnSpPr>
          <p:nvPr/>
        </p:nvCxnSpPr>
        <p:spPr>
          <a:xfrm flipH="1">
            <a:off x="4270313" y="2086063"/>
            <a:ext cx="1063800" cy="259500"/>
          </a:xfrm>
          <a:prstGeom prst="straightConnector1">
            <a:avLst/>
          </a:prstGeom>
          <a:noFill/>
          <a:ln cap="flat" cmpd="sng" w="19050">
            <a:solidFill>
              <a:schemeClr val="accent4"/>
            </a:solidFill>
            <a:prstDash val="solid"/>
            <a:round/>
            <a:headEnd len="med" w="med" type="none"/>
            <a:tailEnd len="med" w="med" type="triangle"/>
          </a:ln>
        </p:spPr>
      </p:cxnSp>
      <p:cxnSp>
        <p:nvCxnSpPr>
          <p:cNvPr id="399" name="Google Shape;399;p57"/>
          <p:cNvCxnSpPr>
            <a:stCxn id="400" idx="2"/>
            <a:endCxn id="398" idx="0"/>
          </p:cNvCxnSpPr>
          <p:nvPr/>
        </p:nvCxnSpPr>
        <p:spPr>
          <a:xfrm>
            <a:off x="5333975" y="914400"/>
            <a:ext cx="0" cy="257100"/>
          </a:xfrm>
          <a:prstGeom prst="straightConnector1">
            <a:avLst/>
          </a:prstGeom>
          <a:noFill/>
          <a:ln cap="flat" cmpd="sng" w="19050">
            <a:solidFill>
              <a:schemeClr val="accent4"/>
            </a:solidFill>
            <a:prstDash val="solid"/>
            <a:round/>
            <a:headEnd len="med" w="med" type="none"/>
            <a:tailEnd len="med" w="med" type="none"/>
          </a:ln>
        </p:spPr>
      </p:cxnSp>
      <p:cxnSp>
        <p:nvCxnSpPr>
          <p:cNvPr id="401" name="Google Shape;401;p57"/>
          <p:cNvCxnSpPr>
            <a:stCxn id="393" idx="2"/>
            <a:endCxn id="396" idx="0"/>
          </p:cNvCxnSpPr>
          <p:nvPr/>
        </p:nvCxnSpPr>
        <p:spPr>
          <a:xfrm>
            <a:off x="3118000" y="914400"/>
            <a:ext cx="0" cy="257100"/>
          </a:xfrm>
          <a:prstGeom prst="straightConnector1">
            <a:avLst/>
          </a:prstGeom>
          <a:noFill/>
          <a:ln cap="flat" cmpd="sng" w="19050">
            <a:solidFill>
              <a:schemeClr val="accent4"/>
            </a:solidFill>
            <a:prstDash val="solid"/>
            <a:round/>
            <a:headEnd len="med" w="med" type="none"/>
            <a:tailEnd len="med" w="med" type="none"/>
          </a:ln>
        </p:spPr>
      </p:cxnSp>
      <p:sp>
        <p:nvSpPr>
          <p:cNvPr id="402" name="Google Shape;402;p57"/>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lang="en-US" sz="700"/>
              <a:t>For Site release forms: </a:t>
            </a:r>
            <a:r>
              <a:rPr lang="en-US" sz="700" u="sng">
                <a:solidFill>
                  <a:schemeClr val="hlink"/>
                </a:solidFill>
                <a:hlinkClick r:id="rId3"/>
              </a:rPr>
              <a:t>http://intranet.fieldmuseum.org/legaldepartment/node/7278</a:t>
            </a:r>
            <a:r>
              <a:rPr lang="en-US" sz="700"/>
              <a:t> &amp;/or contact the Legal department. </a:t>
            </a:r>
            <a:endParaRPr sz="700"/>
          </a:p>
          <a:p>
            <a:pPr indent="0" lvl="0" marL="0" marR="0" rtl="0" algn="l">
              <a:lnSpc>
                <a:spcPct val="100000"/>
              </a:lnSpc>
              <a:spcBef>
                <a:spcPts val="0"/>
              </a:spcBef>
              <a:spcAft>
                <a:spcPts val="0"/>
              </a:spcAft>
              <a:buClr>
                <a:srgbClr val="000000"/>
              </a:buClr>
              <a:buSzPts val="700"/>
              <a:buFont typeface="Arial"/>
              <a:buNone/>
            </a:pPr>
            <a:r>
              <a:rPr lang="en-US" sz="700"/>
              <a:t>For more information on how to archive media in EMu: </a:t>
            </a:r>
            <a:r>
              <a:rPr lang="en-US" sz="700" u="sng">
                <a:solidFill>
                  <a:schemeClr val="hlink"/>
                </a:solidFill>
                <a:hlinkClick r:id="rId4"/>
              </a:rPr>
              <a:t>https://drive.google.com/drive/folders/1M3EGqvyLY3gp1xaOvhD2ALGE7OX9Y_2l</a:t>
            </a:r>
            <a:endParaRPr b="0" i="0" sz="1400" u="none" cap="none" strike="noStrike">
              <a:solidFill>
                <a:srgbClr val="000000"/>
              </a:solidFill>
              <a:latin typeface="Arial"/>
              <a:ea typeface="Arial"/>
              <a:cs typeface="Arial"/>
              <a:sym typeface="Arial"/>
            </a:endParaRPr>
          </a:p>
        </p:txBody>
      </p:sp>
      <p:cxnSp>
        <p:nvCxnSpPr>
          <p:cNvPr id="403" name="Google Shape;403;p57"/>
          <p:cNvCxnSpPr/>
          <p:nvPr/>
        </p:nvCxnSpPr>
        <p:spPr>
          <a:xfrm>
            <a:off x="1060600" y="914400"/>
            <a:ext cx="0" cy="1424400"/>
          </a:xfrm>
          <a:prstGeom prst="straightConnector1">
            <a:avLst/>
          </a:prstGeom>
          <a:noFill/>
          <a:ln cap="flat" cmpd="sng" w="19050">
            <a:solidFill>
              <a:schemeClr val="accent3"/>
            </a:solidFill>
            <a:prstDash val="dash"/>
            <a:round/>
            <a:headEnd len="med" w="med" type="none"/>
            <a:tailEnd len="med" w="med" type="none"/>
          </a:ln>
        </p:spPr>
      </p:cxnSp>
      <p:cxnSp>
        <p:nvCxnSpPr>
          <p:cNvPr id="404" name="Google Shape;404;p57"/>
          <p:cNvCxnSpPr/>
          <p:nvPr/>
        </p:nvCxnSpPr>
        <p:spPr>
          <a:xfrm>
            <a:off x="2566350" y="2800169"/>
            <a:ext cx="0" cy="743400"/>
          </a:xfrm>
          <a:prstGeom prst="straightConnector1">
            <a:avLst/>
          </a:prstGeom>
          <a:noFill/>
          <a:ln cap="flat" cmpd="sng" w="28575">
            <a:solidFill>
              <a:schemeClr val="accent3"/>
            </a:solidFill>
            <a:prstDash val="solid"/>
            <a:round/>
            <a:headEnd len="med" w="med" type="none"/>
            <a:tailEnd len="med" w="med" type="none"/>
          </a:ln>
        </p:spPr>
      </p:cxnSp>
      <p:sp>
        <p:nvSpPr>
          <p:cNvPr id="405" name="Google Shape;405;p57"/>
          <p:cNvSpPr/>
          <p:nvPr/>
        </p:nvSpPr>
        <p:spPr>
          <a:xfrm>
            <a:off x="621775" y="3367175"/>
            <a:ext cx="3340500" cy="12273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300"/>
              <a:t>Media Agreement</a:t>
            </a:r>
            <a:endParaRPr b="1" sz="1300"/>
          </a:p>
          <a:p>
            <a:pPr indent="-216154" lvl="1" marL="283464" rtl="0" algn="l">
              <a:spcBef>
                <a:spcPts val="600"/>
              </a:spcBef>
              <a:spcAft>
                <a:spcPts val="0"/>
              </a:spcAft>
              <a:buClr>
                <a:schemeClr val="dk1"/>
              </a:buClr>
              <a:buSzPts val="1100"/>
              <a:buFont typeface="Noto Sans Symbols"/>
              <a:buChar char="–"/>
            </a:pPr>
            <a:r>
              <a:rPr lang="en-US" sz="1100">
                <a:solidFill>
                  <a:schemeClr val="dk1"/>
                </a:solidFill>
              </a:rPr>
              <a:t>Permits FMNH to use non-FMNH photos following agreement’s conditions.</a:t>
            </a:r>
            <a:endParaRPr sz="1100"/>
          </a:p>
          <a:p>
            <a:pPr indent="-209804" lvl="1" marL="283464" rtl="0" algn="l">
              <a:spcBef>
                <a:spcPts val="600"/>
              </a:spcBef>
              <a:spcAft>
                <a:spcPts val="600"/>
              </a:spcAft>
              <a:buClr>
                <a:schemeClr val="dk1"/>
              </a:buClr>
              <a:buSzPts val="1000"/>
              <a:buFont typeface="Noto Sans Symbols"/>
              <a:buChar char="–"/>
            </a:pPr>
            <a:r>
              <a:rPr lang="en-US" sz="1000">
                <a:solidFill>
                  <a:schemeClr val="dk1"/>
                </a:solidFill>
              </a:rPr>
              <a:t>e.g., “</a:t>
            </a:r>
            <a:r>
              <a:rPr lang="en-US" sz="1000">
                <a:solidFill>
                  <a:schemeClr val="accent3"/>
                </a:solidFill>
              </a:rPr>
              <a:t>© Photographer, </a:t>
            </a:r>
            <a:r>
              <a:rPr lang="en-US" sz="1000" u="sng">
                <a:solidFill>
                  <a:schemeClr val="hlink"/>
                </a:solidFill>
                <a:hlinkClick r:id="rId5"/>
              </a:rPr>
              <a:t>CC BY-NC</a:t>
            </a:r>
            <a:r>
              <a:rPr lang="en-US" sz="1000">
                <a:solidFill>
                  <a:schemeClr val="dk1"/>
                </a:solidFill>
              </a:rPr>
              <a:t>” means FMNH </a:t>
            </a:r>
            <a:r>
              <a:rPr b="1" lang="en-US" sz="1000">
                <a:solidFill>
                  <a:schemeClr val="accent3"/>
                </a:solidFill>
              </a:rPr>
              <a:t>CANNOT</a:t>
            </a:r>
            <a:r>
              <a:rPr lang="en-US" sz="1000">
                <a:solidFill>
                  <a:schemeClr val="dk1"/>
                </a:solidFill>
              </a:rPr>
              <a:t> use photos for commercial purposes.</a:t>
            </a:r>
            <a:endParaRPr sz="1000"/>
          </a:p>
        </p:txBody>
      </p:sp>
      <p:cxnSp>
        <p:nvCxnSpPr>
          <p:cNvPr id="406" name="Google Shape;406;p57"/>
          <p:cNvCxnSpPr/>
          <p:nvPr/>
        </p:nvCxnSpPr>
        <p:spPr>
          <a:xfrm>
            <a:off x="5842950" y="2800169"/>
            <a:ext cx="0" cy="743400"/>
          </a:xfrm>
          <a:prstGeom prst="straightConnector1">
            <a:avLst/>
          </a:prstGeom>
          <a:noFill/>
          <a:ln cap="flat" cmpd="sng" w="28575">
            <a:solidFill>
              <a:schemeClr val="accent6"/>
            </a:solidFill>
            <a:prstDash val="solid"/>
            <a:round/>
            <a:headEnd len="med" w="med" type="none"/>
            <a:tailEnd len="med" w="med" type="none"/>
          </a:ln>
        </p:spPr>
      </p:cxnSp>
      <p:sp>
        <p:nvSpPr>
          <p:cNvPr id="407" name="Google Shape;407;p57"/>
          <p:cNvSpPr/>
          <p:nvPr/>
        </p:nvSpPr>
        <p:spPr>
          <a:xfrm>
            <a:off x="5035550" y="3367175"/>
            <a:ext cx="2843100" cy="1227300"/>
          </a:xfrm>
          <a:prstGeom prst="rect">
            <a:avLst/>
          </a:prstGeom>
          <a:solidFill>
            <a:schemeClr val="lt1"/>
          </a:solid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300"/>
              <a:t>EMu Multimedia Rights record</a:t>
            </a:r>
            <a:endParaRPr b="1" sz="1300"/>
          </a:p>
          <a:p>
            <a:pPr indent="-212979" lvl="1" marL="283464" rtl="0" algn="l">
              <a:spcBef>
                <a:spcPts val="600"/>
              </a:spcBef>
              <a:spcAft>
                <a:spcPts val="0"/>
              </a:spcAft>
              <a:buClr>
                <a:schemeClr val="dk1"/>
              </a:buClr>
              <a:buSzPts val="1050"/>
              <a:buFont typeface="Noto Sans Symbols"/>
              <a:buChar char="–"/>
            </a:pPr>
            <a:r>
              <a:rPr lang="en-US" sz="1050">
                <a:solidFill>
                  <a:schemeClr val="dk1"/>
                </a:solidFill>
              </a:rPr>
              <a:t>Indicates copyright holder and permitted or restricted uses.</a:t>
            </a:r>
            <a:endParaRPr sz="1050"/>
          </a:p>
          <a:p>
            <a:pPr indent="-212979" lvl="1" marL="283464" rtl="0" algn="l">
              <a:spcBef>
                <a:spcPts val="600"/>
              </a:spcBef>
              <a:spcAft>
                <a:spcPts val="600"/>
              </a:spcAft>
              <a:buClr>
                <a:schemeClr val="dk1"/>
              </a:buClr>
              <a:buSzPts val="1050"/>
              <a:buFont typeface="Noto Sans Symbols"/>
              <a:buChar char="–"/>
            </a:pPr>
            <a:r>
              <a:rPr lang="en-US" sz="1050">
                <a:solidFill>
                  <a:schemeClr val="dk1"/>
                </a:solidFill>
              </a:rPr>
              <a:t>Must reflect media agreement &amp; release form requirements (if any).</a:t>
            </a:r>
            <a:endParaRPr sz="1050"/>
          </a:p>
        </p:txBody>
      </p:sp>
      <p:sp>
        <p:nvSpPr>
          <p:cNvPr id="408" name="Google Shape;408;p57"/>
          <p:cNvSpPr/>
          <p:nvPr/>
        </p:nvSpPr>
        <p:spPr>
          <a:xfrm>
            <a:off x="2203588" y="1171575"/>
            <a:ext cx="1828800" cy="914400"/>
          </a:xfrm>
          <a:prstGeom prst="rect">
            <a:avLst/>
          </a:prstGeom>
          <a:solidFill>
            <a:schemeClr val="lt1"/>
          </a:solid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t>Site Release form</a:t>
            </a:r>
            <a:endParaRPr b="1" sz="1200"/>
          </a:p>
          <a:p>
            <a:pPr indent="-197104" lvl="1" marL="283464" rtl="0" algn="l">
              <a:spcBef>
                <a:spcPts val="200"/>
              </a:spcBef>
              <a:spcAft>
                <a:spcPts val="0"/>
              </a:spcAft>
              <a:buClr>
                <a:schemeClr val="dk1"/>
              </a:buClr>
              <a:buSzPts val="800"/>
              <a:buFont typeface="Noto Sans Symbols"/>
              <a:buChar char="–"/>
            </a:pPr>
            <a:r>
              <a:rPr lang="en-US" sz="800">
                <a:solidFill>
                  <a:schemeClr val="dk1"/>
                </a:solidFill>
              </a:rPr>
              <a:t>Permits the FMNH to use media in agreed ways.</a:t>
            </a:r>
            <a:endParaRPr sz="800"/>
          </a:p>
          <a:p>
            <a:pPr indent="-197104" lvl="1" marL="283464" rtl="0" algn="l">
              <a:spcBef>
                <a:spcPts val="100"/>
              </a:spcBef>
              <a:spcAft>
                <a:spcPts val="100"/>
              </a:spcAft>
              <a:buClr>
                <a:schemeClr val="dk1"/>
              </a:buClr>
              <a:buSzPts val="800"/>
              <a:buFont typeface="Noto Sans Symbols"/>
              <a:buChar char="–"/>
            </a:pPr>
            <a:r>
              <a:rPr lang="en-US" sz="800">
                <a:solidFill>
                  <a:schemeClr val="dk1"/>
                </a:solidFill>
              </a:rPr>
              <a:t>e.g., Museum </a:t>
            </a:r>
            <a:r>
              <a:rPr b="1" lang="en-US" sz="800">
                <a:solidFill>
                  <a:srgbClr val="E69138"/>
                </a:solidFill>
              </a:rPr>
              <a:t>MUST</a:t>
            </a:r>
            <a:r>
              <a:rPr lang="en-US" sz="800">
                <a:solidFill>
                  <a:schemeClr val="dk1"/>
                </a:solidFill>
              </a:rPr>
              <a:t> include acknowledgement with use</a:t>
            </a:r>
            <a:endParaRPr sz="800"/>
          </a:p>
        </p:txBody>
      </p:sp>
      <p:sp>
        <p:nvSpPr>
          <p:cNvPr id="409" name="Google Shape;409;p57"/>
          <p:cNvSpPr/>
          <p:nvPr/>
        </p:nvSpPr>
        <p:spPr>
          <a:xfrm>
            <a:off x="4419600" y="1171575"/>
            <a:ext cx="1828800" cy="914400"/>
          </a:xfrm>
          <a:prstGeom prst="rect">
            <a:avLst/>
          </a:prstGeom>
          <a:solidFill>
            <a:schemeClr val="lt1"/>
          </a:solid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dk1"/>
                </a:solidFill>
                <a:uFill>
                  <a:noFill/>
                </a:uFill>
                <a:hlinkClick r:id="rId6">
                  <a:extLst>
                    <a:ext uri="{A12FA001-AC4F-418D-AE19-62706E023703}">
                      <ahyp:hlinkClr val="tx"/>
                    </a:ext>
                  </a:extLst>
                </a:hlinkClick>
              </a:rPr>
              <a:t>Person Release form</a:t>
            </a:r>
            <a:endParaRPr b="1" sz="1200">
              <a:solidFill>
                <a:schemeClr val="dk1"/>
              </a:solidFill>
            </a:endParaRPr>
          </a:p>
          <a:p>
            <a:pPr indent="-197104" lvl="1" marL="283464" rtl="0" algn="l">
              <a:spcBef>
                <a:spcPts val="200"/>
              </a:spcBef>
              <a:spcAft>
                <a:spcPts val="0"/>
              </a:spcAft>
              <a:buClr>
                <a:schemeClr val="dk1"/>
              </a:buClr>
              <a:buSzPts val="800"/>
              <a:buFont typeface="Noto Sans Symbols"/>
              <a:buChar char="–"/>
            </a:pPr>
            <a:r>
              <a:rPr lang="en-US" sz="800">
                <a:solidFill>
                  <a:schemeClr val="dk1"/>
                </a:solidFill>
              </a:rPr>
              <a:t>Permits the FMNH to use media for any purposes.</a:t>
            </a:r>
            <a:endParaRPr sz="800"/>
          </a:p>
          <a:p>
            <a:pPr indent="-197104" lvl="1" marL="283464" rtl="0" algn="l">
              <a:spcBef>
                <a:spcPts val="100"/>
              </a:spcBef>
              <a:spcAft>
                <a:spcPts val="100"/>
              </a:spcAft>
              <a:buClr>
                <a:schemeClr val="dk1"/>
              </a:buClr>
              <a:buSzPts val="800"/>
              <a:buFont typeface="Noto Sans Symbols"/>
              <a:buChar char="–"/>
            </a:pPr>
            <a:r>
              <a:rPr lang="en-US" sz="800">
                <a:solidFill>
                  <a:schemeClr val="dk1"/>
                </a:solidFill>
              </a:rPr>
              <a:t>i.e., Museum </a:t>
            </a:r>
            <a:r>
              <a:rPr b="1" lang="en-US" sz="800">
                <a:solidFill>
                  <a:schemeClr val="accent1"/>
                </a:solidFill>
              </a:rPr>
              <a:t>CAN</a:t>
            </a:r>
            <a:r>
              <a:rPr lang="en-US" sz="800">
                <a:solidFill>
                  <a:schemeClr val="dk1"/>
                </a:solidFill>
              </a:rPr>
              <a:t> use them for commercial purposes</a:t>
            </a:r>
            <a:endParaRPr sz="800"/>
          </a:p>
        </p:txBody>
      </p:sp>
      <p:sp>
        <p:nvSpPr>
          <p:cNvPr id="410" name="Google Shape;410;p57"/>
          <p:cNvSpPr/>
          <p:nvPr/>
        </p:nvSpPr>
        <p:spPr>
          <a:xfrm>
            <a:off x="4800575" y="2286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411" name="Google Shape;411;p57"/>
          <p:cNvSpPr/>
          <p:nvPr/>
        </p:nvSpPr>
        <p:spPr>
          <a:xfrm>
            <a:off x="4876775" y="3048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412" name="Google Shape;412;p57"/>
          <p:cNvSpPr/>
          <p:nvPr/>
        </p:nvSpPr>
        <p:spPr>
          <a:xfrm>
            <a:off x="4952975" y="381000"/>
            <a:ext cx="914400" cy="60960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People Photos</a:t>
            </a:r>
            <a:endParaRPr b="1" sz="1000">
              <a:solidFill>
                <a:schemeClr val="lt1"/>
              </a:solidFill>
            </a:endParaRPr>
          </a:p>
        </p:txBody>
      </p:sp>
      <p:grpSp>
        <p:nvGrpSpPr>
          <p:cNvPr id="413" name="Google Shape;413;p57"/>
          <p:cNvGrpSpPr/>
          <p:nvPr/>
        </p:nvGrpSpPr>
        <p:grpSpPr>
          <a:xfrm>
            <a:off x="6885000" y="228600"/>
            <a:ext cx="1066800" cy="762000"/>
            <a:chOff x="613225" y="1079700"/>
            <a:chExt cx="1066800" cy="762000"/>
          </a:xfrm>
        </p:grpSpPr>
        <p:sp>
          <p:nvSpPr>
            <p:cNvPr id="414" name="Google Shape;414;p57"/>
            <p:cNvSpPr/>
            <p:nvPr/>
          </p:nvSpPr>
          <p:spPr>
            <a:xfrm>
              <a:off x="613225" y="1079700"/>
              <a:ext cx="914400" cy="6096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endParaRPr>
            </a:p>
          </p:txBody>
        </p:sp>
        <p:sp>
          <p:nvSpPr>
            <p:cNvPr id="415" name="Google Shape;415;p57"/>
            <p:cNvSpPr/>
            <p:nvPr/>
          </p:nvSpPr>
          <p:spPr>
            <a:xfrm>
              <a:off x="689425" y="1155900"/>
              <a:ext cx="914400" cy="6096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endParaRPr>
            </a:p>
          </p:txBody>
        </p:sp>
        <p:sp>
          <p:nvSpPr>
            <p:cNvPr id="416" name="Google Shape;416;p57"/>
            <p:cNvSpPr/>
            <p:nvPr/>
          </p:nvSpPr>
          <p:spPr>
            <a:xfrm>
              <a:off x="765625" y="1232100"/>
              <a:ext cx="914400" cy="6096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FMNH Specimen Photos</a:t>
              </a:r>
              <a:endParaRPr b="1" sz="1000">
                <a:solidFill>
                  <a:schemeClr val="lt1"/>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8"/>
          <p:cNvSpPr/>
          <p:nvPr/>
        </p:nvSpPr>
        <p:spPr>
          <a:xfrm>
            <a:off x="3127313" y="2345563"/>
            <a:ext cx="2286000" cy="9144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371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US" sz="1200">
                <a:solidFill>
                  <a:schemeClr val="accent3"/>
                </a:solidFill>
              </a:rPr>
              <a:t>Museum</a:t>
            </a:r>
            <a:endParaRPr b="1" sz="1200">
              <a:solidFill>
                <a:schemeClr val="accent3"/>
              </a:solidFill>
            </a:endParaRPr>
          </a:p>
          <a:p>
            <a:pPr indent="0" lvl="0" marL="0" marR="0" rtl="0" algn="l">
              <a:lnSpc>
                <a:spcPct val="100000"/>
              </a:lnSpc>
              <a:spcBef>
                <a:spcPts val="200"/>
              </a:spcBef>
              <a:spcAft>
                <a:spcPts val="0"/>
              </a:spcAft>
              <a:buNone/>
            </a:pPr>
            <a:r>
              <a:rPr lang="en-US" sz="800">
                <a:solidFill>
                  <a:schemeClr val="accent3"/>
                </a:solidFill>
              </a:rPr>
              <a:t>Anyone working for the Museum – paid or not – if media use or management is in their scope of work for the museum.</a:t>
            </a:r>
            <a:endParaRPr sz="800">
              <a:solidFill>
                <a:schemeClr val="accent3"/>
              </a:solidFill>
            </a:endParaRPr>
          </a:p>
        </p:txBody>
      </p:sp>
      <p:sp>
        <p:nvSpPr>
          <p:cNvPr id="422" name="Google Shape;422;p58"/>
          <p:cNvSpPr/>
          <p:nvPr/>
        </p:nvSpPr>
        <p:spPr>
          <a:xfrm>
            <a:off x="6413187" y="2343150"/>
            <a:ext cx="2286000" cy="9144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82875" wrap="square" tIns="45700">
            <a:noAutofit/>
          </a:bodyPr>
          <a:lstStyle/>
          <a:p>
            <a:pPr indent="0" lvl="0" marL="0" marR="0" rtl="0" algn="ctr">
              <a:lnSpc>
                <a:spcPct val="100000"/>
              </a:lnSpc>
              <a:spcBef>
                <a:spcPts val="0"/>
              </a:spcBef>
              <a:spcAft>
                <a:spcPts val="0"/>
              </a:spcAft>
              <a:buNone/>
            </a:pPr>
            <a:r>
              <a:rPr b="1" lang="en-US" sz="1200">
                <a:solidFill>
                  <a:schemeClr val="accent5"/>
                </a:solidFill>
              </a:rPr>
              <a:t>Media Users</a:t>
            </a:r>
            <a:endParaRPr b="1" sz="1200">
              <a:solidFill>
                <a:schemeClr val="accent5"/>
              </a:solidFill>
            </a:endParaRPr>
          </a:p>
          <a:p>
            <a:pPr indent="0" lvl="0" marL="0" marR="0" rtl="0" algn="ctr">
              <a:lnSpc>
                <a:spcPct val="100000"/>
              </a:lnSpc>
              <a:spcBef>
                <a:spcPts val="200"/>
              </a:spcBef>
              <a:spcAft>
                <a:spcPts val="0"/>
              </a:spcAft>
              <a:buNone/>
            </a:pPr>
            <a:r>
              <a:rPr lang="en-US" sz="800">
                <a:solidFill>
                  <a:schemeClr val="accent5"/>
                </a:solidFill>
              </a:rPr>
              <a:t>Anyone using the media who isn’t its copyright holder</a:t>
            </a:r>
            <a:endParaRPr sz="800">
              <a:solidFill>
                <a:schemeClr val="accent5"/>
              </a:solidFill>
            </a:endParaRPr>
          </a:p>
        </p:txBody>
      </p:sp>
      <p:cxnSp>
        <p:nvCxnSpPr>
          <p:cNvPr id="423" name="Google Shape;423;p58"/>
          <p:cNvCxnSpPr>
            <a:stCxn id="424" idx="3"/>
            <a:endCxn id="421" idx="1"/>
          </p:cNvCxnSpPr>
          <p:nvPr/>
        </p:nvCxnSpPr>
        <p:spPr>
          <a:xfrm>
            <a:off x="2127478" y="2800350"/>
            <a:ext cx="999900" cy="2400"/>
          </a:xfrm>
          <a:prstGeom prst="straightConnector1">
            <a:avLst/>
          </a:prstGeom>
          <a:noFill/>
          <a:ln cap="flat" cmpd="sng" w="28575">
            <a:solidFill>
              <a:schemeClr val="accent3"/>
            </a:solidFill>
            <a:prstDash val="solid"/>
            <a:round/>
            <a:headEnd len="med" w="med" type="none"/>
            <a:tailEnd len="med" w="med" type="triangle"/>
          </a:ln>
        </p:spPr>
      </p:cxnSp>
      <p:cxnSp>
        <p:nvCxnSpPr>
          <p:cNvPr id="425" name="Google Shape;425;p58"/>
          <p:cNvCxnSpPr>
            <a:stCxn id="421" idx="3"/>
            <a:endCxn id="422" idx="1"/>
          </p:cNvCxnSpPr>
          <p:nvPr/>
        </p:nvCxnSpPr>
        <p:spPr>
          <a:xfrm flipH="1" rot="10800000">
            <a:off x="5413313" y="2800363"/>
            <a:ext cx="999900" cy="2400"/>
          </a:xfrm>
          <a:prstGeom prst="straightConnector1">
            <a:avLst/>
          </a:prstGeom>
          <a:noFill/>
          <a:ln cap="flat" cmpd="sng" w="28575">
            <a:solidFill>
              <a:schemeClr val="accent5"/>
            </a:solidFill>
            <a:prstDash val="solid"/>
            <a:round/>
            <a:headEnd len="med" w="med" type="none"/>
            <a:tailEnd len="med" w="med" type="triangle"/>
          </a:ln>
        </p:spPr>
      </p:cxnSp>
      <p:grpSp>
        <p:nvGrpSpPr>
          <p:cNvPr id="426" name="Google Shape;426;p58"/>
          <p:cNvGrpSpPr/>
          <p:nvPr/>
        </p:nvGrpSpPr>
        <p:grpSpPr>
          <a:xfrm>
            <a:off x="6885000" y="228600"/>
            <a:ext cx="1066800" cy="762000"/>
            <a:chOff x="613225" y="1079700"/>
            <a:chExt cx="1066800" cy="762000"/>
          </a:xfrm>
        </p:grpSpPr>
        <p:sp>
          <p:nvSpPr>
            <p:cNvPr id="427" name="Google Shape;427;p58"/>
            <p:cNvSpPr/>
            <p:nvPr/>
          </p:nvSpPr>
          <p:spPr>
            <a:xfrm>
              <a:off x="613225" y="10797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endParaRPr>
            </a:p>
          </p:txBody>
        </p:sp>
        <p:sp>
          <p:nvSpPr>
            <p:cNvPr id="428" name="Google Shape;428;p58"/>
            <p:cNvSpPr/>
            <p:nvPr/>
          </p:nvSpPr>
          <p:spPr>
            <a:xfrm>
              <a:off x="689425" y="11559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endParaRPr>
            </a:p>
          </p:txBody>
        </p:sp>
        <p:sp>
          <p:nvSpPr>
            <p:cNvPr id="429" name="Google Shape;429;p58"/>
            <p:cNvSpPr/>
            <p:nvPr/>
          </p:nvSpPr>
          <p:spPr>
            <a:xfrm>
              <a:off x="765625" y="12321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FMNH Specimen Photos</a:t>
              </a:r>
              <a:endParaRPr b="1" sz="1000">
                <a:solidFill>
                  <a:schemeClr val="lt1"/>
                </a:solidFill>
              </a:endParaRPr>
            </a:p>
          </p:txBody>
        </p:sp>
      </p:grpSp>
      <p:cxnSp>
        <p:nvCxnSpPr>
          <p:cNvPr id="430" name="Google Shape;430;p58"/>
          <p:cNvCxnSpPr>
            <a:stCxn id="431" idx="2"/>
            <a:endCxn id="421" idx="0"/>
          </p:cNvCxnSpPr>
          <p:nvPr/>
        </p:nvCxnSpPr>
        <p:spPr>
          <a:xfrm>
            <a:off x="3118013" y="2086063"/>
            <a:ext cx="1152300" cy="259500"/>
          </a:xfrm>
          <a:prstGeom prst="straightConnector1">
            <a:avLst/>
          </a:prstGeom>
          <a:noFill/>
          <a:ln cap="flat" cmpd="sng" w="19050">
            <a:solidFill>
              <a:schemeClr val="accent3"/>
            </a:solidFill>
            <a:prstDash val="solid"/>
            <a:round/>
            <a:headEnd len="med" w="med" type="none"/>
            <a:tailEnd len="med" w="med" type="triangle"/>
          </a:ln>
        </p:spPr>
      </p:cxnSp>
      <p:cxnSp>
        <p:nvCxnSpPr>
          <p:cNvPr id="432" name="Google Shape;432;p58"/>
          <p:cNvCxnSpPr>
            <a:stCxn id="433" idx="2"/>
            <a:endCxn id="421" idx="0"/>
          </p:cNvCxnSpPr>
          <p:nvPr/>
        </p:nvCxnSpPr>
        <p:spPr>
          <a:xfrm flipH="1">
            <a:off x="4270200" y="2085975"/>
            <a:ext cx="1063800" cy="259500"/>
          </a:xfrm>
          <a:prstGeom prst="straightConnector1">
            <a:avLst/>
          </a:prstGeom>
          <a:noFill/>
          <a:ln cap="flat" cmpd="sng" w="19050">
            <a:solidFill>
              <a:schemeClr val="accent3"/>
            </a:solidFill>
            <a:prstDash val="solid"/>
            <a:round/>
            <a:headEnd len="med" w="med" type="none"/>
            <a:tailEnd len="med" w="med" type="triangle"/>
          </a:ln>
        </p:spPr>
      </p:cxnSp>
      <p:cxnSp>
        <p:nvCxnSpPr>
          <p:cNvPr id="434" name="Google Shape;434;p58"/>
          <p:cNvCxnSpPr>
            <a:stCxn id="435" idx="2"/>
            <a:endCxn id="433" idx="0"/>
          </p:cNvCxnSpPr>
          <p:nvPr/>
        </p:nvCxnSpPr>
        <p:spPr>
          <a:xfrm>
            <a:off x="5333975" y="914400"/>
            <a:ext cx="0" cy="257100"/>
          </a:xfrm>
          <a:prstGeom prst="straightConnector1">
            <a:avLst/>
          </a:prstGeom>
          <a:noFill/>
          <a:ln cap="flat" cmpd="sng" w="19050">
            <a:solidFill>
              <a:schemeClr val="lt1"/>
            </a:solidFill>
            <a:prstDash val="solid"/>
            <a:round/>
            <a:headEnd len="med" w="med" type="none"/>
            <a:tailEnd len="med" w="med" type="none"/>
          </a:ln>
        </p:spPr>
      </p:cxnSp>
      <p:cxnSp>
        <p:nvCxnSpPr>
          <p:cNvPr id="436" name="Google Shape;436;p58"/>
          <p:cNvCxnSpPr>
            <a:stCxn id="437" idx="2"/>
            <a:endCxn id="431" idx="0"/>
          </p:cNvCxnSpPr>
          <p:nvPr/>
        </p:nvCxnSpPr>
        <p:spPr>
          <a:xfrm>
            <a:off x="3118000" y="914400"/>
            <a:ext cx="0" cy="257100"/>
          </a:xfrm>
          <a:prstGeom prst="straightConnector1">
            <a:avLst/>
          </a:prstGeom>
          <a:noFill/>
          <a:ln cap="flat" cmpd="sng" w="19050">
            <a:solidFill>
              <a:schemeClr val="lt1"/>
            </a:solidFill>
            <a:prstDash val="solid"/>
            <a:round/>
            <a:headEnd len="med" w="med" type="none"/>
            <a:tailEnd len="med" w="med" type="none"/>
          </a:ln>
        </p:spPr>
      </p:cxnSp>
      <p:sp>
        <p:nvSpPr>
          <p:cNvPr id="438" name="Google Shape;438;p58"/>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lang="en-US" sz="700"/>
              <a:t>For Site release forms: </a:t>
            </a:r>
            <a:r>
              <a:rPr lang="en-US" sz="700" u="sng">
                <a:solidFill>
                  <a:schemeClr val="hlink"/>
                </a:solidFill>
                <a:hlinkClick r:id="rId3"/>
              </a:rPr>
              <a:t>http://intranet.fieldmuseum.org/legaldepartment/node/7278</a:t>
            </a:r>
            <a:r>
              <a:rPr lang="en-US" sz="700"/>
              <a:t> &amp;/or contact the Legal department. </a:t>
            </a:r>
            <a:endParaRPr sz="700"/>
          </a:p>
          <a:p>
            <a:pPr indent="0" lvl="0" marL="0" marR="0" rtl="0" algn="l">
              <a:lnSpc>
                <a:spcPct val="100000"/>
              </a:lnSpc>
              <a:spcBef>
                <a:spcPts val="0"/>
              </a:spcBef>
              <a:spcAft>
                <a:spcPts val="0"/>
              </a:spcAft>
              <a:buClr>
                <a:srgbClr val="000000"/>
              </a:buClr>
              <a:buSzPts val="700"/>
              <a:buFont typeface="Arial"/>
              <a:buNone/>
            </a:pPr>
            <a:r>
              <a:rPr lang="en-US" sz="700"/>
              <a:t>For more information on how to archive media in EMu: </a:t>
            </a:r>
            <a:r>
              <a:rPr lang="en-US" sz="700" u="sng">
                <a:solidFill>
                  <a:schemeClr val="hlink"/>
                </a:solidFill>
                <a:hlinkClick r:id="rId4"/>
              </a:rPr>
              <a:t>https://drive.google.com/drive/folders/1M3EGqvyLY3gp1xaOvhD2ALGE7OX9Y_2l</a:t>
            </a:r>
            <a:endParaRPr b="0" i="0" sz="1400" u="none" cap="none" strike="noStrike">
              <a:solidFill>
                <a:srgbClr val="000000"/>
              </a:solidFill>
              <a:latin typeface="Arial"/>
              <a:ea typeface="Arial"/>
              <a:cs typeface="Arial"/>
              <a:sym typeface="Arial"/>
            </a:endParaRPr>
          </a:p>
        </p:txBody>
      </p:sp>
      <p:cxnSp>
        <p:nvCxnSpPr>
          <p:cNvPr id="439" name="Google Shape;439;p58"/>
          <p:cNvCxnSpPr/>
          <p:nvPr/>
        </p:nvCxnSpPr>
        <p:spPr>
          <a:xfrm>
            <a:off x="1060600" y="914400"/>
            <a:ext cx="0" cy="1424400"/>
          </a:xfrm>
          <a:prstGeom prst="straightConnector1">
            <a:avLst/>
          </a:prstGeom>
          <a:noFill/>
          <a:ln cap="flat" cmpd="sng" w="19050">
            <a:solidFill>
              <a:schemeClr val="lt1"/>
            </a:solidFill>
            <a:prstDash val="dash"/>
            <a:round/>
            <a:headEnd len="med" w="med" type="none"/>
            <a:tailEnd len="med" w="med" type="none"/>
          </a:ln>
        </p:spPr>
      </p:cxnSp>
      <p:cxnSp>
        <p:nvCxnSpPr>
          <p:cNvPr id="440" name="Google Shape;440;p58"/>
          <p:cNvCxnSpPr/>
          <p:nvPr/>
        </p:nvCxnSpPr>
        <p:spPr>
          <a:xfrm>
            <a:off x="2566350" y="2800169"/>
            <a:ext cx="0" cy="743400"/>
          </a:xfrm>
          <a:prstGeom prst="straightConnector1">
            <a:avLst/>
          </a:prstGeom>
          <a:noFill/>
          <a:ln cap="flat" cmpd="sng" w="28575">
            <a:solidFill>
              <a:schemeClr val="accent3"/>
            </a:solidFill>
            <a:prstDash val="solid"/>
            <a:round/>
            <a:headEnd len="med" w="med" type="none"/>
            <a:tailEnd len="med" w="med" type="none"/>
          </a:ln>
        </p:spPr>
      </p:cxnSp>
      <p:sp>
        <p:nvSpPr>
          <p:cNvPr id="441" name="Google Shape;441;p58"/>
          <p:cNvSpPr/>
          <p:nvPr/>
        </p:nvSpPr>
        <p:spPr>
          <a:xfrm>
            <a:off x="621775" y="3367175"/>
            <a:ext cx="3340500" cy="12273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300">
                <a:solidFill>
                  <a:schemeClr val="accent3"/>
                </a:solidFill>
              </a:rPr>
              <a:t>Media Agreement</a:t>
            </a:r>
            <a:endParaRPr b="1" sz="1300">
              <a:solidFill>
                <a:schemeClr val="accent3"/>
              </a:solidFill>
            </a:endParaRPr>
          </a:p>
          <a:p>
            <a:pPr indent="-216154" lvl="1" marL="283464" rtl="0" algn="l">
              <a:spcBef>
                <a:spcPts val="600"/>
              </a:spcBef>
              <a:spcAft>
                <a:spcPts val="0"/>
              </a:spcAft>
              <a:buClr>
                <a:schemeClr val="accent3"/>
              </a:buClr>
              <a:buSzPts val="1100"/>
              <a:buFont typeface="Noto Sans Symbols"/>
              <a:buChar char="–"/>
            </a:pPr>
            <a:r>
              <a:rPr lang="en-US" sz="1100">
                <a:solidFill>
                  <a:schemeClr val="accent3"/>
                </a:solidFill>
              </a:rPr>
              <a:t>Permits FMNH to use non-FMNH photos following agreement’s conditions.</a:t>
            </a:r>
            <a:endParaRPr sz="1100">
              <a:solidFill>
                <a:schemeClr val="accent3"/>
              </a:solidFill>
            </a:endParaRPr>
          </a:p>
          <a:p>
            <a:pPr indent="-209804" lvl="1" marL="283464" rtl="0" algn="l">
              <a:spcBef>
                <a:spcPts val="600"/>
              </a:spcBef>
              <a:spcAft>
                <a:spcPts val="600"/>
              </a:spcAft>
              <a:buClr>
                <a:schemeClr val="accent3"/>
              </a:buClr>
              <a:buSzPts val="1000"/>
              <a:buFont typeface="Noto Sans Symbols"/>
              <a:buChar char="–"/>
            </a:pPr>
            <a:r>
              <a:rPr lang="en-US" sz="1000">
                <a:solidFill>
                  <a:schemeClr val="accent3"/>
                </a:solidFill>
              </a:rPr>
              <a:t>e.g., “© Photographer, </a:t>
            </a:r>
            <a:r>
              <a:rPr lang="en-US" sz="1000" u="sng">
                <a:solidFill>
                  <a:schemeClr val="accent3"/>
                </a:solidFill>
                <a:hlinkClick r:id="rId5">
                  <a:extLst>
                    <a:ext uri="{A12FA001-AC4F-418D-AE19-62706E023703}">
                      <ahyp:hlinkClr val="tx"/>
                    </a:ext>
                  </a:extLst>
                </a:hlinkClick>
              </a:rPr>
              <a:t>CC BY-NC</a:t>
            </a:r>
            <a:r>
              <a:rPr lang="en-US" sz="1000">
                <a:solidFill>
                  <a:schemeClr val="accent3"/>
                </a:solidFill>
              </a:rPr>
              <a:t>” means FMNH </a:t>
            </a:r>
            <a:r>
              <a:rPr b="1" lang="en-US" sz="1000">
                <a:solidFill>
                  <a:schemeClr val="accent3"/>
                </a:solidFill>
              </a:rPr>
              <a:t>CANNOT</a:t>
            </a:r>
            <a:r>
              <a:rPr lang="en-US" sz="1000">
                <a:solidFill>
                  <a:schemeClr val="accent3"/>
                </a:solidFill>
              </a:rPr>
              <a:t> use photos for commercial purposes.</a:t>
            </a:r>
            <a:endParaRPr sz="1000">
              <a:solidFill>
                <a:schemeClr val="accent3"/>
              </a:solidFill>
            </a:endParaRPr>
          </a:p>
        </p:txBody>
      </p:sp>
      <p:cxnSp>
        <p:nvCxnSpPr>
          <p:cNvPr id="442" name="Google Shape;442;p58"/>
          <p:cNvCxnSpPr/>
          <p:nvPr/>
        </p:nvCxnSpPr>
        <p:spPr>
          <a:xfrm>
            <a:off x="5842950" y="2800169"/>
            <a:ext cx="0" cy="743400"/>
          </a:xfrm>
          <a:prstGeom prst="straightConnector1">
            <a:avLst/>
          </a:prstGeom>
          <a:noFill/>
          <a:ln cap="flat" cmpd="sng" w="28575">
            <a:solidFill>
              <a:schemeClr val="accent5"/>
            </a:solidFill>
            <a:prstDash val="solid"/>
            <a:round/>
            <a:headEnd len="med" w="med" type="none"/>
            <a:tailEnd len="med" w="med" type="none"/>
          </a:ln>
        </p:spPr>
      </p:cxnSp>
      <p:sp>
        <p:nvSpPr>
          <p:cNvPr id="443" name="Google Shape;443;p58"/>
          <p:cNvSpPr/>
          <p:nvPr/>
        </p:nvSpPr>
        <p:spPr>
          <a:xfrm>
            <a:off x="5035550" y="3367175"/>
            <a:ext cx="2843100" cy="1227300"/>
          </a:xfrm>
          <a:prstGeom prst="rect">
            <a:avLst/>
          </a:prstGeom>
          <a:solidFill>
            <a:schemeClr val="lt1"/>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300">
                <a:solidFill>
                  <a:schemeClr val="accent5"/>
                </a:solidFill>
              </a:rPr>
              <a:t>EMu Multimedia Rights record</a:t>
            </a:r>
            <a:endParaRPr b="1" sz="1300">
              <a:solidFill>
                <a:schemeClr val="accent5"/>
              </a:solidFill>
            </a:endParaRPr>
          </a:p>
          <a:p>
            <a:pPr indent="-212979" lvl="1" marL="283464" rtl="0" algn="l">
              <a:spcBef>
                <a:spcPts val="600"/>
              </a:spcBef>
              <a:spcAft>
                <a:spcPts val="0"/>
              </a:spcAft>
              <a:buClr>
                <a:schemeClr val="accent5"/>
              </a:buClr>
              <a:buSzPts val="1050"/>
              <a:buFont typeface="Noto Sans Symbols"/>
              <a:buChar char="–"/>
            </a:pPr>
            <a:r>
              <a:rPr lang="en-US" sz="1050">
                <a:solidFill>
                  <a:schemeClr val="accent5"/>
                </a:solidFill>
              </a:rPr>
              <a:t>Indicates copyright holder and permitted or restricted uses.</a:t>
            </a:r>
            <a:endParaRPr sz="1050">
              <a:solidFill>
                <a:schemeClr val="accent5"/>
              </a:solidFill>
            </a:endParaRPr>
          </a:p>
          <a:p>
            <a:pPr indent="-212979" lvl="1" marL="283464" rtl="0" algn="l">
              <a:spcBef>
                <a:spcPts val="600"/>
              </a:spcBef>
              <a:spcAft>
                <a:spcPts val="600"/>
              </a:spcAft>
              <a:buClr>
                <a:schemeClr val="accent5"/>
              </a:buClr>
              <a:buSzPts val="1050"/>
              <a:buFont typeface="Noto Sans Symbols"/>
              <a:buChar char="–"/>
            </a:pPr>
            <a:r>
              <a:rPr lang="en-US" sz="1050">
                <a:solidFill>
                  <a:schemeClr val="accent5"/>
                </a:solidFill>
              </a:rPr>
              <a:t>Must reflect media agreement &amp; release form requirements (if any).</a:t>
            </a:r>
            <a:endParaRPr sz="1050">
              <a:solidFill>
                <a:schemeClr val="accent5"/>
              </a:solidFill>
            </a:endParaRPr>
          </a:p>
        </p:txBody>
      </p:sp>
      <p:sp>
        <p:nvSpPr>
          <p:cNvPr id="424" name="Google Shape;424;p58"/>
          <p:cNvSpPr/>
          <p:nvPr/>
        </p:nvSpPr>
        <p:spPr>
          <a:xfrm>
            <a:off x="444778" y="2343150"/>
            <a:ext cx="1682700" cy="9144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45700" lIns="137150" spcFirstLastPara="1" rIns="137150" wrap="square" tIns="45700">
            <a:noAutofit/>
          </a:bodyPr>
          <a:lstStyle/>
          <a:p>
            <a:pPr indent="0" lvl="0" marL="0" marR="0" rtl="0" algn="ctr">
              <a:lnSpc>
                <a:spcPct val="100000"/>
              </a:lnSpc>
              <a:spcBef>
                <a:spcPts val="0"/>
              </a:spcBef>
              <a:spcAft>
                <a:spcPts val="0"/>
              </a:spcAft>
              <a:buNone/>
            </a:pPr>
            <a:r>
              <a:rPr b="1" lang="en-US" sz="1200">
                <a:solidFill>
                  <a:schemeClr val="lt1"/>
                </a:solidFill>
              </a:rPr>
              <a:t>Photographers</a:t>
            </a:r>
            <a:endParaRPr b="1" sz="1200">
              <a:solidFill>
                <a:schemeClr val="lt1"/>
              </a:solidFill>
            </a:endParaRPr>
          </a:p>
          <a:p>
            <a:pPr indent="0" lvl="0" marL="0" marR="0" rtl="0" algn="ctr">
              <a:lnSpc>
                <a:spcPct val="100000"/>
              </a:lnSpc>
              <a:spcBef>
                <a:spcPts val="200"/>
              </a:spcBef>
              <a:spcAft>
                <a:spcPts val="0"/>
              </a:spcAft>
              <a:buNone/>
            </a:pPr>
            <a:r>
              <a:rPr lang="en-US" sz="800">
                <a:solidFill>
                  <a:schemeClr val="lt1"/>
                </a:solidFill>
              </a:rPr>
              <a:t>Not Museum staff</a:t>
            </a:r>
            <a:endParaRPr sz="800">
              <a:solidFill>
                <a:schemeClr val="lt1"/>
              </a:solidFill>
            </a:endParaRPr>
          </a:p>
        </p:txBody>
      </p:sp>
      <p:grpSp>
        <p:nvGrpSpPr>
          <p:cNvPr id="444" name="Google Shape;444;p58"/>
          <p:cNvGrpSpPr/>
          <p:nvPr/>
        </p:nvGrpSpPr>
        <p:grpSpPr>
          <a:xfrm>
            <a:off x="444825" y="228600"/>
            <a:ext cx="1066800" cy="762000"/>
            <a:chOff x="613225" y="1079700"/>
            <a:chExt cx="1066800" cy="762000"/>
          </a:xfrm>
        </p:grpSpPr>
        <p:sp>
          <p:nvSpPr>
            <p:cNvPr id="445" name="Google Shape;445;p58"/>
            <p:cNvSpPr/>
            <p:nvPr/>
          </p:nvSpPr>
          <p:spPr>
            <a:xfrm>
              <a:off x="613225" y="10797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446" name="Google Shape;446;p58"/>
            <p:cNvSpPr/>
            <p:nvPr/>
          </p:nvSpPr>
          <p:spPr>
            <a:xfrm>
              <a:off x="689425" y="11559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447" name="Google Shape;447;p58"/>
            <p:cNvSpPr/>
            <p:nvPr/>
          </p:nvSpPr>
          <p:spPr>
            <a:xfrm>
              <a:off x="765625" y="12321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non-FMNH Photos</a:t>
              </a:r>
              <a:endParaRPr b="1" sz="1000">
                <a:solidFill>
                  <a:schemeClr val="lt1"/>
                </a:solidFill>
              </a:endParaRPr>
            </a:p>
          </p:txBody>
        </p:sp>
      </p:grpSp>
      <p:sp>
        <p:nvSpPr>
          <p:cNvPr id="448" name="Google Shape;448;p58"/>
          <p:cNvSpPr/>
          <p:nvPr/>
        </p:nvSpPr>
        <p:spPr>
          <a:xfrm>
            <a:off x="2584600" y="2286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437" name="Google Shape;437;p58"/>
          <p:cNvSpPr/>
          <p:nvPr/>
        </p:nvSpPr>
        <p:spPr>
          <a:xfrm>
            <a:off x="2660800" y="3048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449" name="Google Shape;449;p58"/>
          <p:cNvSpPr/>
          <p:nvPr/>
        </p:nvSpPr>
        <p:spPr>
          <a:xfrm>
            <a:off x="2737000" y="3810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Place Photos</a:t>
            </a:r>
            <a:endParaRPr b="1" sz="1000">
              <a:solidFill>
                <a:schemeClr val="lt1"/>
              </a:solidFill>
            </a:endParaRPr>
          </a:p>
        </p:txBody>
      </p:sp>
      <p:sp>
        <p:nvSpPr>
          <p:cNvPr id="450" name="Google Shape;450;p58"/>
          <p:cNvSpPr/>
          <p:nvPr/>
        </p:nvSpPr>
        <p:spPr>
          <a:xfrm>
            <a:off x="4800575" y="2286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435" name="Google Shape;435;p58"/>
          <p:cNvSpPr/>
          <p:nvPr/>
        </p:nvSpPr>
        <p:spPr>
          <a:xfrm>
            <a:off x="4876775" y="3048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endParaRPr>
          </a:p>
        </p:txBody>
      </p:sp>
      <p:sp>
        <p:nvSpPr>
          <p:cNvPr id="451" name="Google Shape;451;p58"/>
          <p:cNvSpPr/>
          <p:nvPr/>
        </p:nvSpPr>
        <p:spPr>
          <a:xfrm>
            <a:off x="4952975" y="381000"/>
            <a:ext cx="914400" cy="609600"/>
          </a:xfrm>
          <a:prstGeom prst="rect">
            <a:avLst/>
          </a:prstGeom>
          <a:solidFill>
            <a:srgbClr val="E7ECEA"/>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solidFill>
                  <a:schemeClr val="lt1"/>
                </a:solidFill>
              </a:rPr>
              <a:t>People Photos</a:t>
            </a:r>
            <a:endParaRPr b="1" sz="1000">
              <a:solidFill>
                <a:schemeClr val="lt1"/>
              </a:solidFill>
            </a:endParaRPr>
          </a:p>
        </p:txBody>
      </p:sp>
      <p:sp>
        <p:nvSpPr>
          <p:cNvPr id="433" name="Google Shape;433;p58"/>
          <p:cNvSpPr/>
          <p:nvPr/>
        </p:nvSpPr>
        <p:spPr>
          <a:xfrm>
            <a:off x="4419600" y="1171575"/>
            <a:ext cx="1828800" cy="9144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accent3"/>
                </a:solidFill>
              </a:rPr>
              <a:t>Person</a:t>
            </a:r>
            <a:r>
              <a:rPr b="1" lang="en-US" sz="1200">
                <a:solidFill>
                  <a:schemeClr val="accent3"/>
                </a:solidFill>
              </a:rPr>
              <a:t> Release form</a:t>
            </a:r>
            <a:endParaRPr b="1" sz="1200">
              <a:solidFill>
                <a:schemeClr val="accent3"/>
              </a:solidFill>
            </a:endParaRPr>
          </a:p>
          <a:p>
            <a:pPr indent="-197104" lvl="1" marL="283464" rtl="0" algn="l">
              <a:spcBef>
                <a:spcPts val="200"/>
              </a:spcBef>
              <a:spcAft>
                <a:spcPts val="0"/>
              </a:spcAft>
              <a:buClr>
                <a:schemeClr val="accent3"/>
              </a:buClr>
              <a:buSzPts val="800"/>
              <a:buFont typeface="Noto Sans Symbols"/>
              <a:buChar char="–"/>
            </a:pPr>
            <a:r>
              <a:rPr lang="en-US" sz="800">
                <a:solidFill>
                  <a:schemeClr val="accent3"/>
                </a:solidFill>
              </a:rPr>
              <a:t>Permits the FMNH to use media for any purposes.</a:t>
            </a:r>
            <a:endParaRPr sz="800">
              <a:solidFill>
                <a:schemeClr val="accent3"/>
              </a:solidFill>
            </a:endParaRPr>
          </a:p>
          <a:p>
            <a:pPr indent="-197104" lvl="1" marL="283464" rtl="0" algn="l">
              <a:spcBef>
                <a:spcPts val="100"/>
              </a:spcBef>
              <a:spcAft>
                <a:spcPts val="100"/>
              </a:spcAft>
              <a:buClr>
                <a:schemeClr val="accent3"/>
              </a:buClr>
              <a:buSzPts val="800"/>
              <a:buFont typeface="Noto Sans Symbols"/>
              <a:buChar char="–"/>
            </a:pPr>
            <a:r>
              <a:rPr lang="en-US" sz="800">
                <a:solidFill>
                  <a:schemeClr val="accent3"/>
                </a:solidFill>
              </a:rPr>
              <a:t>i.e., Museum </a:t>
            </a:r>
            <a:r>
              <a:rPr b="1" lang="en-US" sz="800">
                <a:solidFill>
                  <a:schemeClr val="accent3"/>
                </a:solidFill>
              </a:rPr>
              <a:t>CAN</a:t>
            </a:r>
            <a:r>
              <a:rPr lang="en-US" sz="800">
                <a:solidFill>
                  <a:schemeClr val="accent3"/>
                </a:solidFill>
              </a:rPr>
              <a:t> use them for commercial purposes</a:t>
            </a:r>
            <a:endParaRPr sz="800">
              <a:solidFill>
                <a:schemeClr val="accent3"/>
              </a:solidFill>
            </a:endParaRPr>
          </a:p>
        </p:txBody>
      </p:sp>
      <p:sp>
        <p:nvSpPr>
          <p:cNvPr id="452" name="Google Shape;452;p58"/>
          <p:cNvSpPr/>
          <p:nvPr/>
        </p:nvSpPr>
        <p:spPr>
          <a:xfrm>
            <a:off x="2203588" y="1171575"/>
            <a:ext cx="1828800" cy="9144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accent3"/>
                </a:solidFill>
              </a:rPr>
              <a:t>Site Release form</a:t>
            </a:r>
            <a:endParaRPr b="1" sz="1200">
              <a:solidFill>
                <a:schemeClr val="accent3"/>
              </a:solidFill>
            </a:endParaRPr>
          </a:p>
          <a:p>
            <a:pPr indent="-197104" lvl="1" marL="283464" rtl="0" algn="l">
              <a:spcBef>
                <a:spcPts val="200"/>
              </a:spcBef>
              <a:spcAft>
                <a:spcPts val="0"/>
              </a:spcAft>
              <a:buClr>
                <a:schemeClr val="accent3"/>
              </a:buClr>
              <a:buSzPts val="800"/>
              <a:buFont typeface="Noto Sans Symbols"/>
              <a:buChar char="–"/>
            </a:pPr>
            <a:r>
              <a:rPr lang="en-US" sz="800">
                <a:solidFill>
                  <a:schemeClr val="accent3"/>
                </a:solidFill>
              </a:rPr>
              <a:t>Permits the FMNH to use media in agreed ways.</a:t>
            </a:r>
            <a:endParaRPr sz="800">
              <a:solidFill>
                <a:schemeClr val="accent3"/>
              </a:solidFill>
            </a:endParaRPr>
          </a:p>
          <a:p>
            <a:pPr indent="-197104" lvl="1" marL="283464" rtl="0" algn="l">
              <a:spcBef>
                <a:spcPts val="100"/>
              </a:spcBef>
              <a:spcAft>
                <a:spcPts val="100"/>
              </a:spcAft>
              <a:buClr>
                <a:schemeClr val="accent3"/>
              </a:buClr>
              <a:buSzPts val="800"/>
              <a:buFont typeface="Noto Sans Symbols"/>
              <a:buChar char="–"/>
            </a:pPr>
            <a:r>
              <a:rPr lang="en-US" sz="800">
                <a:solidFill>
                  <a:schemeClr val="accent3"/>
                </a:solidFill>
              </a:rPr>
              <a:t>e.g., Museum </a:t>
            </a:r>
            <a:r>
              <a:rPr b="1" lang="en-US" sz="800">
                <a:solidFill>
                  <a:schemeClr val="accent3"/>
                </a:solidFill>
              </a:rPr>
              <a:t>MUST</a:t>
            </a:r>
            <a:r>
              <a:rPr lang="en-US" sz="800">
                <a:solidFill>
                  <a:schemeClr val="accent3"/>
                </a:solidFill>
              </a:rPr>
              <a:t> include acknowledgement with use</a:t>
            </a:r>
            <a:endParaRPr sz="800">
              <a:solidFill>
                <a:schemeClr val="accent3"/>
              </a:solidFill>
            </a:endParaRPr>
          </a:p>
        </p:txBody>
      </p:sp>
      <p:cxnSp>
        <p:nvCxnSpPr>
          <p:cNvPr id="453" name="Google Shape;453;p58"/>
          <p:cNvCxnSpPr>
            <a:stCxn id="441" idx="3"/>
            <a:endCxn id="443" idx="1"/>
          </p:cNvCxnSpPr>
          <p:nvPr/>
        </p:nvCxnSpPr>
        <p:spPr>
          <a:xfrm>
            <a:off x="3962275" y="3980825"/>
            <a:ext cx="1073400" cy="0"/>
          </a:xfrm>
          <a:prstGeom prst="straightConnector1">
            <a:avLst/>
          </a:prstGeom>
          <a:noFill/>
          <a:ln cap="flat" cmpd="sng" w="28575">
            <a:solidFill>
              <a:schemeClr val="accent3"/>
            </a:solidFill>
            <a:prstDash val="dash"/>
            <a:round/>
            <a:headEnd len="med" w="med" type="none"/>
            <a:tailEnd len="med" w="med" type="triangle"/>
          </a:ln>
        </p:spPr>
      </p:cxnSp>
      <p:sp>
        <p:nvSpPr>
          <p:cNvPr id="454" name="Google Shape;454;p58"/>
          <p:cNvSpPr/>
          <p:nvPr/>
        </p:nvSpPr>
        <p:spPr>
          <a:xfrm rot="-1279703">
            <a:off x="194403" y="1247086"/>
            <a:ext cx="1828641" cy="91437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
              </a:spcAft>
              <a:buNone/>
            </a:pPr>
            <a:r>
              <a:rPr lang="en-US" sz="1200">
                <a:solidFill>
                  <a:schemeClr val="accent3"/>
                </a:solidFill>
              </a:rPr>
              <a:t>How can the </a:t>
            </a:r>
            <a:r>
              <a:rPr b="1" lang="en-US" sz="1200">
                <a:solidFill>
                  <a:schemeClr val="accent3"/>
                </a:solidFill>
              </a:rPr>
              <a:t>Museum</a:t>
            </a:r>
            <a:r>
              <a:rPr lang="en-US" sz="1200">
                <a:solidFill>
                  <a:schemeClr val="accent3"/>
                </a:solidFill>
              </a:rPr>
              <a:t> use &amp; publish media?</a:t>
            </a:r>
            <a:endParaRPr sz="800">
              <a:solidFill>
                <a:schemeClr val="accent3"/>
              </a:solidFill>
            </a:endParaRPr>
          </a:p>
        </p:txBody>
      </p:sp>
      <p:sp>
        <p:nvSpPr>
          <p:cNvPr id="455" name="Google Shape;455;p58"/>
          <p:cNvSpPr/>
          <p:nvPr/>
        </p:nvSpPr>
        <p:spPr>
          <a:xfrm rot="1137845">
            <a:off x="6535509" y="1357395"/>
            <a:ext cx="2167549" cy="91447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
              </a:spcAft>
              <a:buNone/>
            </a:pPr>
            <a:r>
              <a:rPr lang="en-US" sz="1200">
                <a:solidFill>
                  <a:schemeClr val="accent5"/>
                </a:solidFill>
              </a:rPr>
              <a:t>How can </a:t>
            </a:r>
            <a:r>
              <a:rPr b="1" lang="en-US" sz="1200">
                <a:solidFill>
                  <a:schemeClr val="accent5"/>
                </a:solidFill>
              </a:rPr>
              <a:t>subsequent users</a:t>
            </a:r>
            <a:r>
              <a:rPr lang="en-US" sz="1200">
                <a:solidFill>
                  <a:schemeClr val="accent5"/>
                </a:solidFill>
              </a:rPr>
              <a:t> use &amp; publish media?</a:t>
            </a:r>
            <a:endParaRPr sz="800">
              <a:solidFill>
                <a:schemeClr val="accent5"/>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41"/>
          <p:cNvSpPr txBox="1"/>
          <p:nvPr/>
        </p:nvSpPr>
        <p:spPr>
          <a:xfrm>
            <a:off x="250826" y="268288"/>
            <a:ext cx="2160600" cy="1582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chemeClr val="accent1"/>
                </a:solidFill>
                <a:latin typeface="Arial"/>
                <a:ea typeface="Arial"/>
                <a:cs typeface="Arial"/>
                <a:sym typeface="Arial"/>
              </a:rPr>
              <a:t>Agenda</a:t>
            </a:r>
            <a:endParaRPr b="0" i="0" sz="2400" u="none" cap="none" strike="noStrike">
              <a:solidFill>
                <a:schemeClr val="accent1"/>
              </a:solidFill>
              <a:latin typeface="Arial"/>
              <a:ea typeface="Arial"/>
              <a:cs typeface="Arial"/>
              <a:sym typeface="Arial"/>
            </a:endParaRPr>
          </a:p>
        </p:txBody>
      </p:sp>
      <p:grpSp>
        <p:nvGrpSpPr>
          <p:cNvPr id="186" name="Google Shape;186;p41"/>
          <p:cNvGrpSpPr/>
          <p:nvPr/>
        </p:nvGrpSpPr>
        <p:grpSpPr>
          <a:xfrm>
            <a:off x="1179386" y="1246019"/>
            <a:ext cx="7560857" cy="2132181"/>
            <a:chOff x="3132138" y="1396723"/>
            <a:chExt cx="5616444" cy="2132181"/>
          </a:xfrm>
        </p:grpSpPr>
        <p:sp>
          <p:nvSpPr>
            <p:cNvPr id="187" name="Google Shape;187;p41"/>
            <p:cNvSpPr txBox="1"/>
            <p:nvPr/>
          </p:nvSpPr>
          <p:spPr>
            <a:xfrm>
              <a:off x="3132138" y="1396724"/>
              <a:ext cx="4813500" cy="528900"/>
            </a:xfrm>
            <a:prstGeom prst="rect">
              <a:avLst/>
            </a:prstGeom>
            <a:noFill/>
            <a:ln>
              <a:noFill/>
            </a:ln>
          </p:spPr>
          <p:txBody>
            <a:bodyPr anchorCtr="0" anchor="ctr"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rPr lang="en-US" sz="1600">
                  <a:solidFill>
                    <a:schemeClr val="dk1"/>
                  </a:solidFill>
                </a:rPr>
                <a:t>DAMS</a:t>
              </a:r>
              <a:endParaRPr b="0" i="0" sz="1100" u="none" cap="none" strike="noStrike">
                <a:solidFill>
                  <a:srgbClr val="000000"/>
                </a:solidFill>
                <a:latin typeface="Arial"/>
                <a:ea typeface="Arial"/>
                <a:cs typeface="Arial"/>
                <a:sym typeface="Arial"/>
              </a:endParaRPr>
            </a:p>
          </p:txBody>
        </p:sp>
        <p:sp>
          <p:nvSpPr>
            <p:cNvPr id="188" name="Google Shape;188;p41"/>
            <p:cNvSpPr txBox="1"/>
            <p:nvPr/>
          </p:nvSpPr>
          <p:spPr>
            <a:xfrm>
              <a:off x="7870482" y="1396724"/>
              <a:ext cx="878100" cy="5289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01</a:t>
              </a:r>
              <a:endParaRPr b="1" i="0" sz="3200" u="none" cap="none" strike="noStrike">
                <a:solidFill>
                  <a:schemeClr val="dk2"/>
                </a:solidFill>
                <a:latin typeface="Arial"/>
                <a:ea typeface="Arial"/>
                <a:cs typeface="Arial"/>
                <a:sym typeface="Arial"/>
              </a:endParaRPr>
            </a:p>
          </p:txBody>
        </p:sp>
        <p:sp>
          <p:nvSpPr>
            <p:cNvPr id="189" name="Google Shape;189;p41"/>
            <p:cNvSpPr txBox="1"/>
            <p:nvPr/>
          </p:nvSpPr>
          <p:spPr>
            <a:xfrm>
              <a:off x="3132138" y="1925530"/>
              <a:ext cx="4813500" cy="511800"/>
            </a:xfrm>
            <a:prstGeom prst="rect">
              <a:avLst/>
            </a:prstGeom>
            <a:noFill/>
            <a:ln>
              <a:noFill/>
            </a:ln>
          </p:spPr>
          <p:txBody>
            <a:bodyPr anchorCtr="0" anchor="ctr"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rPr lang="en-US" sz="1600">
                  <a:solidFill>
                    <a:schemeClr val="dk1"/>
                  </a:solidFill>
                </a:rPr>
                <a:t>Licenses and Documentation</a:t>
              </a:r>
              <a:endParaRPr b="0" i="0" sz="1100" u="none" cap="none" strike="noStrike">
                <a:solidFill>
                  <a:srgbClr val="000000"/>
                </a:solidFill>
                <a:latin typeface="Arial"/>
                <a:ea typeface="Arial"/>
                <a:cs typeface="Arial"/>
                <a:sym typeface="Arial"/>
              </a:endParaRPr>
            </a:p>
          </p:txBody>
        </p:sp>
        <p:sp>
          <p:nvSpPr>
            <p:cNvPr id="190" name="Google Shape;190;p41"/>
            <p:cNvSpPr txBox="1"/>
            <p:nvPr/>
          </p:nvSpPr>
          <p:spPr>
            <a:xfrm>
              <a:off x="7870482" y="1925530"/>
              <a:ext cx="878100" cy="5049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02</a:t>
              </a:r>
              <a:endParaRPr b="1" i="0" sz="3200" u="none" cap="none" strike="noStrike">
                <a:solidFill>
                  <a:schemeClr val="dk2"/>
                </a:solidFill>
                <a:latin typeface="Arial"/>
                <a:ea typeface="Arial"/>
                <a:cs typeface="Arial"/>
                <a:sym typeface="Arial"/>
              </a:endParaRPr>
            </a:p>
          </p:txBody>
        </p:sp>
        <p:sp>
          <p:nvSpPr>
            <p:cNvPr id="191" name="Google Shape;191;p41"/>
            <p:cNvSpPr txBox="1"/>
            <p:nvPr/>
          </p:nvSpPr>
          <p:spPr>
            <a:xfrm>
              <a:off x="3132138" y="2437258"/>
              <a:ext cx="4813500" cy="522000"/>
            </a:xfrm>
            <a:prstGeom prst="rect">
              <a:avLst/>
            </a:prstGeom>
            <a:noFill/>
            <a:ln>
              <a:noFill/>
            </a:ln>
          </p:spPr>
          <p:txBody>
            <a:bodyPr anchorCtr="0" anchor="ctr"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rPr lang="en-US" sz="1600">
                  <a:solidFill>
                    <a:schemeClr val="dk1"/>
                  </a:solidFill>
                </a:rPr>
                <a:t>EMu Collections</a:t>
              </a:r>
              <a:endParaRPr b="0" i="0" sz="1100" u="none" cap="none" strike="noStrike">
                <a:solidFill>
                  <a:srgbClr val="000000"/>
                </a:solidFill>
                <a:latin typeface="Arial"/>
                <a:ea typeface="Arial"/>
                <a:cs typeface="Arial"/>
                <a:sym typeface="Arial"/>
              </a:endParaRPr>
            </a:p>
          </p:txBody>
        </p:sp>
        <p:sp>
          <p:nvSpPr>
            <p:cNvPr id="192" name="Google Shape;192;p41"/>
            <p:cNvSpPr txBox="1"/>
            <p:nvPr/>
          </p:nvSpPr>
          <p:spPr>
            <a:xfrm>
              <a:off x="7870482" y="2430355"/>
              <a:ext cx="878100" cy="5289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03</a:t>
              </a:r>
              <a:endParaRPr b="1" i="0" sz="3200" u="none" cap="none" strike="noStrike">
                <a:solidFill>
                  <a:schemeClr val="dk2"/>
                </a:solidFill>
                <a:latin typeface="Arial"/>
                <a:ea typeface="Arial"/>
                <a:cs typeface="Arial"/>
                <a:sym typeface="Arial"/>
              </a:endParaRPr>
            </a:p>
          </p:txBody>
        </p:sp>
        <p:sp>
          <p:nvSpPr>
            <p:cNvPr id="193" name="Google Shape;193;p41"/>
            <p:cNvSpPr txBox="1"/>
            <p:nvPr/>
          </p:nvSpPr>
          <p:spPr>
            <a:xfrm>
              <a:off x="3132138" y="2983358"/>
              <a:ext cx="4813500" cy="5328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chemeClr val="dk1"/>
                </a:buClr>
                <a:buSzPts val="2000"/>
                <a:buFont typeface="Arial"/>
                <a:buNone/>
              </a:pPr>
              <a:r>
                <a:rPr lang="en-US" sz="1600">
                  <a:solidFill>
                    <a:schemeClr val="dk1"/>
                  </a:solidFill>
                </a:rPr>
                <a:t>Questions and Resources</a:t>
              </a:r>
              <a:endParaRPr b="0" i="0" sz="1100" u="none" cap="none" strike="noStrike">
                <a:solidFill>
                  <a:srgbClr val="000000"/>
                </a:solidFill>
                <a:latin typeface="Arial"/>
                <a:ea typeface="Arial"/>
                <a:cs typeface="Arial"/>
                <a:sym typeface="Arial"/>
              </a:endParaRPr>
            </a:p>
          </p:txBody>
        </p:sp>
        <p:sp>
          <p:nvSpPr>
            <p:cNvPr id="194" name="Google Shape;194;p41"/>
            <p:cNvSpPr txBox="1"/>
            <p:nvPr/>
          </p:nvSpPr>
          <p:spPr>
            <a:xfrm>
              <a:off x="7870482" y="2981051"/>
              <a:ext cx="878100" cy="5478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04</a:t>
              </a:r>
              <a:endParaRPr b="1" i="0" sz="3200" u="none" cap="none" strike="noStrike">
                <a:solidFill>
                  <a:schemeClr val="dk2"/>
                </a:solidFill>
                <a:latin typeface="Arial"/>
                <a:ea typeface="Arial"/>
                <a:cs typeface="Arial"/>
                <a:sym typeface="Arial"/>
              </a:endParaRPr>
            </a:p>
          </p:txBody>
        </p:sp>
        <p:grpSp>
          <p:nvGrpSpPr>
            <p:cNvPr id="195" name="Google Shape;195;p41"/>
            <p:cNvGrpSpPr/>
            <p:nvPr/>
          </p:nvGrpSpPr>
          <p:grpSpPr>
            <a:xfrm>
              <a:off x="3132174" y="1396723"/>
              <a:ext cx="5616279" cy="2132181"/>
              <a:chOff x="409325" y="1842994"/>
              <a:chExt cx="5531100" cy="2132181"/>
            </a:xfrm>
          </p:grpSpPr>
          <p:cxnSp>
            <p:nvCxnSpPr>
              <p:cNvPr id="196" name="Google Shape;196;p41"/>
              <p:cNvCxnSpPr/>
              <p:nvPr/>
            </p:nvCxnSpPr>
            <p:spPr>
              <a:xfrm rot="10800000">
                <a:off x="409325" y="1842994"/>
                <a:ext cx="5531100" cy="0"/>
              </a:xfrm>
              <a:prstGeom prst="straightConnector1">
                <a:avLst/>
              </a:prstGeom>
              <a:noFill/>
              <a:ln cap="flat" cmpd="sng" w="9525">
                <a:solidFill>
                  <a:srgbClr val="A5A5A5"/>
                </a:solidFill>
                <a:prstDash val="solid"/>
                <a:round/>
                <a:headEnd len="sm" w="sm" type="none"/>
                <a:tailEnd len="sm" w="sm" type="none"/>
              </a:ln>
            </p:spPr>
          </p:cxnSp>
          <p:cxnSp>
            <p:nvCxnSpPr>
              <p:cNvPr id="197" name="Google Shape;197;p41"/>
              <p:cNvCxnSpPr/>
              <p:nvPr/>
            </p:nvCxnSpPr>
            <p:spPr>
              <a:xfrm rot="10800000">
                <a:off x="409325" y="2372412"/>
                <a:ext cx="5531100" cy="0"/>
              </a:xfrm>
              <a:prstGeom prst="straightConnector1">
                <a:avLst/>
              </a:prstGeom>
              <a:noFill/>
              <a:ln cap="flat" cmpd="sng" w="9525">
                <a:solidFill>
                  <a:srgbClr val="A5A5A5"/>
                </a:solidFill>
                <a:prstDash val="solid"/>
                <a:round/>
                <a:headEnd len="sm" w="sm" type="none"/>
                <a:tailEnd len="sm" w="sm" type="none"/>
              </a:ln>
            </p:spPr>
          </p:cxnSp>
          <p:cxnSp>
            <p:nvCxnSpPr>
              <p:cNvPr id="198" name="Google Shape;198;p41"/>
              <p:cNvCxnSpPr/>
              <p:nvPr/>
            </p:nvCxnSpPr>
            <p:spPr>
              <a:xfrm rot="10800000">
                <a:off x="409325" y="2876625"/>
                <a:ext cx="5531100" cy="0"/>
              </a:xfrm>
              <a:prstGeom prst="straightConnector1">
                <a:avLst/>
              </a:prstGeom>
              <a:noFill/>
              <a:ln cap="flat" cmpd="sng" w="9525">
                <a:solidFill>
                  <a:srgbClr val="A5A5A5"/>
                </a:solidFill>
                <a:prstDash val="solid"/>
                <a:round/>
                <a:headEnd len="sm" w="sm" type="none"/>
                <a:tailEnd len="sm" w="sm" type="none"/>
              </a:ln>
            </p:spPr>
          </p:cxnSp>
          <p:cxnSp>
            <p:nvCxnSpPr>
              <p:cNvPr id="199" name="Google Shape;199;p41"/>
              <p:cNvCxnSpPr/>
              <p:nvPr/>
            </p:nvCxnSpPr>
            <p:spPr>
              <a:xfrm rot="10800000">
                <a:off x="409325" y="3416375"/>
                <a:ext cx="5531100" cy="0"/>
              </a:xfrm>
              <a:prstGeom prst="straightConnector1">
                <a:avLst/>
              </a:prstGeom>
              <a:noFill/>
              <a:ln cap="flat" cmpd="sng" w="9525">
                <a:solidFill>
                  <a:srgbClr val="A5A5A5"/>
                </a:solidFill>
                <a:prstDash val="solid"/>
                <a:round/>
                <a:headEnd len="sm" w="sm" type="none"/>
                <a:tailEnd len="sm" w="sm" type="none"/>
              </a:ln>
            </p:spPr>
          </p:cxnSp>
          <p:cxnSp>
            <p:nvCxnSpPr>
              <p:cNvPr id="200" name="Google Shape;200;p41"/>
              <p:cNvCxnSpPr/>
              <p:nvPr/>
            </p:nvCxnSpPr>
            <p:spPr>
              <a:xfrm rot="10800000">
                <a:off x="409325" y="3975175"/>
                <a:ext cx="5531100" cy="0"/>
              </a:xfrm>
              <a:prstGeom prst="straightConnector1">
                <a:avLst/>
              </a:prstGeom>
              <a:noFill/>
              <a:ln cap="flat" cmpd="sng" w="9525">
                <a:solidFill>
                  <a:srgbClr val="A5A5A5"/>
                </a:solidFill>
                <a:prstDash val="solid"/>
                <a:round/>
                <a:headEnd len="sm" w="sm" type="none"/>
                <a:tailEnd len="sm" w="sm" type="none"/>
              </a:ln>
            </p:spPr>
          </p:cxnSp>
        </p:grpSp>
      </p:grpSp>
      <p:sp>
        <p:nvSpPr>
          <p:cNvPr id="201" name="Google Shape;201;p41"/>
          <p:cNvSpPr txBox="1"/>
          <p:nvPr/>
        </p:nvSpPr>
        <p:spPr>
          <a:xfrm>
            <a:off x="1179386" y="3378204"/>
            <a:ext cx="6480000" cy="532800"/>
          </a:xfrm>
          <a:prstGeom prst="rect">
            <a:avLst/>
          </a:prstGeom>
          <a:noFill/>
          <a:ln>
            <a:noFill/>
          </a:ln>
        </p:spPr>
        <p:txBody>
          <a:bodyPr anchorCtr="0" anchor="ctr"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t/>
            </a:r>
            <a:endParaRPr b="0" i="0" sz="1100" u="none" cap="none" strike="noStrike">
              <a:solidFill>
                <a:srgbClr val="000000"/>
              </a:solidFill>
              <a:latin typeface="Arial"/>
              <a:ea typeface="Arial"/>
              <a:cs typeface="Arial"/>
              <a:sym typeface="Arial"/>
            </a:endParaRPr>
          </a:p>
        </p:txBody>
      </p:sp>
      <p:sp>
        <p:nvSpPr>
          <p:cNvPr id="202" name="Google Shape;202;p41"/>
          <p:cNvSpPr txBox="1"/>
          <p:nvPr/>
        </p:nvSpPr>
        <p:spPr>
          <a:xfrm>
            <a:off x="7558245" y="3370697"/>
            <a:ext cx="1182000" cy="5478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t/>
            </a:r>
            <a:endParaRPr b="1" i="0" sz="3200" u="none" cap="none" strike="noStrik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9"/>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EMu Collections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0"/>
          <p:cNvSpPr txBox="1"/>
          <p:nvPr>
            <p:ph idx="1" type="body"/>
          </p:nvPr>
        </p:nvSpPr>
        <p:spPr>
          <a:xfrm>
            <a:off x="818900" y="1076275"/>
            <a:ext cx="7075200" cy="14193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US" sz="1500">
                <a:solidFill>
                  <a:srgbClr val="000000"/>
                </a:solidFill>
              </a:rPr>
              <a:t>Research Projects:</a:t>
            </a:r>
            <a:r>
              <a:rPr lang="en-US" sz="1500"/>
              <a:t>  </a:t>
            </a:r>
            <a:r>
              <a:rPr lang="en-US" sz="1500" u="sng">
                <a:solidFill>
                  <a:schemeClr val="accent5"/>
                </a:solidFill>
                <a:hlinkClick r:id="rId3">
                  <a:extLst>
                    <a:ext uri="{A12FA001-AC4F-418D-AE19-62706E023703}">
                      <ahyp:hlinkClr val="tx"/>
                    </a:ext>
                  </a:extLst>
                </a:hlinkClick>
              </a:rPr>
              <a:t>pj.fieldmuseum.org</a:t>
            </a:r>
            <a:r>
              <a:rPr lang="en-US" sz="1500">
                <a:solidFill>
                  <a:schemeClr val="dk1"/>
                </a:solidFill>
              </a:rPr>
              <a:t>  </a:t>
            </a:r>
            <a:endParaRPr sz="1500">
              <a:solidFill>
                <a:schemeClr val="dk1"/>
              </a:solidFill>
            </a:endParaRPr>
          </a:p>
          <a:p>
            <a:pPr indent="-323850" lvl="0" marL="457200" rtl="0" algn="l">
              <a:spcBef>
                <a:spcPts val="0"/>
              </a:spcBef>
              <a:spcAft>
                <a:spcPts val="0"/>
              </a:spcAft>
              <a:buSzPts val="1500"/>
              <a:buChar char="-"/>
            </a:pPr>
            <a:r>
              <a:rPr lang="en-US" sz="1500">
                <a:solidFill>
                  <a:schemeClr val="dk1"/>
                </a:solidFill>
              </a:rPr>
              <a:t>General Multimedia: </a:t>
            </a:r>
            <a:r>
              <a:rPr lang="en-US" sz="1500" u="sng">
                <a:solidFill>
                  <a:schemeClr val="accent5"/>
                </a:solidFill>
                <a:hlinkClick r:id="rId4">
                  <a:extLst>
                    <a:ext uri="{A12FA001-AC4F-418D-AE19-62706E023703}">
                      <ahyp:hlinkClr val="tx"/>
                    </a:ext>
                  </a:extLst>
                </a:hlinkClick>
              </a:rPr>
              <a:t>mm.fieldmuseum.org/search</a:t>
            </a:r>
            <a:endParaRPr sz="1100">
              <a:solidFill>
                <a:schemeClr val="dk1"/>
              </a:solidFill>
            </a:endParaRPr>
          </a:p>
          <a:p>
            <a:pPr indent="-323850" lvl="0" marL="457200" rtl="0" algn="l">
              <a:spcBef>
                <a:spcPts val="1000"/>
              </a:spcBef>
              <a:spcAft>
                <a:spcPts val="0"/>
              </a:spcAft>
              <a:buSzPts val="1500"/>
              <a:buChar char="-"/>
            </a:pPr>
            <a:r>
              <a:rPr lang="en-US" sz="1500">
                <a:solidFill>
                  <a:schemeClr val="dk1"/>
                </a:solidFill>
              </a:rPr>
              <a:t>Narrative-related &amp; co-curation projects</a:t>
            </a:r>
            <a:endParaRPr sz="1500">
              <a:solidFill>
                <a:schemeClr val="dk1"/>
              </a:solidFill>
            </a:endParaRPr>
          </a:p>
          <a:p>
            <a:pPr indent="-298450" lvl="1" marL="914400" rtl="0" algn="l">
              <a:spcBef>
                <a:spcPts val="0"/>
              </a:spcBef>
              <a:spcAft>
                <a:spcPts val="0"/>
              </a:spcAft>
              <a:buSzPts val="1100"/>
              <a:buChar char="-"/>
            </a:pPr>
            <a:r>
              <a:rPr b="1" lang="en-US" sz="1100" u="sng">
                <a:solidFill>
                  <a:schemeClr val="accent5"/>
                </a:solidFill>
                <a:hlinkClick r:id="rId5">
                  <a:extLst>
                    <a:ext uri="{A12FA001-AC4F-418D-AE19-62706E023703}">
                      <ahyp:hlinkClr val="tx"/>
                    </a:ext>
                  </a:extLst>
                </a:hlinkClick>
              </a:rPr>
              <a:t>Philippines</a:t>
            </a:r>
            <a:r>
              <a:rPr lang="en-US" sz="1100" u="sng">
                <a:solidFill>
                  <a:schemeClr val="accent5"/>
                </a:solidFill>
                <a:hlinkClick r:id="rId6">
                  <a:extLst>
                    <a:ext uri="{A12FA001-AC4F-418D-AE19-62706E023703}">
                      <ahyp:hlinkClr val="tx"/>
                    </a:ext>
                  </a:extLst>
                </a:hlinkClick>
              </a:rPr>
              <a:t>.fieldmuseum.org/</a:t>
            </a:r>
            <a:endParaRPr/>
          </a:p>
          <a:p>
            <a:pPr indent="-298450" lvl="1" marL="914400" rtl="0" algn="l">
              <a:spcBef>
                <a:spcPts val="0"/>
              </a:spcBef>
              <a:spcAft>
                <a:spcPts val="0"/>
              </a:spcAft>
              <a:buSzPts val="1100"/>
              <a:buChar char="-"/>
            </a:pPr>
            <a:r>
              <a:rPr b="1" lang="en-US" sz="1100" u="sng">
                <a:solidFill>
                  <a:schemeClr val="accent5"/>
                </a:solidFill>
                <a:hlinkClick r:id="rId7">
                  <a:extLst>
                    <a:ext uri="{A12FA001-AC4F-418D-AE19-62706E023703}">
                      <ahyp:hlinkClr val="tx"/>
                    </a:ext>
                  </a:extLst>
                </a:hlinkClick>
              </a:rPr>
              <a:t>Silurian-reef</a:t>
            </a:r>
            <a:r>
              <a:rPr lang="en-US" sz="1100" u="sng">
                <a:solidFill>
                  <a:schemeClr val="accent5"/>
                </a:solidFill>
                <a:hlinkClick r:id="rId8">
                  <a:extLst>
                    <a:ext uri="{A12FA001-AC4F-418D-AE19-62706E023703}">
                      <ahyp:hlinkClr val="tx"/>
                    </a:ext>
                  </a:extLst>
                </a:hlinkClick>
              </a:rPr>
              <a:t>.fieldmuseum.org/</a:t>
            </a:r>
            <a:endParaRPr/>
          </a:p>
          <a:p>
            <a:pPr indent="0" lvl="0" marL="0" rtl="0" algn="l">
              <a:spcBef>
                <a:spcPts val="0"/>
              </a:spcBef>
              <a:spcAft>
                <a:spcPts val="0"/>
              </a:spcAft>
              <a:buNone/>
            </a:pPr>
            <a:r>
              <a:t/>
            </a:r>
            <a:endParaRPr/>
          </a:p>
        </p:txBody>
      </p:sp>
      <p:sp>
        <p:nvSpPr>
          <p:cNvPr id="467" name="Google Shape;467;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Departments that upload non-collection MM in EMu</a:t>
            </a:r>
            <a:endParaRPr/>
          </a:p>
        </p:txBody>
      </p:sp>
      <p:sp>
        <p:nvSpPr>
          <p:cNvPr id="468" name="Google Shape;468;p60"/>
          <p:cNvSpPr txBox="1"/>
          <p:nvPr/>
        </p:nvSpPr>
        <p:spPr>
          <a:xfrm>
            <a:off x="128075" y="2603350"/>
            <a:ext cx="8520600" cy="24558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chemeClr val="dk2"/>
              </a:buClr>
              <a:buSzPts val="1300"/>
              <a:buChar char="-"/>
            </a:pPr>
            <a:r>
              <a:rPr b="1" lang="en-US" sz="1300">
                <a:solidFill>
                  <a:schemeClr val="dk1"/>
                </a:solidFill>
              </a:rPr>
              <a:t>Action</a:t>
            </a:r>
            <a:r>
              <a:rPr lang="en-US" sz="1300">
                <a:solidFill>
                  <a:schemeClr val="dk1"/>
                </a:solidFill>
              </a:rPr>
              <a:t> - have Event-related media -- Search </a:t>
            </a:r>
            <a:r>
              <a:rPr b="1" lang="en-US" sz="1300" u="sng">
                <a:solidFill>
                  <a:schemeClr val="accent5"/>
                </a:solidFill>
                <a:hlinkClick r:id="rId9">
                  <a:extLst>
                    <a:ext uri="{A12FA001-AC4F-418D-AE19-62706E023703}">
                      <ahyp:hlinkClr val="tx"/>
                    </a:ext>
                  </a:extLst>
                </a:hlinkClick>
              </a:rPr>
              <a:t>PJ</a:t>
            </a:r>
            <a:r>
              <a:rPr lang="en-US" sz="1300">
                <a:solidFill>
                  <a:schemeClr val="dk1"/>
                </a:solidFill>
              </a:rPr>
              <a:t> for “Rapid Inventory”</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rPr>
              <a:t>Photo Archives</a:t>
            </a:r>
            <a:r>
              <a:rPr lang="en-US" sz="1300">
                <a:solidFill>
                  <a:schemeClr val="dk1"/>
                </a:solidFill>
              </a:rPr>
              <a:t> - have Event-related media -- Search </a:t>
            </a:r>
            <a:r>
              <a:rPr b="1" lang="en-US" sz="1300" u="sng">
                <a:solidFill>
                  <a:schemeClr val="accent5"/>
                </a:solidFill>
                <a:hlinkClick r:id="rId10">
                  <a:extLst>
                    <a:ext uri="{A12FA001-AC4F-418D-AE19-62706E023703}">
                      <ahyp:hlinkClr val="tx"/>
                    </a:ext>
                  </a:extLst>
                </a:hlinkClick>
              </a:rPr>
              <a:t>MM</a:t>
            </a:r>
            <a:r>
              <a:rPr lang="en-US" sz="1300">
                <a:solidFill>
                  <a:schemeClr val="dk1"/>
                </a:solidFill>
              </a:rPr>
              <a:t> for “Photo Archives”</a:t>
            </a:r>
            <a:br>
              <a:rPr lang="en-US" sz="1300" u="sng">
                <a:solidFill>
                  <a:schemeClr val="accent5"/>
                </a:solidFill>
              </a:rPr>
            </a:br>
            <a:endParaRPr sz="1300" u="sng">
              <a:solidFill>
                <a:schemeClr val="accent5"/>
              </a:solidFill>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rPr>
              <a:t>Exhibits</a:t>
            </a:r>
            <a:r>
              <a:rPr lang="en-US" sz="1300">
                <a:solidFill>
                  <a:schemeClr val="dk1"/>
                </a:solidFill>
              </a:rPr>
              <a:t> - have Event- &amp; Narrative-related media -- Search </a:t>
            </a:r>
            <a:r>
              <a:rPr b="1" lang="en-US" sz="1300" u="sng">
                <a:solidFill>
                  <a:schemeClr val="accent5"/>
                </a:solidFill>
                <a:hlinkClick r:id="rId11">
                  <a:extLst>
                    <a:ext uri="{A12FA001-AC4F-418D-AE19-62706E023703}">
                      <ahyp:hlinkClr val="tx"/>
                    </a:ext>
                  </a:extLst>
                </a:hlinkClick>
              </a:rPr>
              <a:t>PJ</a:t>
            </a:r>
            <a:r>
              <a:rPr lang="en-US" sz="1300">
                <a:solidFill>
                  <a:schemeClr val="dk1"/>
                </a:solidFill>
              </a:rPr>
              <a:t> for “EX” </a:t>
            </a:r>
            <a:endParaRPr sz="1300">
              <a:solidFill>
                <a:schemeClr val="dk1"/>
              </a:solidFill>
            </a:endParaRPr>
          </a:p>
          <a:p>
            <a:pPr indent="0" lvl="0" marL="0" rtl="0" algn="l">
              <a:lnSpc>
                <a:spcPct val="115000"/>
              </a:lnSpc>
              <a:spcBef>
                <a:spcPts val="0"/>
              </a:spcBef>
              <a:spcAft>
                <a:spcPts val="0"/>
              </a:spcAft>
              <a:buNone/>
            </a:pPr>
            <a:r>
              <a:t/>
            </a:r>
            <a:endParaRPr sz="1300">
              <a:solidFill>
                <a:schemeClr val="dk1"/>
              </a:solidFill>
            </a:endParaRPr>
          </a:p>
          <a:p>
            <a:pPr indent="-311150" lvl="0" marL="457200" rtl="0" algn="l">
              <a:lnSpc>
                <a:spcPct val="115000"/>
              </a:lnSpc>
              <a:spcBef>
                <a:spcPts val="0"/>
              </a:spcBef>
              <a:spcAft>
                <a:spcPts val="0"/>
              </a:spcAft>
              <a:buClr>
                <a:schemeClr val="dk2"/>
              </a:buClr>
              <a:buSzPts val="1300"/>
              <a:buChar char="-"/>
            </a:pPr>
            <a:r>
              <a:rPr b="1" lang="en-US" sz="1300">
                <a:solidFill>
                  <a:schemeClr val="dk1"/>
                </a:solidFill>
              </a:rPr>
              <a:t>Education</a:t>
            </a:r>
            <a:r>
              <a:rPr lang="en-US" sz="1300">
                <a:solidFill>
                  <a:schemeClr val="dk1"/>
                </a:solidFill>
              </a:rPr>
              <a:t> &amp; archived </a:t>
            </a:r>
            <a:r>
              <a:rPr b="1" lang="en-US" sz="1300">
                <a:solidFill>
                  <a:schemeClr val="dk1"/>
                </a:solidFill>
              </a:rPr>
              <a:t>Museum Media</a:t>
            </a:r>
            <a:r>
              <a:rPr lang="en-US" sz="1300">
                <a:solidFill>
                  <a:schemeClr val="dk1"/>
                </a:solidFill>
              </a:rPr>
              <a:t> &amp; Web projects -- Search </a:t>
            </a:r>
            <a:r>
              <a:rPr b="1" lang="en-US" sz="1300" u="sng">
                <a:solidFill>
                  <a:schemeClr val="accent5"/>
                </a:solidFill>
                <a:hlinkClick r:id="rId12">
                  <a:extLst>
                    <a:ext uri="{A12FA001-AC4F-418D-AE19-62706E023703}">
                      <ahyp:hlinkClr val="tx"/>
                    </a:ext>
                  </a:extLst>
                </a:hlinkClick>
              </a:rPr>
              <a:t>PJ</a:t>
            </a:r>
            <a:r>
              <a:rPr lang="en-US" sz="1300">
                <a:solidFill>
                  <a:schemeClr val="dk1"/>
                </a:solidFill>
              </a:rPr>
              <a:t> for “MM” or “facebook”</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2"/>
              </a:buClr>
              <a:buSzPts val="1300"/>
              <a:buChar char="-"/>
            </a:pPr>
            <a:r>
              <a:rPr b="1" lang="en-US" sz="1300">
                <a:solidFill>
                  <a:schemeClr val="dk1"/>
                </a:solidFill>
              </a:rPr>
              <a:t>Anthro / Bot / Geo / Zoo</a:t>
            </a:r>
            <a:r>
              <a:rPr lang="en-US" sz="1300">
                <a:solidFill>
                  <a:schemeClr val="dk1"/>
                </a:solidFill>
              </a:rPr>
              <a:t> have project-related media -- Search </a:t>
            </a:r>
            <a:r>
              <a:rPr b="1" lang="en-US" sz="1300" u="sng">
                <a:solidFill>
                  <a:schemeClr val="accent5"/>
                </a:solidFill>
                <a:hlinkClick r:id="rId13">
                  <a:extLst>
                    <a:ext uri="{A12FA001-AC4F-418D-AE19-62706E023703}">
                      <ahyp:hlinkClr val="tx"/>
                    </a:ext>
                  </a:extLst>
                </a:hlinkClick>
              </a:rPr>
              <a:t>PJ</a:t>
            </a:r>
            <a:r>
              <a:rPr lang="en-US" sz="1300">
                <a:solidFill>
                  <a:schemeClr val="dk1"/>
                </a:solidFill>
              </a:rPr>
              <a:t> for “RP” or “research project”</a:t>
            </a:r>
            <a:endParaRPr sz="1300">
              <a:solidFill>
                <a:schemeClr val="dk1"/>
              </a:solidFill>
            </a:endParaRPr>
          </a:p>
          <a:p>
            <a:pPr indent="0" lvl="0" marL="0" rtl="0" algn="l">
              <a:lnSpc>
                <a:spcPct val="115000"/>
              </a:lnSpc>
              <a:spcBef>
                <a:spcPts val="0"/>
              </a:spcBef>
              <a:spcAft>
                <a:spcPts val="0"/>
              </a:spcAft>
              <a:buNone/>
            </a:pPr>
            <a:r>
              <a:t/>
            </a:r>
            <a:endParaRPr sz="13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1"/>
          <p:cNvSpPr txBox="1"/>
          <p:nvPr>
            <p:ph idx="4294967295" type="title"/>
          </p:nvPr>
        </p:nvSpPr>
        <p:spPr>
          <a:xfrm>
            <a:off x="311700" y="445025"/>
            <a:ext cx="8832300" cy="572700"/>
          </a:xfrm>
          <a:prstGeom prst="rect">
            <a:avLst/>
          </a:prstGeom>
        </p:spPr>
        <p:txBody>
          <a:bodyPr anchorCtr="0" anchor="t" bIns="45700" lIns="0" spcFirstLastPara="1" rIns="0" wrap="square" tIns="45700">
            <a:noAutofit/>
          </a:bodyPr>
          <a:lstStyle/>
          <a:p>
            <a:pPr indent="0" lvl="0" marL="0" rtl="0" algn="l">
              <a:spcBef>
                <a:spcPts val="0"/>
              </a:spcBef>
              <a:spcAft>
                <a:spcPts val="0"/>
              </a:spcAft>
              <a:buNone/>
            </a:pPr>
            <a:r>
              <a:rPr lang="en-US"/>
              <a:t>Non-collections media can be archived in EMu with:</a:t>
            </a:r>
            <a:endParaRPr/>
          </a:p>
        </p:txBody>
      </p:sp>
      <p:sp>
        <p:nvSpPr>
          <p:cNvPr id="474" name="Google Shape;474;p61"/>
          <p:cNvSpPr txBox="1"/>
          <p:nvPr>
            <p:ph idx="1" type="body"/>
          </p:nvPr>
        </p:nvSpPr>
        <p:spPr>
          <a:xfrm>
            <a:off x="311700" y="1152475"/>
            <a:ext cx="8671200" cy="38001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AutoNum type="arabicPeriod"/>
            </a:pPr>
            <a:r>
              <a:rPr b="1" lang="en-US"/>
              <a:t>Documented Permission </a:t>
            </a:r>
            <a:r>
              <a:rPr lang="en-US"/>
              <a:t>for the museum to use/reproduce/distribute it.</a:t>
            </a:r>
            <a:endParaRPr/>
          </a:p>
          <a:p>
            <a:pPr indent="-317500" lvl="1" marL="914400" rtl="0" algn="l">
              <a:spcBef>
                <a:spcPts val="0"/>
              </a:spcBef>
              <a:spcAft>
                <a:spcPts val="0"/>
              </a:spcAft>
              <a:buSzPts val="1400"/>
              <a:buChar char="-"/>
            </a:pPr>
            <a:r>
              <a:rPr lang="en-US"/>
              <a:t>or the Museum needs to </a:t>
            </a:r>
            <a:r>
              <a:rPr b="1" lang="en-US"/>
              <a:t>own it</a:t>
            </a:r>
            <a:r>
              <a:rPr lang="en-US"/>
              <a:t> -- i.e., as the copyright holder</a:t>
            </a:r>
            <a:endParaRPr/>
          </a:p>
          <a:p>
            <a:pPr indent="-317500" lvl="0" marL="457200" rtl="0" algn="l">
              <a:spcBef>
                <a:spcPts val="1000"/>
              </a:spcBef>
              <a:spcAft>
                <a:spcPts val="0"/>
              </a:spcAft>
              <a:buSzPts val="1400"/>
              <a:buAutoNum type="arabicPeriod"/>
            </a:pPr>
            <a:r>
              <a:rPr b="1" lang="en-US"/>
              <a:t>Standard Filenames</a:t>
            </a:r>
            <a:r>
              <a:rPr lang="en-US"/>
              <a:t>  </a:t>
            </a:r>
            <a:endParaRPr/>
          </a:p>
          <a:p>
            <a:pPr indent="-317500" lvl="1" marL="914400" rtl="0" algn="l">
              <a:spcBef>
                <a:spcPts val="0"/>
              </a:spcBef>
              <a:spcAft>
                <a:spcPts val="0"/>
              </a:spcAft>
              <a:buSzPts val="1400"/>
              <a:buChar char="-"/>
            </a:pPr>
            <a:r>
              <a:rPr lang="en-US"/>
              <a:t>No special characters or spaces -- to prevent corruption when transferring </a:t>
            </a:r>
            <a:endParaRPr/>
          </a:p>
          <a:p>
            <a:pPr indent="-317500" lvl="1" marL="914400" rtl="0" algn="l">
              <a:spcBef>
                <a:spcPts val="0"/>
              </a:spcBef>
              <a:spcAft>
                <a:spcPts val="0"/>
              </a:spcAft>
              <a:buSzPts val="1400"/>
              <a:buChar char="-"/>
            </a:pPr>
            <a:r>
              <a:rPr lang="en-US" u="sng">
                <a:solidFill>
                  <a:schemeClr val="accent5"/>
                </a:solidFill>
                <a:hlinkClick r:id="rId3">
                  <a:extLst>
                    <a:ext uri="{A12FA001-AC4F-418D-AE19-62706E023703}">
                      <ahyp:hlinkClr val="tx"/>
                    </a:ext>
                  </a:extLst>
                </a:hlinkClick>
              </a:rPr>
              <a:t>EMu-Documentation &gt; wiki &gt; admin-ESTABLISHED-STANDARDS &gt; file-naming-conventions</a:t>
            </a:r>
            <a:endParaRPr/>
          </a:p>
          <a:p>
            <a:pPr indent="-317500" lvl="0" marL="457200" rtl="0" algn="l">
              <a:spcBef>
                <a:spcPts val="1000"/>
              </a:spcBef>
              <a:spcAft>
                <a:spcPts val="0"/>
              </a:spcAft>
              <a:buSzPts val="1400"/>
              <a:buAutoNum type="arabicPeriod"/>
            </a:pPr>
            <a:r>
              <a:rPr b="1" lang="en-US"/>
              <a:t>Standards Formats</a:t>
            </a:r>
            <a:r>
              <a:rPr lang="en-US"/>
              <a:t>  ( </a:t>
            </a:r>
            <a:r>
              <a:rPr lang="en-US" u="sng">
                <a:solidFill>
                  <a:schemeClr val="hlink"/>
                </a:solidFill>
                <a:hlinkClick r:id="rId4"/>
              </a:rPr>
              <a:t>http://intranet.fieldmuseum.org/emu/node/5969</a:t>
            </a:r>
            <a:r>
              <a:rPr lang="en-US"/>
              <a:t> )</a:t>
            </a:r>
            <a:endParaRPr/>
          </a:p>
          <a:p>
            <a:pPr indent="-317500" lvl="1" marL="914400" rtl="0" algn="l">
              <a:spcBef>
                <a:spcPts val="0"/>
              </a:spcBef>
              <a:spcAft>
                <a:spcPts val="0"/>
              </a:spcAft>
              <a:buSzPts val="1400"/>
              <a:buChar char="-"/>
            </a:pPr>
            <a:r>
              <a:rPr lang="en-US"/>
              <a:t>Non-proprietary formats -- to maintain stability + access over time</a:t>
            </a:r>
            <a:endParaRPr/>
          </a:p>
          <a:p>
            <a:pPr indent="-317500" lvl="0" marL="457200" rtl="0" algn="l">
              <a:spcBef>
                <a:spcPts val="1000"/>
              </a:spcBef>
              <a:spcAft>
                <a:spcPts val="0"/>
              </a:spcAft>
              <a:buSzPts val="1400"/>
              <a:buAutoNum type="arabicPeriod"/>
            </a:pPr>
            <a:r>
              <a:rPr lang="en-US"/>
              <a:t>an </a:t>
            </a:r>
            <a:r>
              <a:rPr b="1" lang="en-US"/>
              <a:t>Event record </a:t>
            </a:r>
            <a:r>
              <a:rPr lang="en-US"/>
              <a:t>to describe the </a:t>
            </a:r>
            <a:r>
              <a:rPr b="1" lang="en-US"/>
              <a:t>project/context</a:t>
            </a:r>
            <a:r>
              <a:rPr lang="en-US"/>
              <a:t> for the media</a:t>
            </a:r>
            <a:endParaRPr/>
          </a:p>
          <a:p>
            <a:pPr indent="-317500" lvl="1" marL="914400" rtl="0" algn="l">
              <a:spcBef>
                <a:spcPts val="0"/>
              </a:spcBef>
              <a:spcAft>
                <a:spcPts val="0"/>
              </a:spcAft>
              <a:buSzPts val="1400"/>
              <a:buChar char="-"/>
            </a:pPr>
            <a:r>
              <a:rPr lang="en-US"/>
              <a:t>What/Where/When/Why was the [research, outreach, website, other museum-work] done?</a:t>
            </a:r>
            <a:endParaRPr/>
          </a:p>
          <a:p>
            <a:pPr indent="-317500" lvl="1" marL="914400" rtl="0" algn="l">
              <a:spcBef>
                <a:spcPts val="0"/>
              </a:spcBef>
              <a:spcAft>
                <a:spcPts val="0"/>
              </a:spcAft>
              <a:buSzPts val="1400"/>
              <a:buChar char="-"/>
            </a:pPr>
            <a:r>
              <a:rPr lang="en-US"/>
              <a:t>e.g. Event IRN 7565 for “Green Chicago Plants on a Roof”</a:t>
            </a:r>
            <a:endParaRPr/>
          </a:p>
          <a:p>
            <a:pPr indent="-317500" lvl="1" marL="914400" rtl="0" algn="l">
              <a:spcBef>
                <a:spcPts val="0"/>
              </a:spcBef>
              <a:spcAft>
                <a:spcPts val="0"/>
              </a:spcAft>
              <a:buSzPts val="1400"/>
              <a:buChar char="-"/>
            </a:pPr>
            <a:r>
              <a:rPr lang="en-US"/>
              <a:t>e.g. Events for Rapid Inventories -- search on </a:t>
            </a:r>
            <a:r>
              <a:rPr b="1" lang="en-US" u="sng">
                <a:solidFill>
                  <a:schemeClr val="hlink"/>
                </a:solidFill>
                <a:hlinkClick r:id="rId5"/>
              </a:rPr>
              <a:t>PJ.</a:t>
            </a:r>
            <a:r>
              <a:rPr lang="en-US" u="sng">
                <a:solidFill>
                  <a:schemeClr val="hlink"/>
                </a:solidFill>
                <a:hlinkClick r:id="rId6"/>
              </a:rPr>
              <a:t>FieldMuseum</a:t>
            </a:r>
            <a:r>
              <a:rPr b="1" lang="en-US" u="sng">
                <a:solidFill>
                  <a:schemeClr val="hlink"/>
                </a:solidFill>
                <a:hlinkClick r:id="rId7"/>
              </a:rPr>
              <a:t>.</a:t>
            </a:r>
            <a:r>
              <a:rPr lang="en-US" u="sng">
                <a:solidFill>
                  <a:schemeClr val="hlink"/>
                </a:solidFill>
                <a:hlinkClick r:id="rId8"/>
              </a:rPr>
              <a:t>org</a:t>
            </a:r>
            <a:endParaRPr/>
          </a:p>
          <a:p>
            <a:pPr indent="-317500" lvl="0" marL="457200" rtl="0" algn="l">
              <a:spcBef>
                <a:spcPts val="1000"/>
              </a:spcBef>
              <a:spcAft>
                <a:spcPts val="0"/>
              </a:spcAft>
              <a:buSzPts val="1400"/>
              <a:buAutoNum type="arabicPeriod"/>
            </a:pPr>
            <a:r>
              <a:rPr b="1" lang="en-US"/>
              <a:t>Content/Quality</a:t>
            </a:r>
            <a:r>
              <a:rPr lang="en-US"/>
              <a:t> that meets your area's defined criteria</a:t>
            </a:r>
            <a:endParaRPr/>
          </a:p>
          <a:p>
            <a:pPr indent="-317500" lvl="0" marL="914400" rtl="0" algn="l">
              <a:spcBef>
                <a:spcPts val="0"/>
              </a:spcBef>
              <a:spcAft>
                <a:spcPts val="0"/>
              </a:spcAft>
              <a:buSzPts val="1400"/>
              <a:buChar char="+"/>
            </a:pPr>
            <a:r>
              <a:rPr lang="en-US" sz="1400"/>
              <a:t>other areas' criteria where data/media is shared</a:t>
            </a:r>
            <a:endParaRPr sz="1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2"/>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What kind of media can be archived in EMu?</a:t>
            </a:r>
            <a:endParaRPr b="1" i="0" sz="2200" u="none" cap="none" strike="noStrike">
              <a:solidFill>
                <a:schemeClr val="dk2"/>
              </a:solidFill>
              <a:latin typeface="Arial"/>
              <a:ea typeface="Arial"/>
              <a:cs typeface="Arial"/>
              <a:sym typeface="Arial"/>
            </a:endParaRPr>
          </a:p>
        </p:txBody>
      </p:sp>
      <p:sp>
        <p:nvSpPr>
          <p:cNvPr id="480" name="Google Shape;480;p62"/>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EMU COLLECTIONS</a:t>
            </a:r>
            <a:endParaRPr b="1" i="0" sz="100" u="none" cap="none" strike="noStrike">
              <a:solidFill>
                <a:schemeClr val="accent1"/>
              </a:solidFill>
              <a:latin typeface="Arial"/>
              <a:ea typeface="Arial"/>
              <a:cs typeface="Arial"/>
              <a:sym typeface="Arial"/>
            </a:endParaRPr>
          </a:p>
        </p:txBody>
      </p:sp>
      <p:sp>
        <p:nvSpPr>
          <p:cNvPr id="481" name="Google Shape;481;p62"/>
          <p:cNvSpPr/>
          <p:nvPr/>
        </p:nvSpPr>
        <p:spPr>
          <a:xfrm>
            <a:off x="250800" y="3373650"/>
            <a:ext cx="5757600" cy="1503300"/>
          </a:xfrm>
          <a:prstGeom prst="roundRect">
            <a:avLst>
              <a:gd fmla="val 11155" name="adj"/>
            </a:avLst>
          </a:prstGeom>
          <a:solidFill>
            <a:srgbClr val="F0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2"/>
          <p:cNvSpPr/>
          <p:nvPr/>
        </p:nvSpPr>
        <p:spPr>
          <a:xfrm>
            <a:off x="6219200" y="808050"/>
            <a:ext cx="2673900" cy="2413200"/>
          </a:xfrm>
          <a:prstGeom prst="rect">
            <a:avLst/>
          </a:prstGeom>
          <a:solidFill>
            <a:srgbClr val="F0F3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83" name="Google Shape;483;p62"/>
          <p:cNvSpPr txBox="1"/>
          <p:nvPr/>
        </p:nvSpPr>
        <p:spPr>
          <a:xfrm>
            <a:off x="6429896" y="1011704"/>
            <a:ext cx="2244600" cy="19626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None/>
            </a:pPr>
            <a:r>
              <a:rPr b="1" lang="en-US" sz="1300">
                <a:solidFill>
                  <a:srgbClr val="37816E"/>
                </a:solidFill>
              </a:rPr>
              <a:t>Yes!</a:t>
            </a:r>
            <a:endParaRPr b="1" sz="1300">
              <a:solidFill>
                <a:srgbClr val="37816E"/>
              </a:solidFill>
            </a:endParaRPr>
          </a:p>
          <a:p>
            <a:pPr indent="-173990" lvl="1" marL="182880" marR="0" rtl="0" algn="l">
              <a:lnSpc>
                <a:spcPct val="100000"/>
              </a:lnSpc>
              <a:spcBef>
                <a:spcPts val="900"/>
              </a:spcBef>
              <a:spcAft>
                <a:spcPts val="0"/>
              </a:spcAft>
              <a:buClr>
                <a:srgbClr val="37816E"/>
              </a:buClr>
              <a:buSzPts val="1300"/>
              <a:buFont typeface="Noto Sans Symbols"/>
              <a:buChar char="+"/>
            </a:pPr>
            <a:r>
              <a:rPr lang="en-US" sz="1300">
                <a:solidFill>
                  <a:srgbClr val="37816E"/>
                </a:solidFill>
              </a:rPr>
              <a:t>Has Agreement/Release</a:t>
            </a:r>
            <a:endParaRPr sz="1300">
              <a:solidFill>
                <a:srgbClr val="37816E"/>
              </a:solidFill>
            </a:endParaRPr>
          </a:p>
          <a:p>
            <a:pPr indent="-173990" lvl="1" marL="182880" marR="0" rtl="0" algn="l">
              <a:lnSpc>
                <a:spcPct val="100000"/>
              </a:lnSpc>
              <a:spcBef>
                <a:spcPts val="900"/>
              </a:spcBef>
              <a:spcAft>
                <a:spcPts val="0"/>
              </a:spcAft>
              <a:buClr>
                <a:srgbClr val="37816E"/>
              </a:buClr>
              <a:buSzPts val="1300"/>
              <a:buFont typeface="Noto Sans Symbols"/>
              <a:buChar char="+"/>
            </a:pPr>
            <a:r>
              <a:rPr lang="en-US" sz="1300">
                <a:solidFill>
                  <a:srgbClr val="37816E"/>
                </a:solidFill>
              </a:rPr>
              <a:t>“123_Flower.jpg”</a:t>
            </a:r>
            <a:endParaRPr sz="1300">
              <a:solidFill>
                <a:srgbClr val="37816E"/>
              </a:solidFill>
            </a:endParaRPr>
          </a:p>
          <a:p>
            <a:pPr indent="-173990" lvl="1" marL="182880" marR="0" rtl="0" algn="l">
              <a:lnSpc>
                <a:spcPct val="100000"/>
              </a:lnSpc>
              <a:spcBef>
                <a:spcPts val="900"/>
              </a:spcBef>
              <a:spcAft>
                <a:spcPts val="0"/>
              </a:spcAft>
              <a:buClr>
                <a:srgbClr val="37816E"/>
              </a:buClr>
              <a:buSzPts val="1300"/>
              <a:buFont typeface="Noto Sans Symbols"/>
              <a:buChar char="+"/>
            </a:pPr>
            <a:r>
              <a:rPr lang="en-US" sz="1300">
                <a:solidFill>
                  <a:srgbClr val="37816E"/>
                </a:solidFill>
              </a:rPr>
              <a:t>JPG, DNG, CSV</a:t>
            </a:r>
            <a:endParaRPr sz="1300">
              <a:solidFill>
                <a:srgbClr val="37816E"/>
              </a:solidFill>
            </a:endParaRPr>
          </a:p>
          <a:p>
            <a:pPr indent="-173990" lvl="1" marL="182880" marR="0" rtl="0" algn="l">
              <a:lnSpc>
                <a:spcPct val="100000"/>
              </a:lnSpc>
              <a:spcBef>
                <a:spcPts val="900"/>
              </a:spcBef>
              <a:spcAft>
                <a:spcPts val="0"/>
              </a:spcAft>
              <a:buClr>
                <a:srgbClr val="37816E"/>
              </a:buClr>
              <a:buSzPts val="1300"/>
              <a:buFont typeface="Noto Sans Symbols"/>
              <a:buChar char="+"/>
            </a:pPr>
            <a:r>
              <a:rPr lang="en-US" sz="1300">
                <a:solidFill>
                  <a:srgbClr val="37816E"/>
                </a:solidFill>
              </a:rPr>
              <a:t>Has Event record</a:t>
            </a:r>
            <a:endParaRPr sz="1300">
              <a:solidFill>
                <a:srgbClr val="37816E"/>
              </a:solidFill>
            </a:endParaRPr>
          </a:p>
          <a:p>
            <a:pPr indent="-173990" lvl="1" marL="182880" marR="0" rtl="0" algn="l">
              <a:lnSpc>
                <a:spcPct val="100000"/>
              </a:lnSpc>
              <a:spcBef>
                <a:spcPts val="900"/>
              </a:spcBef>
              <a:spcAft>
                <a:spcPts val="900"/>
              </a:spcAft>
              <a:buClr>
                <a:srgbClr val="37816E"/>
              </a:buClr>
              <a:buSzPts val="1300"/>
              <a:buFont typeface="Noto Sans Symbols"/>
              <a:buChar char="+"/>
            </a:pPr>
            <a:r>
              <a:rPr lang="en-US" sz="1300">
                <a:solidFill>
                  <a:srgbClr val="37816E"/>
                </a:solidFill>
              </a:rPr>
              <a:t>In-focus and in-scope</a:t>
            </a:r>
            <a:endParaRPr sz="1300">
              <a:solidFill>
                <a:srgbClr val="37816E"/>
              </a:solidFill>
            </a:endParaRPr>
          </a:p>
        </p:txBody>
      </p:sp>
      <p:sp>
        <p:nvSpPr>
          <p:cNvPr id="484" name="Google Shape;484;p62"/>
          <p:cNvSpPr/>
          <p:nvPr/>
        </p:nvSpPr>
        <p:spPr>
          <a:xfrm>
            <a:off x="250825" y="808050"/>
            <a:ext cx="2673900" cy="2413200"/>
          </a:xfrm>
          <a:prstGeom prst="rect">
            <a:avLst/>
          </a:prstGeom>
          <a:solidFill>
            <a:srgbClr val="F0F3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85" name="Google Shape;485;p62"/>
          <p:cNvSpPr txBox="1"/>
          <p:nvPr/>
        </p:nvSpPr>
        <p:spPr>
          <a:xfrm>
            <a:off x="461521" y="1011704"/>
            <a:ext cx="2244600" cy="19626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None/>
            </a:pPr>
            <a:r>
              <a:rPr b="1" lang="en-US" sz="1300">
                <a:solidFill>
                  <a:srgbClr val="0F0F14"/>
                </a:solidFill>
              </a:rPr>
              <a:t>Files with:</a:t>
            </a:r>
            <a:endParaRPr b="1" sz="1300">
              <a:solidFill>
                <a:srgbClr val="0F0F14"/>
              </a:solidFill>
            </a:endParaRPr>
          </a:p>
          <a:p>
            <a:pPr indent="-173990" lvl="0" marL="182880" marR="0" rtl="0" algn="l">
              <a:lnSpc>
                <a:spcPct val="100000"/>
              </a:lnSpc>
              <a:spcBef>
                <a:spcPts val="900"/>
              </a:spcBef>
              <a:spcAft>
                <a:spcPts val="0"/>
              </a:spcAft>
              <a:buClr>
                <a:srgbClr val="0F0F14"/>
              </a:buClr>
              <a:buSzPts val="1300"/>
              <a:buAutoNum type="arabicPeriod"/>
            </a:pPr>
            <a:r>
              <a:rPr lang="en-US" sz="1300">
                <a:solidFill>
                  <a:srgbClr val="0F0F14"/>
                </a:solidFill>
              </a:rPr>
              <a:t>Documented Permission:</a:t>
            </a:r>
            <a:endParaRPr sz="1300">
              <a:solidFill>
                <a:srgbClr val="0F0F14"/>
              </a:solidFill>
            </a:endParaRPr>
          </a:p>
          <a:p>
            <a:pPr indent="-173990" lvl="0" marL="182880" marR="0" rtl="0" algn="l">
              <a:lnSpc>
                <a:spcPct val="100000"/>
              </a:lnSpc>
              <a:spcBef>
                <a:spcPts val="900"/>
              </a:spcBef>
              <a:spcAft>
                <a:spcPts val="0"/>
              </a:spcAft>
              <a:buClr>
                <a:srgbClr val="0F0F14"/>
              </a:buClr>
              <a:buSzPts val="1300"/>
              <a:buAutoNum type="arabicPeriod"/>
            </a:pPr>
            <a:r>
              <a:rPr lang="en-US" sz="1300">
                <a:solidFill>
                  <a:srgbClr val="0F0F14"/>
                </a:solidFill>
              </a:rPr>
              <a:t>Standard Filenames:  </a:t>
            </a:r>
            <a:endParaRPr sz="1300">
              <a:solidFill>
                <a:srgbClr val="0F0F14"/>
              </a:solidFill>
            </a:endParaRPr>
          </a:p>
          <a:p>
            <a:pPr indent="-173990" lvl="0" marL="182880" marR="0" rtl="0" algn="l">
              <a:lnSpc>
                <a:spcPct val="100000"/>
              </a:lnSpc>
              <a:spcBef>
                <a:spcPts val="900"/>
              </a:spcBef>
              <a:spcAft>
                <a:spcPts val="0"/>
              </a:spcAft>
              <a:buClr>
                <a:srgbClr val="0F0F14"/>
              </a:buClr>
              <a:buSzPts val="1300"/>
              <a:buAutoNum type="arabicPeriod"/>
            </a:pPr>
            <a:r>
              <a:rPr lang="en-US" sz="1300">
                <a:solidFill>
                  <a:srgbClr val="0F0F14"/>
                </a:solidFill>
              </a:rPr>
              <a:t>Standard Formats:</a:t>
            </a:r>
            <a:endParaRPr sz="1300">
              <a:solidFill>
                <a:srgbClr val="0F0F14"/>
              </a:solidFill>
            </a:endParaRPr>
          </a:p>
          <a:p>
            <a:pPr indent="-173990" lvl="0" marL="182880" marR="0" rtl="0" algn="l">
              <a:lnSpc>
                <a:spcPct val="100000"/>
              </a:lnSpc>
              <a:spcBef>
                <a:spcPts val="900"/>
              </a:spcBef>
              <a:spcAft>
                <a:spcPts val="0"/>
              </a:spcAft>
              <a:buClr>
                <a:srgbClr val="0F0F14"/>
              </a:buClr>
              <a:buSzPts val="1300"/>
              <a:buAutoNum type="arabicPeriod"/>
            </a:pPr>
            <a:r>
              <a:rPr lang="en-US" sz="1300">
                <a:solidFill>
                  <a:srgbClr val="0F0F14"/>
                </a:solidFill>
              </a:rPr>
              <a:t>an Event record:</a:t>
            </a:r>
            <a:endParaRPr sz="1300">
              <a:solidFill>
                <a:srgbClr val="0F0F14"/>
              </a:solidFill>
            </a:endParaRPr>
          </a:p>
          <a:p>
            <a:pPr indent="-173990" lvl="0" marL="182880" marR="0" rtl="0" algn="l">
              <a:lnSpc>
                <a:spcPct val="100000"/>
              </a:lnSpc>
              <a:spcBef>
                <a:spcPts val="900"/>
              </a:spcBef>
              <a:spcAft>
                <a:spcPts val="900"/>
              </a:spcAft>
              <a:buClr>
                <a:srgbClr val="0F0F14"/>
              </a:buClr>
              <a:buSzPts val="1300"/>
              <a:buAutoNum type="arabicPeriod"/>
            </a:pPr>
            <a:r>
              <a:rPr lang="en-US" sz="1300">
                <a:solidFill>
                  <a:srgbClr val="0F0F14"/>
                </a:solidFill>
              </a:rPr>
              <a:t>Sufficient quality:</a:t>
            </a:r>
            <a:endParaRPr sz="1300">
              <a:solidFill>
                <a:srgbClr val="0F0F14"/>
              </a:solidFill>
            </a:endParaRPr>
          </a:p>
        </p:txBody>
      </p:sp>
      <p:sp>
        <p:nvSpPr>
          <p:cNvPr id="486" name="Google Shape;486;p62"/>
          <p:cNvSpPr/>
          <p:nvPr/>
        </p:nvSpPr>
        <p:spPr>
          <a:xfrm>
            <a:off x="3235013" y="808050"/>
            <a:ext cx="2673900" cy="2413200"/>
          </a:xfrm>
          <a:prstGeom prst="rect">
            <a:avLst/>
          </a:prstGeom>
          <a:solidFill>
            <a:srgbClr val="F0F3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87" name="Google Shape;487;p62"/>
          <p:cNvSpPr txBox="1"/>
          <p:nvPr/>
        </p:nvSpPr>
        <p:spPr>
          <a:xfrm>
            <a:off x="3445708" y="1011704"/>
            <a:ext cx="2244600" cy="21627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None/>
            </a:pPr>
            <a:r>
              <a:rPr b="1" lang="en-US" sz="1300">
                <a:solidFill>
                  <a:srgbClr val="B35F96"/>
                </a:solidFill>
              </a:rPr>
              <a:t>No!</a:t>
            </a:r>
            <a:endParaRPr b="1" sz="1300">
              <a:solidFill>
                <a:srgbClr val="B35F96"/>
              </a:solidFill>
            </a:endParaRPr>
          </a:p>
          <a:p>
            <a:pPr indent="-173990" lvl="1" marL="182880" marR="0" rtl="0" algn="l">
              <a:lnSpc>
                <a:spcPct val="100000"/>
              </a:lnSpc>
              <a:spcBef>
                <a:spcPts val="900"/>
              </a:spcBef>
              <a:spcAft>
                <a:spcPts val="0"/>
              </a:spcAft>
              <a:buClr>
                <a:srgbClr val="B35F96"/>
              </a:buClr>
              <a:buSzPts val="1300"/>
              <a:buFont typeface="Noto Sans Symbols"/>
              <a:buChar char="–"/>
            </a:pPr>
            <a:r>
              <a:rPr lang="en-US" sz="1300">
                <a:solidFill>
                  <a:srgbClr val="B35F96"/>
                </a:solidFill>
              </a:rPr>
              <a:t>No Agreement/Release</a:t>
            </a:r>
            <a:endParaRPr sz="1300">
              <a:solidFill>
                <a:srgbClr val="B35F96"/>
              </a:solidFill>
            </a:endParaRPr>
          </a:p>
          <a:p>
            <a:pPr indent="-173990" lvl="1" marL="182880" marR="0" rtl="0" algn="l">
              <a:lnSpc>
                <a:spcPct val="100000"/>
              </a:lnSpc>
              <a:spcBef>
                <a:spcPts val="900"/>
              </a:spcBef>
              <a:spcAft>
                <a:spcPts val="0"/>
              </a:spcAft>
              <a:buClr>
                <a:srgbClr val="B35F96"/>
              </a:buClr>
              <a:buSzPts val="1300"/>
              <a:buFont typeface="Noto Sans Symbols"/>
              <a:buChar char="–"/>
            </a:pPr>
            <a:r>
              <a:rPr lang="en-US" sz="1300">
                <a:solidFill>
                  <a:srgbClr val="B35F96"/>
                </a:solidFill>
              </a:rPr>
              <a:t>“12# Réd (copy).jpg”</a:t>
            </a:r>
            <a:endParaRPr sz="1300">
              <a:solidFill>
                <a:srgbClr val="B35F96"/>
              </a:solidFill>
            </a:endParaRPr>
          </a:p>
          <a:p>
            <a:pPr indent="-173990" lvl="1" marL="182880" marR="0" rtl="0" algn="l">
              <a:lnSpc>
                <a:spcPct val="100000"/>
              </a:lnSpc>
              <a:spcBef>
                <a:spcPts val="900"/>
              </a:spcBef>
              <a:spcAft>
                <a:spcPts val="0"/>
              </a:spcAft>
              <a:buClr>
                <a:srgbClr val="B35F96"/>
              </a:buClr>
              <a:buSzPts val="1300"/>
              <a:buFont typeface="Noto Sans Symbols"/>
              <a:buChar char="–"/>
            </a:pPr>
            <a:r>
              <a:rPr lang="en-US" sz="1300">
                <a:solidFill>
                  <a:srgbClr val="B35F96"/>
                </a:solidFill>
              </a:rPr>
              <a:t>CR2 / raw image file, TIFF, XLS</a:t>
            </a:r>
            <a:endParaRPr sz="1300">
              <a:solidFill>
                <a:srgbClr val="B35F96"/>
              </a:solidFill>
            </a:endParaRPr>
          </a:p>
          <a:p>
            <a:pPr indent="-173990" lvl="1" marL="182880" marR="0" rtl="0" algn="l">
              <a:lnSpc>
                <a:spcPct val="100000"/>
              </a:lnSpc>
              <a:spcBef>
                <a:spcPts val="900"/>
              </a:spcBef>
              <a:spcAft>
                <a:spcPts val="0"/>
              </a:spcAft>
              <a:buClr>
                <a:srgbClr val="B35F96"/>
              </a:buClr>
              <a:buSzPts val="1300"/>
              <a:buFont typeface="Noto Sans Symbols"/>
              <a:buChar char="–"/>
            </a:pPr>
            <a:r>
              <a:rPr lang="en-US" sz="1300">
                <a:solidFill>
                  <a:srgbClr val="B35F96"/>
                </a:solidFill>
              </a:rPr>
              <a:t>No Event record</a:t>
            </a:r>
            <a:endParaRPr sz="1300">
              <a:solidFill>
                <a:srgbClr val="B35F96"/>
              </a:solidFill>
            </a:endParaRPr>
          </a:p>
          <a:p>
            <a:pPr indent="-173990" lvl="1" marL="182880" marR="0" rtl="0" algn="l">
              <a:lnSpc>
                <a:spcPct val="100000"/>
              </a:lnSpc>
              <a:spcBef>
                <a:spcPts val="900"/>
              </a:spcBef>
              <a:spcAft>
                <a:spcPts val="900"/>
              </a:spcAft>
              <a:buClr>
                <a:srgbClr val="B35F96"/>
              </a:buClr>
              <a:buSzPts val="1300"/>
              <a:buFont typeface="Noto Sans Symbols"/>
              <a:buChar char="–"/>
            </a:pPr>
            <a:r>
              <a:rPr lang="en-US" sz="1300">
                <a:solidFill>
                  <a:srgbClr val="B35F96"/>
                </a:solidFill>
              </a:rPr>
              <a:t>Out-of-scope or -focus</a:t>
            </a:r>
            <a:endParaRPr sz="1300">
              <a:solidFill>
                <a:srgbClr val="B35F96"/>
              </a:solidFill>
            </a:endParaRPr>
          </a:p>
        </p:txBody>
      </p:sp>
      <p:sp>
        <p:nvSpPr>
          <p:cNvPr id="488" name="Google Shape;488;p62"/>
          <p:cNvSpPr txBox="1"/>
          <p:nvPr/>
        </p:nvSpPr>
        <p:spPr>
          <a:xfrm>
            <a:off x="461525" y="3577300"/>
            <a:ext cx="5757600" cy="8679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None/>
            </a:pPr>
            <a:r>
              <a:rPr b="1" lang="en-US" sz="1200">
                <a:solidFill>
                  <a:srgbClr val="0F0F14"/>
                </a:solidFill>
              </a:rPr>
              <a:t>Review files before adding to EMu:</a:t>
            </a:r>
            <a:endParaRPr b="1" i="0" sz="1200" u="none" cap="none" strike="noStrike">
              <a:solidFill>
                <a:srgbClr val="000000"/>
              </a:solidFill>
            </a:endParaRPr>
          </a:p>
          <a:p>
            <a:pPr indent="-167640" lvl="0" marL="182880" marR="0" rtl="0" algn="l">
              <a:lnSpc>
                <a:spcPct val="100000"/>
              </a:lnSpc>
              <a:spcBef>
                <a:spcPts val="300"/>
              </a:spcBef>
              <a:spcAft>
                <a:spcPts val="0"/>
              </a:spcAft>
              <a:buClr>
                <a:srgbClr val="0F0F14"/>
              </a:buClr>
              <a:buSzPts val="1200"/>
              <a:buFont typeface="Noto Sans Symbols"/>
              <a:buChar char="●"/>
            </a:pPr>
            <a:r>
              <a:rPr lang="en-US" sz="1200">
                <a:solidFill>
                  <a:srgbClr val="0F0F14"/>
                </a:solidFill>
              </a:rPr>
              <a:t>When needed, does the museum have documented permission to keep?</a:t>
            </a:r>
            <a:endParaRPr sz="1200">
              <a:solidFill>
                <a:srgbClr val="0F0F14"/>
              </a:solidFill>
            </a:endParaRPr>
          </a:p>
          <a:p>
            <a:pPr indent="-167640" lvl="0" marL="182880" marR="0" rtl="0" algn="l">
              <a:lnSpc>
                <a:spcPct val="100000"/>
              </a:lnSpc>
              <a:spcBef>
                <a:spcPts val="300"/>
              </a:spcBef>
              <a:spcAft>
                <a:spcPts val="0"/>
              </a:spcAft>
              <a:buClr>
                <a:srgbClr val="0F0F14"/>
              </a:buClr>
              <a:buSzPts val="1200"/>
              <a:buFont typeface="Noto Sans Symbols"/>
              <a:buChar char="●"/>
            </a:pPr>
            <a:r>
              <a:rPr lang="en-US" sz="1200">
                <a:solidFill>
                  <a:srgbClr val="0F0F14"/>
                </a:solidFill>
              </a:rPr>
              <a:t>Are their filenames and formats standardized?</a:t>
            </a:r>
            <a:endParaRPr sz="1200">
              <a:solidFill>
                <a:srgbClr val="0F0F14"/>
              </a:solidFill>
            </a:endParaRPr>
          </a:p>
          <a:p>
            <a:pPr indent="-167640" lvl="0" marL="182880" marR="0" rtl="0" algn="l">
              <a:lnSpc>
                <a:spcPct val="100000"/>
              </a:lnSpc>
              <a:spcBef>
                <a:spcPts val="300"/>
              </a:spcBef>
              <a:spcAft>
                <a:spcPts val="0"/>
              </a:spcAft>
              <a:buClr>
                <a:srgbClr val="0F0F14"/>
              </a:buClr>
              <a:buSzPts val="1200"/>
              <a:buFont typeface="Noto Sans Symbols"/>
              <a:buChar char="●"/>
            </a:pPr>
            <a:r>
              <a:rPr lang="en-US" sz="1200">
                <a:solidFill>
                  <a:srgbClr val="0F0F14"/>
                </a:solidFill>
              </a:rPr>
              <a:t>Is their corresponding project/context documented — as an Event in EMu?</a:t>
            </a:r>
            <a:endParaRPr sz="1200">
              <a:solidFill>
                <a:srgbClr val="0F0F14"/>
              </a:solidFill>
            </a:endParaRPr>
          </a:p>
          <a:p>
            <a:pPr indent="-167640" lvl="0" marL="182880" marR="0" rtl="0" algn="l">
              <a:lnSpc>
                <a:spcPct val="100000"/>
              </a:lnSpc>
              <a:spcBef>
                <a:spcPts val="300"/>
              </a:spcBef>
              <a:spcAft>
                <a:spcPts val="300"/>
              </a:spcAft>
              <a:buClr>
                <a:srgbClr val="0F0F14"/>
              </a:buClr>
              <a:buSzPts val="1200"/>
              <a:buFont typeface="Noto Sans Symbols"/>
              <a:buChar char="●"/>
            </a:pPr>
            <a:r>
              <a:rPr lang="en-US" sz="1200">
                <a:solidFill>
                  <a:srgbClr val="0F0F14"/>
                </a:solidFill>
              </a:rPr>
              <a:t>Do they meet your area's criteria for what's appropriate to keep?</a:t>
            </a:r>
            <a:endParaRPr sz="1200">
              <a:solidFill>
                <a:srgbClr val="0F0F14"/>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3"/>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Who can access or edit Multimedia in EMu?</a:t>
            </a:r>
            <a:endParaRPr b="1" i="0" sz="2200" u="none" cap="none" strike="noStrike">
              <a:solidFill>
                <a:schemeClr val="dk2"/>
              </a:solidFill>
              <a:latin typeface="Arial"/>
              <a:ea typeface="Arial"/>
              <a:cs typeface="Arial"/>
              <a:sym typeface="Arial"/>
            </a:endParaRPr>
          </a:p>
        </p:txBody>
      </p:sp>
      <p:sp>
        <p:nvSpPr>
          <p:cNvPr id="494" name="Google Shape;494;p63"/>
          <p:cNvSpPr/>
          <p:nvPr/>
        </p:nvSpPr>
        <p:spPr>
          <a:xfrm>
            <a:off x="481237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5" name="Google Shape;495;p63"/>
          <p:cNvSpPr/>
          <p:nvPr/>
        </p:nvSpPr>
        <p:spPr>
          <a:xfrm>
            <a:off x="25082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6" name="Google Shape;496;p63"/>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b="1" lang="en-US">
                <a:solidFill>
                  <a:srgbClr val="7F7F7F"/>
                </a:solidFill>
              </a:rPr>
              <a:t>Security</a:t>
            </a:r>
            <a:r>
              <a:rPr lang="en-US">
                <a:solidFill>
                  <a:srgbClr val="7F7F7F"/>
                </a:solidFill>
              </a:rPr>
              <a:t> tab (ALL modules):  </a:t>
            </a:r>
            <a:endParaRPr b="0" i="0" sz="1050" u="none" cap="none" strike="noStrike">
              <a:solidFill>
                <a:srgbClr val="7F7F7F"/>
              </a:solidFill>
              <a:latin typeface="Arial"/>
              <a:ea typeface="Arial"/>
              <a:cs typeface="Arial"/>
              <a:sym typeface="Arial"/>
            </a:endParaRPr>
          </a:p>
        </p:txBody>
      </p:sp>
      <p:sp>
        <p:nvSpPr>
          <p:cNvPr id="497" name="Google Shape;497;p63"/>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EMU COLLECTIONS</a:t>
            </a:r>
            <a:endParaRPr b="1" i="0" sz="100" u="none" cap="none" strike="noStrike">
              <a:solidFill>
                <a:schemeClr val="accent1"/>
              </a:solidFill>
              <a:latin typeface="Arial"/>
              <a:ea typeface="Arial"/>
              <a:cs typeface="Arial"/>
              <a:sym typeface="Arial"/>
            </a:endParaRPr>
          </a:p>
        </p:txBody>
      </p:sp>
      <p:sp>
        <p:nvSpPr>
          <p:cNvPr id="498" name="Google Shape;498;p63"/>
          <p:cNvSpPr txBox="1"/>
          <p:nvPr/>
        </p:nvSpPr>
        <p:spPr>
          <a:xfrm>
            <a:off x="5131689" y="1514954"/>
            <a:ext cx="3402000" cy="2338500"/>
          </a:xfrm>
          <a:prstGeom prst="rect">
            <a:avLst/>
          </a:prstGeom>
          <a:noFill/>
          <a:ln>
            <a:noFill/>
          </a:ln>
        </p:spPr>
        <p:txBody>
          <a:bodyPr anchorCtr="0" anchor="t" bIns="91425" lIns="0" spcFirstLastPara="1" rIns="91425" wrap="square" tIns="91425">
            <a:noAutofit/>
          </a:bodyPr>
          <a:lstStyle/>
          <a:p>
            <a:pPr indent="-180340" lvl="0" marL="182880" marR="0" rtl="0" algn="l">
              <a:lnSpc>
                <a:spcPct val="100000"/>
              </a:lnSpc>
              <a:spcBef>
                <a:spcPts val="1200"/>
              </a:spcBef>
              <a:spcAft>
                <a:spcPts val="0"/>
              </a:spcAft>
              <a:buClr>
                <a:srgbClr val="0F0F14"/>
              </a:buClr>
              <a:buSzPts val="1400"/>
              <a:buFont typeface="Noto Sans Symbols"/>
              <a:buChar char="●"/>
            </a:pPr>
            <a:r>
              <a:rPr b="1" lang="en-US">
                <a:solidFill>
                  <a:schemeClr val="accent1"/>
                </a:solidFill>
              </a:rPr>
              <a:t>Record-level Security</a:t>
            </a:r>
            <a:r>
              <a:rPr lang="en-US">
                <a:solidFill>
                  <a:srgbClr val="0F0F14"/>
                </a:solidFill>
              </a:rPr>
              <a:t>: Limit department-access here when required</a:t>
            </a:r>
            <a:endParaRPr b="0" i="0" sz="1400" u="none" cap="none" strike="noStrike">
              <a:solidFill>
                <a:srgbClr val="000000"/>
              </a:solidFill>
              <a:latin typeface="Arial"/>
              <a:ea typeface="Arial"/>
              <a:cs typeface="Arial"/>
              <a:sym typeface="Arial"/>
            </a:endParaRPr>
          </a:p>
          <a:p>
            <a:pPr indent="-235201" lvl="1" marL="448056" marR="0" rtl="0" algn="l">
              <a:lnSpc>
                <a:spcPct val="100000"/>
              </a:lnSpc>
              <a:spcBef>
                <a:spcPts val="1200"/>
              </a:spcBef>
              <a:spcAft>
                <a:spcPts val="0"/>
              </a:spcAft>
              <a:buClr>
                <a:schemeClr val="dk1"/>
              </a:buClr>
              <a:buSzPts val="1400"/>
              <a:buFont typeface="Noto Sans Symbols"/>
              <a:buChar char="–"/>
            </a:pPr>
            <a:r>
              <a:rPr b="1" lang="en-US">
                <a:solidFill>
                  <a:schemeClr val="accent1"/>
                </a:solidFill>
              </a:rPr>
              <a:t>(e.g., Sensitive or Embargoed media or data)</a:t>
            </a:r>
            <a:endParaRPr b="1" i="0" sz="1400" u="none" cap="none" strike="noStrike">
              <a:solidFill>
                <a:schemeClr val="accent1"/>
              </a:solidFill>
            </a:endParaRPr>
          </a:p>
        </p:txBody>
      </p:sp>
      <p:sp>
        <p:nvSpPr>
          <p:cNvPr id="499" name="Google Shape;499;p63"/>
          <p:cNvSpPr txBox="1"/>
          <p:nvPr/>
        </p:nvSpPr>
        <p:spPr>
          <a:xfrm>
            <a:off x="570139" y="1514954"/>
            <a:ext cx="3402000" cy="2338500"/>
          </a:xfrm>
          <a:prstGeom prst="rect">
            <a:avLst/>
          </a:prstGeom>
          <a:noFill/>
          <a:ln>
            <a:noFill/>
          </a:ln>
        </p:spPr>
        <p:txBody>
          <a:bodyPr anchorCtr="0" anchor="t" bIns="91425" lIns="0" spcFirstLastPara="1" rIns="91425" wrap="square" tIns="91425">
            <a:noAutofit/>
          </a:bodyPr>
          <a:lstStyle/>
          <a:p>
            <a:pPr indent="-180340" lvl="0" marL="182880" marR="0" rtl="0" algn="l">
              <a:lnSpc>
                <a:spcPct val="100000"/>
              </a:lnSpc>
              <a:spcBef>
                <a:spcPts val="1200"/>
              </a:spcBef>
              <a:spcAft>
                <a:spcPts val="0"/>
              </a:spcAft>
              <a:buClr>
                <a:srgbClr val="0F0F14"/>
              </a:buClr>
              <a:buSzPts val="1400"/>
              <a:buFont typeface="Noto Sans Symbols"/>
              <a:buChar char="●"/>
            </a:pPr>
            <a:r>
              <a:rPr b="1" lang="en-US">
                <a:solidFill>
                  <a:schemeClr val="accent1"/>
                </a:solidFill>
              </a:rPr>
              <a:t>Department</a:t>
            </a:r>
            <a:r>
              <a:rPr lang="en-US">
                <a:solidFill>
                  <a:srgbClr val="0F0F14"/>
                </a:solidFill>
              </a:rPr>
              <a:t>: Add departments here to let them edit a record.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4"/>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Questions </a:t>
            </a:r>
            <a:br>
              <a:rPr lang="en-US"/>
            </a:br>
            <a:r>
              <a:rPr lang="en-US"/>
              <a:t>and Resources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5"/>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QUESTIONS AND RESOURCES</a:t>
            </a:r>
            <a:endParaRPr b="1" i="0" sz="100" u="none" cap="none" strike="noStrike">
              <a:solidFill>
                <a:schemeClr val="accent1"/>
              </a:solidFill>
              <a:latin typeface="Arial"/>
              <a:ea typeface="Arial"/>
              <a:cs typeface="Arial"/>
              <a:sym typeface="Arial"/>
            </a:endParaRPr>
          </a:p>
        </p:txBody>
      </p:sp>
      <p:sp>
        <p:nvSpPr>
          <p:cNvPr id="511" name="Google Shape;511;p65"/>
          <p:cNvSpPr/>
          <p:nvPr/>
        </p:nvSpPr>
        <p:spPr>
          <a:xfrm>
            <a:off x="6219212" y="1311275"/>
            <a:ext cx="26739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2" name="Google Shape;512;p65"/>
          <p:cNvSpPr/>
          <p:nvPr/>
        </p:nvSpPr>
        <p:spPr>
          <a:xfrm>
            <a:off x="250837" y="1311275"/>
            <a:ext cx="26739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3" name="Google Shape;513;p65"/>
          <p:cNvSpPr/>
          <p:nvPr/>
        </p:nvSpPr>
        <p:spPr>
          <a:xfrm>
            <a:off x="3235025" y="1311275"/>
            <a:ext cx="26739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4" name="Google Shape;514;p65"/>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EMu &amp; Media Storage-Access/Training questions </a:t>
            </a:r>
            <a:endParaRPr b="1" i="0" sz="2200" u="none" cap="none" strike="noStrike">
              <a:solidFill>
                <a:schemeClr val="dk2"/>
              </a:solidFill>
              <a:latin typeface="Arial"/>
              <a:ea typeface="Arial"/>
              <a:cs typeface="Arial"/>
              <a:sym typeface="Arial"/>
            </a:endParaRPr>
          </a:p>
        </p:txBody>
      </p:sp>
      <p:sp>
        <p:nvSpPr>
          <p:cNvPr id="515" name="Google Shape;515;p65"/>
          <p:cNvSpPr txBox="1"/>
          <p:nvPr/>
        </p:nvSpPr>
        <p:spPr>
          <a:xfrm>
            <a:off x="6384825" y="1514925"/>
            <a:ext cx="2334900" cy="2543100"/>
          </a:xfrm>
          <a:prstGeom prst="rect">
            <a:avLst/>
          </a:prstGeom>
          <a:noFill/>
          <a:ln>
            <a:noFill/>
          </a:ln>
        </p:spPr>
        <p:txBody>
          <a:bodyPr anchorCtr="0" anchor="t" bIns="91425" lIns="0" spcFirstLastPara="1" rIns="91425" wrap="square" tIns="91425">
            <a:noAutofit/>
          </a:bodyPr>
          <a:lstStyle/>
          <a:p>
            <a:pPr indent="-167640" lvl="0" marL="182880" marR="0" rtl="0" algn="l">
              <a:lnSpc>
                <a:spcPct val="100000"/>
              </a:lnSpc>
              <a:spcBef>
                <a:spcPts val="1200"/>
              </a:spcBef>
              <a:spcAft>
                <a:spcPts val="0"/>
              </a:spcAft>
              <a:buClr>
                <a:srgbClr val="0F0F14"/>
              </a:buClr>
              <a:buSzPts val="1200"/>
              <a:buFont typeface="Noto Sans Symbols"/>
              <a:buChar char="●"/>
            </a:pPr>
            <a:r>
              <a:rPr b="1" lang="en-US" sz="1200">
                <a:solidFill>
                  <a:srgbClr val="0F0F14"/>
                </a:solidFill>
              </a:rPr>
              <a:t>How can people get trained?</a:t>
            </a:r>
            <a:endParaRPr b="1" i="0" sz="1200" u="none" cap="none" strike="noStrike">
              <a:solidFill>
                <a:srgbClr val="000000"/>
              </a:solidFill>
            </a:endParaRPr>
          </a:p>
          <a:p>
            <a:pPr indent="0" lvl="0" marL="0" marR="0" rtl="0" algn="l">
              <a:lnSpc>
                <a:spcPct val="100000"/>
              </a:lnSpc>
              <a:spcBef>
                <a:spcPts val="1200"/>
              </a:spcBef>
              <a:spcAft>
                <a:spcPts val="0"/>
              </a:spcAft>
              <a:buNone/>
            </a:pPr>
            <a:r>
              <a:rPr lang="en-US" sz="1200">
                <a:solidFill>
                  <a:srgbClr val="0F0F14"/>
                </a:solidFill>
              </a:rPr>
              <a:t>Once you know what you need (even just "to be able to search media"), request a login by emailing </a:t>
            </a:r>
            <a:r>
              <a:rPr lang="en-US" sz="1200">
                <a:solidFill>
                  <a:srgbClr val="0F0F14"/>
                </a:solidFill>
                <a:latin typeface="Consolas"/>
                <a:ea typeface="Consolas"/>
                <a:cs typeface="Consolas"/>
                <a:sym typeface="Consolas"/>
              </a:rPr>
              <a:t>HelpDesk</a:t>
            </a:r>
            <a:r>
              <a:rPr lang="en-US" sz="1200">
                <a:solidFill>
                  <a:srgbClr val="0F0F14"/>
                </a:solidFill>
              </a:rPr>
              <a:t> and CC-ing the power user for the data you need to access.</a:t>
            </a:r>
            <a:endParaRPr sz="1200">
              <a:solidFill>
                <a:srgbClr val="0F0F14"/>
              </a:solidFill>
            </a:endParaRPr>
          </a:p>
          <a:p>
            <a:pPr indent="0" lvl="0" marL="0" marR="0" rtl="0" algn="l">
              <a:lnSpc>
                <a:spcPct val="100000"/>
              </a:lnSpc>
              <a:spcBef>
                <a:spcPts val="1200"/>
              </a:spcBef>
              <a:spcAft>
                <a:spcPts val="0"/>
              </a:spcAft>
              <a:buNone/>
            </a:pPr>
            <a:r>
              <a:rPr lang="en-US" sz="1200" u="sng">
                <a:solidFill>
                  <a:schemeClr val="hlink"/>
                </a:solidFill>
                <a:hlinkClick r:id="rId3"/>
              </a:rPr>
              <a:t>https://github.com/fieldmuseum/EMu-Documentation/discussions/467</a:t>
            </a:r>
            <a:r>
              <a:rPr lang="en-US" sz="1200">
                <a:solidFill>
                  <a:srgbClr val="0F0F14"/>
                </a:solidFill>
              </a:rPr>
              <a:t> </a:t>
            </a:r>
            <a:endParaRPr b="0" i="0" sz="1200" u="none" cap="none" strike="noStrike">
              <a:solidFill>
                <a:srgbClr val="000000"/>
              </a:solidFill>
              <a:latin typeface="Arial"/>
              <a:ea typeface="Arial"/>
              <a:cs typeface="Arial"/>
              <a:sym typeface="Arial"/>
            </a:endParaRPr>
          </a:p>
        </p:txBody>
      </p:sp>
      <p:sp>
        <p:nvSpPr>
          <p:cNvPr id="516" name="Google Shape;516;p65"/>
          <p:cNvSpPr txBox="1"/>
          <p:nvPr/>
        </p:nvSpPr>
        <p:spPr>
          <a:xfrm>
            <a:off x="461525" y="1514925"/>
            <a:ext cx="2334900" cy="2338500"/>
          </a:xfrm>
          <a:prstGeom prst="rect">
            <a:avLst/>
          </a:prstGeom>
          <a:noFill/>
          <a:ln>
            <a:noFill/>
          </a:ln>
        </p:spPr>
        <p:txBody>
          <a:bodyPr anchorCtr="0" anchor="t" bIns="91425" lIns="0" spcFirstLastPara="1" rIns="91425" wrap="square" tIns="91425">
            <a:noAutofit/>
          </a:bodyPr>
          <a:lstStyle/>
          <a:p>
            <a:pPr indent="-167640" lvl="0" marL="182880" marR="0" rtl="0" algn="l">
              <a:lnSpc>
                <a:spcPct val="100000"/>
              </a:lnSpc>
              <a:spcBef>
                <a:spcPts val="1200"/>
              </a:spcBef>
              <a:spcAft>
                <a:spcPts val="0"/>
              </a:spcAft>
              <a:buClr>
                <a:srgbClr val="0F0F14"/>
              </a:buClr>
              <a:buSzPts val="1200"/>
              <a:buFont typeface="Noto Sans Symbols"/>
              <a:buChar char="●"/>
            </a:pPr>
            <a:r>
              <a:rPr b="1" lang="en-US" sz="1200">
                <a:solidFill>
                  <a:srgbClr val="0F0F14"/>
                </a:solidFill>
              </a:rPr>
              <a:t>How/When/Why should I deal with Serenity/Filer01?</a:t>
            </a:r>
            <a:endParaRPr b="1" i="0" sz="1200" u="none" cap="none" strike="noStrike">
              <a:solidFill>
                <a:srgbClr val="000000"/>
              </a:solidFill>
            </a:endParaRPr>
          </a:p>
          <a:p>
            <a:pPr indent="0" lvl="0" marL="0" marR="0" rtl="0" algn="l">
              <a:lnSpc>
                <a:spcPct val="100000"/>
              </a:lnSpc>
              <a:spcBef>
                <a:spcPts val="1200"/>
              </a:spcBef>
              <a:spcAft>
                <a:spcPts val="0"/>
              </a:spcAft>
              <a:buNone/>
            </a:pPr>
            <a:r>
              <a:rPr lang="en-US" sz="1200">
                <a:solidFill>
                  <a:srgbClr val="0F0F14"/>
                </a:solidFill>
              </a:rPr>
              <a:t>Help your future selves and the museum budget for the space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1200"/>
              </a:spcAft>
              <a:buNone/>
            </a:pPr>
            <a:r>
              <a:rPr lang="en-US" sz="1200" u="sng">
                <a:solidFill>
                  <a:schemeClr val="hlink"/>
                </a:solidFill>
                <a:hlinkClick r:id="rId4"/>
              </a:rPr>
              <a:t>https://github.com/fieldmuseum/EMu-Documentation/discussions/346</a:t>
            </a:r>
            <a:r>
              <a:rPr lang="en-US" sz="1200"/>
              <a:t> </a:t>
            </a:r>
            <a:endParaRPr b="0" i="0" sz="1200" u="none" cap="none" strike="noStrike">
              <a:solidFill>
                <a:srgbClr val="000000"/>
              </a:solidFill>
              <a:latin typeface="Arial"/>
              <a:ea typeface="Arial"/>
              <a:cs typeface="Arial"/>
              <a:sym typeface="Arial"/>
            </a:endParaRPr>
          </a:p>
        </p:txBody>
      </p:sp>
      <p:sp>
        <p:nvSpPr>
          <p:cNvPr id="517" name="Google Shape;517;p65"/>
          <p:cNvSpPr txBox="1"/>
          <p:nvPr/>
        </p:nvSpPr>
        <p:spPr>
          <a:xfrm>
            <a:off x="3445708" y="1514929"/>
            <a:ext cx="2244600" cy="2338500"/>
          </a:xfrm>
          <a:prstGeom prst="rect">
            <a:avLst/>
          </a:prstGeom>
          <a:noFill/>
          <a:ln>
            <a:noFill/>
          </a:ln>
        </p:spPr>
        <p:txBody>
          <a:bodyPr anchorCtr="0" anchor="t" bIns="91425" lIns="0" spcFirstLastPara="1" rIns="91425" wrap="square" tIns="91425">
            <a:noAutofit/>
          </a:bodyPr>
          <a:lstStyle/>
          <a:p>
            <a:pPr indent="-167640" lvl="0" marL="182880" marR="0" rtl="0" algn="l">
              <a:lnSpc>
                <a:spcPct val="100000"/>
              </a:lnSpc>
              <a:spcBef>
                <a:spcPts val="1200"/>
              </a:spcBef>
              <a:spcAft>
                <a:spcPts val="0"/>
              </a:spcAft>
              <a:buClr>
                <a:srgbClr val="0F0F14"/>
              </a:buClr>
              <a:buSzPts val="1200"/>
              <a:buFont typeface="Noto Sans Symbols"/>
              <a:buChar char="●"/>
            </a:pPr>
            <a:r>
              <a:rPr b="1" lang="en-US" sz="1200">
                <a:solidFill>
                  <a:srgbClr val="0F0F14"/>
                </a:solidFill>
              </a:rPr>
              <a:t>How many people have an EMu login? </a:t>
            </a:r>
            <a:endParaRPr b="1" sz="1200">
              <a:solidFill>
                <a:srgbClr val="0F0F14"/>
              </a:solidFill>
            </a:endParaRPr>
          </a:p>
          <a:p>
            <a:pPr indent="0" lvl="0" marL="0" marR="0" rtl="0" algn="l">
              <a:lnSpc>
                <a:spcPct val="100000"/>
              </a:lnSpc>
              <a:spcBef>
                <a:spcPts val="1200"/>
              </a:spcBef>
              <a:spcAft>
                <a:spcPts val="0"/>
              </a:spcAft>
              <a:buNone/>
            </a:pPr>
            <a:r>
              <a:rPr lang="en-US" sz="1200">
                <a:solidFill>
                  <a:srgbClr val="0F0F14"/>
                </a:solidFill>
              </a:rPr>
              <a:t>A few hundred. </a:t>
            </a:r>
            <a:endParaRPr sz="1200">
              <a:solidFill>
                <a:srgbClr val="0F0F14"/>
              </a:solidFill>
            </a:endParaRPr>
          </a:p>
          <a:p>
            <a:pPr indent="0" lvl="0" marL="0" marR="0" rtl="0" algn="l">
              <a:lnSpc>
                <a:spcPct val="100000"/>
              </a:lnSpc>
              <a:spcBef>
                <a:spcPts val="1200"/>
              </a:spcBef>
              <a:spcAft>
                <a:spcPts val="0"/>
              </a:spcAft>
              <a:buNone/>
            </a:pPr>
            <a:r>
              <a:rPr lang="en-US" sz="1200">
                <a:solidFill>
                  <a:srgbClr val="0F0F14"/>
                </a:solidFill>
              </a:rPr>
              <a:t>(~</a:t>
            </a:r>
            <a:r>
              <a:rPr lang="en-US" sz="1200" u="sng">
                <a:solidFill>
                  <a:schemeClr val="hlink"/>
                </a:solidFill>
                <a:hlinkClick r:id="rId5"/>
              </a:rPr>
              <a:t>800 active and inactive</a:t>
            </a:r>
            <a:r>
              <a:rPr lang="en-US" sz="1200">
                <a:solidFill>
                  <a:srgbClr val="0F0F14"/>
                </a:solidFill>
              </a:rPr>
              <a:t>)</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6"/>
          <p:cNvSpPr/>
          <p:nvPr/>
        </p:nvSpPr>
        <p:spPr>
          <a:xfrm>
            <a:off x="6219212" y="1311275"/>
            <a:ext cx="26739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3" name="Google Shape;523;p66"/>
          <p:cNvSpPr/>
          <p:nvPr/>
        </p:nvSpPr>
        <p:spPr>
          <a:xfrm>
            <a:off x="250837" y="1311275"/>
            <a:ext cx="26739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4" name="Google Shape;524;p66"/>
          <p:cNvSpPr/>
          <p:nvPr/>
        </p:nvSpPr>
        <p:spPr>
          <a:xfrm>
            <a:off x="3235025" y="1311275"/>
            <a:ext cx="26739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5" name="Google Shape;525;p66"/>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What about photos we can’t archive in EMu?</a:t>
            </a:r>
            <a:endParaRPr b="1" i="0" sz="2200" u="none" cap="none" strike="noStrike">
              <a:solidFill>
                <a:schemeClr val="dk2"/>
              </a:solidFill>
              <a:latin typeface="Arial"/>
              <a:ea typeface="Arial"/>
              <a:cs typeface="Arial"/>
              <a:sym typeface="Arial"/>
            </a:endParaRPr>
          </a:p>
        </p:txBody>
      </p:sp>
      <p:sp>
        <p:nvSpPr>
          <p:cNvPr id="526" name="Google Shape;526;p66"/>
          <p:cNvSpPr txBox="1"/>
          <p:nvPr/>
        </p:nvSpPr>
        <p:spPr>
          <a:xfrm>
            <a:off x="250825" y="800725"/>
            <a:ext cx="71802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None/>
            </a:pPr>
            <a:r>
              <a:rPr lang="en-US">
                <a:solidFill>
                  <a:srgbClr val="7F7F7F"/>
                </a:solidFill>
              </a:rPr>
              <a:t>Managing orphan-media costs more than managing properly documented media.</a:t>
            </a:r>
            <a:endParaRPr>
              <a:solidFill>
                <a:srgbClr val="7F7F7F"/>
              </a:solidFill>
            </a:endParaRPr>
          </a:p>
        </p:txBody>
      </p:sp>
      <p:sp>
        <p:nvSpPr>
          <p:cNvPr id="527" name="Google Shape;527;p66"/>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QUESTIONS AND RESOURCES</a:t>
            </a:r>
            <a:endParaRPr b="1" i="0" sz="100" u="none" cap="none" strike="noStrike">
              <a:solidFill>
                <a:schemeClr val="accent1"/>
              </a:solidFill>
              <a:latin typeface="Arial"/>
              <a:ea typeface="Arial"/>
              <a:cs typeface="Arial"/>
              <a:sym typeface="Arial"/>
            </a:endParaRPr>
          </a:p>
        </p:txBody>
      </p:sp>
      <p:sp>
        <p:nvSpPr>
          <p:cNvPr id="528" name="Google Shape;528;p66"/>
          <p:cNvSpPr txBox="1"/>
          <p:nvPr/>
        </p:nvSpPr>
        <p:spPr>
          <a:xfrm>
            <a:off x="6429896" y="1514929"/>
            <a:ext cx="2244600" cy="2338500"/>
          </a:xfrm>
          <a:prstGeom prst="rect">
            <a:avLst/>
          </a:prstGeom>
          <a:noFill/>
          <a:ln>
            <a:noFill/>
          </a:ln>
        </p:spPr>
        <p:txBody>
          <a:bodyPr anchorCtr="0" anchor="t" bIns="91425" lIns="0" spcFirstLastPara="1" rIns="91425" wrap="square" tIns="91425">
            <a:noAutofit/>
          </a:bodyPr>
          <a:lstStyle/>
          <a:p>
            <a:pPr indent="-167640" lvl="0" marL="182880" marR="0" rtl="0" algn="l">
              <a:lnSpc>
                <a:spcPct val="100000"/>
              </a:lnSpc>
              <a:spcBef>
                <a:spcPts val="1200"/>
              </a:spcBef>
              <a:spcAft>
                <a:spcPts val="0"/>
              </a:spcAft>
              <a:buClr>
                <a:srgbClr val="0F0F14"/>
              </a:buClr>
              <a:buSzPts val="1200"/>
              <a:buFont typeface="Noto Sans Symbols"/>
              <a:buChar char="●"/>
            </a:pPr>
            <a:r>
              <a:rPr b="1" lang="en-US" sz="1200">
                <a:solidFill>
                  <a:srgbClr val="0F0F14"/>
                </a:solidFill>
              </a:rPr>
              <a:t>Coping:</a:t>
            </a:r>
            <a:r>
              <a:rPr lang="en-US" sz="1200">
                <a:solidFill>
                  <a:srgbClr val="0F0F14"/>
                </a:solidFill>
              </a:rPr>
              <a:t> For media that already exists and doesn't meet ‘keep’ criteria:</a:t>
            </a:r>
            <a:endParaRPr b="0" i="0" sz="1200" u="none" cap="none" strike="noStrike">
              <a:solidFill>
                <a:srgbClr val="000000"/>
              </a:solidFill>
              <a:latin typeface="Arial"/>
              <a:ea typeface="Arial"/>
              <a:cs typeface="Arial"/>
              <a:sym typeface="Arial"/>
            </a:endParaRPr>
          </a:p>
          <a:p>
            <a:pPr indent="-222501" lvl="1" marL="448056" marR="0" rtl="0" algn="l">
              <a:lnSpc>
                <a:spcPct val="100000"/>
              </a:lnSpc>
              <a:spcBef>
                <a:spcPts val="1200"/>
              </a:spcBef>
              <a:spcAft>
                <a:spcPts val="0"/>
              </a:spcAft>
              <a:buClr>
                <a:srgbClr val="0F0F14"/>
              </a:buClr>
              <a:buSzPts val="1200"/>
              <a:buFont typeface="Noto Sans Symbols"/>
              <a:buAutoNum type="arabicPeriod"/>
            </a:pPr>
            <a:r>
              <a:rPr lang="en-US" sz="1200">
                <a:solidFill>
                  <a:srgbClr val="0F0F14"/>
                </a:solidFill>
              </a:rPr>
              <a:t>Remove it from museum storage</a:t>
            </a:r>
            <a:endParaRPr b="0" i="0" sz="1200" u="none" cap="none" strike="noStrike">
              <a:solidFill>
                <a:srgbClr val="000000"/>
              </a:solidFill>
              <a:latin typeface="Arial"/>
              <a:ea typeface="Arial"/>
              <a:cs typeface="Arial"/>
              <a:sym typeface="Arial"/>
            </a:endParaRPr>
          </a:p>
          <a:p>
            <a:pPr indent="-222501" lvl="1" marL="448056" marR="0" rtl="0" algn="l">
              <a:lnSpc>
                <a:spcPct val="100000"/>
              </a:lnSpc>
              <a:spcBef>
                <a:spcPts val="1200"/>
              </a:spcBef>
              <a:spcAft>
                <a:spcPts val="1200"/>
              </a:spcAft>
              <a:buClr>
                <a:srgbClr val="0F0F14"/>
              </a:buClr>
              <a:buSzPts val="1200"/>
              <a:buFont typeface="Noto Sans Symbols"/>
              <a:buAutoNum type="arabicPeriod"/>
            </a:pPr>
            <a:r>
              <a:rPr lang="en-US" sz="1200">
                <a:solidFill>
                  <a:srgbClr val="0F0F14"/>
                </a:solidFill>
              </a:rPr>
              <a:t>If it seems too valuable to delete, there are archiving workflows, but they are more complicated.</a:t>
            </a:r>
            <a:endParaRPr b="0" i="0" sz="1200" u="none" cap="none" strike="noStrike">
              <a:solidFill>
                <a:srgbClr val="000000"/>
              </a:solidFill>
              <a:latin typeface="Arial"/>
              <a:ea typeface="Arial"/>
              <a:cs typeface="Arial"/>
              <a:sym typeface="Arial"/>
            </a:endParaRPr>
          </a:p>
        </p:txBody>
      </p:sp>
      <p:sp>
        <p:nvSpPr>
          <p:cNvPr id="529" name="Google Shape;529;p66"/>
          <p:cNvSpPr txBox="1"/>
          <p:nvPr/>
        </p:nvSpPr>
        <p:spPr>
          <a:xfrm>
            <a:off x="461521" y="1514929"/>
            <a:ext cx="2244600" cy="2338500"/>
          </a:xfrm>
          <a:prstGeom prst="rect">
            <a:avLst/>
          </a:prstGeom>
          <a:noFill/>
          <a:ln>
            <a:noFill/>
          </a:ln>
        </p:spPr>
        <p:txBody>
          <a:bodyPr anchorCtr="0" anchor="t" bIns="91425" lIns="0" spcFirstLastPara="1" rIns="91425" wrap="square" tIns="91425">
            <a:noAutofit/>
          </a:bodyPr>
          <a:lstStyle/>
          <a:p>
            <a:pPr indent="-167640" lvl="0" marL="182880" marR="0" rtl="0" algn="l">
              <a:lnSpc>
                <a:spcPct val="100000"/>
              </a:lnSpc>
              <a:spcBef>
                <a:spcPts val="1200"/>
              </a:spcBef>
              <a:spcAft>
                <a:spcPts val="0"/>
              </a:spcAft>
              <a:buClr>
                <a:srgbClr val="0F0F14"/>
              </a:buClr>
              <a:buSzPts val="1200"/>
              <a:buFont typeface="Noto Sans Symbols"/>
              <a:buChar char="●"/>
            </a:pPr>
            <a:r>
              <a:rPr b="1" lang="en-US" sz="1200">
                <a:solidFill>
                  <a:srgbClr val="0F0F14"/>
                </a:solidFill>
              </a:rPr>
              <a:t>Identifying: </a:t>
            </a:r>
            <a:r>
              <a:rPr lang="en-US" sz="1200">
                <a:solidFill>
                  <a:srgbClr val="0F0F14"/>
                </a:solidFill>
              </a:rPr>
              <a:t>Are they just temporary/intermediate working files?</a:t>
            </a:r>
            <a:endParaRPr b="0" i="0" sz="1200" u="none" cap="none" strike="noStrike">
              <a:solidFill>
                <a:srgbClr val="000000"/>
              </a:solidFill>
              <a:latin typeface="Arial"/>
              <a:ea typeface="Arial"/>
              <a:cs typeface="Arial"/>
              <a:sym typeface="Arial"/>
            </a:endParaRPr>
          </a:p>
          <a:p>
            <a:pPr indent="-222501" lvl="1" marL="448056" marR="0" rtl="0" algn="l">
              <a:lnSpc>
                <a:spcPct val="100000"/>
              </a:lnSpc>
              <a:spcBef>
                <a:spcPts val="1200"/>
              </a:spcBef>
              <a:spcAft>
                <a:spcPts val="0"/>
              </a:spcAft>
              <a:buClr>
                <a:srgbClr val="0F0F14"/>
              </a:buClr>
              <a:buSzPts val="1200"/>
              <a:buFont typeface="Noto Sans Symbols"/>
              <a:buAutoNum type="arabicPeriod"/>
            </a:pPr>
            <a:r>
              <a:rPr lang="en-US" sz="1200">
                <a:solidFill>
                  <a:srgbClr val="0F0F14"/>
                </a:solidFill>
              </a:rPr>
              <a:t>Yes — Delete/Clean up when done.</a:t>
            </a:r>
            <a:endParaRPr b="0" i="0" sz="1200" u="none" cap="none" strike="noStrike">
              <a:solidFill>
                <a:srgbClr val="000000"/>
              </a:solidFill>
              <a:latin typeface="Arial"/>
              <a:ea typeface="Arial"/>
              <a:cs typeface="Arial"/>
              <a:sym typeface="Arial"/>
            </a:endParaRPr>
          </a:p>
          <a:p>
            <a:pPr indent="-222501" lvl="1" marL="448056" marR="0" rtl="0" algn="l">
              <a:lnSpc>
                <a:spcPct val="100000"/>
              </a:lnSpc>
              <a:spcBef>
                <a:spcPts val="1200"/>
              </a:spcBef>
              <a:spcAft>
                <a:spcPts val="1200"/>
              </a:spcAft>
              <a:buClr>
                <a:srgbClr val="0F0F14"/>
              </a:buClr>
              <a:buSzPts val="1200"/>
              <a:buFont typeface="Noto Sans Symbols"/>
              <a:buAutoNum type="arabicPeriod"/>
            </a:pPr>
            <a:r>
              <a:rPr lang="en-US" sz="1200">
                <a:solidFill>
                  <a:srgbClr val="0F0F14"/>
                </a:solidFill>
              </a:rPr>
              <a:t>No…</a:t>
            </a:r>
            <a:endParaRPr sz="1200">
              <a:solidFill>
                <a:srgbClr val="0F0F14"/>
              </a:solidFill>
            </a:endParaRPr>
          </a:p>
        </p:txBody>
      </p:sp>
      <p:sp>
        <p:nvSpPr>
          <p:cNvPr id="530" name="Google Shape;530;p66"/>
          <p:cNvSpPr txBox="1"/>
          <p:nvPr/>
        </p:nvSpPr>
        <p:spPr>
          <a:xfrm>
            <a:off x="3445700" y="1514924"/>
            <a:ext cx="2244600" cy="2684700"/>
          </a:xfrm>
          <a:prstGeom prst="rect">
            <a:avLst/>
          </a:prstGeom>
          <a:noFill/>
          <a:ln>
            <a:noFill/>
          </a:ln>
        </p:spPr>
        <p:txBody>
          <a:bodyPr anchorCtr="0" anchor="t" bIns="91425" lIns="0" spcFirstLastPara="1" rIns="91425" wrap="square" tIns="91425">
            <a:noAutofit/>
          </a:bodyPr>
          <a:lstStyle/>
          <a:p>
            <a:pPr indent="-167640" lvl="0" marL="182880" marR="0" rtl="0" algn="l">
              <a:lnSpc>
                <a:spcPct val="100000"/>
              </a:lnSpc>
              <a:spcBef>
                <a:spcPts val="1200"/>
              </a:spcBef>
              <a:spcAft>
                <a:spcPts val="0"/>
              </a:spcAft>
              <a:buClr>
                <a:srgbClr val="0F0F14"/>
              </a:buClr>
              <a:buSzPts val="1200"/>
              <a:buFont typeface="Noto Sans Symbols"/>
              <a:buChar char="●"/>
            </a:pPr>
            <a:r>
              <a:rPr b="1" lang="en-US" sz="1200">
                <a:solidFill>
                  <a:srgbClr val="0F0F14"/>
                </a:solidFill>
              </a:rPr>
              <a:t>Preventing:</a:t>
            </a:r>
            <a:r>
              <a:rPr lang="en-US" sz="1200">
                <a:solidFill>
                  <a:srgbClr val="0F0F14"/>
                </a:solidFill>
              </a:rPr>
              <a:t> Avoid creating non-archivable media in the first place when possible.</a:t>
            </a:r>
            <a:endParaRPr b="0" i="0" sz="1200" u="none" cap="none" strike="noStrike">
              <a:solidFill>
                <a:srgbClr val="000000"/>
              </a:solidFill>
              <a:latin typeface="Arial"/>
              <a:ea typeface="Arial"/>
              <a:cs typeface="Arial"/>
              <a:sym typeface="Arial"/>
            </a:endParaRPr>
          </a:p>
          <a:p>
            <a:pPr indent="-222501" lvl="1" marL="448056" marR="0" rtl="0" algn="l">
              <a:lnSpc>
                <a:spcPct val="100000"/>
              </a:lnSpc>
              <a:spcBef>
                <a:spcPts val="1200"/>
              </a:spcBef>
              <a:spcAft>
                <a:spcPts val="0"/>
              </a:spcAft>
              <a:buClr>
                <a:srgbClr val="0F0F14"/>
              </a:buClr>
              <a:buSzPts val="1200"/>
              <a:buFont typeface="Noto Sans Symbols"/>
              <a:buAutoNum type="arabicPeriod"/>
            </a:pPr>
            <a:r>
              <a:rPr lang="en-US" sz="1200">
                <a:solidFill>
                  <a:srgbClr val="0F0F14"/>
                </a:solidFill>
              </a:rPr>
              <a:t>Plan — Only collect the media and data you need for your projects.</a:t>
            </a:r>
            <a:endParaRPr b="0" i="0" sz="1200" u="none" cap="none" strike="noStrike">
              <a:solidFill>
                <a:srgbClr val="000000"/>
              </a:solidFill>
              <a:latin typeface="Arial"/>
              <a:ea typeface="Arial"/>
              <a:cs typeface="Arial"/>
              <a:sym typeface="Arial"/>
            </a:endParaRPr>
          </a:p>
          <a:p>
            <a:pPr indent="-222501" lvl="1" marL="448056" rtl="0" algn="l">
              <a:spcBef>
                <a:spcPts val="1200"/>
              </a:spcBef>
              <a:spcAft>
                <a:spcPts val="1200"/>
              </a:spcAft>
              <a:buClr>
                <a:schemeClr val="dk1"/>
              </a:buClr>
              <a:buSzPts val="1200"/>
              <a:buFont typeface="Noto Sans Symbols"/>
              <a:buAutoNum type="arabicPeriod"/>
            </a:pPr>
            <a:r>
              <a:rPr lang="en-US" sz="1200">
                <a:solidFill>
                  <a:schemeClr val="dk1"/>
                </a:solidFill>
              </a:rPr>
              <a:t>Document creators, owners, and permission to use &amp; archive.</a:t>
            </a:r>
            <a:endParaRPr sz="1200">
              <a:solidFill>
                <a:srgbClr val="0F0F14"/>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7"/>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What about photos we can’t archive in EMu?</a:t>
            </a:r>
            <a:endParaRPr b="1" i="0" sz="2200" u="none" cap="none" strike="noStrike">
              <a:solidFill>
                <a:schemeClr val="dk2"/>
              </a:solidFill>
              <a:latin typeface="Arial"/>
              <a:ea typeface="Arial"/>
              <a:cs typeface="Arial"/>
              <a:sym typeface="Arial"/>
            </a:endParaRPr>
          </a:p>
        </p:txBody>
      </p:sp>
      <p:sp>
        <p:nvSpPr>
          <p:cNvPr id="536" name="Google Shape;536;p67"/>
          <p:cNvSpPr/>
          <p:nvPr/>
        </p:nvSpPr>
        <p:spPr>
          <a:xfrm>
            <a:off x="481237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7" name="Google Shape;537;p67"/>
          <p:cNvSpPr/>
          <p:nvPr/>
        </p:nvSpPr>
        <p:spPr>
          <a:xfrm>
            <a:off x="25082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8" name="Google Shape;538;p67"/>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Managing orphan-media costs more people, resources, time, money than managing properly documented media.</a:t>
            </a:r>
            <a:endParaRPr b="0" i="0" sz="1050" u="none" cap="none" strike="noStrike">
              <a:solidFill>
                <a:srgbClr val="7F7F7F"/>
              </a:solidFill>
              <a:latin typeface="Arial"/>
              <a:ea typeface="Arial"/>
              <a:cs typeface="Arial"/>
              <a:sym typeface="Arial"/>
            </a:endParaRPr>
          </a:p>
        </p:txBody>
      </p:sp>
      <p:sp>
        <p:nvSpPr>
          <p:cNvPr id="539" name="Google Shape;539;p67"/>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QUESTIONS AND RESOURCES</a:t>
            </a:r>
            <a:endParaRPr b="1" i="0" sz="100" u="none" cap="none" strike="noStrike">
              <a:solidFill>
                <a:schemeClr val="accent1"/>
              </a:solidFill>
              <a:latin typeface="Arial"/>
              <a:ea typeface="Arial"/>
              <a:cs typeface="Arial"/>
              <a:sym typeface="Arial"/>
            </a:endParaRPr>
          </a:p>
        </p:txBody>
      </p:sp>
      <p:sp>
        <p:nvSpPr>
          <p:cNvPr id="540" name="Google Shape;540;p67"/>
          <p:cNvSpPr txBox="1"/>
          <p:nvPr/>
        </p:nvSpPr>
        <p:spPr>
          <a:xfrm>
            <a:off x="5131689" y="1514954"/>
            <a:ext cx="3402000" cy="2338500"/>
          </a:xfrm>
          <a:prstGeom prst="rect">
            <a:avLst/>
          </a:prstGeom>
          <a:noFill/>
          <a:ln>
            <a:noFill/>
          </a:ln>
        </p:spPr>
        <p:txBody>
          <a:bodyPr anchorCtr="0" anchor="t" bIns="91425" lIns="0" spcFirstLastPara="1" rIns="91425" wrap="square" tIns="91425">
            <a:noAutofit/>
          </a:bodyPr>
          <a:lstStyle/>
          <a:p>
            <a:pPr indent="-167640" lvl="0" marL="182880" marR="0" rtl="0" algn="l">
              <a:lnSpc>
                <a:spcPct val="100000"/>
              </a:lnSpc>
              <a:spcBef>
                <a:spcPts val="1200"/>
              </a:spcBef>
              <a:spcAft>
                <a:spcPts val="0"/>
              </a:spcAft>
              <a:buClr>
                <a:srgbClr val="0F0F14"/>
              </a:buClr>
              <a:buSzPts val="1200"/>
              <a:buFont typeface="Noto Sans Symbols"/>
              <a:buChar char="●"/>
            </a:pPr>
            <a:r>
              <a:rPr lang="en-US" sz="1200">
                <a:solidFill>
                  <a:srgbClr val="0F0F14"/>
                </a:solidFill>
              </a:rPr>
              <a:t>If it seems too valuable to delete, there are very restricted EMu workflows to document the fact that required info and/or permission is missing</a:t>
            </a:r>
            <a:endParaRPr sz="1200">
              <a:solidFill>
                <a:srgbClr val="0F0F14"/>
              </a:solidFill>
            </a:endParaRPr>
          </a:p>
          <a:p>
            <a:pPr indent="-222501" lvl="1" marL="448056" marR="0" rtl="0" algn="l">
              <a:lnSpc>
                <a:spcPct val="100000"/>
              </a:lnSpc>
              <a:spcBef>
                <a:spcPts val="1200"/>
              </a:spcBef>
              <a:spcAft>
                <a:spcPts val="0"/>
              </a:spcAft>
              <a:buClr>
                <a:srgbClr val="0F0F14"/>
              </a:buClr>
              <a:buSzPts val="1200"/>
              <a:buFont typeface="Noto Sans Symbols"/>
              <a:buChar char="–"/>
            </a:pPr>
            <a:r>
              <a:rPr b="1" lang="en-US" sz="1200">
                <a:solidFill>
                  <a:schemeClr val="accent1"/>
                </a:solidFill>
              </a:rPr>
              <a:t>BUT:</a:t>
            </a:r>
            <a:r>
              <a:rPr lang="en-US" sz="1200">
                <a:solidFill>
                  <a:srgbClr val="0F0F14"/>
                </a:solidFill>
              </a:rPr>
              <a:t> media documented this way often cannot follow data norms and therefore often cannot be used easily/fairly.</a:t>
            </a:r>
            <a:endParaRPr sz="1200">
              <a:solidFill>
                <a:srgbClr val="0F0F14"/>
              </a:solidFill>
            </a:endParaRPr>
          </a:p>
          <a:p>
            <a:pPr indent="-222501" lvl="1" marL="448056" marR="0" rtl="0" algn="l">
              <a:lnSpc>
                <a:spcPct val="100000"/>
              </a:lnSpc>
              <a:spcBef>
                <a:spcPts val="1200"/>
              </a:spcBef>
              <a:spcAft>
                <a:spcPts val="1200"/>
              </a:spcAft>
              <a:buClr>
                <a:srgbClr val="0F0F14"/>
              </a:buClr>
              <a:buSzPts val="1200"/>
              <a:buFont typeface="Noto Sans Symbols"/>
              <a:buChar char="–"/>
            </a:pPr>
            <a:r>
              <a:rPr lang="en-US" sz="1200">
                <a:solidFill>
                  <a:srgbClr val="0F0F14"/>
                </a:solidFill>
              </a:rPr>
              <a:t>Before employing these, be sure that the media/data is essential/critical to keep and that you have the resources to set up the full proper restrictions</a:t>
            </a:r>
            <a:endParaRPr b="0" i="0" sz="1200" u="none" cap="none" strike="noStrike">
              <a:solidFill>
                <a:srgbClr val="000000"/>
              </a:solidFill>
              <a:latin typeface="Arial"/>
              <a:ea typeface="Arial"/>
              <a:cs typeface="Arial"/>
              <a:sym typeface="Arial"/>
            </a:endParaRPr>
          </a:p>
        </p:txBody>
      </p:sp>
      <p:sp>
        <p:nvSpPr>
          <p:cNvPr id="541" name="Google Shape;541;p67"/>
          <p:cNvSpPr txBox="1"/>
          <p:nvPr/>
        </p:nvSpPr>
        <p:spPr>
          <a:xfrm>
            <a:off x="570139" y="1514954"/>
            <a:ext cx="3402000" cy="2338500"/>
          </a:xfrm>
          <a:prstGeom prst="rect">
            <a:avLst/>
          </a:prstGeom>
          <a:noFill/>
          <a:ln>
            <a:noFill/>
          </a:ln>
        </p:spPr>
        <p:txBody>
          <a:bodyPr anchorCtr="0" anchor="t" bIns="91425" lIns="0" spcFirstLastPara="1" rIns="91425" wrap="square" tIns="91425">
            <a:normAutofit/>
          </a:bodyPr>
          <a:lstStyle/>
          <a:p>
            <a:pPr indent="-167640" lvl="0" marL="182880" marR="0" rtl="0" algn="l">
              <a:lnSpc>
                <a:spcPct val="100000"/>
              </a:lnSpc>
              <a:spcBef>
                <a:spcPts val="1200"/>
              </a:spcBef>
              <a:spcAft>
                <a:spcPts val="0"/>
              </a:spcAft>
              <a:buClr>
                <a:srgbClr val="0F0F14"/>
              </a:buClr>
              <a:buSzPts val="1200"/>
              <a:buFont typeface="Noto Sans Symbols"/>
              <a:buChar char="●"/>
            </a:pPr>
            <a:r>
              <a:rPr lang="en-US" sz="1200">
                <a:solidFill>
                  <a:srgbClr val="0F0F14"/>
                </a:solidFill>
              </a:rPr>
              <a:t>Consider what you lose by trying to maintain these:</a:t>
            </a:r>
            <a:endParaRPr b="0" i="0" sz="1200" u="none" cap="none" strike="noStrike">
              <a:solidFill>
                <a:srgbClr val="000000"/>
              </a:solidFill>
              <a:latin typeface="Arial"/>
              <a:ea typeface="Arial"/>
              <a:cs typeface="Arial"/>
              <a:sym typeface="Arial"/>
            </a:endParaRPr>
          </a:p>
          <a:p>
            <a:pPr indent="-222501" lvl="1" marL="448056" marR="0" rtl="0" algn="l">
              <a:lnSpc>
                <a:spcPct val="100000"/>
              </a:lnSpc>
              <a:spcBef>
                <a:spcPts val="1200"/>
              </a:spcBef>
              <a:spcAft>
                <a:spcPts val="0"/>
              </a:spcAft>
              <a:buClr>
                <a:srgbClr val="0F0F14"/>
              </a:buClr>
              <a:buSzPts val="1200"/>
              <a:buFont typeface="Noto Sans Symbols"/>
              <a:buChar char="–"/>
            </a:pPr>
            <a:r>
              <a:rPr lang="en-US" sz="1200">
                <a:solidFill>
                  <a:srgbClr val="0F0F14"/>
                </a:solidFill>
              </a:rPr>
              <a:t>Projects have budgets; people don't have infinite time/stress levels.</a:t>
            </a:r>
            <a:endParaRPr sz="1200">
              <a:solidFill>
                <a:srgbClr val="0F0F14"/>
              </a:solidFill>
            </a:endParaRPr>
          </a:p>
          <a:p>
            <a:pPr indent="-222501" lvl="1" marL="448056" marR="0" rtl="0" algn="l">
              <a:lnSpc>
                <a:spcPct val="100000"/>
              </a:lnSpc>
              <a:spcBef>
                <a:spcPts val="1200"/>
              </a:spcBef>
              <a:spcAft>
                <a:spcPts val="1200"/>
              </a:spcAft>
              <a:buClr>
                <a:srgbClr val="0F0F14"/>
              </a:buClr>
              <a:buSzPts val="1200"/>
              <a:buFont typeface="Noto Sans Symbols"/>
              <a:buChar char="–"/>
            </a:pPr>
            <a:r>
              <a:rPr lang="en-US" sz="1200">
                <a:solidFill>
                  <a:srgbClr val="0F0F14"/>
                </a:solidFill>
              </a:rPr>
              <a:t>Time might be otherwise spent more efficiently on useable assets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8"/>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Other Situations</a:t>
            </a:r>
            <a:endParaRPr b="1" i="0" sz="2200" u="none" cap="none" strike="noStrike">
              <a:solidFill>
                <a:schemeClr val="dk2"/>
              </a:solidFill>
              <a:latin typeface="Arial"/>
              <a:ea typeface="Arial"/>
              <a:cs typeface="Arial"/>
              <a:sym typeface="Arial"/>
            </a:endParaRPr>
          </a:p>
        </p:txBody>
      </p:sp>
      <p:sp>
        <p:nvSpPr>
          <p:cNvPr id="547" name="Google Shape;547;p68"/>
          <p:cNvSpPr/>
          <p:nvPr/>
        </p:nvSpPr>
        <p:spPr>
          <a:xfrm>
            <a:off x="481237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8" name="Google Shape;548;p68"/>
          <p:cNvSpPr/>
          <p:nvPr/>
        </p:nvSpPr>
        <p:spPr>
          <a:xfrm>
            <a:off x="25082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9" name="Google Shape;549;p68"/>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QUESTIONS AND RESOURCES</a:t>
            </a:r>
            <a:endParaRPr b="1" i="0" sz="100" u="none" cap="none" strike="noStrike">
              <a:solidFill>
                <a:schemeClr val="accent1"/>
              </a:solidFill>
              <a:latin typeface="Arial"/>
              <a:ea typeface="Arial"/>
              <a:cs typeface="Arial"/>
              <a:sym typeface="Arial"/>
            </a:endParaRPr>
          </a:p>
        </p:txBody>
      </p:sp>
      <p:sp>
        <p:nvSpPr>
          <p:cNvPr id="550" name="Google Shape;550;p68"/>
          <p:cNvSpPr txBox="1"/>
          <p:nvPr/>
        </p:nvSpPr>
        <p:spPr>
          <a:xfrm>
            <a:off x="5055501" y="1514950"/>
            <a:ext cx="3588000" cy="2338500"/>
          </a:xfrm>
          <a:prstGeom prst="rect">
            <a:avLst/>
          </a:prstGeom>
          <a:noFill/>
          <a:ln>
            <a:noFill/>
          </a:ln>
        </p:spPr>
        <p:txBody>
          <a:bodyPr anchorCtr="0" anchor="t" bIns="91425" lIns="0" spcFirstLastPara="1" rIns="91425" wrap="square" tIns="91425">
            <a:noAutofit/>
          </a:bodyPr>
          <a:lstStyle/>
          <a:p>
            <a:pPr indent="-180340" lvl="0" marL="182880" marR="0" rtl="0" algn="l">
              <a:lnSpc>
                <a:spcPct val="100000"/>
              </a:lnSpc>
              <a:spcBef>
                <a:spcPts val="1200"/>
              </a:spcBef>
              <a:spcAft>
                <a:spcPts val="0"/>
              </a:spcAft>
              <a:buClr>
                <a:srgbClr val="0F0F14"/>
              </a:buClr>
              <a:buSzPts val="1400"/>
              <a:buFont typeface="Noto Sans Symbols"/>
              <a:buChar char="●"/>
            </a:pPr>
            <a:r>
              <a:rPr lang="en-US">
                <a:solidFill>
                  <a:srgbClr val="0F0F14"/>
                </a:solidFill>
              </a:rPr>
              <a:t>Embargoes:</a:t>
            </a:r>
            <a:endParaRPr b="0" i="0" sz="1400" u="none" cap="none" strike="noStrike">
              <a:solidFill>
                <a:srgbClr val="000000"/>
              </a:solidFill>
              <a:latin typeface="Arial"/>
              <a:ea typeface="Arial"/>
              <a:cs typeface="Arial"/>
              <a:sym typeface="Arial"/>
            </a:endParaRPr>
          </a:p>
          <a:p>
            <a:pPr indent="-235201" lvl="1" marL="448056" marR="0" rtl="0" algn="l">
              <a:lnSpc>
                <a:spcPct val="100000"/>
              </a:lnSpc>
              <a:spcBef>
                <a:spcPts val="1200"/>
              </a:spcBef>
              <a:spcAft>
                <a:spcPts val="0"/>
              </a:spcAft>
              <a:buClr>
                <a:srgbClr val="0F0F14"/>
              </a:buClr>
              <a:buSzPts val="1400"/>
              <a:buFont typeface="Noto Sans Symbols"/>
              <a:buChar char="–"/>
            </a:pPr>
            <a:r>
              <a:rPr lang="en-US">
                <a:solidFill>
                  <a:srgbClr val="0F0F14"/>
                </a:solidFill>
              </a:rPr>
              <a:t>make sure to document project details and timelines in Event.</a:t>
            </a:r>
            <a:endParaRPr b="0" i="0" sz="1400" u="none" cap="none" strike="noStrike">
              <a:solidFill>
                <a:srgbClr val="000000"/>
              </a:solidFill>
              <a:latin typeface="Arial"/>
              <a:ea typeface="Arial"/>
              <a:cs typeface="Arial"/>
              <a:sym typeface="Arial"/>
            </a:endParaRPr>
          </a:p>
          <a:p>
            <a:pPr indent="-235201" lvl="1" marL="448056" marR="0" rtl="0" algn="l">
              <a:lnSpc>
                <a:spcPct val="100000"/>
              </a:lnSpc>
              <a:spcBef>
                <a:spcPts val="1200"/>
              </a:spcBef>
              <a:spcAft>
                <a:spcPts val="0"/>
              </a:spcAft>
              <a:buClr>
                <a:srgbClr val="0F0F14"/>
              </a:buClr>
              <a:buSzPts val="1400"/>
              <a:buFont typeface="Noto Sans Symbols"/>
              <a:buChar char="–"/>
            </a:pPr>
            <a:r>
              <a:rPr lang="en-US">
                <a:solidFill>
                  <a:srgbClr val="0F0F14"/>
                </a:solidFill>
              </a:rPr>
              <a:t>lock down Multimedia records in EMu until required date.</a:t>
            </a:r>
            <a:endParaRPr>
              <a:solidFill>
                <a:srgbClr val="0F0F14"/>
              </a:solidFill>
            </a:endParaRPr>
          </a:p>
          <a:p>
            <a:pPr indent="-235201" lvl="1" marL="448056" marR="0" rtl="0" algn="l">
              <a:lnSpc>
                <a:spcPct val="100000"/>
              </a:lnSpc>
              <a:spcBef>
                <a:spcPts val="1200"/>
              </a:spcBef>
              <a:spcAft>
                <a:spcPts val="1200"/>
              </a:spcAft>
              <a:buClr>
                <a:srgbClr val="0F0F14"/>
              </a:buClr>
              <a:buSzPts val="1400"/>
              <a:buChar char="–"/>
            </a:pPr>
            <a:r>
              <a:rPr lang="en-US" u="sng">
                <a:solidFill>
                  <a:schemeClr val="hlink"/>
                </a:solidFill>
                <a:hlinkClick r:id="rId3"/>
              </a:rPr>
              <a:t>How to document Embargoed Media in EMu</a:t>
            </a:r>
            <a:endParaRPr>
              <a:solidFill>
                <a:srgbClr val="0F0F14"/>
              </a:solidFill>
            </a:endParaRPr>
          </a:p>
        </p:txBody>
      </p:sp>
      <p:sp>
        <p:nvSpPr>
          <p:cNvPr id="551" name="Google Shape;551;p68"/>
          <p:cNvSpPr txBox="1"/>
          <p:nvPr/>
        </p:nvSpPr>
        <p:spPr>
          <a:xfrm>
            <a:off x="570139" y="1514954"/>
            <a:ext cx="3402000" cy="2338500"/>
          </a:xfrm>
          <a:prstGeom prst="rect">
            <a:avLst/>
          </a:prstGeom>
          <a:noFill/>
          <a:ln>
            <a:noFill/>
          </a:ln>
        </p:spPr>
        <p:txBody>
          <a:bodyPr anchorCtr="0" anchor="t" bIns="91425" lIns="0" spcFirstLastPara="1" rIns="91425" wrap="square" tIns="91425">
            <a:noAutofit/>
          </a:bodyPr>
          <a:lstStyle/>
          <a:p>
            <a:pPr indent="-180340" lvl="0" marL="182880" marR="0" rtl="0" algn="l">
              <a:lnSpc>
                <a:spcPct val="100000"/>
              </a:lnSpc>
              <a:spcBef>
                <a:spcPts val="1200"/>
              </a:spcBef>
              <a:spcAft>
                <a:spcPts val="0"/>
              </a:spcAft>
              <a:buClr>
                <a:srgbClr val="0F0F14"/>
              </a:buClr>
              <a:buSzPts val="1400"/>
              <a:buFont typeface="Noto Sans Symbols"/>
              <a:buChar char="●"/>
            </a:pPr>
            <a:r>
              <a:rPr lang="en-US" u="sng">
                <a:solidFill>
                  <a:schemeClr val="hlink"/>
                </a:solidFill>
                <a:hlinkClick r:id="rId4"/>
              </a:rPr>
              <a:t>How to catalog Release Forms for images of non-FMNH people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42"/>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DAMS</a:t>
            </a:r>
            <a:endParaRPr/>
          </a:p>
        </p:txBody>
      </p:sp>
      <p:sp>
        <p:nvSpPr>
          <p:cNvPr id="209" name="Google Shape;209;p42"/>
          <p:cNvSpPr txBox="1"/>
          <p:nvPr>
            <p:ph idx="1" type="subTitle"/>
          </p:nvPr>
        </p:nvSpPr>
        <p:spPr>
          <a:xfrm>
            <a:off x="479425" y="2984466"/>
            <a:ext cx="5438100" cy="1241700"/>
          </a:xfrm>
          <a:prstGeom prst="rect">
            <a:avLst/>
          </a:prstGeom>
          <a:noFill/>
          <a:ln>
            <a:noFill/>
          </a:ln>
        </p:spPr>
        <p:txBody>
          <a:bodyPr anchorCtr="0" anchor="t" bIns="45700" lIns="0" spcFirstLastPara="1" rIns="0" wrap="square" tIns="0">
            <a:noAutofit/>
          </a:bodyPr>
          <a:lstStyle/>
          <a:p>
            <a:pPr indent="0" lvl="0" marL="0" rtl="0" algn="l">
              <a:lnSpc>
                <a:spcPct val="115000"/>
              </a:lnSpc>
              <a:spcBef>
                <a:spcPts val="750"/>
              </a:spcBef>
              <a:spcAft>
                <a:spcPts val="0"/>
              </a:spcAft>
              <a:buSzPts val="1800"/>
              <a:buNone/>
            </a:pPr>
            <a:r>
              <a:rPr lang="en-US"/>
              <a:t>Digital Asset Management System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69"/>
          <p:cNvPicPr preferRelativeResize="0"/>
          <p:nvPr/>
        </p:nvPicPr>
        <p:blipFill>
          <a:blip r:embed="rId3">
            <a:alphaModFix/>
          </a:blip>
          <a:stretch>
            <a:fillRect/>
          </a:stretch>
        </p:blipFill>
        <p:spPr>
          <a:xfrm>
            <a:off x="3623475" y="796438"/>
            <a:ext cx="5029200" cy="3550615"/>
          </a:xfrm>
          <a:prstGeom prst="rect">
            <a:avLst/>
          </a:prstGeom>
          <a:noFill/>
          <a:ln>
            <a:noFill/>
          </a:ln>
          <a:effectLst>
            <a:outerShdw blurRad="128588" rotWithShape="0" algn="bl" dir="2700000" dist="47625">
              <a:srgbClr val="000000">
                <a:alpha val="40000"/>
              </a:srgbClr>
            </a:outerShdw>
          </a:effectLst>
        </p:spPr>
      </p:pic>
      <p:sp>
        <p:nvSpPr>
          <p:cNvPr id="557" name="Google Shape;557;p69"/>
          <p:cNvSpPr txBox="1"/>
          <p:nvPr/>
        </p:nvSpPr>
        <p:spPr>
          <a:xfrm>
            <a:off x="250825" y="808050"/>
            <a:ext cx="2476200" cy="10428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Where does “published” data/media go from EMu?</a:t>
            </a:r>
            <a:endParaRPr b="0" i="0" sz="2200" u="none" cap="none" strike="noStrike">
              <a:solidFill>
                <a:schemeClr val="dk2"/>
              </a:solidFill>
              <a:latin typeface="Arial"/>
              <a:ea typeface="Arial"/>
              <a:cs typeface="Arial"/>
              <a:sym typeface="Arial"/>
            </a:endParaRPr>
          </a:p>
        </p:txBody>
      </p:sp>
      <p:sp>
        <p:nvSpPr>
          <p:cNvPr id="558" name="Google Shape;558;p69"/>
          <p:cNvSpPr txBox="1"/>
          <p:nvPr/>
        </p:nvSpPr>
        <p:spPr>
          <a:xfrm>
            <a:off x="250825" y="1851026"/>
            <a:ext cx="2160600" cy="524100"/>
          </a:xfrm>
          <a:prstGeom prst="rect">
            <a:avLst/>
          </a:prstGeom>
          <a:noFill/>
          <a:ln>
            <a:noFill/>
          </a:ln>
        </p:spPr>
        <p:txBody>
          <a:bodyPr anchorCtr="0" anchor="t"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EMu Security tab</a:t>
            </a:r>
            <a:endParaRPr b="0" i="0" sz="1050" u="none" cap="none" strike="noStrike">
              <a:solidFill>
                <a:srgbClr val="7F7F7F"/>
              </a:solidFill>
              <a:latin typeface="Arial"/>
              <a:ea typeface="Arial"/>
              <a:cs typeface="Arial"/>
              <a:sym typeface="Arial"/>
            </a:endParaRPr>
          </a:p>
        </p:txBody>
      </p:sp>
      <p:sp>
        <p:nvSpPr>
          <p:cNvPr id="559" name="Google Shape;559;p69"/>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QUESTIONS AND RESOURCES</a:t>
            </a:r>
            <a:endParaRPr b="1" i="0" sz="100" u="none" cap="none" strike="noStrike">
              <a:solidFill>
                <a:schemeClr val="accent1"/>
              </a:solidFill>
              <a:latin typeface="Arial"/>
              <a:ea typeface="Arial"/>
              <a:cs typeface="Arial"/>
              <a:sym typeface="Arial"/>
            </a:endParaRPr>
          </a:p>
        </p:txBody>
      </p:sp>
      <p:sp>
        <p:nvSpPr>
          <p:cNvPr id="560" name="Google Shape;560;p69"/>
          <p:cNvSpPr txBox="1"/>
          <p:nvPr/>
        </p:nvSpPr>
        <p:spPr>
          <a:xfrm>
            <a:off x="250825" y="2514600"/>
            <a:ext cx="2160600" cy="24429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None/>
            </a:pPr>
            <a:r>
              <a:rPr lang="en-US" sz="1000">
                <a:solidFill>
                  <a:srgbClr val="0F0F14"/>
                </a:solidFill>
              </a:rPr>
              <a:t>Every EMu record in every module has a Security tab.</a:t>
            </a:r>
            <a:endParaRPr sz="1000">
              <a:solidFill>
                <a:srgbClr val="0F0F14"/>
              </a:solidFill>
            </a:endParaRPr>
          </a:p>
          <a:p>
            <a:pPr indent="0" lvl="0" marL="0" marR="0" rtl="0" algn="l">
              <a:lnSpc>
                <a:spcPct val="100000"/>
              </a:lnSpc>
              <a:spcBef>
                <a:spcPts val="600"/>
              </a:spcBef>
              <a:spcAft>
                <a:spcPts val="0"/>
              </a:spcAft>
              <a:buNone/>
            </a:pPr>
            <a:r>
              <a:t/>
            </a:r>
            <a:endParaRPr sz="1000">
              <a:solidFill>
                <a:srgbClr val="0F0F14"/>
              </a:solidFill>
            </a:endParaRPr>
          </a:p>
          <a:p>
            <a:pPr indent="-154940" lvl="0" marL="182880" marR="0" rtl="0" algn="l">
              <a:lnSpc>
                <a:spcPct val="100000"/>
              </a:lnSpc>
              <a:spcBef>
                <a:spcPts val="600"/>
              </a:spcBef>
              <a:spcAft>
                <a:spcPts val="0"/>
              </a:spcAft>
              <a:buClr>
                <a:srgbClr val="0F0F14"/>
              </a:buClr>
              <a:buSzPts val="1000"/>
              <a:buFont typeface="Noto Sans Symbols"/>
              <a:buChar char="●"/>
            </a:pPr>
            <a:r>
              <a:rPr lang="en-US" sz="1000">
                <a:solidFill>
                  <a:srgbClr val="0F0F14"/>
                </a:solidFill>
              </a:rPr>
              <a:t>Security fields:</a:t>
            </a:r>
            <a:endParaRPr b="0" i="0" sz="1000" u="none" cap="none" strike="noStrike">
              <a:solidFill>
                <a:srgbClr val="000000"/>
              </a:solidFill>
              <a:latin typeface="Arial"/>
              <a:ea typeface="Arial"/>
              <a:cs typeface="Arial"/>
              <a:sym typeface="Arial"/>
            </a:endParaRPr>
          </a:p>
          <a:p>
            <a:pPr indent="-209801" lvl="1" marL="448056" marR="0" rtl="0" algn="l">
              <a:lnSpc>
                <a:spcPct val="100000"/>
              </a:lnSpc>
              <a:spcBef>
                <a:spcPts val="600"/>
              </a:spcBef>
              <a:spcAft>
                <a:spcPts val="0"/>
              </a:spcAft>
              <a:buClr>
                <a:srgbClr val="0F0F14"/>
              </a:buClr>
              <a:buSzPts val="1000"/>
              <a:buFont typeface="Noto Sans Symbols"/>
              <a:buChar char="–"/>
            </a:pPr>
            <a:r>
              <a:rPr lang="en-US" sz="1000">
                <a:solidFill>
                  <a:srgbClr val="0F0F14"/>
                </a:solidFill>
              </a:rPr>
              <a:t>Access and ability to edit can be restricted to user groups.</a:t>
            </a:r>
            <a:endParaRPr sz="1000">
              <a:solidFill>
                <a:srgbClr val="0F0F14"/>
              </a:solidFill>
            </a:endParaRPr>
          </a:p>
          <a:p>
            <a:pPr indent="-154940" lvl="0" marL="182880" rtl="0" algn="l">
              <a:spcBef>
                <a:spcPts val="600"/>
              </a:spcBef>
              <a:spcAft>
                <a:spcPts val="0"/>
              </a:spcAft>
              <a:buClr>
                <a:schemeClr val="dk1"/>
              </a:buClr>
              <a:buSzPts val="1000"/>
              <a:buFont typeface="Noto Sans Symbols"/>
              <a:buChar char="●"/>
            </a:pPr>
            <a:r>
              <a:rPr lang="en-US" sz="1000">
                <a:solidFill>
                  <a:schemeClr val="dk1"/>
                </a:solidFill>
              </a:rPr>
              <a:t>Two fields most frequently used:</a:t>
            </a:r>
            <a:endParaRPr sz="1000">
              <a:solidFill>
                <a:srgbClr val="0F0F14"/>
              </a:solidFill>
            </a:endParaRPr>
          </a:p>
          <a:p>
            <a:pPr indent="-209801" lvl="1" marL="448056" marR="0" rtl="0" algn="l">
              <a:lnSpc>
                <a:spcPct val="100000"/>
              </a:lnSpc>
              <a:spcBef>
                <a:spcPts val="600"/>
              </a:spcBef>
              <a:spcAft>
                <a:spcPts val="0"/>
              </a:spcAft>
              <a:buClr>
                <a:srgbClr val="0F0F14"/>
              </a:buClr>
              <a:buSzPts val="1000"/>
              <a:buFont typeface="Noto Sans Symbols"/>
              <a:buChar char="–"/>
            </a:pPr>
            <a:r>
              <a:rPr lang="en-US" sz="1000">
                <a:solidFill>
                  <a:srgbClr val="0F0F14"/>
                </a:solidFill>
              </a:rPr>
              <a:t>Publish on Internet</a:t>
            </a:r>
            <a:endParaRPr sz="1000">
              <a:solidFill>
                <a:srgbClr val="0F0F14"/>
              </a:solidFill>
            </a:endParaRPr>
          </a:p>
          <a:p>
            <a:pPr indent="-209801" lvl="1" marL="448056" marR="0" rtl="0" algn="l">
              <a:lnSpc>
                <a:spcPct val="100000"/>
              </a:lnSpc>
              <a:spcBef>
                <a:spcPts val="600"/>
              </a:spcBef>
              <a:spcAft>
                <a:spcPts val="600"/>
              </a:spcAft>
              <a:buClr>
                <a:srgbClr val="0F0F14"/>
              </a:buClr>
              <a:buSzPts val="1000"/>
              <a:buChar char="–"/>
            </a:pPr>
            <a:r>
              <a:rPr lang="en-US" sz="1000">
                <a:solidFill>
                  <a:srgbClr val="0F0F14"/>
                </a:solidFill>
              </a:rPr>
              <a:t>Publish on Intranet</a:t>
            </a:r>
            <a:endParaRPr sz="1000">
              <a:solidFill>
                <a:srgbClr val="0F0F14"/>
              </a:solidFill>
            </a:endParaRPr>
          </a:p>
        </p:txBody>
      </p:sp>
      <p:sp>
        <p:nvSpPr>
          <p:cNvPr id="561" name="Google Shape;561;p69"/>
          <p:cNvSpPr/>
          <p:nvPr/>
        </p:nvSpPr>
        <p:spPr>
          <a:xfrm>
            <a:off x="6131000" y="1433800"/>
            <a:ext cx="2606400" cy="1461900"/>
          </a:xfrm>
          <a:prstGeom prst="roundRect">
            <a:avLst>
              <a:gd fmla="val 12160" name="adj"/>
            </a:avLst>
          </a:prstGeom>
          <a:solidFill>
            <a:srgbClr val="B35F96">
              <a:alpha val="9800"/>
            </a:srgbClr>
          </a:solidFill>
          <a:ln cap="flat" cmpd="sng" w="12700">
            <a:solidFill>
              <a:srgbClr val="B35F9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0"/>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Where does “published” data+media go from EMu?</a:t>
            </a:r>
            <a:endParaRPr b="1" i="0" sz="2200" u="none" cap="none" strike="noStrike">
              <a:solidFill>
                <a:schemeClr val="dk2"/>
              </a:solidFill>
              <a:latin typeface="Arial"/>
              <a:ea typeface="Arial"/>
              <a:cs typeface="Arial"/>
              <a:sym typeface="Arial"/>
            </a:endParaRPr>
          </a:p>
        </p:txBody>
      </p:sp>
      <p:sp>
        <p:nvSpPr>
          <p:cNvPr id="567" name="Google Shape;567;p70"/>
          <p:cNvSpPr/>
          <p:nvPr/>
        </p:nvSpPr>
        <p:spPr>
          <a:xfrm>
            <a:off x="4812375" y="777900"/>
            <a:ext cx="4052700" cy="2931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8" name="Google Shape;568;p70"/>
          <p:cNvSpPr txBox="1"/>
          <p:nvPr/>
        </p:nvSpPr>
        <p:spPr>
          <a:xfrm>
            <a:off x="5063000" y="905350"/>
            <a:ext cx="3546300" cy="3005700"/>
          </a:xfrm>
          <a:prstGeom prst="rect">
            <a:avLst/>
          </a:prstGeom>
          <a:noFill/>
          <a:ln>
            <a:noFill/>
          </a:ln>
        </p:spPr>
        <p:txBody>
          <a:bodyPr anchorCtr="0" anchor="t" bIns="91425" lIns="0" spcFirstLastPara="1" rIns="91425" wrap="square" tIns="91425">
            <a:normAutofit/>
          </a:bodyPr>
          <a:lstStyle/>
          <a:p>
            <a:pPr indent="-161448" lvl="0" marL="182880" rtl="0" algn="l">
              <a:lnSpc>
                <a:spcPct val="80000"/>
              </a:lnSpc>
              <a:spcBef>
                <a:spcPts val="1200"/>
              </a:spcBef>
              <a:spcAft>
                <a:spcPts val="0"/>
              </a:spcAft>
              <a:buClr>
                <a:schemeClr val="accent3"/>
              </a:buClr>
              <a:buSzPts val="1103"/>
              <a:buFont typeface="Noto Sans Symbols"/>
              <a:buChar char="●"/>
            </a:pPr>
            <a:r>
              <a:rPr b="1" lang="en-US" sz="1102">
                <a:solidFill>
                  <a:srgbClr val="A64D79"/>
                </a:solidFill>
              </a:rPr>
              <a:t>Public media files</a:t>
            </a:r>
            <a:r>
              <a:rPr lang="en-US" sz="1102">
                <a:solidFill>
                  <a:srgbClr val="A64D79"/>
                </a:solidFill>
              </a:rPr>
              <a:t> </a:t>
            </a:r>
            <a:r>
              <a:rPr lang="en-US" sz="1102">
                <a:solidFill>
                  <a:schemeClr val="dk1"/>
                </a:solidFill>
              </a:rPr>
              <a:t>are hosted on “fm-digital-assets” </a:t>
            </a:r>
            <a:endParaRPr sz="1102">
              <a:solidFill>
                <a:schemeClr val="dk1"/>
              </a:solidFill>
            </a:endParaRPr>
          </a:p>
          <a:p>
            <a:pPr indent="-171608" lvl="1" marL="457200" rtl="0" algn="l">
              <a:lnSpc>
                <a:spcPct val="80000"/>
              </a:lnSpc>
              <a:spcBef>
                <a:spcPts val="500"/>
              </a:spcBef>
              <a:spcAft>
                <a:spcPts val="0"/>
              </a:spcAft>
              <a:buClr>
                <a:srgbClr val="A64D79"/>
              </a:buClr>
              <a:buSzPts val="902"/>
              <a:buFont typeface="Noto Sans Symbols"/>
              <a:buChar char="○"/>
            </a:pPr>
            <a:r>
              <a:rPr i="1" lang="en-US" sz="1002">
                <a:solidFill>
                  <a:schemeClr val="dk1"/>
                </a:solidFill>
              </a:rPr>
              <a:t>e.g. </a:t>
            </a:r>
            <a:r>
              <a:rPr i="1" lang="en-US" sz="1002" u="sng">
                <a:solidFill>
                  <a:srgbClr val="A64D79"/>
                </a:solidFill>
                <a:hlinkClick r:id="rId3">
                  <a:extLst>
                    <a:ext uri="{A12FA001-AC4F-418D-AE19-62706E023703}">
                      <ahyp:hlinkClr val="tx"/>
                    </a:ext>
                  </a:extLst>
                </a:hlinkClick>
              </a:rPr>
              <a:t>here is  V0421543F.jpg  from  MM irn 1567893</a:t>
            </a:r>
            <a:endParaRPr i="1" sz="1102">
              <a:solidFill>
                <a:srgbClr val="A64D79"/>
              </a:solidFill>
            </a:endParaRPr>
          </a:p>
          <a:p>
            <a:pPr indent="-161448" lvl="0" marL="182880" rtl="0" algn="l">
              <a:lnSpc>
                <a:spcPct val="80000"/>
              </a:lnSpc>
              <a:spcBef>
                <a:spcPts val="1200"/>
              </a:spcBef>
              <a:spcAft>
                <a:spcPts val="0"/>
              </a:spcAft>
              <a:buClr>
                <a:schemeClr val="accent3"/>
              </a:buClr>
              <a:buSzPts val="1103"/>
              <a:buFont typeface="Noto Sans Symbols"/>
              <a:buChar char="●"/>
            </a:pPr>
            <a:r>
              <a:rPr b="1" lang="en-US" sz="1102">
                <a:solidFill>
                  <a:srgbClr val="A64D79"/>
                </a:solidFill>
              </a:rPr>
              <a:t>Public data</a:t>
            </a:r>
            <a:r>
              <a:rPr lang="en-US" sz="1102">
                <a:solidFill>
                  <a:schemeClr val="dk1"/>
                </a:solidFill>
              </a:rPr>
              <a:t> is hosted on these FMNH sites:</a:t>
            </a:r>
            <a:endParaRPr sz="1102">
              <a:solidFill>
                <a:schemeClr val="dk1"/>
              </a:solidFill>
            </a:endParaRPr>
          </a:p>
          <a:p>
            <a:pPr indent="-184308" lvl="1" marL="457200" rtl="0" algn="l">
              <a:lnSpc>
                <a:spcPct val="150000"/>
              </a:lnSpc>
              <a:spcBef>
                <a:spcPts val="600"/>
              </a:spcBef>
              <a:spcAft>
                <a:spcPts val="0"/>
              </a:spcAft>
              <a:buClr>
                <a:srgbClr val="A64D79"/>
              </a:buClr>
              <a:buSzPts val="1103"/>
              <a:buFont typeface="Noto Sans Symbols"/>
              <a:buChar char="○"/>
            </a:pPr>
            <a:r>
              <a:rPr lang="en-US" sz="1050" u="sng">
                <a:solidFill>
                  <a:srgbClr val="A64D79"/>
                </a:solidFill>
                <a:hlinkClick r:id="rId4">
                  <a:extLst>
                    <a:ext uri="{A12FA001-AC4F-418D-AE19-62706E023703}">
                      <ahyp:hlinkClr val="tx"/>
                    </a:ext>
                  </a:extLst>
                </a:hlinkClick>
              </a:rPr>
              <a:t>dams.fieldmuseum.tech/portals/</a:t>
            </a:r>
            <a:r>
              <a:rPr b="1" lang="en-US" sz="1050" u="sng">
                <a:solidFill>
                  <a:srgbClr val="A64D79"/>
                </a:solidFill>
                <a:hlinkClick r:id="rId5">
                  <a:extLst>
                    <a:ext uri="{A12FA001-AC4F-418D-AE19-62706E023703}">
                      <ahyp:hlinkClr val="tx"/>
                    </a:ext>
                  </a:extLst>
                </a:hlinkClick>
              </a:rPr>
              <a:t>museum-media</a:t>
            </a:r>
            <a:endParaRPr b="1" sz="1102">
              <a:solidFill>
                <a:srgbClr val="A64D79"/>
              </a:solidFill>
            </a:endParaRPr>
          </a:p>
          <a:p>
            <a:pPr indent="-184308" lvl="1" marL="457200" rtl="0" algn="l">
              <a:lnSpc>
                <a:spcPct val="150000"/>
              </a:lnSpc>
              <a:spcBef>
                <a:spcPts val="0"/>
              </a:spcBef>
              <a:spcAft>
                <a:spcPts val="0"/>
              </a:spcAft>
              <a:buClr>
                <a:srgbClr val="A64D79"/>
              </a:buClr>
              <a:buSzPts val="1103"/>
              <a:buFont typeface="Noto Sans Symbols"/>
              <a:buChar char="○"/>
            </a:pPr>
            <a:r>
              <a:rPr b="1" lang="en-US" sz="1102" u="sng">
                <a:solidFill>
                  <a:srgbClr val="A64D79"/>
                </a:solidFill>
                <a:hlinkClick r:id="rId6">
                  <a:extLst>
                    <a:ext uri="{A12FA001-AC4F-418D-AE19-62706E023703}">
                      <ahyp:hlinkClr val="tx"/>
                    </a:ext>
                  </a:extLst>
                </a:hlinkClick>
              </a:rPr>
              <a:t>MM</a:t>
            </a:r>
            <a:r>
              <a:rPr lang="en-US" sz="1102" u="sng">
                <a:solidFill>
                  <a:srgbClr val="A64D79"/>
                </a:solidFill>
                <a:hlinkClick r:id="rId7">
                  <a:extLst>
                    <a:ext uri="{A12FA001-AC4F-418D-AE19-62706E023703}">
                      <ahyp:hlinkClr val="tx"/>
                    </a:ext>
                  </a:extLst>
                </a:hlinkClick>
              </a:rPr>
              <a:t>.fieldmuseum.org</a:t>
            </a:r>
            <a:r>
              <a:rPr lang="en-US" sz="1102">
                <a:solidFill>
                  <a:srgbClr val="A64D79"/>
                </a:solidFill>
              </a:rPr>
              <a:t> </a:t>
            </a:r>
            <a:endParaRPr sz="1102">
              <a:solidFill>
                <a:srgbClr val="A64D79"/>
              </a:solidFill>
            </a:endParaRPr>
          </a:p>
          <a:p>
            <a:pPr indent="-184308" lvl="1" marL="457200" rtl="0" algn="l">
              <a:lnSpc>
                <a:spcPct val="150000"/>
              </a:lnSpc>
              <a:spcBef>
                <a:spcPts val="0"/>
              </a:spcBef>
              <a:spcAft>
                <a:spcPts val="0"/>
              </a:spcAft>
              <a:buClr>
                <a:srgbClr val="A64D79"/>
              </a:buClr>
              <a:buSzPts val="1103"/>
              <a:buFont typeface="Noto Sans Symbols"/>
              <a:buChar char="○"/>
            </a:pPr>
            <a:r>
              <a:rPr b="1" lang="en-US" sz="1102" u="sng">
                <a:solidFill>
                  <a:srgbClr val="A64D79"/>
                </a:solidFill>
                <a:hlinkClick r:id="rId8">
                  <a:extLst>
                    <a:ext uri="{A12FA001-AC4F-418D-AE19-62706E023703}">
                      <ahyp:hlinkClr val="tx"/>
                    </a:ext>
                  </a:extLst>
                </a:hlinkClick>
              </a:rPr>
              <a:t>PJ</a:t>
            </a:r>
            <a:r>
              <a:rPr lang="en-US" sz="1102" u="sng">
                <a:solidFill>
                  <a:srgbClr val="A64D79"/>
                </a:solidFill>
                <a:hlinkClick r:id="rId9">
                  <a:extLst>
                    <a:ext uri="{A12FA001-AC4F-418D-AE19-62706E023703}">
                      <ahyp:hlinkClr val="tx"/>
                    </a:ext>
                  </a:extLst>
                </a:hlinkClick>
              </a:rPr>
              <a:t>.fieldmuseum.org</a:t>
            </a:r>
            <a:r>
              <a:rPr lang="en-US" sz="1102">
                <a:solidFill>
                  <a:srgbClr val="A64D79"/>
                </a:solidFill>
              </a:rPr>
              <a:t> </a:t>
            </a:r>
            <a:endParaRPr sz="1102">
              <a:solidFill>
                <a:srgbClr val="A64D79"/>
              </a:solidFill>
            </a:endParaRPr>
          </a:p>
          <a:p>
            <a:pPr indent="-184308" lvl="1" marL="457200" rtl="0" algn="l">
              <a:lnSpc>
                <a:spcPct val="150000"/>
              </a:lnSpc>
              <a:spcBef>
                <a:spcPts val="0"/>
              </a:spcBef>
              <a:spcAft>
                <a:spcPts val="0"/>
              </a:spcAft>
              <a:buClr>
                <a:srgbClr val="A64D79"/>
              </a:buClr>
              <a:buSzPts val="1103"/>
              <a:buFont typeface="Noto Sans Symbols"/>
              <a:buChar char="○"/>
            </a:pPr>
            <a:r>
              <a:rPr i="1" lang="en-US" sz="1102">
                <a:solidFill>
                  <a:schemeClr val="dk1"/>
                </a:solidFill>
              </a:rPr>
              <a:t>Collections Sites – e.g.:</a:t>
            </a:r>
            <a:endParaRPr i="1" sz="1102">
              <a:solidFill>
                <a:schemeClr val="dk1"/>
              </a:solidFill>
            </a:endParaRPr>
          </a:p>
          <a:p>
            <a:pPr indent="-238125" lvl="2" marL="914400" rtl="0" algn="l">
              <a:lnSpc>
                <a:spcPct val="150000"/>
              </a:lnSpc>
              <a:spcBef>
                <a:spcPts val="0"/>
              </a:spcBef>
              <a:spcAft>
                <a:spcPts val="0"/>
              </a:spcAft>
              <a:buClr>
                <a:srgbClr val="A64D79"/>
              </a:buClr>
              <a:buSzPts val="1050"/>
              <a:buFont typeface="Noto Sans Symbols"/>
              <a:buChar char="■"/>
            </a:pPr>
            <a:r>
              <a:rPr lang="en-US" sz="1050" u="sng">
                <a:solidFill>
                  <a:srgbClr val="A64D79"/>
                </a:solidFill>
                <a:hlinkClick r:id="rId10">
                  <a:extLst>
                    <a:ext uri="{A12FA001-AC4F-418D-AE19-62706E023703}">
                      <ahyp:hlinkClr val="tx"/>
                    </a:ext>
                  </a:extLst>
                </a:hlinkClick>
              </a:rPr>
              <a:t>collections-zoology.fieldmuseum.org</a:t>
            </a:r>
            <a:r>
              <a:rPr lang="en-US" sz="1050">
                <a:solidFill>
                  <a:srgbClr val="A64D79"/>
                </a:solidFill>
              </a:rPr>
              <a:t> </a:t>
            </a:r>
            <a:endParaRPr sz="1050">
              <a:solidFill>
                <a:srgbClr val="A64D79"/>
              </a:solidFill>
            </a:endParaRPr>
          </a:p>
          <a:p>
            <a:pPr indent="-184308" lvl="1" marL="457200" rtl="0" algn="l">
              <a:lnSpc>
                <a:spcPct val="150000"/>
              </a:lnSpc>
              <a:spcBef>
                <a:spcPts val="0"/>
              </a:spcBef>
              <a:spcAft>
                <a:spcPts val="0"/>
              </a:spcAft>
              <a:buClr>
                <a:srgbClr val="A64D79"/>
              </a:buClr>
              <a:buSzPts val="1103"/>
              <a:buFont typeface="Noto Sans Symbols"/>
              <a:buChar char="○"/>
            </a:pPr>
            <a:r>
              <a:rPr i="1" lang="en-US" sz="1102">
                <a:solidFill>
                  <a:schemeClr val="dk1"/>
                </a:solidFill>
              </a:rPr>
              <a:t>IPT -</a:t>
            </a:r>
            <a:r>
              <a:rPr lang="en-US" sz="1102">
                <a:solidFill>
                  <a:schemeClr val="dk1"/>
                </a:solidFill>
              </a:rPr>
              <a:t> </a:t>
            </a:r>
            <a:r>
              <a:rPr lang="en-US" sz="1102" u="sng">
                <a:solidFill>
                  <a:srgbClr val="A64D79"/>
                </a:solidFill>
                <a:hlinkClick r:id="rId11">
                  <a:extLst>
                    <a:ext uri="{A12FA001-AC4F-418D-AE19-62706E023703}">
                      <ahyp:hlinkClr val="tx"/>
                    </a:ext>
                  </a:extLst>
                </a:hlinkClick>
              </a:rPr>
              <a:t>fmipt.fieldmuseum.org</a:t>
            </a:r>
            <a:r>
              <a:rPr lang="en-US" sz="1102">
                <a:solidFill>
                  <a:srgbClr val="A64D79"/>
                </a:solidFill>
              </a:rPr>
              <a:t> </a:t>
            </a:r>
            <a:endParaRPr sz="1102">
              <a:solidFill>
                <a:srgbClr val="A64D79"/>
              </a:solidFill>
            </a:endParaRPr>
          </a:p>
          <a:p>
            <a:pPr indent="-184308" lvl="1" marL="457200" rtl="0" algn="l">
              <a:lnSpc>
                <a:spcPct val="150000"/>
              </a:lnSpc>
              <a:spcBef>
                <a:spcPts val="0"/>
              </a:spcBef>
              <a:spcAft>
                <a:spcPts val="0"/>
              </a:spcAft>
              <a:buClr>
                <a:srgbClr val="A64D79"/>
              </a:buClr>
              <a:buSzPts val="1103"/>
              <a:buFont typeface="Noto Sans Symbols"/>
              <a:buChar char="○"/>
            </a:pPr>
            <a:r>
              <a:rPr i="1" lang="en-US" sz="1102">
                <a:solidFill>
                  <a:schemeClr val="dk1"/>
                </a:solidFill>
              </a:rPr>
              <a:t>&amp; elsewhere if other public projects use it – e.g.:</a:t>
            </a:r>
            <a:endParaRPr sz="1050">
              <a:solidFill>
                <a:srgbClr val="A64D79"/>
              </a:solidFill>
            </a:endParaRPr>
          </a:p>
          <a:p>
            <a:pPr indent="-238125" lvl="2" marL="914400" rtl="0" algn="l">
              <a:lnSpc>
                <a:spcPct val="150000"/>
              </a:lnSpc>
              <a:spcBef>
                <a:spcPts val="0"/>
              </a:spcBef>
              <a:spcAft>
                <a:spcPts val="0"/>
              </a:spcAft>
              <a:buClr>
                <a:srgbClr val="A64D79"/>
              </a:buClr>
              <a:buSzPts val="1050"/>
              <a:buFont typeface="Noto Sans Symbols"/>
              <a:buChar char="■"/>
            </a:pPr>
            <a:r>
              <a:rPr lang="en-US" sz="1050" u="sng">
                <a:solidFill>
                  <a:srgbClr val="A64D79"/>
                </a:solidFill>
                <a:hlinkClick r:id="rId12">
                  <a:extLst>
                    <a:ext uri="{A12FA001-AC4F-418D-AE19-62706E023703}">
                      <ahyp:hlinkClr val="tx"/>
                    </a:ext>
                  </a:extLst>
                </a:hlinkClick>
              </a:rPr>
              <a:t>philippines.fieldmuseum.org</a:t>
            </a:r>
            <a:endParaRPr b="1" sz="1102">
              <a:solidFill>
                <a:srgbClr val="A64D79"/>
              </a:solidFill>
            </a:endParaRPr>
          </a:p>
        </p:txBody>
      </p:sp>
      <p:sp>
        <p:nvSpPr>
          <p:cNvPr id="569" name="Google Shape;569;p70"/>
          <p:cNvSpPr/>
          <p:nvPr/>
        </p:nvSpPr>
        <p:spPr>
          <a:xfrm>
            <a:off x="250825" y="777900"/>
            <a:ext cx="4052700" cy="2931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0" name="Google Shape;570;p70"/>
          <p:cNvSpPr txBox="1"/>
          <p:nvPr/>
        </p:nvSpPr>
        <p:spPr>
          <a:xfrm>
            <a:off x="570150" y="942975"/>
            <a:ext cx="3580800" cy="2546100"/>
          </a:xfrm>
          <a:prstGeom prst="rect">
            <a:avLst/>
          </a:prstGeom>
          <a:noFill/>
          <a:ln>
            <a:noFill/>
          </a:ln>
        </p:spPr>
        <p:txBody>
          <a:bodyPr anchorCtr="0" anchor="t" bIns="91425" lIns="0" spcFirstLastPara="1" rIns="91425" wrap="square" tIns="91425">
            <a:normAutofit/>
          </a:bodyPr>
          <a:lstStyle/>
          <a:p>
            <a:pPr indent="-180340" lvl="0" marL="182880" marR="0" rtl="0" algn="l">
              <a:lnSpc>
                <a:spcPct val="100000"/>
              </a:lnSpc>
              <a:spcBef>
                <a:spcPts val="1200"/>
              </a:spcBef>
              <a:spcAft>
                <a:spcPts val="0"/>
              </a:spcAft>
              <a:buClr>
                <a:srgbClr val="446DCD"/>
              </a:buClr>
              <a:buSzPts val="1400"/>
              <a:buFont typeface="Noto Sans Symbols"/>
              <a:buChar char="●"/>
            </a:pPr>
            <a:r>
              <a:rPr lang="en-US">
                <a:solidFill>
                  <a:srgbClr val="446DCD"/>
                </a:solidFill>
              </a:rPr>
              <a:t>Publish on </a:t>
            </a:r>
            <a:r>
              <a:rPr b="1" lang="en-US">
                <a:solidFill>
                  <a:srgbClr val="446DCD"/>
                </a:solidFill>
              </a:rPr>
              <a:t>Intranet </a:t>
            </a:r>
            <a:r>
              <a:rPr lang="en-US">
                <a:solidFill>
                  <a:srgbClr val="446DCD"/>
                </a:solidFill>
              </a:rPr>
              <a:t>= Yes</a:t>
            </a:r>
            <a:r>
              <a:rPr lang="en-US">
                <a:solidFill>
                  <a:schemeClr val="dk1"/>
                </a:solidFill>
              </a:rPr>
              <a:t>  means:</a:t>
            </a:r>
            <a:endParaRPr>
              <a:solidFill>
                <a:schemeClr val="dk1"/>
              </a:solidFill>
            </a:endParaRPr>
          </a:p>
          <a:p>
            <a:pPr indent="-203200" lvl="1" marL="514350" marR="0" rtl="0" algn="l">
              <a:lnSpc>
                <a:spcPct val="100000"/>
              </a:lnSpc>
              <a:spcBef>
                <a:spcPts val="1200"/>
              </a:spcBef>
              <a:spcAft>
                <a:spcPts val="0"/>
              </a:spcAft>
              <a:buClr>
                <a:srgbClr val="446DCD"/>
              </a:buClr>
              <a:buSzPts val="1400"/>
              <a:buFont typeface="Noto Sans Symbols"/>
              <a:buChar char="○"/>
            </a:pPr>
            <a:r>
              <a:rPr lang="en-US">
                <a:solidFill>
                  <a:schemeClr val="dk1"/>
                </a:solidFill>
              </a:rPr>
              <a:t>Available the following day in NetX (</a:t>
            </a:r>
            <a:r>
              <a:rPr lang="en-US" u="sng">
                <a:solidFill>
                  <a:schemeClr val="hlink"/>
                </a:solidFill>
                <a:hlinkClick r:id="rId13"/>
              </a:rPr>
              <a:t>dams.fieldmuseum.tech</a:t>
            </a:r>
            <a:r>
              <a:rPr lang="en-US">
                <a:solidFill>
                  <a:schemeClr val="dk1"/>
                </a:solidFill>
              </a:rPr>
              <a:t>)</a:t>
            </a:r>
            <a:br>
              <a:rPr lang="en-US">
                <a:solidFill>
                  <a:schemeClr val="dk1"/>
                </a:solidFill>
              </a:rPr>
            </a:br>
            <a:endParaRPr>
              <a:solidFill>
                <a:schemeClr val="dk1"/>
              </a:solidFill>
            </a:endParaRPr>
          </a:p>
          <a:p>
            <a:pPr indent="-180340" lvl="0" marL="182880" marR="0" rtl="0" algn="l">
              <a:lnSpc>
                <a:spcPct val="100000"/>
              </a:lnSpc>
              <a:spcBef>
                <a:spcPts val="1200"/>
              </a:spcBef>
              <a:spcAft>
                <a:spcPts val="0"/>
              </a:spcAft>
              <a:buClr>
                <a:srgbClr val="A64D79"/>
              </a:buClr>
              <a:buSzPts val="1400"/>
              <a:buFont typeface="Noto Sans Symbols"/>
              <a:buChar char="●"/>
            </a:pPr>
            <a:r>
              <a:rPr lang="en-US">
                <a:solidFill>
                  <a:srgbClr val="A64D79"/>
                </a:solidFill>
              </a:rPr>
              <a:t>Publish on </a:t>
            </a:r>
            <a:r>
              <a:rPr b="1" lang="en-US">
                <a:solidFill>
                  <a:srgbClr val="A64D79"/>
                </a:solidFill>
              </a:rPr>
              <a:t>Internet</a:t>
            </a:r>
            <a:r>
              <a:rPr lang="en-US">
                <a:solidFill>
                  <a:srgbClr val="A64D79"/>
                </a:solidFill>
              </a:rPr>
              <a:t> = Yes</a:t>
            </a:r>
            <a:r>
              <a:rPr lang="en-US">
                <a:solidFill>
                  <a:schemeClr val="dk1"/>
                </a:solidFill>
              </a:rPr>
              <a:t>  means:</a:t>
            </a:r>
            <a:endParaRPr>
              <a:solidFill>
                <a:schemeClr val="dk1"/>
              </a:solidFill>
            </a:endParaRPr>
          </a:p>
          <a:p>
            <a:pPr indent="-203200" lvl="1" marL="514350" marR="0" rtl="0" algn="l">
              <a:lnSpc>
                <a:spcPct val="100000"/>
              </a:lnSpc>
              <a:spcBef>
                <a:spcPts val="1200"/>
              </a:spcBef>
              <a:spcAft>
                <a:spcPts val="0"/>
              </a:spcAft>
              <a:buClr>
                <a:srgbClr val="A64D79"/>
              </a:buClr>
              <a:buSzPts val="1400"/>
              <a:buFont typeface="Noto Sans Symbols"/>
              <a:buChar char="○"/>
            </a:pPr>
            <a:r>
              <a:rPr lang="en-US">
                <a:solidFill>
                  <a:schemeClr val="dk1"/>
                </a:solidFill>
              </a:rPr>
              <a:t>The data and media are normally online by the following week: </a:t>
            </a:r>
            <a:br>
              <a:rPr lang="en-US">
                <a:solidFill>
                  <a:schemeClr val="dk1"/>
                </a:solidFill>
              </a:rPr>
            </a:br>
            <a:r>
              <a:rPr lang="en-US">
                <a:solidFill>
                  <a:schemeClr val="dk1"/>
                </a:solidFill>
              </a:rPr>
              <a:t>(or with the next publication) </a:t>
            </a:r>
            <a:endParaRPr b="0" i="0" sz="1400" u="none" cap="none" strike="noStrike">
              <a:solidFill>
                <a:srgbClr val="000000"/>
              </a:solidFill>
              <a:latin typeface="Arial"/>
              <a:ea typeface="Arial"/>
              <a:cs typeface="Arial"/>
              <a:sym typeface="Arial"/>
            </a:endParaRPr>
          </a:p>
        </p:txBody>
      </p:sp>
      <p:pic>
        <p:nvPicPr>
          <p:cNvPr id="571" name="Google Shape;571;p70"/>
          <p:cNvPicPr preferRelativeResize="0"/>
          <p:nvPr/>
        </p:nvPicPr>
        <p:blipFill>
          <a:blip r:embed="rId14">
            <a:alphaModFix/>
          </a:blip>
          <a:stretch>
            <a:fillRect/>
          </a:stretch>
        </p:blipFill>
        <p:spPr>
          <a:xfrm>
            <a:off x="0" y="3880527"/>
            <a:ext cx="1628310" cy="1262974"/>
          </a:xfrm>
          <a:prstGeom prst="rect">
            <a:avLst/>
          </a:prstGeom>
          <a:noFill/>
          <a:ln>
            <a:noFill/>
          </a:ln>
        </p:spPr>
      </p:pic>
      <p:pic>
        <p:nvPicPr>
          <p:cNvPr id="572" name="Google Shape;572;p70"/>
          <p:cNvPicPr preferRelativeResize="0"/>
          <p:nvPr/>
        </p:nvPicPr>
        <p:blipFill>
          <a:blip r:embed="rId15">
            <a:alphaModFix/>
          </a:blip>
          <a:stretch>
            <a:fillRect/>
          </a:stretch>
        </p:blipFill>
        <p:spPr>
          <a:xfrm>
            <a:off x="1628300" y="3878045"/>
            <a:ext cx="1618728" cy="1262975"/>
          </a:xfrm>
          <a:prstGeom prst="rect">
            <a:avLst/>
          </a:prstGeom>
          <a:noFill/>
          <a:ln>
            <a:noFill/>
          </a:ln>
        </p:spPr>
      </p:pic>
      <p:pic>
        <p:nvPicPr>
          <p:cNvPr id="573" name="Google Shape;573;p70"/>
          <p:cNvPicPr preferRelativeResize="0"/>
          <p:nvPr/>
        </p:nvPicPr>
        <p:blipFill rotWithShape="1">
          <a:blip r:embed="rId16">
            <a:alphaModFix/>
          </a:blip>
          <a:srcRect b="69837" l="579" r="63207" t="597"/>
          <a:stretch/>
        </p:blipFill>
        <p:spPr>
          <a:xfrm>
            <a:off x="3272872" y="3911120"/>
            <a:ext cx="1618724" cy="1279324"/>
          </a:xfrm>
          <a:prstGeom prst="rect">
            <a:avLst/>
          </a:prstGeom>
          <a:noFill/>
          <a:ln>
            <a:noFill/>
          </a:ln>
        </p:spPr>
      </p:pic>
      <p:pic>
        <p:nvPicPr>
          <p:cNvPr id="574" name="Google Shape;574;p70"/>
          <p:cNvPicPr preferRelativeResize="0"/>
          <p:nvPr/>
        </p:nvPicPr>
        <p:blipFill rotWithShape="1">
          <a:blip r:embed="rId17">
            <a:alphaModFix/>
          </a:blip>
          <a:srcRect b="11087" l="0" r="9494" t="0"/>
          <a:stretch/>
        </p:blipFill>
        <p:spPr>
          <a:xfrm>
            <a:off x="6490925" y="3910350"/>
            <a:ext cx="2653074" cy="1262975"/>
          </a:xfrm>
          <a:prstGeom prst="rect">
            <a:avLst/>
          </a:prstGeom>
          <a:noFill/>
          <a:ln>
            <a:noFill/>
          </a:ln>
        </p:spPr>
      </p:pic>
      <p:pic>
        <p:nvPicPr>
          <p:cNvPr id="575" name="Google Shape;575;p70"/>
          <p:cNvPicPr preferRelativeResize="0"/>
          <p:nvPr/>
        </p:nvPicPr>
        <p:blipFill rotWithShape="1">
          <a:blip r:embed="rId18">
            <a:alphaModFix/>
          </a:blip>
          <a:srcRect b="59400" l="2564" r="53523" t="0"/>
          <a:stretch/>
        </p:blipFill>
        <p:spPr>
          <a:xfrm>
            <a:off x="4982070" y="3913831"/>
            <a:ext cx="1517801" cy="1262975"/>
          </a:xfrm>
          <a:prstGeom prst="rect">
            <a:avLst/>
          </a:prstGeom>
          <a:noFill/>
          <a:ln>
            <a:noFill/>
          </a:ln>
        </p:spPr>
      </p:pic>
      <p:sp>
        <p:nvSpPr>
          <p:cNvPr id="576" name="Google Shape;576;p70"/>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QUESTIONS AND RESOURCES</a:t>
            </a:r>
            <a:endParaRPr b="1" i="0" sz="100" u="none" cap="none" strike="noStrike">
              <a:solidFill>
                <a:schemeClr val="accen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71"/>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What if public data/media needs to be </a:t>
            </a:r>
            <a:r>
              <a:rPr b="1" lang="en-US" sz="2200">
                <a:solidFill>
                  <a:srgbClr val="CC0000"/>
                </a:solidFill>
              </a:rPr>
              <a:t>un-published</a:t>
            </a:r>
            <a:r>
              <a:rPr b="1" lang="en-US" sz="2200">
                <a:solidFill>
                  <a:schemeClr val="dk2"/>
                </a:solidFill>
              </a:rPr>
              <a:t>?</a:t>
            </a:r>
            <a:endParaRPr b="1" i="0" sz="2200" u="none" cap="none" strike="noStrike">
              <a:solidFill>
                <a:schemeClr val="dk2"/>
              </a:solidFill>
              <a:latin typeface="Arial"/>
              <a:ea typeface="Arial"/>
              <a:cs typeface="Arial"/>
              <a:sym typeface="Arial"/>
            </a:endParaRPr>
          </a:p>
        </p:txBody>
      </p:sp>
      <p:sp>
        <p:nvSpPr>
          <p:cNvPr id="582" name="Google Shape;582;p71"/>
          <p:cNvSpPr/>
          <p:nvPr/>
        </p:nvSpPr>
        <p:spPr>
          <a:xfrm>
            <a:off x="4812375" y="777900"/>
            <a:ext cx="4052700" cy="2657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3" name="Google Shape;583;p71"/>
          <p:cNvSpPr/>
          <p:nvPr/>
        </p:nvSpPr>
        <p:spPr>
          <a:xfrm>
            <a:off x="250825" y="777900"/>
            <a:ext cx="4052700" cy="2657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4" name="Google Shape;584;p71"/>
          <p:cNvSpPr txBox="1"/>
          <p:nvPr/>
        </p:nvSpPr>
        <p:spPr>
          <a:xfrm>
            <a:off x="486525" y="1070400"/>
            <a:ext cx="3654300" cy="2136300"/>
          </a:xfrm>
          <a:prstGeom prst="rect">
            <a:avLst/>
          </a:prstGeom>
          <a:noFill/>
          <a:ln>
            <a:noFill/>
          </a:ln>
        </p:spPr>
        <p:txBody>
          <a:bodyPr anchorCtr="0" anchor="t" bIns="91425" lIns="0" spcFirstLastPara="1" rIns="91425" wrap="square" tIns="91425">
            <a:normAutofit/>
          </a:bodyPr>
          <a:lstStyle/>
          <a:p>
            <a:pPr indent="0" lvl="0" marL="0" marR="0" rtl="0" algn="l">
              <a:lnSpc>
                <a:spcPct val="100000"/>
              </a:lnSpc>
              <a:spcBef>
                <a:spcPts val="1200"/>
              </a:spcBef>
              <a:spcAft>
                <a:spcPts val="0"/>
              </a:spcAft>
              <a:buNone/>
            </a:pPr>
            <a:r>
              <a:rPr lang="en-US">
                <a:solidFill>
                  <a:schemeClr val="dk1"/>
                </a:solidFill>
              </a:rPr>
              <a:t>For </a:t>
            </a:r>
            <a:r>
              <a:rPr b="1" lang="en-US">
                <a:solidFill>
                  <a:srgbClr val="E69138"/>
                </a:solidFill>
              </a:rPr>
              <a:t>non-urgent</a:t>
            </a:r>
            <a:r>
              <a:rPr lang="en-US">
                <a:solidFill>
                  <a:schemeClr val="dk1"/>
                </a:solidFill>
              </a:rPr>
              <a:t> issues:</a:t>
            </a:r>
            <a:endParaRPr>
              <a:solidFill>
                <a:schemeClr val="dk1"/>
              </a:solidFill>
            </a:endParaRPr>
          </a:p>
          <a:p>
            <a:pPr indent="-317500" lvl="0" marL="457200" marR="0" rtl="0" algn="l">
              <a:lnSpc>
                <a:spcPct val="115000"/>
              </a:lnSpc>
              <a:spcBef>
                <a:spcPts val="1200"/>
              </a:spcBef>
              <a:spcAft>
                <a:spcPts val="0"/>
              </a:spcAft>
              <a:buClr>
                <a:schemeClr val="dk1"/>
              </a:buClr>
              <a:buSzPts val="1400"/>
              <a:buChar char="●"/>
            </a:pPr>
            <a:r>
              <a:rPr lang="en-US">
                <a:solidFill>
                  <a:schemeClr val="dk1"/>
                </a:solidFill>
              </a:rPr>
              <a:t>In EMu, change a record to </a:t>
            </a:r>
            <a:br>
              <a:rPr lang="en-US">
                <a:solidFill>
                  <a:schemeClr val="dk1"/>
                </a:solidFill>
              </a:rPr>
            </a:br>
            <a:r>
              <a:rPr lang="en-US">
                <a:solidFill>
                  <a:schemeClr val="dk1"/>
                </a:solidFill>
              </a:rPr>
              <a:t>- </a:t>
            </a:r>
            <a:r>
              <a:rPr b="1" lang="en-US">
                <a:solidFill>
                  <a:schemeClr val="dk1"/>
                </a:solidFill>
              </a:rPr>
              <a:t>Publish on</a:t>
            </a:r>
            <a:r>
              <a:rPr lang="en-US">
                <a:solidFill>
                  <a:schemeClr val="dk1"/>
                </a:solidFill>
              </a:rPr>
              <a:t> </a:t>
            </a:r>
            <a:r>
              <a:rPr b="1" lang="en-US">
                <a:solidFill>
                  <a:schemeClr val="dk1"/>
                </a:solidFill>
              </a:rPr>
              <a:t>Internet</a:t>
            </a:r>
            <a:r>
              <a:rPr lang="en-US">
                <a:solidFill>
                  <a:schemeClr val="dk1"/>
                </a:solidFill>
              </a:rPr>
              <a:t> = “No”</a:t>
            </a:r>
            <a:br>
              <a:rPr lang="en-US">
                <a:solidFill>
                  <a:schemeClr val="dk1"/>
                </a:solidFill>
              </a:rPr>
            </a:br>
            <a:r>
              <a:rPr lang="en-US">
                <a:solidFill>
                  <a:schemeClr val="dk1"/>
                </a:solidFill>
              </a:rPr>
              <a:t>+ </a:t>
            </a:r>
            <a:r>
              <a:rPr lang="en-US">
                <a:solidFill>
                  <a:schemeClr val="dk1"/>
                </a:solidFill>
              </a:rPr>
              <a:t>Publish on Intranet = “No” (if needed)</a:t>
            </a:r>
            <a:endParaRPr>
              <a:solidFill>
                <a:schemeClr val="dk1"/>
              </a:solidFill>
            </a:endParaRPr>
          </a:p>
          <a:p>
            <a:pPr indent="-317500" lvl="0" marL="457200" marR="0" rtl="0" algn="l">
              <a:lnSpc>
                <a:spcPct val="115000"/>
              </a:lnSpc>
              <a:spcBef>
                <a:spcPts val="1200"/>
              </a:spcBef>
              <a:spcAft>
                <a:spcPts val="1000"/>
              </a:spcAft>
              <a:buClr>
                <a:schemeClr val="dk1"/>
              </a:buClr>
              <a:buSzPts val="1400"/>
              <a:buChar char="●"/>
            </a:pPr>
            <a:r>
              <a:rPr lang="en-US">
                <a:solidFill>
                  <a:schemeClr val="dk1"/>
                </a:solidFill>
              </a:rPr>
              <a:t>It will be OFFline the following week (i.e., by the next web-copy)</a:t>
            </a:r>
            <a:endParaRPr b="0" i="0" sz="1400" u="none" cap="none" strike="noStrike">
              <a:solidFill>
                <a:srgbClr val="000000"/>
              </a:solidFill>
              <a:latin typeface="Arial"/>
              <a:ea typeface="Arial"/>
              <a:cs typeface="Arial"/>
              <a:sym typeface="Arial"/>
            </a:endParaRPr>
          </a:p>
        </p:txBody>
      </p:sp>
      <p:pic>
        <p:nvPicPr>
          <p:cNvPr id="585" name="Google Shape;585;p71"/>
          <p:cNvPicPr preferRelativeResize="0"/>
          <p:nvPr/>
        </p:nvPicPr>
        <p:blipFill>
          <a:blip r:embed="rId3">
            <a:alphaModFix/>
          </a:blip>
          <a:stretch>
            <a:fillRect/>
          </a:stretch>
        </p:blipFill>
        <p:spPr>
          <a:xfrm>
            <a:off x="0" y="3880527"/>
            <a:ext cx="1628310" cy="1262974"/>
          </a:xfrm>
          <a:prstGeom prst="rect">
            <a:avLst/>
          </a:prstGeom>
          <a:noFill/>
          <a:ln>
            <a:noFill/>
          </a:ln>
        </p:spPr>
      </p:pic>
      <p:pic>
        <p:nvPicPr>
          <p:cNvPr id="586" name="Google Shape;586;p71"/>
          <p:cNvPicPr preferRelativeResize="0"/>
          <p:nvPr/>
        </p:nvPicPr>
        <p:blipFill>
          <a:blip r:embed="rId4">
            <a:alphaModFix/>
          </a:blip>
          <a:stretch>
            <a:fillRect/>
          </a:stretch>
        </p:blipFill>
        <p:spPr>
          <a:xfrm>
            <a:off x="1628300" y="3878045"/>
            <a:ext cx="1618728" cy="1262975"/>
          </a:xfrm>
          <a:prstGeom prst="rect">
            <a:avLst/>
          </a:prstGeom>
          <a:noFill/>
          <a:ln>
            <a:noFill/>
          </a:ln>
        </p:spPr>
      </p:pic>
      <p:pic>
        <p:nvPicPr>
          <p:cNvPr id="587" name="Google Shape;587;p71"/>
          <p:cNvPicPr preferRelativeResize="0"/>
          <p:nvPr/>
        </p:nvPicPr>
        <p:blipFill rotWithShape="1">
          <a:blip r:embed="rId5">
            <a:alphaModFix/>
          </a:blip>
          <a:srcRect b="69837" l="579" r="63207" t="597"/>
          <a:stretch/>
        </p:blipFill>
        <p:spPr>
          <a:xfrm>
            <a:off x="3272872" y="3911120"/>
            <a:ext cx="1618724" cy="1279324"/>
          </a:xfrm>
          <a:prstGeom prst="rect">
            <a:avLst/>
          </a:prstGeom>
          <a:noFill/>
          <a:ln>
            <a:noFill/>
          </a:ln>
        </p:spPr>
      </p:pic>
      <p:pic>
        <p:nvPicPr>
          <p:cNvPr id="588" name="Google Shape;588;p71"/>
          <p:cNvPicPr preferRelativeResize="0"/>
          <p:nvPr/>
        </p:nvPicPr>
        <p:blipFill rotWithShape="1">
          <a:blip r:embed="rId6">
            <a:alphaModFix/>
          </a:blip>
          <a:srcRect b="11087" l="0" r="9494" t="0"/>
          <a:stretch/>
        </p:blipFill>
        <p:spPr>
          <a:xfrm>
            <a:off x="6490925" y="3910350"/>
            <a:ext cx="2653074" cy="1262975"/>
          </a:xfrm>
          <a:prstGeom prst="rect">
            <a:avLst/>
          </a:prstGeom>
          <a:noFill/>
          <a:ln>
            <a:noFill/>
          </a:ln>
        </p:spPr>
      </p:pic>
      <p:pic>
        <p:nvPicPr>
          <p:cNvPr id="589" name="Google Shape;589;p71"/>
          <p:cNvPicPr preferRelativeResize="0"/>
          <p:nvPr/>
        </p:nvPicPr>
        <p:blipFill rotWithShape="1">
          <a:blip r:embed="rId7">
            <a:alphaModFix/>
          </a:blip>
          <a:srcRect b="59400" l="2564" r="53523" t="0"/>
          <a:stretch/>
        </p:blipFill>
        <p:spPr>
          <a:xfrm>
            <a:off x="4982070" y="3913831"/>
            <a:ext cx="1517801" cy="1262975"/>
          </a:xfrm>
          <a:prstGeom prst="rect">
            <a:avLst/>
          </a:prstGeom>
          <a:noFill/>
          <a:ln>
            <a:noFill/>
          </a:ln>
        </p:spPr>
      </p:pic>
      <p:sp>
        <p:nvSpPr>
          <p:cNvPr id="590" name="Google Shape;590;p71"/>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QUESTIONS AND RESOURCES</a:t>
            </a:r>
            <a:endParaRPr b="1" i="0" sz="100" u="none" cap="none" strike="noStrike">
              <a:solidFill>
                <a:schemeClr val="accent1"/>
              </a:solidFill>
              <a:latin typeface="Arial"/>
              <a:ea typeface="Arial"/>
              <a:cs typeface="Arial"/>
              <a:sym typeface="Arial"/>
            </a:endParaRPr>
          </a:p>
        </p:txBody>
      </p:sp>
      <p:sp>
        <p:nvSpPr>
          <p:cNvPr id="591" name="Google Shape;591;p71"/>
          <p:cNvSpPr txBox="1"/>
          <p:nvPr/>
        </p:nvSpPr>
        <p:spPr>
          <a:xfrm>
            <a:off x="5137725" y="1070400"/>
            <a:ext cx="3402000" cy="2136300"/>
          </a:xfrm>
          <a:prstGeom prst="rect">
            <a:avLst/>
          </a:prstGeom>
          <a:noFill/>
          <a:ln>
            <a:noFill/>
          </a:ln>
        </p:spPr>
        <p:txBody>
          <a:bodyPr anchorCtr="0" anchor="t" bIns="91425" lIns="0" spcFirstLastPara="1" rIns="91425" wrap="square" tIns="91425">
            <a:normAutofit/>
          </a:bodyPr>
          <a:lstStyle/>
          <a:p>
            <a:pPr indent="0" lvl="0" marL="0" marR="0" rtl="0" algn="l">
              <a:lnSpc>
                <a:spcPct val="100000"/>
              </a:lnSpc>
              <a:spcBef>
                <a:spcPts val="1200"/>
              </a:spcBef>
              <a:spcAft>
                <a:spcPts val="0"/>
              </a:spcAft>
              <a:buNone/>
            </a:pPr>
            <a:r>
              <a:rPr lang="en-US">
                <a:solidFill>
                  <a:schemeClr val="dk1"/>
                </a:solidFill>
              </a:rPr>
              <a:t>For </a:t>
            </a:r>
            <a:r>
              <a:rPr b="1" lang="en-US">
                <a:solidFill>
                  <a:srgbClr val="CC0000"/>
                </a:solidFill>
              </a:rPr>
              <a:t>URGENT</a:t>
            </a:r>
            <a:r>
              <a:rPr lang="en-US">
                <a:solidFill>
                  <a:schemeClr val="dk1"/>
                </a:solidFill>
              </a:rPr>
              <a:t> issues:</a:t>
            </a:r>
            <a:endParaRPr>
              <a:solidFill>
                <a:schemeClr val="dk1"/>
              </a:solidFill>
            </a:endParaRPr>
          </a:p>
          <a:p>
            <a:pPr indent="-317500" lvl="0" marL="457200" marR="0" rtl="0" algn="l">
              <a:lnSpc>
                <a:spcPct val="115000"/>
              </a:lnSpc>
              <a:spcBef>
                <a:spcPts val="1200"/>
              </a:spcBef>
              <a:spcAft>
                <a:spcPts val="0"/>
              </a:spcAft>
              <a:buClr>
                <a:schemeClr val="dk1"/>
              </a:buClr>
              <a:buSzPts val="1400"/>
              <a:buChar char="●"/>
            </a:pPr>
            <a:r>
              <a:rPr lang="en-US">
                <a:solidFill>
                  <a:schemeClr val="dk1"/>
                </a:solidFill>
              </a:rPr>
              <a:t>Email/Call helpdesk if a record on the web needs to be taken OFFLINE immediately.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2"/>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Resources: </a:t>
            </a:r>
            <a:endParaRPr b="1" i="0" sz="2200" u="none" cap="none" strike="noStrike">
              <a:solidFill>
                <a:schemeClr val="dk2"/>
              </a:solidFill>
              <a:latin typeface="Arial"/>
              <a:ea typeface="Arial"/>
              <a:cs typeface="Arial"/>
              <a:sym typeface="Arial"/>
            </a:endParaRPr>
          </a:p>
        </p:txBody>
      </p:sp>
      <p:sp>
        <p:nvSpPr>
          <p:cNvPr id="597" name="Google Shape;597;p72"/>
          <p:cNvSpPr/>
          <p:nvPr/>
        </p:nvSpPr>
        <p:spPr>
          <a:xfrm>
            <a:off x="4812375" y="7779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8" name="Google Shape;598;p72"/>
          <p:cNvSpPr txBox="1"/>
          <p:nvPr/>
        </p:nvSpPr>
        <p:spPr>
          <a:xfrm>
            <a:off x="5137725" y="1017600"/>
            <a:ext cx="3402000" cy="2341500"/>
          </a:xfrm>
          <a:prstGeom prst="rect">
            <a:avLst/>
          </a:prstGeom>
          <a:noFill/>
          <a:ln>
            <a:noFill/>
          </a:ln>
        </p:spPr>
        <p:txBody>
          <a:bodyPr anchorCtr="0" anchor="t" bIns="91425" lIns="0" spcFirstLastPara="1" rIns="91425" wrap="square" tIns="91425">
            <a:normAutofit/>
          </a:bodyPr>
          <a:lstStyle/>
          <a:p>
            <a:pPr indent="-182880" lvl="0" marL="182880" marR="0" rtl="0" algn="l">
              <a:lnSpc>
                <a:spcPct val="100000"/>
              </a:lnSpc>
              <a:spcBef>
                <a:spcPts val="0"/>
              </a:spcBef>
              <a:spcAft>
                <a:spcPts val="0"/>
              </a:spcAft>
              <a:buClr>
                <a:schemeClr val="dk1"/>
              </a:buClr>
              <a:buSzPts val="1400"/>
              <a:buFont typeface="Noto Sans Symbols"/>
              <a:buChar char="●"/>
            </a:pPr>
            <a:r>
              <a:rPr lang="en-US">
                <a:solidFill>
                  <a:schemeClr val="dk1"/>
                </a:solidFill>
              </a:rPr>
              <a:t> EMu Help Docs:</a:t>
            </a:r>
            <a:endParaRPr>
              <a:solidFill>
                <a:schemeClr val="dk1"/>
              </a:solidFill>
            </a:endParaRPr>
          </a:p>
          <a:p>
            <a:pPr indent="-317500" lvl="0" marL="457200" marR="0" rtl="0" algn="l">
              <a:lnSpc>
                <a:spcPct val="100000"/>
              </a:lnSpc>
              <a:spcBef>
                <a:spcPts val="1000"/>
              </a:spcBef>
              <a:spcAft>
                <a:spcPts val="0"/>
              </a:spcAft>
              <a:buClr>
                <a:schemeClr val="dk1"/>
              </a:buClr>
              <a:buSzPts val="1400"/>
              <a:buChar char="-"/>
            </a:pPr>
            <a:r>
              <a:rPr lang="en-US">
                <a:solidFill>
                  <a:schemeClr val="dk1"/>
                </a:solidFill>
              </a:rPr>
              <a:t>How-to for </a:t>
            </a:r>
            <a:r>
              <a:rPr b="1" lang="en-US">
                <a:solidFill>
                  <a:schemeClr val="dk1"/>
                </a:solidFill>
              </a:rPr>
              <a:t>Multimedia</a:t>
            </a:r>
            <a:r>
              <a:rPr lang="en-US">
                <a:solidFill>
                  <a:schemeClr val="dk1"/>
                </a:solidFill>
              </a:rPr>
              <a:t> module:</a:t>
            </a:r>
            <a:endParaRPr>
              <a:solidFill>
                <a:schemeClr val="dk1"/>
              </a:solidFill>
            </a:endParaRPr>
          </a:p>
          <a:p>
            <a:pPr indent="0" lvl="0" marL="914400" marR="0" rtl="0" algn="l">
              <a:lnSpc>
                <a:spcPct val="115000"/>
              </a:lnSpc>
              <a:spcBef>
                <a:spcPts val="0"/>
              </a:spcBef>
              <a:spcAft>
                <a:spcPts val="0"/>
              </a:spcAft>
              <a:buNone/>
            </a:pPr>
            <a:r>
              <a:rPr lang="en-US" sz="1200" u="sng">
                <a:solidFill>
                  <a:schemeClr val="hlink"/>
                </a:solidFill>
                <a:hlinkClick r:id="rId3"/>
              </a:rPr>
              <a:t>github.com/fieldmuseum/</a:t>
            </a:r>
            <a:br>
              <a:rPr lang="en-US" sz="1200" u="sng">
                <a:solidFill>
                  <a:schemeClr val="hlink"/>
                </a:solidFill>
                <a:hlinkClick r:id="rId4"/>
              </a:rPr>
            </a:br>
            <a:r>
              <a:rPr lang="en-US" sz="1200" u="sng">
                <a:solidFill>
                  <a:schemeClr val="hlink"/>
                </a:solidFill>
                <a:hlinkClick r:id="rId5"/>
              </a:rPr>
              <a:t>EMu-Documentation/wiki/</a:t>
            </a:r>
            <a:br>
              <a:rPr lang="en-US" sz="1200" u="sng">
                <a:solidFill>
                  <a:schemeClr val="hlink"/>
                </a:solidFill>
                <a:hlinkClick r:id="rId6"/>
              </a:rPr>
            </a:br>
            <a:r>
              <a:rPr b="1" lang="en-US" sz="1200" u="sng">
                <a:solidFill>
                  <a:schemeClr val="hlink"/>
                </a:solidFill>
                <a:hlinkClick r:id="rId7"/>
              </a:rPr>
              <a:t>emultimedia-workflows</a:t>
            </a:r>
            <a:r>
              <a:rPr lang="en-US" sz="1200">
                <a:solidFill>
                  <a:schemeClr val="dk1"/>
                </a:solidFill>
              </a:rPr>
              <a:t> </a:t>
            </a:r>
            <a:endParaRPr sz="1200">
              <a:solidFill>
                <a:schemeClr val="dk1"/>
              </a:solidFill>
            </a:endParaRPr>
          </a:p>
          <a:p>
            <a:pPr indent="-317500" lvl="0" marL="457200" marR="0" rtl="0" algn="l">
              <a:lnSpc>
                <a:spcPct val="100000"/>
              </a:lnSpc>
              <a:spcBef>
                <a:spcPts val="1000"/>
              </a:spcBef>
              <a:spcAft>
                <a:spcPts val="0"/>
              </a:spcAft>
              <a:buClr>
                <a:schemeClr val="dk1"/>
              </a:buClr>
              <a:buSzPts val="1400"/>
              <a:buChar char="-"/>
            </a:pPr>
            <a:r>
              <a:rPr lang="en-US">
                <a:solidFill>
                  <a:schemeClr val="dk1"/>
                </a:solidFill>
              </a:rPr>
              <a:t>How-to for </a:t>
            </a:r>
            <a:r>
              <a:rPr b="1" lang="en-US">
                <a:solidFill>
                  <a:schemeClr val="dk1"/>
                </a:solidFill>
              </a:rPr>
              <a:t>Rights</a:t>
            </a:r>
            <a:r>
              <a:rPr lang="en-US">
                <a:solidFill>
                  <a:schemeClr val="dk1"/>
                </a:solidFill>
              </a:rPr>
              <a:t> module:</a:t>
            </a:r>
            <a:endParaRPr>
              <a:solidFill>
                <a:schemeClr val="dk1"/>
              </a:solidFill>
            </a:endParaRPr>
          </a:p>
          <a:p>
            <a:pPr indent="0" lvl="0" marL="914400" marR="0" rtl="0" algn="l">
              <a:lnSpc>
                <a:spcPct val="115000"/>
              </a:lnSpc>
              <a:spcBef>
                <a:spcPts val="0"/>
              </a:spcBef>
              <a:spcAft>
                <a:spcPts val="1000"/>
              </a:spcAft>
              <a:buNone/>
            </a:pPr>
            <a:r>
              <a:rPr lang="en-US" sz="1200" u="sng">
                <a:solidFill>
                  <a:schemeClr val="hlink"/>
                </a:solidFill>
                <a:hlinkClick r:id="rId8"/>
              </a:rPr>
              <a:t>github.com/fieldmuseum/</a:t>
            </a:r>
            <a:br>
              <a:rPr lang="en-US" sz="1200" u="sng">
                <a:solidFill>
                  <a:schemeClr val="hlink"/>
                </a:solidFill>
                <a:hlinkClick r:id="rId9"/>
              </a:rPr>
            </a:br>
            <a:r>
              <a:rPr lang="en-US" sz="1200" u="sng">
                <a:solidFill>
                  <a:schemeClr val="hlink"/>
                </a:solidFill>
                <a:hlinkClick r:id="rId10"/>
              </a:rPr>
              <a:t>EMu-Documentation/wiki/</a:t>
            </a:r>
            <a:br>
              <a:rPr lang="en-US" sz="1200" u="sng">
                <a:solidFill>
                  <a:schemeClr val="hlink"/>
                </a:solidFill>
                <a:hlinkClick r:id="rId11"/>
              </a:rPr>
            </a:br>
            <a:r>
              <a:rPr b="1" lang="en-US" sz="1200" u="sng">
                <a:solidFill>
                  <a:schemeClr val="hlink"/>
                </a:solidFill>
                <a:hlinkClick r:id="rId12"/>
              </a:rPr>
              <a:t>erights-workflows</a:t>
            </a:r>
            <a:r>
              <a:rPr lang="en-US" sz="1200">
                <a:solidFill>
                  <a:schemeClr val="dk1"/>
                </a:solidFill>
              </a:rPr>
              <a:t> </a:t>
            </a:r>
            <a:endParaRPr sz="1200">
              <a:solidFill>
                <a:schemeClr val="dk1"/>
              </a:solidFill>
            </a:endParaRPr>
          </a:p>
        </p:txBody>
      </p:sp>
      <p:sp>
        <p:nvSpPr>
          <p:cNvPr id="599" name="Google Shape;599;p72"/>
          <p:cNvSpPr/>
          <p:nvPr/>
        </p:nvSpPr>
        <p:spPr>
          <a:xfrm>
            <a:off x="250825" y="7779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0" name="Google Shape;600;p72"/>
          <p:cNvSpPr txBox="1"/>
          <p:nvPr/>
        </p:nvSpPr>
        <p:spPr>
          <a:xfrm>
            <a:off x="461525" y="981525"/>
            <a:ext cx="3842100" cy="2377500"/>
          </a:xfrm>
          <a:prstGeom prst="rect">
            <a:avLst/>
          </a:prstGeom>
          <a:noFill/>
          <a:ln>
            <a:noFill/>
          </a:ln>
        </p:spPr>
        <p:txBody>
          <a:bodyPr anchorCtr="0" anchor="t" bIns="91425" lIns="0" spcFirstLastPara="1" rIns="91425" wrap="square" tIns="91425">
            <a:noAutofit/>
          </a:bodyPr>
          <a:lstStyle/>
          <a:p>
            <a:pPr indent="-182880" lvl="0" marL="182880" rtl="0" algn="l">
              <a:spcBef>
                <a:spcPts val="1000"/>
              </a:spcBef>
              <a:spcAft>
                <a:spcPts val="0"/>
              </a:spcAft>
              <a:buClr>
                <a:schemeClr val="dk1"/>
              </a:buClr>
              <a:buSzPts val="1400"/>
              <a:buFont typeface="Noto Sans Symbols"/>
              <a:buChar char="●"/>
            </a:pPr>
            <a:r>
              <a:rPr lang="en-US">
                <a:solidFill>
                  <a:schemeClr val="dk1"/>
                </a:solidFill>
              </a:rPr>
              <a:t> FMNH Legal Docs:</a:t>
            </a:r>
            <a:endParaRPr>
              <a:solidFill>
                <a:schemeClr val="dk1"/>
              </a:solidFill>
            </a:endParaRPr>
          </a:p>
          <a:p>
            <a:pPr indent="-317500" lvl="0" marL="457200" rtl="0" algn="l">
              <a:spcBef>
                <a:spcPts val="1000"/>
              </a:spcBef>
              <a:spcAft>
                <a:spcPts val="0"/>
              </a:spcAft>
              <a:buClr>
                <a:schemeClr val="dk1"/>
              </a:buClr>
              <a:buSzPts val="1400"/>
              <a:buChar char="-"/>
            </a:pPr>
            <a:r>
              <a:rPr lang="en-US">
                <a:solidFill>
                  <a:schemeClr val="dk1"/>
                </a:solidFill>
              </a:rPr>
              <a:t>Media Creation Agreement (+ FAQ)</a:t>
            </a:r>
            <a:endParaRPr>
              <a:solidFill>
                <a:schemeClr val="dk1"/>
              </a:solidFill>
            </a:endParaRPr>
          </a:p>
          <a:p>
            <a:pPr indent="0" lvl="0" marL="457200" rtl="0" algn="l">
              <a:spcBef>
                <a:spcPts val="0"/>
              </a:spcBef>
              <a:spcAft>
                <a:spcPts val="0"/>
              </a:spcAft>
              <a:buNone/>
            </a:pPr>
            <a:r>
              <a:rPr lang="en-US" sz="1100" u="sng">
                <a:solidFill>
                  <a:schemeClr val="hlink"/>
                </a:solidFill>
                <a:hlinkClick r:id="rId13"/>
              </a:rPr>
              <a:t>https://docs.google.com/document/d/1BAOWb7k3-k0RNinXcFBbEMypLzxvehn8Y1ninQ2uJTw</a:t>
            </a:r>
            <a:endParaRPr sz="1100">
              <a:solidFill>
                <a:schemeClr val="dk1"/>
              </a:solidFill>
            </a:endParaRPr>
          </a:p>
          <a:p>
            <a:pPr indent="-317500" lvl="0" marL="457200" rtl="0" algn="l">
              <a:spcBef>
                <a:spcPts val="1000"/>
              </a:spcBef>
              <a:spcAft>
                <a:spcPts val="0"/>
              </a:spcAft>
              <a:buClr>
                <a:schemeClr val="dk1"/>
              </a:buClr>
              <a:buSzPts val="1400"/>
              <a:buChar char="-"/>
            </a:pPr>
            <a:r>
              <a:rPr lang="en-US">
                <a:solidFill>
                  <a:schemeClr val="dk1"/>
                </a:solidFill>
              </a:rPr>
              <a:t>FMNH Collections Data Norms</a:t>
            </a:r>
            <a:endParaRPr>
              <a:solidFill>
                <a:schemeClr val="dk1"/>
              </a:solidFill>
            </a:endParaRPr>
          </a:p>
          <a:p>
            <a:pPr indent="457200" lvl="0" marL="0" rtl="0" algn="l">
              <a:spcBef>
                <a:spcPts val="0"/>
              </a:spcBef>
              <a:spcAft>
                <a:spcPts val="0"/>
              </a:spcAft>
              <a:buNone/>
            </a:pPr>
            <a:r>
              <a:rPr lang="en-US" sz="1100" u="sng">
                <a:solidFill>
                  <a:schemeClr val="hlink"/>
                </a:solidFill>
                <a:hlinkClick r:id="rId14"/>
              </a:rPr>
              <a:t>fieldmuseum.org/use-collections-data-and-images</a:t>
            </a:r>
            <a:r>
              <a:rPr lang="en-US" sz="1100">
                <a:solidFill>
                  <a:schemeClr val="dk1"/>
                </a:solidFill>
              </a:rPr>
              <a:t> </a:t>
            </a:r>
            <a:endParaRPr>
              <a:solidFill>
                <a:schemeClr val="dk1"/>
              </a:solidFill>
            </a:endParaRPr>
          </a:p>
          <a:p>
            <a:pPr indent="-317500" lvl="0" marL="457200" rtl="0" algn="l">
              <a:spcBef>
                <a:spcPts val="1000"/>
              </a:spcBef>
              <a:spcAft>
                <a:spcPts val="0"/>
              </a:spcAft>
              <a:buClr>
                <a:schemeClr val="dk1"/>
              </a:buClr>
              <a:buSzPts val="1400"/>
              <a:buChar char="-"/>
            </a:pPr>
            <a:r>
              <a:rPr lang="en-US">
                <a:solidFill>
                  <a:schemeClr val="dk1"/>
                </a:solidFill>
              </a:rPr>
              <a:t>Legal Dept - Release Forms</a:t>
            </a:r>
            <a:endParaRPr>
              <a:solidFill>
                <a:schemeClr val="dk1"/>
              </a:solidFill>
            </a:endParaRPr>
          </a:p>
          <a:p>
            <a:pPr indent="457200" lvl="0" marL="0" rtl="0" algn="l">
              <a:spcBef>
                <a:spcPts val="0"/>
              </a:spcBef>
              <a:spcAft>
                <a:spcPts val="900"/>
              </a:spcAft>
              <a:buNone/>
            </a:pPr>
            <a:r>
              <a:rPr lang="en-US" sz="1100" u="sng">
                <a:solidFill>
                  <a:schemeClr val="hlink"/>
                </a:solidFill>
                <a:hlinkClick r:id="rId15"/>
              </a:rPr>
              <a:t>intranet.fieldmuseum.org/legaldepartment/node/7278</a:t>
            </a:r>
            <a:r>
              <a:rPr lang="en-US" sz="1100">
                <a:solidFill>
                  <a:schemeClr val="dk1"/>
                </a:solidFill>
              </a:rPr>
              <a:t> </a:t>
            </a:r>
            <a:endParaRPr>
              <a:solidFill>
                <a:schemeClr val="dk1"/>
              </a:solidFill>
            </a:endParaRPr>
          </a:p>
        </p:txBody>
      </p:sp>
      <p:sp>
        <p:nvSpPr>
          <p:cNvPr id="601" name="Google Shape;601;p72"/>
          <p:cNvSpPr/>
          <p:nvPr/>
        </p:nvSpPr>
        <p:spPr>
          <a:xfrm>
            <a:off x="250825" y="3976700"/>
            <a:ext cx="8042100" cy="1004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2" name="Google Shape;602;p72"/>
          <p:cNvSpPr txBox="1"/>
          <p:nvPr/>
        </p:nvSpPr>
        <p:spPr>
          <a:xfrm>
            <a:off x="419600" y="4128325"/>
            <a:ext cx="78732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a:solidFill>
                  <a:schemeClr val="accent1"/>
                </a:solidFill>
              </a:rPr>
              <a:t>NOTE:</a:t>
            </a:r>
            <a:r>
              <a:rPr lang="en-US"/>
              <a:t> These resources are updated periodically. We recommend AGAINST printing documents.</a:t>
            </a:r>
            <a:endParaRPr/>
          </a:p>
          <a:p>
            <a:pPr indent="457200" lvl="0" marL="0" rtl="0" algn="l">
              <a:lnSpc>
                <a:spcPct val="115000"/>
              </a:lnSpc>
              <a:spcBef>
                <a:spcPts val="0"/>
              </a:spcBef>
              <a:spcAft>
                <a:spcPts val="0"/>
              </a:spcAft>
              <a:buNone/>
            </a:pPr>
            <a:r>
              <a:rPr lang="en-US"/>
              <a:t>Instead, </a:t>
            </a:r>
            <a:r>
              <a:rPr b="1" lang="en-US"/>
              <a:t>refer directly back to the links for the most current instructions.</a:t>
            </a:r>
            <a:endParaRPr b="1"/>
          </a:p>
        </p:txBody>
      </p:sp>
      <p:sp>
        <p:nvSpPr>
          <p:cNvPr id="603" name="Google Shape;603;p72"/>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QUESTIONS AND RESOURCES</a:t>
            </a:r>
            <a:endParaRPr b="1" i="0" sz="100" u="none" cap="none" strike="noStrike">
              <a:solidFill>
                <a:schemeClr val="accen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3"/>
          <p:cNvSpPr/>
          <p:nvPr/>
        </p:nvSpPr>
        <p:spPr>
          <a:xfrm>
            <a:off x="0" y="3976688"/>
            <a:ext cx="9144000" cy="11667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9" name="Google Shape;609;p73"/>
          <p:cNvSpPr txBox="1"/>
          <p:nvPr/>
        </p:nvSpPr>
        <p:spPr>
          <a:xfrm>
            <a:off x="250825" y="0"/>
            <a:ext cx="4195800" cy="3976800"/>
          </a:xfrm>
          <a:prstGeom prst="rect">
            <a:avLst/>
          </a:prstGeom>
          <a:noFill/>
          <a:ln>
            <a:noFill/>
          </a:ln>
        </p:spPr>
        <p:txBody>
          <a:bodyPr anchorCtr="0" anchor="ctr" bIns="0" lIns="0" spcFirstLastPara="1" rIns="91425" wrap="square" tIns="91425">
            <a:normAutofit/>
          </a:bodyPr>
          <a:lstStyle/>
          <a:p>
            <a:pPr indent="0" lvl="0" marL="0" marR="0" rtl="0" algn="l">
              <a:lnSpc>
                <a:spcPct val="90000"/>
              </a:lnSpc>
              <a:spcBef>
                <a:spcPts val="0"/>
              </a:spcBef>
              <a:spcAft>
                <a:spcPts val="0"/>
              </a:spcAft>
              <a:buClr>
                <a:srgbClr val="0F0F14"/>
              </a:buClr>
              <a:buSzPts val="4400"/>
              <a:buFont typeface="Arial"/>
              <a:buNone/>
            </a:pPr>
            <a:r>
              <a:rPr b="1" i="0" lang="en-US" sz="4400" u="none" cap="none" strike="noStrike">
                <a:solidFill>
                  <a:srgbClr val="37816E"/>
                </a:solidFill>
                <a:latin typeface="Arial"/>
                <a:ea typeface="Arial"/>
                <a:cs typeface="Arial"/>
                <a:sym typeface="Arial"/>
              </a:rPr>
              <a:t>Thank you!</a:t>
            </a:r>
            <a:endParaRPr b="0" i="0" sz="1400" u="none" cap="none" strike="noStrike">
              <a:solidFill>
                <a:srgbClr val="37816E"/>
              </a:solidFill>
              <a:latin typeface="Arial"/>
              <a:ea typeface="Arial"/>
              <a:cs typeface="Arial"/>
              <a:sym typeface="Arial"/>
            </a:endParaRPr>
          </a:p>
        </p:txBody>
      </p:sp>
      <p:pic>
        <p:nvPicPr>
          <p:cNvPr id="610" name="Google Shape;610;p73"/>
          <p:cNvPicPr preferRelativeResize="0"/>
          <p:nvPr/>
        </p:nvPicPr>
        <p:blipFill rotWithShape="1">
          <a:blip r:embed="rId3">
            <a:alphaModFix/>
          </a:blip>
          <a:srcRect b="0" l="0" r="0" t="0"/>
          <a:stretch/>
        </p:blipFill>
        <p:spPr>
          <a:xfrm>
            <a:off x="250825" y="268308"/>
            <a:ext cx="602326" cy="602326"/>
          </a:xfrm>
          <a:prstGeom prst="rect">
            <a:avLst/>
          </a:prstGeom>
          <a:noFill/>
          <a:ln>
            <a:noFill/>
          </a:ln>
        </p:spPr>
      </p:pic>
      <p:pic>
        <p:nvPicPr>
          <p:cNvPr id="611" name="Google Shape;611;p73"/>
          <p:cNvPicPr preferRelativeResize="0"/>
          <p:nvPr/>
        </p:nvPicPr>
        <p:blipFill rotWithShape="1">
          <a:blip r:embed="rId4">
            <a:alphaModFix/>
          </a:blip>
          <a:srcRect b="0" l="0" r="0" t="0"/>
          <a:stretch/>
        </p:blipFill>
        <p:spPr>
          <a:xfrm>
            <a:off x="7316541" y="4201434"/>
            <a:ext cx="1576748" cy="717250"/>
          </a:xfrm>
          <a:prstGeom prst="rect">
            <a:avLst/>
          </a:prstGeom>
          <a:noFill/>
          <a:ln>
            <a:noFill/>
          </a:ln>
        </p:spPr>
      </p:pic>
      <p:sp>
        <p:nvSpPr>
          <p:cNvPr id="612" name="Google Shape;612;p73"/>
          <p:cNvSpPr txBox="1"/>
          <p:nvPr/>
        </p:nvSpPr>
        <p:spPr>
          <a:xfrm>
            <a:off x="5424219" y="184222"/>
            <a:ext cx="3241800" cy="915300"/>
          </a:xfrm>
          <a:prstGeom prst="rect">
            <a:avLst/>
          </a:prstGeom>
          <a:noFill/>
          <a:ln>
            <a:noFill/>
          </a:ln>
        </p:spPr>
        <p:txBody>
          <a:bodyPr anchorCtr="0" anchor="t" bIns="91425" lIns="0" spcFirstLastPara="1" rIns="91425" wrap="square" tIns="0">
            <a:normAutofit/>
          </a:bodyPr>
          <a:lstStyle/>
          <a:p>
            <a:pPr indent="0" lvl="0" marL="0" marR="0" rtl="0" algn="l">
              <a:lnSpc>
                <a:spcPct val="100000"/>
              </a:lnSpc>
              <a:spcBef>
                <a:spcPts val="0"/>
              </a:spcBef>
              <a:spcAft>
                <a:spcPts val="0"/>
              </a:spcAft>
              <a:buClr>
                <a:srgbClr val="0F0F14"/>
              </a:buClr>
              <a:buSzPts val="2000"/>
              <a:buFont typeface="Arial"/>
              <a:buNone/>
            </a:pPr>
            <a:r>
              <a:rPr b="1" lang="en-US" sz="1200">
                <a:solidFill>
                  <a:srgbClr val="37816E"/>
                </a:solidFill>
              </a:rPr>
              <a:t>Sharon Grant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F0F14"/>
              </a:buClr>
              <a:buSzPts val="2000"/>
              <a:buFont typeface="Arial"/>
              <a:buNone/>
            </a:pPr>
            <a:r>
              <a:rPr lang="en-US" sz="1200">
                <a:solidFill>
                  <a:srgbClr val="0F0F14"/>
                </a:solidFill>
              </a:rPr>
              <a:t>sgrant</a:t>
            </a:r>
            <a:r>
              <a:rPr b="0" i="0" lang="en-US" sz="1200" u="none" cap="none" strike="noStrike">
                <a:solidFill>
                  <a:srgbClr val="0F0F14"/>
                </a:solidFill>
                <a:latin typeface="Arial"/>
                <a:ea typeface="Arial"/>
                <a:cs typeface="Arial"/>
                <a:sym typeface="Arial"/>
              </a:rPr>
              <a:t>@</a:t>
            </a:r>
            <a:r>
              <a:rPr lang="en-US" sz="1200">
                <a:solidFill>
                  <a:srgbClr val="0F0F14"/>
                </a:solidFill>
              </a:rPr>
              <a:t>fieldmuseum</a:t>
            </a:r>
            <a:r>
              <a:rPr b="0" i="0" lang="en-US" sz="1200" u="none" cap="none" strike="noStrike">
                <a:solidFill>
                  <a:srgbClr val="0F0F14"/>
                </a:solidFill>
                <a:latin typeface="Arial"/>
                <a:ea typeface="Arial"/>
                <a:cs typeface="Arial"/>
                <a:sym typeface="Arial"/>
              </a:rPr>
              <a:t>.</a:t>
            </a:r>
            <a:r>
              <a:rPr lang="en-US" sz="1200">
                <a:solidFill>
                  <a:srgbClr val="0F0F14"/>
                </a:solidFill>
              </a:rPr>
              <a:t>org</a:t>
            </a:r>
            <a:br>
              <a:rPr b="0" i="0" lang="en-US" sz="1200" u="none" cap="none" strike="noStrike">
                <a:solidFill>
                  <a:srgbClr val="0F0F14"/>
                </a:solidFill>
                <a:latin typeface="Arial"/>
                <a:ea typeface="Arial"/>
                <a:cs typeface="Arial"/>
                <a:sym typeface="Arial"/>
              </a:rPr>
            </a:br>
            <a:r>
              <a:rPr b="0" i="0" lang="en-US" sz="1200" u="sng" cap="none" strike="noStrike">
                <a:solidFill>
                  <a:srgbClr val="446DCD"/>
                </a:solidFill>
                <a:latin typeface="Arial"/>
                <a:ea typeface="Arial"/>
                <a:cs typeface="Arial"/>
                <a:sym typeface="Arial"/>
                <a:hlinkClick r:id="rId5">
                  <a:extLst>
                    <a:ext uri="{A12FA001-AC4F-418D-AE19-62706E023703}">
                      <ahyp:hlinkClr val="tx"/>
                    </a:ext>
                  </a:extLst>
                </a:hlinkClick>
              </a:rPr>
              <a:t>https://www.</a:t>
            </a:r>
            <a:r>
              <a:rPr lang="en-US" sz="1200" u="sng">
                <a:solidFill>
                  <a:srgbClr val="446DCD"/>
                </a:solidFill>
                <a:hlinkClick r:id="rId6">
                  <a:extLst>
                    <a:ext uri="{A12FA001-AC4F-418D-AE19-62706E023703}">
                      <ahyp:hlinkClr val="tx"/>
                    </a:ext>
                  </a:extLst>
                </a:hlinkClick>
              </a:rPr>
              <a:t>fieldmuseum</a:t>
            </a:r>
            <a:r>
              <a:rPr b="0" i="0" lang="en-US" sz="1200" u="sng" cap="none" strike="noStrike">
                <a:solidFill>
                  <a:srgbClr val="446DCD"/>
                </a:solidFill>
                <a:latin typeface="Arial"/>
                <a:ea typeface="Arial"/>
                <a:cs typeface="Arial"/>
                <a:sym typeface="Arial"/>
                <a:hlinkClick r:id="rId7">
                  <a:extLst>
                    <a:ext uri="{A12FA001-AC4F-418D-AE19-62706E023703}">
                      <ahyp:hlinkClr val="tx"/>
                    </a:ext>
                  </a:extLst>
                </a:hlinkClick>
              </a:rPr>
              <a:t>.</a:t>
            </a:r>
            <a:r>
              <a:rPr lang="en-US" sz="1200" u="sng">
                <a:solidFill>
                  <a:srgbClr val="446DCD"/>
                </a:solidFill>
                <a:hlinkClick r:id="rId8">
                  <a:extLst>
                    <a:ext uri="{A12FA001-AC4F-418D-AE19-62706E023703}">
                      <ahyp:hlinkClr val="tx"/>
                    </a:ext>
                  </a:extLst>
                </a:hlinkClick>
              </a:rPr>
              <a:t>org/</a:t>
            </a:r>
            <a:r>
              <a:rPr lang="en-US" sz="1200">
                <a:solidFill>
                  <a:srgbClr val="0F0F14"/>
                </a:solidFill>
              </a:rPr>
              <a:t> </a:t>
            </a:r>
            <a:endParaRPr b="0" i="0" sz="1200" u="none" cap="none" strike="noStrike">
              <a:solidFill>
                <a:srgbClr val="0F0F14"/>
              </a:solidFill>
              <a:latin typeface="Arial"/>
              <a:ea typeface="Arial"/>
              <a:cs typeface="Arial"/>
              <a:sym typeface="Arial"/>
            </a:endParaRPr>
          </a:p>
        </p:txBody>
      </p:sp>
      <p:sp>
        <p:nvSpPr>
          <p:cNvPr id="613" name="Google Shape;613;p73"/>
          <p:cNvSpPr txBox="1"/>
          <p:nvPr/>
        </p:nvSpPr>
        <p:spPr>
          <a:xfrm>
            <a:off x="5424219" y="1015141"/>
            <a:ext cx="3241800" cy="915300"/>
          </a:xfrm>
          <a:prstGeom prst="rect">
            <a:avLst/>
          </a:prstGeom>
          <a:noFill/>
          <a:ln>
            <a:noFill/>
          </a:ln>
        </p:spPr>
        <p:txBody>
          <a:bodyPr anchorCtr="0" anchor="t" bIns="91425" lIns="0" spcFirstLastPara="1" rIns="91425" wrap="square" tIns="0">
            <a:normAutofit/>
          </a:bodyPr>
          <a:lstStyle/>
          <a:p>
            <a:pPr indent="0" lvl="0" marL="0" marR="0" rtl="0" algn="l">
              <a:lnSpc>
                <a:spcPct val="100000"/>
              </a:lnSpc>
              <a:spcBef>
                <a:spcPts val="0"/>
              </a:spcBef>
              <a:spcAft>
                <a:spcPts val="0"/>
              </a:spcAft>
              <a:buClr>
                <a:srgbClr val="0F0F14"/>
              </a:buClr>
              <a:buSzPts val="2000"/>
              <a:buFont typeface="Arial"/>
              <a:buNone/>
            </a:pPr>
            <a:r>
              <a:rPr b="1" lang="en-US" sz="1200">
                <a:solidFill>
                  <a:srgbClr val="37816E"/>
                </a:solidFill>
              </a:rPr>
              <a:t>Janeen Jones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F0F14"/>
              </a:buClr>
              <a:buSzPts val="2000"/>
              <a:buFont typeface="Arial"/>
              <a:buNone/>
            </a:pPr>
            <a:r>
              <a:rPr lang="en-US" sz="1200">
                <a:solidFill>
                  <a:srgbClr val="0F0F14"/>
                </a:solidFill>
              </a:rPr>
              <a:t>jjones</a:t>
            </a:r>
            <a:r>
              <a:rPr b="0" i="0" lang="en-US" sz="1200" u="none" cap="none" strike="noStrike">
                <a:solidFill>
                  <a:srgbClr val="0F0F14"/>
                </a:solidFill>
                <a:latin typeface="Arial"/>
                <a:ea typeface="Arial"/>
                <a:cs typeface="Arial"/>
                <a:sym typeface="Arial"/>
              </a:rPr>
              <a:t>@</a:t>
            </a:r>
            <a:r>
              <a:rPr lang="en-US" sz="1200">
                <a:solidFill>
                  <a:srgbClr val="0F0F14"/>
                </a:solidFill>
              </a:rPr>
              <a:t>fieldmuseum</a:t>
            </a:r>
            <a:r>
              <a:rPr b="0" i="0" lang="en-US" sz="1200" u="none" cap="none" strike="noStrike">
                <a:solidFill>
                  <a:srgbClr val="0F0F14"/>
                </a:solidFill>
                <a:latin typeface="Arial"/>
                <a:ea typeface="Arial"/>
                <a:cs typeface="Arial"/>
                <a:sym typeface="Arial"/>
              </a:rPr>
              <a:t>.</a:t>
            </a:r>
            <a:r>
              <a:rPr lang="en-US" sz="1200">
                <a:solidFill>
                  <a:srgbClr val="0F0F14"/>
                </a:solidFill>
              </a:rPr>
              <a:t>org</a:t>
            </a:r>
            <a:br>
              <a:rPr b="0" i="0" lang="en-US" sz="1200" u="none" cap="none" strike="noStrike">
                <a:solidFill>
                  <a:srgbClr val="0F0F14"/>
                </a:solidFill>
                <a:latin typeface="Arial"/>
                <a:ea typeface="Arial"/>
                <a:cs typeface="Arial"/>
                <a:sym typeface="Arial"/>
              </a:rPr>
            </a:br>
            <a:r>
              <a:rPr b="0" i="0" lang="en-US" sz="1200" u="sng" cap="none" strike="noStrike">
                <a:solidFill>
                  <a:srgbClr val="446DCD"/>
                </a:solidFill>
                <a:latin typeface="Arial"/>
                <a:ea typeface="Arial"/>
                <a:cs typeface="Arial"/>
                <a:sym typeface="Arial"/>
                <a:hlinkClick r:id="rId9">
                  <a:extLst>
                    <a:ext uri="{A12FA001-AC4F-418D-AE19-62706E023703}">
                      <ahyp:hlinkClr val="tx"/>
                    </a:ext>
                  </a:extLst>
                </a:hlinkClick>
              </a:rPr>
              <a:t>https://www.</a:t>
            </a:r>
            <a:r>
              <a:rPr lang="en-US" sz="1200" u="sng">
                <a:solidFill>
                  <a:srgbClr val="446DCD"/>
                </a:solidFill>
                <a:hlinkClick r:id="rId10">
                  <a:extLst>
                    <a:ext uri="{A12FA001-AC4F-418D-AE19-62706E023703}">
                      <ahyp:hlinkClr val="tx"/>
                    </a:ext>
                  </a:extLst>
                </a:hlinkClick>
              </a:rPr>
              <a:t>fieldmuseum</a:t>
            </a:r>
            <a:r>
              <a:rPr b="0" i="0" lang="en-US" sz="1200" u="sng" cap="none" strike="noStrike">
                <a:solidFill>
                  <a:srgbClr val="446DCD"/>
                </a:solidFill>
                <a:latin typeface="Arial"/>
                <a:ea typeface="Arial"/>
                <a:cs typeface="Arial"/>
                <a:sym typeface="Arial"/>
                <a:hlinkClick r:id="rId11">
                  <a:extLst>
                    <a:ext uri="{A12FA001-AC4F-418D-AE19-62706E023703}">
                      <ahyp:hlinkClr val="tx"/>
                    </a:ext>
                  </a:extLst>
                </a:hlinkClick>
              </a:rPr>
              <a:t>.</a:t>
            </a:r>
            <a:r>
              <a:rPr lang="en-US" sz="1200" u="sng">
                <a:solidFill>
                  <a:srgbClr val="446DCD"/>
                </a:solidFill>
                <a:hlinkClick r:id="rId12">
                  <a:extLst>
                    <a:ext uri="{A12FA001-AC4F-418D-AE19-62706E023703}">
                      <ahyp:hlinkClr val="tx"/>
                    </a:ext>
                  </a:extLst>
                </a:hlinkClick>
              </a:rPr>
              <a:t>org/</a:t>
            </a:r>
            <a:r>
              <a:rPr lang="en-US" sz="1200">
                <a:solidFill>
                  <a:srgbClr val="0F0F14"/>
                </a:solidFill>
              </a:rPr>
              <a:t> </a:t>
            </a:r>
            <a:endParaRPr b="0" i="0" sz="1200" u="none" cap="none" strike="noStrike">
              <a:solidFill>
                <a:srgbClr val="0F0F14"/>
              </a:solidFill>
              <a:latin typeface="Arial"/>
              <a:ea typeface="Arial"/>
              <a:cs typeface="Arial"/>
              <a:sym typeface="Arial"/>
            </a:endParaRPr>
          </a:p>
        </p:txBody>
      </p:sp>
      <p:sp>
        <p:nvSpPr>
          <p:cNvPr id="614" name="Google Shape;614;p73"/>
          <p:cNvSpPr txBox="1"/>
          <p:nvPr/>
        </p:nvSpPr>
        <p:spPr>
          <a:xfrm>
            <a:off x="5424225" y="1771710"/>
            <a:ext cx="3241800" cy="915300"/>
          </a:xfrm>
          <a:prstGeom prst="rect">
            <a:avLst/>
          </a:prstGeom>
          <a:noFill/>
          <a:ln>
            <a:noFill/>
          </a:ln>
        </p:spPr>
        <p:txBody>
          <a:bodyPr anchorCtr="0" anchor="t" bIns="91425" lIns="0" spcFirstLastPara="1" rIns="91425" wrap="square" tIns="0">
            <a:normAutofit/>
          </a:bodyPr>
          <a:lstStyle/>
          <a:p>
            <a:pPr indent="0" lvl="0" marL="0" marR="0" rtl="0" algn="l">
              <a:lnSpc>
                <a:spcPct val="100000"/>
              </a:lnSpc>
              <a:spcBef>
                <a:spcPts val="0"/>
              </a:spcBef>
              <a:spcAft>
                <a:spcPts val="0"/>
              </a:spcAft>
              <a:buClr>
                <a:srgbClr val="0F0F14"/>
              </a:buClr>
              <a:buSzPts val="2000"/>
              <a:buFont typeface="Arial"/>
              <a:buNone/>
            </a:pPr>
            <a:r>
              <a:rPr b="1" lang="en-US" sz="1200">
                <a:solidFill>
                  <a:srgbClr val="37816E"/>
                </a:solidFill>
              </a:rPr>
              <a:t>Kate Webbink</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F0F14"/>
              </a:buClr>
              <a:buSzPts val="2000"/>
              <a:buFont typeface="Arial"/>
              <a:buNone/>
            </a:pPr>
            <a:r>
              <a:rPr lang="en-US" sz="1200">
                <a:solidFill>
                  <a:srgbClr val="0F0F14"/>
                </a:solidFill>
              </a:rPr>
              <a:t>kwebbink</a:t>
            </a:r>
            <a:r>
              <a:rPr b="0" i="0" lang="en-US" sz="1200" u="none" cap="none" strike="noStrike">
                <a:solidFill>
                  <a:srgbClr val="0F0F14"/>
                </a:solidFill>
                <a:latin typeface="Arial"/>
                <a:ea typeface="Arial"/>
                <a:cs typeface="Arial"/>
                <a:sym typeface="Arial"/>
              </a:rPr>
              <a:t>@</a:t>
            </a:r>
            <a:r>
              <a:rPr lang="en-US" sz="1200">
                <a:solidFill>
                  <a:srgbClr val="0F0F14"/>
                </a:solidFill>
              </a:rPr>
              <a:t>fieldmusuem</a:t>
            </a:r>
            <a:r>
              <a:rPr b="0" i="0" lang="en-US" sz="1200" u="none" cap="none" strike="noStrike">
                <a:solidFill>
                  <a:srgbClr val="0F0F14"/>
                </a:solidFill>
                <a:latin typeface="Arial"/>
                <a:ea typeface="Arial"/>
                <a:cs typeface="Arial"/>
                <a:sym typeface="Arial"/>
              </a:rPr>
              <a:t>.</a:t>
            </a:r>
            <a:r>
              <a:rPr lang="en-US" sz="1200">
                <a:solidFill>
                  <a:srgbClr val="0F0F14"/>
                </a:solidFill>
              </a:rPr>
              <a:t>org</a:t>
            </a:r>
            <a:br>
              <a:rPr b="0" i="0" lang="en-US" sz="1200" u="none" cap="none" strike="noStrike">
                <a:solidFill>
                  <a:srgbClr val="0F0F14"/>
                </a:solidFill>
                <a:latin typeface="Arial"/>
                <a:ea typeface="Arial"/>
                <a:cs typeface="Arial"/>
                <a:sym typeface="Arial"/>
              </a:rPr>
            </a:br>
            <a:r>
              <a:rPr lang="en-US" sz="1200" u="sng">
                <a:solidFill>
                  <a:srgbClr val="446DCD"/>
                </a:solidFill>
                <a:hlinkClick r:id="rId13">
                  <a:extLst>
                    <a:ext uri="{A12FA001-AC4F-418D-AE19-62706E023703}">
                      <ahyp:hlinkClr val="tx"/>
                    </a:ext>
                  </a:extLst>
                </a:hlinkClick>
              </a:rPr>
              <a:t>https://www.fieldmuseum.org/</a:t>
            </a:r>
            <a:r>
              <a:rPr lang="en-US" sz="1200">
                <a:solidFill>
                  <a:srgbClr val="0F0F14"/>
                </a:solidFill>
              </a:rPr>
              <a:t> </a:t>
            </a:r>
            <a:endParaRPr b="0" i="0" sz="1200" u="none" cap="none" strike="noStrike">
              <a:solidFill>
                <a:srgbClr val="0F0F14"/>
              </a:solidFill>
              <a:latin typeface="Arial"/>
              <a:ea typeface="Arial"/>
              <a:cs typeface="Arial"/>
              <a:sym typeface="Arial"/>
            </a:endParaRPr>
          </a:p>
        </p:txBody>
      </p:sp>
      <p:sp>
        <p:nvSpPr>
          <p:cNvPr id="615" name="Google Shape;615;p73"/>
          <p:cNvSpPr txBox="1"/>
          <p:nvPr/>
        </p:nvSpPr>
        <p:spPr>
          <a:xfrm>
            <a:off x="5424225" y="2512735"/>
            <a:ext cx="3241800" cy="915300"/>
          </a:xfrm>
          <a:prstGeom prst="rect">
            <a:avLst/>
          </a:prstGeom>
          <a:noFill/>
          <a:ln>
            <a:noFill/>
          </a:ln>
        </p:spPr>
        <p:txBody>
          <a:bodyPr anchorCtr="0" anchor="t" bIns="91425" lIns="0" spcFirstLastPara="1" rIns="91425" wrap="square" tIns="0">
            <a:normAutofit/>
          </a:bodyPr>
          <a:lstStyle/>
          <a:p>
            <a:pPr indent="0" lvl="0" marL="0" marR="0" rtl="0" algn="l">
              <a:lnSpc>
                <a:spcPct val="100000"/>
              </a:lnSpc>
              <a:spcBef>
                <a:spcPts val="0"/>
              </a:spcBef>
              <a:spcAft>
                <a:spcPts val="0"/>
              </a:spcAft>
              <a:buClr>
                <a:srgbClr val="0F0F14"/>
              </a:buClr>
              <a:buSzPts val="2000"/>
              <a:buFont typeface="Arial"/>
              <a:buNone/>
            </a:pPr>
            <a:r>
              <a:rPr b="1" lang="en-US" sz="1200">
                <a:solidFill>
                  <a:srgbClr val="37816E"/>
                </a:solidFill>
              </a:rPr>
              <a:t>Abigail McArthur-Self</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F0F14"/>
              </a:buClr>
              <a:buSzPts val="2000"/>
              <a:buFont typeface="Arial"/>
              <a:buNone/>
            </a:pPr>
            <a:r>
              <a:rPr lang="en-US" sz="1200">
                <a:solidFill>
                  <a:srgbClr val="0F0F14"/>
                </a:solidFill>
              </a:rPr>
              <a:t>amcarthur-self</a:t>
            </a:r>
            <a:r>
              <a:rPr b="0" i="0" lang="en-US" sz="1200" u="none" cap="none" strike="noStrike">
                <a:solidFill>
                  <a:srgbClr val="0F0F14"/>
                </a:solidFill>
                <a:latin typeface="Arial"/>
                <a:ea typeface="Arial"/>
                <a:cs typeface="Arial"/>
                <a:sym typeface="Arial"/>
              </a:rPr>
              <a:t>@</a:t>
            </a:r>
            <a:r>
              <a:rPr lang="en-US" sz="1200">
                <a:solidFill>
                  <a:srgbClr val="0F0F14"/>
                </a:solidFill>
              </a:rPr>
              <a:t>fieldmusuem</a:t>
            </a:r>
            <a:r>
              <a:rPr b="0" i="0" lang="en-US" sz="1200" u="none" cap="none" strike="noStrike">
                <a:solidFill>
                  <a:srgbClr val="0F0F14"/>
                </a:solidFill>
                <a:latin typeface="Arial"/>
                <a:ea typeface="Arial"/>
                <a:cs typeface="Arial"/>
                <a:sym typeface="Arial"/>
              </a:rPr>
              <a:t>.</a:t>
            </a:r>
            <a:r>
              <a:rPr lang="en-US" sz="1200">
                <a:solidFill>
                  <a:srgbClr val="0F0F14"/>
                </a:solidFill>
              </a:rPr>
              <a:t>org</a:t>
            </a:r>
            <a:br>
              <a:rPr b="0" i="0" lang="en-US" sz="1200" u="none" cap="none" strike="noStrike">
                <a:solidFill>
                  <a:srgbClr val="0F0F14"/>
                </a:solidFill>
                <a:latin typeface="Arial"/>
                <a:ea typeface="Arial"/>
                <a:cs typeface="Arial"/>
                <a:sym typeface="Arial"/>
              </a:rPr>
            </a:br>
            <a:r>
              <a:rPr lang="en-US" sz="1200" u="sng">
                <a:solidFill>
                  <a:srgbClr val="446DCD"/>
                </a:solidFill>
                <a:hlinkClick r:id="rId14">
                  <a:extLst>
                    <a:ext uri="{A12FA001-AC4F-418D-AE19-62706E023703}">
                      <ahyp:hlinkClr val="tx"/>
                    </a:ext>
                  </a:extLst>
                </a:hlinkClick>
              </a:rPr>
              <a:t>https://www.fieldmuseum.org/</a:t>
            </a:r>
            <a:r>
              <a:rPr lang="en-US" sz="1200">
                <a:solidFill>
                  <a:srgbClr val="0F0F14"/>
                </a:solidFill>
              </a:rPr>
              <a:t> </a:t>
            </a:r>
            <a:endParaRPr b="0" i="0" sz="1200" u="none" cap="none" strike="noStrike">
              <a:solidFill>
                <a:srgbClr val="0F0F14"/>
              </a:solidFill>
              <a:latin typeface="Arial"/>
              <a:ea typeface="Arial"/>
              <a:cs typeface="Arial"/>
              <a:sym typeface="Arial"/>
            </a:endParaRPr>
          </a:p>
        </p:txBody>
      </p:sp>
      <p:sp>
        <p:nvSpPr>
          <p:cNvPr id="616" name="Google Shape;616;p73"/>
          <p:cNvSpPr txBox="1"/>
          <p:nvPr/>
        </p:nvSpPr>
        <p:spPr>
          <a:xfrm>
            <a:off x="5424225" y="3274735"/>
            <a:ext cx="3241800" cy="915300"/>
          </a:xfrm>
          <a:prstGeom prst="rect">
            <a:avLst/>
          </a:prstGeom>
          <a:noFill/>
          <a:ln>
            <a:noFill/>
          </a:ln>
        </p:spPr>
        <p:txBody>
          <a:bodyPr anchorCtr="0" anchor="t" bIns="91425" lIns="0" spcFirstLastPara="1" rIns="91425" wrap="square" tIns="0">
            <a:normAutofit/>
          </a:bodyPr>
          <a:lstStyle/>
          <a:p>
            <a:pPr indent="0" lvl="0" marL="0" marR="0" rtl="0" algn="l">
              <a:lnSpc>
                <a:spcPct val="100000"/>
              </a:lnSpc>
              <a:spcBef>
                <a:spcPts val="0"/>
              </a:spcBef>
              <a:spcAft>
                <a:spcPts val="0"/>
              </a:spcAft>
              <a:buClr>
                <a:srgbClr val="0F0F14"/>
              </a:buClr>
              <a:buSzPts val="2000"/>
              <a:buFont typeface="Arial"/>
              <a:buNone/>
            </a:pPr>
            <a:r>
              <a:rPr b="1" lang="en-US" sz="1200">
                <a:solidFill>
                  <a:srgbClr val="37816E"/>
                </a:solidFill>
              </a:rPr>
              <a:t>Alexis Ramirez</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F0F14"/>
              </a:buClr>
              <a:buSzPts val="2000"/>
              <a:buFont typeface="Arial"/>
              <a:buNone/>
            </a:pPr>
            <a:r>
              <a:rPr lang="en-US" sz="1200">
                <a:solidFill>
                  <a:srgbClr val="0F0F14"/>
                </a:solidFill>
              </a:rPr>
              <a:t>aramirez</a:t>
            </a:r>
            <a:r>
              <a:rPr b="0" i="0" lang="en-US" sz="1200" u="none" cap="none" strike="noStrike">
                <a:solidFill>
                  <a:srgbClr val="0F0F14"/>
                </a:solidFill>
                <a:latin typeface="Arial"/>
                <a:ea typeface="Arial"/>
                <a:cs typeface="Arial"/>
                <a:sym typeface="Arial"/>
              </a:rPr>
              <a:t>@</a:t>
            </a:r>
            <a:r>
              <a:rPr lang="en-US" sz="1200">
                <a:solidFill>
                  <a:srgbClr val="0F0F14"/>
                </a:solidFill>
              </a:rPr>
              <a:t>fieldmusuem</a:t>
            </a:r>
            <a:r>
              <a:rPr b="0" i="0" lang="en-US" sz="1200" u="none" cap="none" strike="noStrike">
                <a:solidFill>
                  <a:srgbClr val="0F0F14"/>
                </a:solidFill>
                <a:latin typeface="Arial"/>
                <a:ea typeface="Arial"/>
                <a:cs typeface="Arial"/>
                <a:sym typeface="Arial"/>
              </a:rPr>
              <a:t>.</a:t>
            </a:r>
            <a:r>
              <a:rPr lang="en-US" sz="1200">
                <a:solidFill>
                  <a:srgbClr val="0F0F14"/>
                </a:solidFill>
              </a:rPr>
              <a:t>org</a:t>
            </a:r>
            <a:br>
              <a:rPr b="0" i="0" lang="en-US" sz="1200" u="none" cap="none" strike="noStrike">
                <a:solidFill>
                  <a:srgbClr val="0F0F14"/>
                </a:solidFill>
                <a:latin typeface="Arial"/>
                <a:ea typeface="Arial"/>
                <a:cs typeface="Arial"/>
                <a:sym typeface="Arial"/>
              </a:rPr>
            </a:br>
            <a:r>
              <a:rPr lang="en-US" sz="1200" u="sng">
                <a:solidFill>
                  <a:srgbClr val="446DCD"/>
                </a:solidFill>
                <a:hlinkClick r:id="rId15">
                  <a:extLst>
                    <a:ext uri="{A12FA001-AC4F-418D-AE19-62706E023703}">
                      <ahyp:hlinkClr val="tx"/>
                    </a:ext>
                  </a:extLst>
                </a:hlinkClick>
              </a:rPr>
              <a:t>https://www.fieldmuseum.org/</a:t>
            </a:r>
            <a:r>
              <a:rPr lang="en-US" sz="1200">
                <a:solidFill>
                  <a:srgbClr val="0F0F14"/>
                </a:solidFill>
              </a:rPr>
              <a:t> </a:t>
            </a:r>
            <a:endParaRPr b="0" i="0" sz="1200" u="none" cap="none" strike="noStrike">
              <a:solidFill>
                <a:srgbClr val="0F0F14"/>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74"/>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Questions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5"/>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Serenity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76"/>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Serenity and Filer01</a:t>
            </a:r>
            <a:endParaRPr b="1" i="0" sz="2200" u="none" cap="none" strike="noStrike">
              <a:solidFill>
                <a:schemeClr val="dk2"/>
              </a:solidFill>
              <a:latin typeface="Arial"/>
              <a:ea typeface="Arial"/>
              <a:cs typeface="Arial"/>
              <a:sym typeface="Arial"/>
            </a:endParaRPr>
          </a:p>
        </p:txBody>
      </p:sp>
      <p:sp>
        <p:nvSpPr>
          <p:cNvPr id="634" name="Google Shape;634;p76"/>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When/why should files go on Serenity, not Filer01? … and How?</a:t>
            </a:r>
            <a:endParaRPr b="0" i="0" sz="1050" u="none" cap="none" strike="noStrike">
              <a:solidFill>
                <a:srgbClr val="7F7F7F"/>
              </a:solidFill>
              <a:latin typeface="Arial"/>
              <a:ea typeface="Arial"/>
              <a:cs typeface="Arial"/>
              <a:sym typeface="Arial"/>
            </a:endParaRPr>
          </a:p>
        </p:txBody>
      </p:sp>
      <p:sp>
        <p:nvSpPr>
          <p:cNvPr id="635" name="Google Shape;635;p76"/>
          <p:cNvSpPr/>
          <p:nvPr/>
        </p:nvSpPr>
        <p:spPr>
          <a:xfrm>
            <a:off x="481237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6" name="Google Shape;636;p76"/>
          <p:cNvSpPr txBox="1"/>
          <p:nvPr/>
        </p:nvSpPr>
        <p:spPr>
          <a:xfrm>
            <a:off x="5131689" y="1514954"/>
            <a:ext cx="3402000" cy="2338500"/>
          </a:xfrm>
          <a:prstGeom prst="rect">
            <a:avLst/>
          </a:prstGeom>
          <a:noFill/>
          <a:ln>
            <a:noFill/>
          </a:ln>
        </p:spPr>
        <p:txBody>
          <a:bodyPr anchorCtr="0" anchor="t" bIns="91425" lIns="0" spcFirstLastPara="1" rIns="91425" wrap="square" tIns="91425">
            <a:noAutofit/>
          </a:bodyPr>
          <a:lstStyle/>
          <a:p>
            <a:pPr indent="-167640" lvl="0" marL="182880" marR="0" rtl="0" algn="l">
              <a:lnSpc>
                <a:spcPct val="100000"/>
              </a:lnSpc>
              <a:spcBef>
                <a:spcPts val="0"/>
              </a:spcBef>
              <a:spcAft>
                <a:spcPts val="0"/>
              </a:spcAft>
              <a:buClr>
                <a:schemeClr val="dk1"/>
              </a:buClr>
              <a:buSzPts val="1200"/>
              <a:buFont typeface="Noto Sans Symbols"/>
              <a:buChar char="●"/>
            </a:pPr>
            <a:r>
              <a:rPr lang="en-US" sz="1200">
                <a:solidFill>
                  <a:schemeClr val="dk1"/>
                </a:solidFill>
              </a:rPr>
              <a:t>Serenity:</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900"/>
              </a:spcBef>
              <a:spcAft>
                <a:spcPts val="0"/>
              </a:spcAft>
              <a:buSzPts val="1200"/>
              <a:buChar char="-"/>
            </a:pPr>
            <a:r>
              <a:rPr b="1" lang="en-US" sz="1200">
                <a:solidFill>
                  <a:schemeClr val="accent1"/>
                </a:solidFill>
              </a:rPr>
              <a:t>Lower-cost</a:t>
            </a:r>
            <a:r>
              <a:rPr lang="en-US" sz="1200">
                <a:solidFill>
                  <a:schemeClr val="dk1"/>
                </a:solidFill>
              </a:rPr>
              <a:t> than Filer01</a:t>
            </a:r>
            <a:endParaRPr sz="1200">
              <a:solidFill>
                <a:schemeClr val="dk1"/>
              </a:solidFill>
            </a:endParaRPr>
          </a:p>
          <a:p>
            <a:pPr indent="-304800" lvl="0" marL="457200" marR="0" rtl="0" algn="l">
              <a:lnSpc>
                <a:spcPct val="100000"/>
              </a:lnSpc>
              <a:spcBef>
                <a:spcPts val="1000"/>
              </a:spcBef>
              <a:spcAft>
                <a:spcPts val="0"/>
              </a:spcAft>
              <a:buSzPts val="1200"/>
              <a:buChar char="-"/>
            </a:pPr>
            <a:r>
              <a:rPr lang="en-US" sz="1200">
                <a:solidFill>
                  <a:schemeClr val="dk1"/>
                </a:solidFill>
              </a:rPr>
              <a:t>To </a:t>
            </a:r>
            <a:r>
              <a:rPr b="1" lang="en-US" sz="1200">
                <a:solidFill>
                  <a:schemeClr val="accent1"/>
                </a:solidFill>
              </a:rPr>
              <a:t>properly document media </a:t>
            </a:r>
            <a:r>
              <a:rPr lang="en-US" sz="1200">
                <a:solidFill>
                  <a:schemeClr val="dk1"/>
                </a:solidFill>
              </a:rPr>
              <a:t>in its licensing and project context, it needs to be </a:t>
            </a:r>
            <a:r>
              <a:rPr b="1" lang="en-US" sz="1200">
                <a:solidFill>
                  <a:schemeClr val="accent1"/>
                </a:solidFill>
              </a:rPr>
              <a:t>in EMu</a:t>
            </a:r>
            <a:r>
              <a:rPr lang="en-US" sz="1200">
                <a:solidFill>
                  <a:schemeClr val="dk1"/>
                </a:solidFill>
              </a:rPr>
              <a:t>.</a:t>
            </a:r>
            <a:endParaRPr sz="1200"/>
          </a:p>
          <a:p>
            <a:pPr indent="-304800" lvl="1" marL="914400" marR="0" rtl="0" algn="l">
              <a:lnSpc>
                <a:spcPct val="100000"/>
              </a:lnSpc>
              <a:spcBef>
                <a:spcPts val="1000"/>
              </a:spcBef>
              <a:spcAft>
                <a:spcPts val="1000"/>
              </a:spcAft>
              <a:buSzPts val="1200"/>
              <a:buChar char="-"/>
            </a:pPr>
            <a:r>
              <a:rPr lang="en-US" sz="1200">
                <a:solidFill>
                  <a:schemeClr val="dk1"/>
                </a:solidFill>
              </a:rPr>
              <a:t>This also preps it for web publishing, if/when needed.</a:t>
            </a:r>
            <a:endParaRPr b="0" i="0" sz="1200" u="none" cap="none" strike="noStrike">
              <a:solidFill>
                <a:srgbClr val="000000"/>
              </a:solidFill>
              <a:latin typeface="Arial"/>
              <a:ea typeface="Arial"/>
              <a:cs typeface="Arial"/>
              <a:sym typeface="Arial"/>
            </a:endParaRPr>
          </a:p>
        </p:txBody>
      </p:sp>
      <p:sp>
        <p:nvSpPr>
          <p:cNvPr id="637" name="Google Shape;637;p76"/>
          <p:cNvSpPr/>
          <p:nvPr/>
        </p:nvSpPr>
        <p:spPr>
          <a:xfrm>
            <a:off x="25082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8" name="Google Shape;638;p76"/>
          <p:cNvSpPr txBox="1"/>
          <p:nvPr/>
        </p:nvSpPr>
        <p:spPr>
          <a:xfrm>
            <a:off x="570139" y="1514954"/>
            <a:ext cx="3402000" cy="2338500"/>
          </a:xfrm>
          <a:prstGeom prst="rect">
            <a:avLst/>
          </a:prstGeom>
          <a:noFill/>
          <a:ln>
            <a:noFill/>
          </a:ln>
        </p:spPr>
        <p:txBody>
          <a:bodyPr anchorCtr="0" anchor="t" bIns="91425" lIns="0" spcFirstLastPara="1" rIns="91425" wrap="square" tIns="91425">
            <a:noAutofit/>
          </a:bodyPr>
          <a:lstStyle/>
          <a:p>
            <a:pPr indent="-167640" lvl="0" marL="182880" marR="0" rtl="0" algn="l">
              <a:lnSpc>
                <a:spcPct val="100000"/>
              </a:lnSpc>
              <a:spcBef>
                <a:spcPts val="0"/>
              </a:spcBef>
              <a:spcAft>
                <a:spcPts val="0"/>
              </a:spcAft>
              <a:buClr>
                <a:schemeClr val="dk1"/>
              </a:buClr>
              <a:buSzPts val="1200"/>
              <a:buFont typeface="Noto Sans Symbols"/>
              <a:buChar char="●"/>
            </a:pPr>
            <a:r>
              <a:rPr lang="en-US" sz="1200">
                <a:solidFill>
                  <a:schemeClr val="dk1"/>
                </a:solidFill>
              </a:rPr>
              <a:t>Media produced for museum projects needs to be archived in EMu.</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900"/>
              </a:spcBef>
              <a:spcAft>
                <a:spcPts val="0"/>
              </a:spcAft>
              <a:buClr>
                <a:schemeClr val="dk1"/>
              </a:buClr>
              <a:buSzPts val="1200"/>
              <a:buChar char="-"/>
            </a:pPr>
            <a:r>
              <a:rPr lang="en-US" sz="1200">
                <a:solidFill>
                  <a:schemeClr val="dk1"/>
                </a:solidFill>
              </a:rPr>
              <a:t>Many projects produce media faster than it can be archived and need “scratchspace,” or workspace.</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1000"/>
              </a:spcBef>
              <a:spcAft>
                <a:spcPts val="0"/>
              </a:spcAft>
              <a:buClr>
                <a:schemeClr val="dk1"/>
              </a:buClr>
              <a:buSzPts val="1200"/>
              <a:buChar char="-"/>
            </a:pPr>
            <a:r>
              <a:rPr lang="en-US" sz="1200">
                <a:solidFill>
                  <a:schemeClr val="dk1"/>
                </a:solidFill>
              </a:rPr>
              <a:t>Serenity is that workspace.</a:t>
            </a:r>
            <a:endParaRPr sz="1200">
              <a:solidFill>
                <a:schemeClr val="dk1"/>
              </a:solidFill>
            </a:endParaRPr>
          </a:p>
          <a:p>
            <a:pPr indent="-304800" lvl="0" marL="457200" marR="0" rtl="0" algn="l">
              <a:lnSpc>
                <a:spcPct val="100000"/>
              </a:lnSpc>
              <a:spcBef>
                <a:spcPts val="1000"/>
              </a:spcBef>
              <a:spcAft>
                <a:spcPts val="1000"/>
              </a:spcAft>
              <a:buClr>
                <a:schemeClr val="dk1"/>
              </a:buClr>
              <a:buSzPts val="1200"/>
              <a:buChar char="-"/>
            </a:pPr>
            <a:r>
              <a:rPr lang="en-US" sz="1200">
                <a:solidFill>
                  <a:schemeClr val="dk1"/>
                </a:solidFill>
              </a:rPr>
              <a:t>When files move from Serenity to EMu, they are stored in Filer01-type storage, and in the context of related project or catalogue data.</a:t>
            </a:r>
            <a:endParaRPr sz="1200">
              <a:solidFill>
                <a:schemeClr val="dk1"/>
              </a:solidFill>
            </a:endParaRPr>
          </a:p>
        </p:txBody>
      </p:sp>
      <p:sp>
        <p:nvSpPr>
          <p:cNvPr id="639" name="Google Shape;639;p76"/>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i="0" lang="en-US" sz="700" u="none" cap="none" strike="noStrike">
                <a:solidFill>
                  <a:schemeClr val="accent1"/>
                </a:solidFill>
                <a:latin typeface="Arial"/>
                <a:ea typeface="Arial"/>
                <a:cs typeface="Arial"/>
                <a:sym typeface="Arial"/>
              </a:rPr>
              <a:t>SE</a:t>
            </a:r>
            <a:r>
              <a:rPr b="1" lang="en-US" sz="700">
                <a:solidFill>
                  <a:schemeClr val="accent1"/>
                </a:solidFill>
              </a:rPr>
              <a:t>RENITY</a:t>
            </a:r>
            <a:endParaRPr b="1" i="0" sz="100" u="none" cap="none" strike="noStrike">
              <a:solidFill>
                <a:schemeClr val="accen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7"/>
          <p:cNvSpPr/>
          <p:nvPr/>
        </p:nvSpPr>
        <p:spPr>
          <a:xfrm>
            <a:off x="6219212" y="1311275"/>
            <a:ext cx="26739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5" name="Google Shape;645;p77"/>
          <p:cNvSpPr txBox="1"/>
          <p:nvPr/>
        </p:nvSpPr>
        <p:spPr>
          <a:xfrm>
            <a:off x="6429896" y="1514929"/>
            <a:ext cx="2244600" cy="2338500"/>
          </a:xfrm>
          <a:prstGeom prst="rect">
            <a:avLst/>
          </a:prstGeom>
          <a:noFill/>
          <a:ln>
            <a:noFill/>
          </a:ln>
        </p:spPr>
        <p:txBody>
          <a:bodyPr anchorCtr="0" anchor="t" bIns="91425" lIns="0" spcFirstLastPara="1" rIns="91425" wrap="square" tIns="91425">
            <a:normAutofit/>
          </a:bodyPr>
          <a:lstStyle/>
          <a:p>
            <a:pPr indent="0" lvl="0" marL="0" marR="0" rtl="0" algn="l">
              <a:lnSpc>
                <a:spcPct val="100000"/>
              </a:lnSpc>
              <a:spcBef>
                <a:spcPts val="0"/>
              </a:spcBef>
              <a:spcAft>
                <a:spcPts val="0"/>
              </a:spcAft>
              <a:buNone/>
            </a:pPr>
            <a:r>
              <a:rPr lang="en-US" sz="1000">
                <a:solidFill>
                  <a:schemeClr val="dk1"/>
                </a:solidFill>
              </a:rPr>
              <a:t>Document media itself to gauge how much there is/will be:</a:t>
            </a:r>
            <a:endParaRPr sz="1000">
              <a:solidFill>
                <a:schemeClr val="dk1"/>
              </a:solidFill>
            </a:endParaRPr>
          </a:p>
          <a:p>
            <a:pPr indent="-154940" lvl="0" marL="182880" marR="0" rtl="0" algn="l">
              <a:lnSpc>
                <a:spcPct val="100000"/>
              </a:lnSpc>
              <a:spcBef>
                <a:spcPts val="900"/>
              </a:spcBef>
              <a:spcAft>
                <a:spcPts val="0"/>
              </a:spcAft>
              <a:buClr>
                <a:schemeClr val="dk1"/>
              </a:buClr>
              <a:buSzPts val="1000"/>
              <a:buFont typeface="Noto Sans Symbols"/>
              <a:buChar char="●"/>
            </a:pPr>
            <a:r>
              <a:rPr lang="en-US" sz="1000">
                <a:solidFill>
                  <a:schemeClr val="dk1"/>
                </a:solidFill>
              </a:rPr>
              <a:t>This helps the museum budget for growing storage-needs over time in terms of both:</a:t>
            </a:r>
            <a:endParaRPr b="0" i="0" sz="1000" u="none" cap="none" strike="noStrike">
              <a:solidFill>
                <a:srgbClr val="000000"/>
              </a:solidFill>
              <a:latin typeface="Arial"/>
              <a:ea typeface="Arial"/>
              <a:cs typeface="Arial"/>
              <a:sym typeface="Arial"/>
            </a:endParaRPr>
          </a:p>
          <a:p>
            <a:pPr indent="-209801" lvl="1" marL="448056" marR="0" rtl="0" algn="l">
              <a:lnSpc>
                <a:spcPct val="100000"/>
              </a:lnSpc>
              <a:spcBef>
                <a:spcPts val="900"/>
              </a:spcBef>
              <a:spcAft>
                <a:spcPts val="0"/>
              </a:spcAft>
              <a:buClr>
                <a:schemeClr val="dk1"/>
              </a:buClr>
              <a:buSzPts val="1000"/>
              <a:buFont typeface="Noto Sans Symbols"/>
              <a:buChar char="–"/>
            </a:pPr>
            <a:r>
              <a:rPr lang="en-US" sz="1000">
                <a:solidFill>
                  <a:schemeClr val="dk1"/>
                </a:solidFill>
              </a:rPr>
              <a:t>IT storage budget (longer-term)</a:t>
            </a:r>
            <a:endParaRPr b="0" i="0" sz="1000" u="none" cap="none" strike="noStrike">
              <a:solidFill>
                <a:srgbClr val="000000"/>
              </a:solidFill>
              <a:latin typeface="Arial"/>
              <a:ea typeface="Arial"/>
              <a:cs typeface="Arial"/>
              <a:sym typeface="Arial"/>
            </a:endParaRPr>
          </a:p>
          <a:p>
            <a:pPr indent="-209801" lvl="1" marL="448056" marR="0" rtl="0" algn="l">
              <a:lnSpc>
                <a:spcPct val="100000"/>
              </a:lnSpc>
              <a:spcBef>
                <a:spcPts val="900"/>
              </a:spcBef>
              <a:spcAft>
                <a:spcPts val="900"/>
              </a:spcAft>
              <a:buClr>
                <a:schemeClr val="dk1"/>
              </a:buClr>
              <a:buSzPts val="1000"/>
              <a:buFont typeface="Noto Sans Symbols"/>
              <a:buChar char="–"/>
            </a:pPr>
            <a:r>
              <a:rPr lang="en-US" sz="1000">
                <a:solidFill>
                  <a:schemeClr val="dk1"/>
                </a:solidFill>
              </a:rPr>
              <a:t>Your project grant-proposals (shorter-term)</a:t>
            </a:r>
            <a:endParaRPr b="0" i="0" sz="1000" u="none" cap="none" strike="noStrike">
              <a:solidFill>
                <a:srgbClr val="000000"/>
              </a:solidFill>
              <a:latin typeface="Arial"/>
              <a:ea typeface="Arial"/>
              <a:cs typeface="Arial"/>
              <a:sym typeface="Arial"/>
            </a:endParaRPr>
          </a:p>
        </p:txBody>
      </p:sp>
      <p:sp>
        <p:nvSpPr>
          <p:cNvPr id="646" name="Google Shape;646;p77"/>
          <p:cNvSpPr/>
          <p:nvPr/>
        </p:nvSpPr>
        <p:spPr>
          <a:xfrm>
            <a:off x="250837" y="1311275"/>
            <a:ext cx="26739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7" name="Google Shape;647;p77"/>
          <p:cNvSpPr txBox="1"/>
          <p:nvPr/>
        </p:nvSpPr>
        <p:spPr>
          <a:xfrm>
            <a:off x="461521" y="1514929"/>
            <a:ext cx="2244600" cy="2338500"/>
          </a:xfrm>
          <a:prstGeom prst="rect">
            <a:avLst/>
          </a:prstGeom>
          <a:noFill/>
          <a:ln>
            <a:noFill/>
          </a:ln>
        </p:spPr>
        <p:txBody>
          <a:bodyPr anchorCtr="0" anchor="t" bIns="91425" lIns="0" spcFirstLastPara="1" rIns="91425" wrap="square" tIns="91425">
            <a:noAutofit/>
          </a:bodyPr>
          <a:lstStyle/>
          <a:p>
            <a:pPr indent="-157480" lvl="0" marL="182880" rtl="0" algn="l">
              <a:spcBef>
                <a:spcPts val="0"/>
              </a:spcBef>
              <a:spcAft>
                <a:spcPts val="0"/>
              </a:spcAft>
              <a:buClr>
                <a:schemeClr val="dk1"/>
              </a:buClr>
              <a:buSzPts val="1000"/>
              <a:buFont typeface="Noto Sans Symbols"/>
              <a:buChar char="●"/>
            </a:pPr>
            <a:r>
              <a:rPr lang="en-US" sz="1000">
                <a:solidFill>
                  <a:schemeClr val="dk1"/>
                </a:solidFill>
              </a:rPr>
              <a:t>Filer01 storage is more expensive and more frequently backed up than Serenity.</a:t>
            </a:r>
            <a:endParaRPr sz="1000"/>
          </a:p>
          <a:p>
            <a:pPr indent="-209801" lvl="1" marL="448056" rtl="0" algn="l">
              <a:spcBef>
                <a:spcPts val="900"/>
              </a:spcBef>
              <a:spcAft>
                <a:spcPts val="0"/>
              </a:spcAft>
              <a:buClr>
                <a:schemeClr val="dk1"/>
              </a:buClr>
              <a:buSzPts val="1000"/>
              <a:buFont typeface="Noto Sans Symbols"/>
              <a:buChar char="–"/>
            </a:pPr>
            <a:r>
              <a:rPr lang="en-US" sz="1000">
                <a:solidFill>
                  <a:schemeClr val="dk1"/>
                </a:solidFill>
              </a:rPr>
              <a:t>Both are </a:t>
            </a:r>
            <a:r>
              <a:rPr b="1" lang="en-US" sz="1000">
                <a:solidFill>
                  <a:schemeClr val="accent1"/>
                </a:solidFill>
              </a:rPr>
              <a:t>more robust</a:t>
            </a:r>
            <a:r>
              <a:rPr lang="en-US" sz="1000">
                <a:solidFill>
                  <a:schemeClr val="dk1"/>
                </a:solidFill>
              </a:rPr>
              <a:t> that consumer-grade storage.</a:t>
            </a:r>
            <a:endParaRPr sz="1000"/>
          </a:p>
          <a:p>
            <a:pPr indent="-209801" lvl="1" marL="448056" rtl="0" algn="l">
              <a:spcBef>
                <a:spcPts val="900"/>
              </a:spcBef>
              <a:spcAft>
                <a:spcPts val="900"/>
              </a:spcAft>
              <a:buClr>
                <a:schemeClr val="dk1"/>
              </a:buClr>
              <a:buSzPts val="1000"/>
              <a:buFont typeface="Noto Sans Symbols"/>
              <a:buChar char="–"/>
            </a:pPr>
            <a:r>
              <a:rPr lang="en-US" sz="1000">
                <a:solidFill>
                  <a:schemeClr val="dk1"/>
                </a:solidFill>
              </a:rPr>
              <a:t>Projects that generate media should budget for storage on these IT-supported museum systems.</a:t>
            </a:r>
            <a:endParaRPr sz="1000">
              <a:solidFill>
                <a:schemeClr val="dk1"/>
              </a:solidFill>
            </a:endParaRPr>
          </a:p>
        </p:txBody>
      </p:sp>
      <p:sp>
        <p:nvSpPr>
          <p:cNvPr id="648" name="Google Shape;648;p77"/>
          <p:cNvSpPr/>
          <p:nvPr/>
        </p:nvSpPr>
        <p:spPr>
          <a:xfrm>
            <a:off x="3235025" y="1311275"/>
            <a:ext cx="26739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9" name="Google Shape;649;p77"/>
          <p:cNvSpPr txBox="1"/>
          <p:nvPr/>
        </p:nvSpPr>
        <p:spPr>
          <a:xfrm>
            <a:off x="3382438" y="1514925"/>
            <a:ext cx="2417100" cy="2338500"/>
          </a:xfrm>
          <a:prstGeom prst="rect">
            <a:avLst/>
          </a:prstGeom>
          <a:noFill/>
          <a:ln>
            <a:noFill/>
          </a:ln>
        </p:spPr>
        <p:txBody>
          <a:bodyPr anchorCtr="0" anchor="t" bIns="91425" lIns="0" spcFirstLastPara="1" rIns="91425" wrap="square" tIns="91425">
            <a:noAutofit/>
          </a:bodyPr>
          <a:lstStyle/>
          <a:p>
            <a:pPr indent="-157480" lvl="0" marL="182880" rtl="0" algn="l">
              <a:spcBef>
                <a:spcPts val="0"/>
              </a:spcBef>
              <a:spcAft>
                <a:spcPts val="0"/>
              </a:spcAft>
              <a:buClr>
                <a:schemeClr val="dk1"/>
              </a:buClr>
              <a:buSzPts val="1000"/>
              <a:buFont typeface="Noto Sans Symbols"/>
              <a:buChar char="●"/>
            </a:pPr>
            <a:r>
              <a:rPr lang="en-US" sz="1000">
                <a:solidFill>
                  <a:schemeClr val="dk1"/>
                </a:solidFill>
              </a:rPr>
              <a:t>Once an Event record is set up for a museum project, project organizers can put together a request for working space on Serenity:</a:t>
            </a:r>
            <a:endParaRPr sz="1000">
              <a:solidFill>
                <a:schemeClr val="dk1"/>
              </a:solidFill>
            </a:endParaRPr>
          </a:p>
          <a:p>
            <a:pPr indent="-157480" lvl="0" marL="182880" rtl="0" algn="l">
              <a:spcBef>
                <a:spcPts val="900"/>
              </a:spcBef>
              <a:spcAft>
                <a:spcPts val="0"/>
              </a:spcAft>
              <a:buClr>
                <a:schemeClr val="dk1"/>
              </a:buClr>
              <a:buSzPts val="1000"/>
              <a:buChar char="●"/>
            </a:pPr>
            <a:r>
              <a:rPr lang="en-US" sz="1000" u="sng">
                <a:solidFill>
                  <a:schemeClr val="hlink"/>
                </a:solidFill>
                <a:hlinkClick r:id="rId3"/>
              </a:rPr>
              <a:t>github.com/fieldmuseum/</a:t>
            </a:r>
            <a:br>
              <a:rPr lang="en-US" sz="1000" u="sng">
                <a:solidFill>
                  <a:schemeClr val="hlink"/>
                </a:solidFill>
                <a:hlinkClick r:id="rId4"/>
              </a:rPr>
            </a:br>
            <a:r>
              <a:rPr lang="en-US" sz="1000" u="sng">
                <a:solidFill>
                  <a:schemeClr val="hlink"/>
                </a:solidFill>
                <a:hlinkClick r:id="rId5"/>
              </a:rPr>
              <a:t>EMu-Documentation/discussions/346</a:t>
            </a:r>
            <a:r>
              <a:rPr lang="en-US" sz="1000">
                <a:solidFill>
                  <a:schemeClr val="dk1"/>
                </a:solidFill>
              </a:rPr>
              <a:t> </a:t>
            </a:r>
            <a:endParaRPr sz="1000">
              <a:solidFill>
                <a:schemeClr val="dk1"/>
              </a:solidFill>
            </a:endParaRPr>
          </a:p>
          <a:p>
            <a:pPr indent="-209801" lvl="1" marL="448056" rtl="0" algn="l">
              <a:spcBef>
                <a:spcPts val="900"/>
              </a:spcBef>
              <a:spcAft>
                <a:spcPts val="0"/>
              </a:spcAft>
              <a:buClr>
                <a:schemeClr val="dk1"/>
              </a:buClr>
              <a:buSzPts val="1000"/>
              <a:buFont typeface="Noto Sans Symbols"/>
              <a:buChar char="–"/>
            </a:pPr>
            <a:r>
              <a:rPr lang="en-US" sz="1000">
                <a:solidFill>
                  <a:schemeClr val="dk1"/>
                </a:solidFill>
              </a:rPr>
              <a:t>Email helpdesk:</a:t>
            </a:r>
            <a:endParaRPr sz="1000">
              <a:solidFill>
                <a:schemeClr val="dk1"/>
              </a:solidFill>
            </a:endParaRPr>
          </a:p>
          <a:p>
            <a:pPr indent="-209803" lvl="0" marL="448056" rtl="0" algn="l">
              <a:spcBef>
                <a:spcPts val="900"/>
              </a:spcBef>
              <a:spcAft>
                <a:spcPts val="0"/>
              </a:spcAft>
              <a:buClr>
                <a:schemeClr val="dk1"/>
              </a:buClr>
              <a:buSzPts val="1000"/>
              <a:buAutoNum type="arabicPeriod"/>
            </a:pPr>
            <a:r>
              <a:rPr b="1" lang="en-US" sz="1000">
                <a:solidFill>
                  <a:schemeClr val="accent1"/>
                </a:solidFill>
              </a:rPr>
              <a:t>How big</a:t>
            </a:r>
            <a:r>
              <a:rPr lang="en-US" sz="1000">
                <a:solidFill>
                  <a:schemeClr val="dk1"/>
                </a:solidFill>
              </a:rPr>
              <a:t> is the total set of files?</a:t>
            </a:r>
            <a:endParaRPr sz="1000">
              <a:solidFill>
                <a:schemeClr val="dk1"/>
              </a:solidFill>
            </a:endParaRPr>
          </a:p>
          <a:p>
            <a:pPr indent="-209803" lvl="0" marL="448056" rtl="0" algn="l">
              <a:spcBef>
                <a:spcPts val="900"/>
              </a:spcBef>
              <a:spcAft>
                <a:spcPts val="0"/>
              </a:spcAft>
              <a:buClr>
                <a:schemeClr val="dk1"/>
              </a:buClr>
              <a:buSzPts val="1000"/>
              <a:buAutoNum type="arabicPeriod"/>
            </a:pPr>
            <a:r>
              <a:rPr b="1" lang="en-US" sz="1000">
                <a:solidFill>
                  <a:schemeClr val="accent1"/>
                </a:solidFill>
              </a:rPr>
              <a:t>What kinds</a:t>
            </a:r>
            <a:r>
              <a:rPr lang="en-US" sz="1000">
                <a:solidFill>
                  <a:schemeClr val="dk1"/>
                </a:solidFill>
              </a:rPr>
              <a:t> of files are they?</a:t>
            </a:r>
            <a:endParaRPr sz="1000">
              <a:solidFill>
                <a:schemeClr val="dk1"/>
              </a:solidFill>
            </a:endParaRPr>
          </a:p>
          <a:p>
            <a:pPr indent="-209803" lvl="0" marL="448056" rtl="0" algn="l">
              <a:spcBef>
                <a:spcPts val="900"/>
              </a:spcBef>
              <a:spcAft>
                <a:spcPts val="900"/>
              </a:spcAft>
              <a:buClr>
                <a:schemeClr val="dk1"/>
              </a:buClr>
              <a:buSzPts val="1000"/>
              <a:buAutoNum type="arabicPeriod"/>
            </a:pPr>
            <a:r>
              <a:rPr lang="en-US" sz="1000">
                <a:solidFill>
                  <a:schemeClr val="dk1"/>
                </a:solidFill>
              </a:rPr>
              <a:t>What is the EMu </a:t>
            </a:r>
            <a:r>
              <a:rPr b="1" lang="en-US" sz="1000">
                <a:solidFill>
                  <a:schemeClr val="accent1"/>
                </a:solidFill>
              </a:rPr>
              <a:t>Event IRN</a:t>
            </a:r>
            <a:r>
              <a:rPr lang="en-US" sz="1000">
                <a:solidFill>
                  <a:schemeClr val="dk1"/>
                </a:solidFill>
              </a:rPr>
              <a:t>?</a:t>
            </a:r>
            <a:endParaRPr sz="1000">
              <a:solidFill>
                <a:schemeClr val="dk1"/>
              </a:solidFill>
            </a:endParaRPr>
          </a:p>
        </p:txBody>
      </p:sp>
      <p:sp>
        <p:nvSpPr>
          <p:cNvPr id="650" name="Google Shape;650;p77"/>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Serenity and Filer01</a:t>
            </a:r>
            <a:endParaRPr b="1" i="0" sz="2200" u="none" cap="none" strike="noStrike">
              <a:solidFill>
                <a:schemeClr val="dk2"/>
              </a:solidFill>
              <a:latin typeface="Arial"/>
              <a:ea typeface="Arial"/>
              <a:cs typeface="Arial"/>
              <a:sym typeface="Arial"/>
            </a:endParaRPr>
          </a:p>
        </p:txBody>
      </p:sp>
      <p:sp>
        <p:nvSpPr>
          <p:cNvPr id="651" name="Google Shape;651;p77"/>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None/>
            </a:pPr>
            <a:r>
              <a:rPr lang="en-US">
                <a:solidFill>
                  <a:srgbClr val="7F7F7F"/>
                </a:solidFill>
              </a:rPr>
              <a:t>When/why should files go on Serenity, not Filer01? … and How?</a:t>
            </a:r>
            <a:endParaRPr>
              <a:solidFill>
                <a:srgbClr val="7F7F7F"/>
              </a:solidFill>
            </a:endParaRPr>
          </a:p>
        </p:txBody>
      </p:sp>
      <p:sp>
        <p:nvSpPr>
          <p:cNvPr id="652" name="Google Shape;652;p77"/>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i="0" lang="en-US" sz="700" u="none" cap="none" strike="noStrike">
                <a:solidFill>
                  <a:schemeClr val="accent1"/>
                </a:solidFill>
                <a:latin typeface="Arial"/>
                <a:ea typeface="Arial"/>
                <a:cs typeface="Arial"/>
                <a:sym typeface="Arial"/>
              </a:rPr>
              <a:t>SE</a:t>
            </a:r>
            <a:r>
              <a:rPr b="1" lang="en-US" sz="700">
                <a:solidFill>
                  <a:schemeClr val="accent1"/>
                </a:solidFill>
              </a:rPr>
              <a:t>RENITY</a:t>
            </a:r>
            <a:endParaRPr b="1" i="0" sz="100" u="none" cap="none" strike="noStrike">
              <a:solidFill>
                <a:schemeClr val="accen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43"/>
          <p:cNvSpPr txBox="1"/>
          <p:nvPr/>
        </p:nvSpPr>
        <p:spPr>
          <a:xfrm>
            <a:off x="250825" y="268300"/>
            <a:ext cx="75612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Digital Asset Management System, DAMS a.k.a. NetX</a:t>
            </a:r>
            <a:r>
              <a:rPr b="1" lang="en-US" sz="2200">
                <a:solidFill>
                  <a:schemeClr val="dk2"/>
                </a:solidFill>
              </a:rPr>
              <a:t> </a:t>
            </a:r>
            <a:endParaRPr b="1" i="0" sz="2200" u="none" cap="none" strike="noStrike">
              <a:solidFill>
                <a:schemeClr val="dk2"/>
              </a:solidFill>
              <a:latin typeface="Arial"/>
              <a:ea typeface="Arial"/>
              <a:cs typeface="Arial"/>
              <a:sym typeface="Arial"/>
            </a:endParaRPr>
          </a:p>
        </p:txBody>
      </p:sp>
      <p:sp>
        <p:nvSpPr>
          <p:cNvPr id="215" name="Google Shape;215;p43"/>
          <p:cNvSpPr/>
          <p:nvPr/>
        </p:nvSpPr>
        <p:spPr>
          <a:xfrm>
            <a:off x="250825" y="1082700"/>
            <a:ext cx="4052700" cy="3794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6" name="Google Shape;216;p43"/>
          <p:cNvSpPr txBox="1"/>
          <p:nvPr/>
        </p:nvSpPr>
        <p:spPr>
          <a:xfrm>
            <a:off x="1331925" y="1286325"/>
            <a:ext cx="2504100" cy="3307800"/>
          </a:xfrm>
          <a:prstGeom prst="rect">
            <a:avLst/>
          </a:prstGeom>
          <a:noFill/>
          <a:ln>
            <a:noFill/>
          </a:ln>
        </p:spPr>
        <p:txBody>
          <a:bodyPr anchorCtr="0" anchor="t" bIns="91425" lIns="0" spcFirstLastPara="1" rIns="91425" wrap="square" tIns="91425">
            <a:noAutofit/>
          </a:bodyPr>
          <a:lstStyle/>
          <a:p>
            <a:pPr indent="0" lvl="0" marL="0" rtl="0" algn="l">
              <a:spcBef>
                <a:spcPts val="600"/>
              </a:spcBef>
              <a:spcAft>
                <a:spcPts val="0"/>
              </a:spcAft>
              <a:buNone/>
            </a:pPr>
            <a:r>
              <a:rPr b="1" lang="en-US">
                <a:solidFill>
                  <a:schemeClr val="dk1"/>
                </a:solidFill>
              </a:rPr>
              <a:t>Who can use it?</a:t>
            </a:r>
            <a:endParaRPr b="1">
              <a:solidFill>
                <a:schemeClr val="dk1"/>
              </a:solidFill>
            </a:endParaRPr>
          </a:p>
          <a:p>
            <a:pPr indent="-304800" lvl="0" marL="457200" rtl="0" algn="l">
              <a:spcBef>
                <a:spcPts val="500"/>
              </a:spcBef>
              <a:spcAft>
                <a:spcPts val="0"/>
              </a:spcAft>
              <a:buClr>
                <a:schemeClr val="dk1"/>
              </a:buClr>
              <a:buSzPts val="1200"/>
              <a:buChar char="-"/>
            </a:pPr>
            <a:r>
              <a:rPr lang="en-US" sz="1200">
                <a:solidFill>
                  <a:schemeClr val="dk1"/>
                </a:solidFill>
              </a:rPr>
              <a:t>Employees</a:t>
            </a:r>
            <a:endParaRPr sz="1200">
              <a:solidFill>
                <a:schemeClr val="dk1"/>
              </a:solidFill>
            </a:endParaRPr>
          </a:p>
          <a:p>
            <a:pPr indent="-304800" lvl="0" marL="457200" rtl="0" algn="l">
              <a:spcBef>
                <a:spcPts val="500"/>
              </a:spcBef>
              <a:spcAft>
                <a:spcPts val="0"/>
              </a:spcAft>
              <a:buClr>
                <a:schemeClr val="dk1"/>
              </a:buClr>
              <a:buSzPts val="1200"/>
              <a:buChar char="-"/>
            </a:pPr>
            <a:r>
              <a:rPr lang="en-US" sz="1200">
                <a:solidFill>
                  <a:schemeClr val="dk1"/>
                </a:solidFill>
              </a:rPr>
              <a:t>Interns</a:t>
            </a:r>
            <a:endParaRPr sz="1200">
              <a:solidFill>
                <a:schemeClr val="dk1"/>
              </a:solidFill>
            </a:endParaRPr>
          </a:p>
          <a:p>
            <a:pPr indent="-304800" lvl="0" marL="457200" rtl="0" algn="l">
              <a:spcBef>
                <a:spcPts val="500"/>
              </a:spcBef>
              <a:spcAft>
                <a:spcPts val="0"/>
              </a:spcAft>
              <a:buClr>
                <a:schemeClr val="dk1"/>
              </a:buClr>
              <a:buSzPts val="1200"/>
              <a:buChar char="-"/>
            </a:pPr>
            <a:r>
              <a:rPr lang="en-US" sz="1200">
                <a:solidFill>
                  <a:schemeClr val="dk1"/>
                </a:solidFill>
              </a:rPr>
              <a:t>Volunteers</a:t>
            </a:r>
            <a:endParaRPr sz="1200">
              <a:solidFill>
                <a:schemeClr val="dk1"/>
              </a:solidFill>
            </a:endParaRPr>
          </a:p>
          <a:p>
            <a:pPr indent="0" lvl="0" marL="0" rtl="0" algn="l">
              <a:spcBef>
                <a:spcPts val="1500"/>
              </a:spcBef>
              <a:spcAft>
                <a:spcPts val="0"/>
              </a:spcAft>
              <a:buNone/>
            </a:pPr>
            <a:r>
              <a:rPr b="1" lang="en-US">
                <a:solidFill>
                  <a:schemeClr val="dk1"/>
                </a:solidFill>
              </a:rPr>
              <a:t>What can it do?</a:t>
            </a:r>
            <a:endParaRPr b="1">
              <a:solidFill>
                <a:schemeClr val="dk1"/>
              </a:solidFill>
            </a:endParaRPr>
          </a:p>
          <a:p>
            <a:pPr indent="-304800" lvl="0" marL="457200" rtl="0" algn="l">
              <a:spcBef>
                <a:spcPts val="500"/>
              </a:spcBef>
              <a:spcAft>
                <a:spcPts val="0"/>
              </a:spcAft>
              <a:buClr>
                <a:schemeClr val="dk1"/>
              </a:buClr>
              <a:buSzPts val="1200"/>
              <a:buChar char="-"/>
            </a:pPr>
            <a:r>
              <a:rPr lang="en-US" sz="1200">
                <a:solidFill>
                  <a:schemeClr val="dk1"/>
                </a:solidFill>
              </a:rPr>
              <a:t>View</a:t>
            </a:r>
            <a:endParaRPr sz="1200">
              <a:solidFill>
                <a:schemeClr val="dk1"/>
              </a:solidFill>
            </a:endParaRPr>
          </a:p>
          <a:p>
            <a:pPr indent="-304800" lvl="0" marL="457200" rtl="0" algn="l">
              <a:spcBef>
                <a:spcPts val="500"/>
              </a:spcBef>
              <a:spcAft>
                <a:spcPts val="0"/>
              </a:spcAft>
              <a:buClr>
                <a:schemeClr val="dk1"/>
              </a:buClr>
              <a:buSzPts val="1200"/>
              <a:buChar char="-"/>
            </a:pPr>
            <a:r>
              <a:rPr lang="en-US" sz="1200">
                <a:solidFill>
                  <a:schemeClr val="dk1"/>
                </a:solidFill>
              </a:rPr>
              <a:t>Search</a:t>
            </a:r>
            <a:endParaRPr sz="1200">
              <a:solidFill>
                <a:schemeClr val="dk1"/>
              </a:solidFill>
            </a:endParaRPr>
          </a:p>
          <a:p>
            <a:pPr indent="-304800" lvl="0" marL="457200" rtl="0" algn="l">
              <a:spcBef>
                <a:spcPts val="500"/>
              </a:spcBef>
              <a:spcAft>
                <a:spcPts val="0"/>
              </a:spcAft>
              <a:buClr>
                <a:schemeClr val="dk1"/>
              </a:buClr>
              <a:buSzPts val="1200"/>
              <a:buChar char="-"/>
            </a:pPr>
            <a:r>
              <a:rPr lang="en-US" sz="1200">
                <a:solidFill>
                  <a:schemeClr val="dk1"/>
                </a:solidFill>
              </a:rPr>
              <a:t>Download</a:t>
            </a:r>
            <a:endParaRPr sz="1200">
              <a:solidFill>
                <a:schemeClr val="dk1"/>
              </a:solidFill>
            </a:endParaRPr>
          </a:p>
          <a:p>
            <a:pPr indent="-304800" lvl="0" marL="457200" rtl="0" algn="l">
              <a:spcBef>
                <a:spcPts val="500"/>
              </a:spcBef>
              <a:spcAft>
                <a:spcPts val="0"/>
              </a:spcAft>
              <a:buClr>
                <a:schemeClr val="dk1"/>
              </a:buClr>
              <a:buSzPts val="1200"/>
              <a:buChar char="-"/>
            </a:pPr>
            <a:r>
              <a:rPr lang="en-US" sz="1200">
                <a:solidFill>
                  <a:schemeClr val="dk1"/>
                </a:solidFill>
              </a:rPr>
              <a:t>Share</a:t>
            </a:r>
            <a:endParaRPr sz="1200">
              <a:solidFill>
                <a:schemeClr val="dk1"/>
              </a:solidFill>
            </a:endParaRPr>
          </a:p>
          <a:p>
            <a:pPr indent="0" lvl="0" marL="0" rtl="0" algn="l">
              <a:spcBef>
                <a:spcPts val="1500"/>
              </a:spcBef>
              <a:spcAft>
                <a:spcPts val="900"/>
              </a:spcAft>
              <a:buNone/>
            </a:pPr>
            <a:r>
              <a:rPr b="1" lang="en-US">
                <a:solidFill>
                  <a:schemeClr val="dk1"/>
                </a:solidFill>
              </a:rPr>
              <a:t>What does it look like?</a:t>
            </a:r>
            <a:endParaRPr b="1">
              <a:solidFill>
                <a:schemeClr val="dk1"/>
              </a:solidFill>
            </a:endParaRPr>
          </a:p>
        </p:txBody>
      </p:sp>
      <p:sp>
        <p:nvSpPr>
          <p:cNvPr id="217" name="Google Shape;217;p43"/>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DAMS</a:t>
            </a:r>
            <a:endParaRPr b="1" i="0" sz="100" u="none" cap="none" strike="noStrike">
              <a:solidFill>
                <a:schemeClr val="accent1"/>
              </a:solidFill>
              <a:latin typeface="Arial"/>
              <a:ea typeface="Arial"/>
              <a:cs typeface="Arial"/>
              <a:sym typeface="Arial"/>
            </a:endParaRPr>
          </a:p>
        </p:txBody>
      </p:sp>
      <p:pic>
        <p:nvPicPr>
          <p:cNvPr id="218" name="Google Shape;218;p43"/>
          <p:cNvPicPr preferRelativeResize="0"/>
          <p:nvPr/>
        </p:nvPicPr>
        <p:blipFill rotWithShape="1">
          <a:blip r:embed="rId3">
            <a:alphaModFix/>
          </a:blip>
          <a:srcRect b="44873" l="0" r="38987" t="-624"/>
          <a:stretch/>
        </p:blipFill>
        <p:spPr>
          <a:xfrm>
            <a:off x="4709475" y="2870250"/>
            <a:ext cx="3332051" cy="2000925"/>
          </a:xfrm>
          <a:prstGeom prst="rect">
            <a:avLst/>
          </a:prstGeom>
          <a:noFill/>
          <a:ln cap="flat" cmpd="sng" w="9525">
            <a:solidFill>
              <a:srgbClr val="D9D9D9"/>
            </a:solidFill>
            <a:prstDash val="solid"/>
            <a:round/>
            <a:headEnd len="sm" w="sm" type="none"/>
            <a:tailEnd len="sm" w="sm" type="none"/>
          </a:ln>
        </p:spPr>
      </p:pic>
      <p:pic>
        <p:nvPicPr>
          <p:cNvPr id="219" name="Google Shape;219;p43"/>
          <p:cNvPicPr preferRelativeResize="0"/>
          <p:nvPr/>
        </p:nvPicPr>
        <p:blipFill rotWithShape="1">
          <a:blip r:embed="rId4">
            <a:alphaModFix/>
          </a:blip>
          <a:srcRect b="1399" l="0" r="0" t="1399"/>
          <a:stretch/>
        </p:blipFill>
        <p:spPr>
          <a:xfrm>
            <a:off x="5434813" y="1511003"/>
            <a:ext cx="1881375" cy="1199974"/>
          </a:xfrm>
          <a:prstGeom prst="rect">
            <a:avLst/>
          </a:prstGeom>
          <a:noFill/>
          <a:ln cap="flat" cmpd="sng" w="9525">
            <a:solidFill>
              <a:srgbClr val="D9D9D9"/>
            </a:solidFill>
            <a:prstDash val="solid"/>
            <a:round/>
            <a:headEnd len="sm" w="sm" type="none"/>
            <a:tailEnd len="sm" w="sm" type="none"/>
          </a:ln>
        </p:spPr>
      </p:pic>
      <p:sp>
        <p:nvSpPr>
          <p:cNvPr id="220" name="Google Shape;220;p43"/>
          <p:cNvSpPr txBox="1"/>
          <p:nvPr/>
        </p:nvSpPr>
        <p:spPr>
          <a:xfrm>
            <a:off x="4571900" y="1048950"/>
            <a:ext cx="36072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US" u="sng">
                <a:solidFill>
                  <a:schemeClr val="hlink"/>
                </a:solidFill>
                <a:hlinkClick r:id="rId5"/>
              </a:rPr>
              <a:t>https://dams.fieldmuseum.tech</a:t>
            </a:r>
            <a:endParaRPr sz="700">
              <a:solidFill>
                <a:schemeClr val="accent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4"/>
          <p:cNvSpPr/>
          <p:nvPr/>
        </p:nvSpPr>
        <p:spPr>
          <a:xfrm>
            <a:off x="298250" y="1608875"/>
            <a:ext cx="1633200" cy="1569900"/>
          </a:xfrm>
          <a:prstGeom prst="roundRect">
            <a:avLst>
              <a:gd fmla="val 16667" name="adj"/>
            </a:avLst>
          </a:prstGeom>
          <a:solidFill>
            <a:srgbClr val="B35F96">
              <a:alpha val="131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200"/>
              <a:t>The </a:t>
            </a:r>
            <a:r>
              <a:rPr b="1" lang="en-US" sz="1200"/>
              <a:t>Keyword</a:t>
            </a:r>
            <a:r>
              <a:rPr lang="en-US" sz="1200"/>
              <a:t> search bar at the top of the screen searches broadly across all assets and all text fields.</a:t>
            </a:r>
            <a:endParaRPr sz="1200"/>
          </a:p>
        </p:txBody>
      </p:sp>
      <p:pic>
        <p:nvPicPr>
          <p:cNvPr id="226" name="Google Shape;226;p44"/>
          <p:cNvPicPr preferRelativeResize="0"/>
          <p:nvPr/>
        </p:nvPicPr>
        <p:blipFill rotWithShape="1">
          <a:blip r:embed="rId3">
            <a:alphaModFix/>
          </a:blip>
          <a:srcRect b="39213" l="108" r="22570" t="0"/>
          <a:stretch/>
        </p:blipFill>
        <p:spPr>
          <a:xfrm>
            <a:off x="2119225" y="1540625"/>
            <a:ext cx="5435399" cy="1638125"/>
          </a:xfrm>
          <a:prstGeom prst="rect">
            <a:avLst/>
          </a:prstGeom>
          <a:noFill/>
          <a:ln cap="flat" cmpd="sng" w="9525">
            <a:solidFill>
              <a:srgbClr val="D9D9D9"/>
            </a:solidFill>
            <a:prstDash val="solid"/>
            <a:round/>
            <a:headEnd len="sm" w="sm" type="none"/>
            <a:tailEnd len="sm" w="sm" type="none"/>
          </a:ln>
        </p:spPr>
      </p:pic>
      <p:sp>
        <p:nvSpPr>
          <p:cNvPr id="227" name="Google Shape;227;p44"/>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Inside NetX</a:t>
            </a:r>
            <a:endParaRPr b="1" i="0" sz="2200" u="none" cap="none" strike="noStrike">
              <a:solidFill>
                <a:schemeClr val="dk2"/>
              </a:solidFill>
              <a:latin typeface="Arial"/>
              <a:ea typeface="Arial"/>
              <a:cs typeface="Arial"/>
              <a:sym typeface="Arial"/>
            </a:endParaRPr>
          </a:p>
        </p:txBody>
      </p:sp>
      <p:sp>
        <p:nvSpPr>
          <p:cNvPr id="228" name="Google Shape;228;p44"/>
          <p:cNvSpPr/>
          <p:nvPr/>
        </p:nvSpPr>
        <p:spPr>
          <a:xfrm>
            <a:off x="2749404" y="1555143"/>
            <a:ext cx="1860600" cy="276000"/>
          </a:xfrm>
          <a:prstGeom prst="roundRect">
            <a:avLst>
              <a:gd fmla="val 16667" name="adj"/>
            </a:avLst>
          </a:prstGeom>
          <a:solidFill>
            <a:schemeClr val="accent3">
              <a:alpha val="9800"/>
            </a:schemeClr>
          </a:solid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9" name="Google Shape;229;p44"/>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DAMS</a:t>
            </a:r>
            <a:endParaRPr b="1" i="0" sz="100" u="none" cap="none" strike="noStrike">
              <a:solidFill>
                <a:schemeClr val="accent1"/>
              </a:solidFill>
              <a:latin typeface="Arial"/>
              <a:ea typeface="Arial"/>
              <a:cs typeface="Arial"/>
              <a:sym typeface="Arial"/>
            </a:endParaRPr>
          </a:p>
        </p:txBody>
      </p:sp>
      <p:pic>
        <p:nvPicPr>
          <p:cNvPr id="230" name="Google Shape;230;p44"/>
          <p:cNvPicPr preferRelativeResize="0"/>
          <p:nvPr/>
        </p:nvPicPr>
        <p:blipFill rotWithShape="1">
          <a:blip r:embed="rId3">
            <a:alphaModFix/>
          </a:blip>
          <a:srcRect b="39213" l="108" r="22570" t="0"/>
          <a:stretch/>
        </p:blipFill>
        <p:spPr>
          <a:xfrm>
            <a:off x="2119225" y="3360530"/>
            <a:ext cx="5435399" cy="1638125"/>
          </a:xfrm>
          <a:prstGeom prst="rect">
            <a:avLst/>
          </a:prstGeom>
          <a:noFill/>
          <a:ln cap="flat" cmpd="sng" w="9525">
            <a:solidFill>
              <a:srgbClr val="D9D9D9"/>
            </a:solidFill>
            <a:prstDash val="solid"/>
            <a:round/>
            <a:headEnd len="sm" w="sm" type="none"/>
            <a:tailEnd len="sm" w="sm" type="none"/>
          </a:ln>
        </p:spPr>
      </p:pic>
      <p:pic>
        <p:nvPicPr>
          <p:cNvPr id="231" name="Google Shape;231;p44"/>
          <p:cNvPicPr preferRelativeResize="0"/>
          <p:nvPr/>
        </p:nvPicPr>
        <p:blipFill rotWithShape="1">
          <a:blip r:embed="rId4">
            <a:alphaModFix/>
          </a:blip>
          <a:srcRect b="3756" l="0" r="4049" t="2557"/>
          <a:stretch/>
        </p:blipFill>
        <p:spPr>
          <a:xfrm>
            <a:off x="2907510" y="3557115"/>
            <a:ext cx="599623" cy="896125"/>
          </a:xfrm>
          <a:prstGeom prst="rect">
            <a:avLst/>
          </a:prstGeom>
          <a:noFill/>
          <a:ln cap="flat" cmpd="sng" w="9525">
            <a:solidFill>
              <a:srgbClr val="D9D9D9"/>
            </a:solidFill>
            <a:prstDash val="solid"/>
            <a:round/>
            <a:headEnd len="sm" w="sm" type="none"/>
            <a:tailEnd len="sm" w="sm" type="none"/>
          </a:ln>
        </p:spPr>
      </p:pic>
      <p:sp>
        <p:nvSpPr>
          <p:cNvPr id="232" name="Google Shape;232;p44"/>
          <p:cNvSpPr/>
          <p:nvPr/>
        </p:nvSpPr>
        <p:spPr>
          <a:xfrm>
            <a:off x="3248875" y="3357350"/>
            <a:ext cx="243600" cy="276000"/>
          </a:xfrm>
          <a:prstGeom prst="roundRect">
            <a:avLst>
              <a:gd fmla="val 16667" name="adj"/>
            </a:avLst>
          </a:prstGeom>
          <a:solidFill>
            <a:schemeClr val="accent3">
              <a:alpha val="9800"/>
            </a:schemeClr>
          </a:solid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3" name="Google Shape;233;p44"/>
          <p:cNvSpPr/>
          <p:nvPr/>
        </p:nvSpPr>
        <p:spPr>
          <a:xfrm>
            <a:off x="2907500" y="4212825"/>
            <a:ext cx="586200" cy="285000"/>
          </a:xfrm>
          <a:prstGeom prst="roundRect">
            <a:avLst>
              <a:gd fmla="val 16667" name="adj"/>
            </a:avLst>
          </a:prstGeom>
          <a:solidFill>
            <a:schemeClr val="accent3">
              <a:alpha val="9800"/>
            </a:schemeClr>
          </a:solid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34" name="Google Shape;234;p44"/>
          <p:cNvPicPr preferRelativeResize="0"/>
          <p:nvPr/>
        </p:nvPicPr>
        <p:blipFill rotWithShape="1">
          <a:blip r:embed="rId5">
            <a:alphaModFix/>
          </a:blip>
          <a:srcRect b="38495" l="0" r="25805" t="0"/>
          <a:stretch/>
        </p:blipFill>
        <p:spPr>
          <a:xfrm>
            <a:off x="4531874" y="3684300"/>
            <a:ext cx="3242100" cy="1342050"/>
          </a:xfrm>
          <a:prstGeom prst="rect">
            <a:avLst/>
          </a:prstGeom>
          <a:noFill/>
          <a:ln cap="flat" cmpd="sng" w="9525">
            <a:solidFill>
              <a:srgbClr val="D9D9D9"/>
            </a:solidFill>
            <a:prstDash val="solid"/>
            <a:round/>
            <a:headEnd len="sm" w="sm" type="none"/>
            <a:tailEnd len="sm" w="sm" type="none"/>
          </a:ln>
        </p:spPr>
      </p:pic>
      <p:sp>
        <p:nvSpPr>
          <p:cNvPr id="235" name="Google Shape;235;p44"/>
          <p:cNvSpPr/>
          <p:nvPr/>
        </p:nvSpPr>
        <p:spPr>
          <a:xfrm>
            <a:off x="298250" y="3568025"/>
            <a:ext cx="1633200" cy="1046100"/>
          </a:xfrm>
          <a:prstGeom prst="roundRect">
            <a:avLst>
              <a:gd fmla="val 16667" name="adj"/>
            </a:avLst>
          </a:prstGeom>
          <a:solidFill>
            <a:srgbClr val="B35F96">
              <a:alpha val="131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200"/>
              <a:t>Advanced Search</a:t>
            </a:r>
            <a:r>
              <a:rPr lang="en-US" sz="1200"/>
              <a:t> is</a:t>
            </a:r>
            <a:r>
              <a:rPr lang="en-US" sz="1200"/>
              <a:t> useful for more complex queries.</a:t>
            </a:r>
            <a:endParaRPr sz="1200"/>
          </a:p>
        </p:txBody>
      </p:sp>
      <p:sp>
        <p:nvSpPr>
          <p:cNvPr id="236" name="Google Shape;236;p44"/>
          <p:cNvSpPr/>
          <p:nvPr/>
        </p:nvSpPr>
        <p:spPr>
          <a:xfrm>
            <a:off x="4483090" y="3633350"/>
            <a:ext cx="3346800" cy="1458900"/>
          </a:xfrm>
          <a:prstGeom prst="roundRect">
            <a:avLst>
              <a:gd fmla="val 13563" name="adj"/>
            </a:avLst>
          </a:prstGeom>
          <a:solidFill>
            <a:schemeClr val="accent3">
              <a:alpha val="9800"/>
            </a:schemeClr>
          </a:solid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7" name="Google Shape;237;p44"/>
          <p:cNvSpPr/>
          <p:nvPr/>
        </p:nvSpPr>
        <p:spPr>
          <a:xfrm>
            <a:off x="3565263" y="4219275"/>
            <a:ext cx="869400" cy="285000"/>
          </a:xfrm>
          <a:prstGeom prst="rightArrow">
            <a:avLst>
              <a:gd fmla="val 50000" name="adj1"/>
              <a:gd fmla="val 50000" name="adj2"/>
            </a:avLst>
          </a:prstGeom>
          <a:solidFill>
            <a:srgbClr val="B35F96">
              <a:alpha val="131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5"/>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Inside NetX</a:t>
            </a:r>
            <a:endParaRPr b="1" i="0" sz="2200" u="none" cap="none" strike="noStrike">
              <a:solidFill>
                <a:schemeClr val="dk2"/>
              </a:solidFill>
              <a:latin typeface="Arial"/>
              <a:ea typeface="Arial"/>
              <a:cs typeface="Arial"/>
              <a:sym typeface="Arial"/>
            </a:endParaRPr>
          </a:p>
        </p:txBody>
      </p:sp>
      <p:pic>
        <p:nvPicPr>
          <p:cNvPr id="243" name="Google Shape;243;p45"/>
          <p:cNvPicPr preferRelativeResize="0"/>
          <p:nvPr/>
        </p:nvPicPr>
        <p:blipFill rotWithShape="1">
          <a:blip r:embed="rId3">
            <a:alphaModFix/>
          </a:blip>
          <a:srcRect b="13619" l="0" r="0" t="17"/>
          <a:stretch/>
        </p:blipFill>
        <p:spPr>
          <a:xfrm>
            <a:off x="352125" y="983075"/>
            <a:ext cx="7836872" cy="3876501"/>
          </a:xfrm>
          <a:prstGeom prst="rect">
            <a:avLst/>
          </a:prstGeom>
          <a:noFill/>
          <a:ln cap="flat" cmpd="sng" w="9525">
            <a:solidFill>
              <a:srgbClr val="D9D9D9"/>
            </a:solidFill>
            <a:prstDash val="solid"/>
            <a:round/>
            <a:headEnd len="sm" w="sm" type="none"/>
            <a:tailEnd len="sm" w="sm" type="none"/>
          </a:ln>
        </p:spPr>
      </p:pic>
      <p:sp>
        <p:nvSpPr>
          <p:cNvPr id="244" name="Google Shape;244;p45"/>
          <p:cNvSpPr/>
          <p:nvPr/>
        </p:nvSpPr>
        <p:spPr>
          <a:xfrm>
            <a:off x="844295" y="1293485"/>
            <a:ext cx="741300" cy="324900"/>
          </a:xfrm>
          <a:prstGeom prst="roundRect">
            <a:avLst>
              <a:gd fmla="val 16667" name="adj"/>
            </a:avLst>
          </a:prstGeom>
          <a:solidFill>
            <a:srgbClr val="B35F96">
              <a:alpha val="131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5" name="Google Shape;245;p45"/>
          <p:cNvGrpSpPr/>
          <p:nvPr/>
        </p:nvGrpSpPr>
        <p:grpSpPr>
          <a:xfrm>
            <a:off x="99907" y="2355850"/>
            <a:ext cx="3027691" cy="1588500"/>
            <a:chOff x="5450075" y="2926875"/>
            <a:chExt cx="2739000" cy="1588500"/>
          </a:xfrm>
        </p:grpSpPr>
        <p:sp>
          <p:nvSpPr>
            <p:cNvPr id="246" name="Google Shape;246;p45"/>
            <p:cNvSpPr/>
            <p:nvPr/>
          </p:nvSpPr>
          <p:spPr>
            <a:xfrm>
              <a:off x="5450075" y="2926875"/>
              <a:ext cx="2739000" cy="1584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5"/>
            <p:cNvSpPr/>
            <p:nvPr/>
          </p:nvSpPr>
          <p:spPr>
            <a:xfrm>
              <a:off x="5450075" y="2926875"/>
              <a:ext cx="2739000" cy="1588500"/>
            </a:xfrm>
            <a:prstGeom prst="roundRect">
              <a:avLst>
                <a:gd fmla="val 16667" name="adj"/>
              </a:avLst>
            </a:prstGeom>
            <a:solidFill>
              <a:srgbClr val="B35F96">
                <a:alpha val="131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5"/>
            <p:cNvSpPr txBox="1"/>
            <p:nvPr/>
          </p:nvSpPr>
          <p:spPr>
            <a:xfrm>
              <a:off x="5608475" y="3164400"/>
              <a:ext cx="2422200" cy="104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chemeClr val="accent3"/>
                  </a:solidFill>
                </a:rPr>
                <a:t>Download</a:t>
              </a:r>
              <a:r>
                <a:rPr lang="en-US"/>
                <a:t>, </a:t>
              </a:r>
              <a:r>
                <a:rPr b="1" lang="en-US">
                  <a:solidFill>
                    <a:schemeClr val="accent3"/>
                  </a:solidFill>
                </a:rPr>
                <a:t>Select</a:t>
              </a:r>
              <a:r>
                <a:rPr lang="en-US"/>
                <a:t>, and </a:t>
              </a:r>
              <a:r>
                <a:rPr b="1" lang="en-US">
                  <a:solidFill>
                    <a:schemeClr val="accent3"/>
                  </a:solidFill>
                </a:rPr>
                <a:t>Share</a:t>
              </a:r>
              <a:r>
                <a:rPr lang="en-US"/>
                <a:t> buttons allow you to save or group the data beyond the original page.</a:t>
              </a:r>
              <a:endParaRPr/>
            </a:p>
          </p:txBody>
        </p:sp>
      </p:grpSp>
      <p:sp>
        <p:nvSpPr>
          <p:cNvPr id="249" name="Google Shape;249;p45"/>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DAMS</a:t>
            </a:r>
            <a:endParaRPr b="1" i="0" sz="100" u="none" cap="none" strike="noStrike">
              <a:solidFill>
                <a:schemeClr val="accen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6"/>
          <p:cNvPicPr preferRelativeResize="0"/>
          <p:nvPr/>
        </p:nvPicPr>
        <p:blipFill rotWithShape="1">
          <a:blip r:embed="rId3">
            <a:alphaModFix/>
          </a:blip>
          <a:srcRect b="0" l="6660" r="2973" t="0"/>
          <a:stretch/>
        </p:blipFill>
        <p:spPr>
          <a:xfrm>
            <a:off x="4382302" y="1459575"/>
            <a:ext cx="3958348" cy="3417223"/>
          </a:xfrm>
          <a:prstGeom prst="rect">
            <a:avLst/>
          </a:prstGeom>
          <a:noFill/>
          <a:ln>
            <a:noFill/>
          </a:ln>
          <a:effectLst>
            <a:outerShdw blurRad="127000" rotWithShape="0" algn="tl" dir="2700000" dist="50800">
              <a:srgbClr val="000000">
                <a:alpha val="40000"/>
              </a:srgbClr>
            </a:outerShdw>
          </a:effectLst>
        </p:spPr>
      </p:pic>
      <p:sp>
        <p:nvSpPr>
          <p:cNvPr id="255" name="Google Shape;255;p46"/>
          <p:cNvSpPr txBox="1"/>
          <p:nvPr/>
        </p:nvSpPr>
        <p:spPr>
          <a:xfrm>
            <a:off x="250825" y="1491700"/>
            <a:ext cx="4176600" cy="3612600"/>
          </a:xfrm>
          <a:prstGeom prst="rect">
            <a:avLst/>
          </a:prstGeom>
          <a:noFill/>
          <a:ln>
            <a:noFill/>
          </a:ln>
        </p:spPr>
        <p:txBody>
          <a:bodyPr anchorCtr="0" anchor="t" bIns="91425" lIns="0" spcFirstLastPara="1" rIns="91425" wrap="square" tIns="91425">
            <a:normAutofit/>
          </a:bodyPr>
          <a:lstStyle/>
          <a:p>
            <a:pPr indent="-167640" lvl="0" marL="182880" marR="0" rtl="0" algn="l">
              <a:lnSpc>
                <a:spcPct val="100000"/>
              </a:lnSpc>
              <a:spcBef>
                <a:spcPts val="1200"/>
              </a:spcBef>
              <a:spcAft>
                <a:spcPts val="0"/>
              </a:spcAft>
              <a:buClr>
                <a:srgbClr val="CC0000"/>
              </a:buClr>
              <a:buSzPts val="1200"/>
              <a:buFont typeface="Noto Sans Symbols"/>
              <a:buAutoNum type="arabicPeriod"/>
            </a:pPr>
            <a:r>
              <a:rPr b="1" lang="en-US" sz="1200">
                <a:solidFill>
                  <a:srgbClr val="CC0000"/>
                </a:solidFill>
              </a:rPr>
              <a:t>Rights Summary</a:t>
            </a:r>
            <a:endParaRPr b="1" sz="1200">
              <a:solidFill>
                <a:srgbClr val="CC0000"/>
              </a:solidFill>
            </a:endParaRPr>
          </a:p>
          <a:p>
            <a:pPr indent="-184150" lvl="1" marL="457200" rtl="0" algn="l">
              <a:spcBef>
                <a:spcPts val="600"/>
              </a:spcBef>
              <a:spcAft>
                <a:spcPts val="0"/>
              </a:spcAft>
              <a:buClr>
                <a:schemeClr val="dk1"/>
              </a:buClr>
              <a:buSzPts val="1100"/>
              <a:buChar char="○"/>
            </a:pPr>
            <a:r>
              <a:rPr lang="en-US" sz="1100">
                <a:solidFill>
                  <a:schemeClr val="dk1"/>
                </a:solidFill>
              </a:rPr>
              <a:t>Includes copyright holder and license</a:t>
            </a:r>
            <a:br>
              <a:rPr lang="en-US" sz="1100">
                <a:solidFill>
                  <a:schemeClr val="dk1"/>
                </a:solidFill>
              </a:rPr>
            </a:br>
            <a:endParaRPr sz="1100">
              <a:solidFill>
                <a:schemeClr val="dk1"/>
              </a:solidFill>
            </a:endParaRPr>
          </a:p>
          <a:p>
            <a:pPr indent="-167640" lvl="0" marL="182880" marR="0" rtl="0" algn="l">
              <a:lnSpc>
                <a:spcPct val="100000"/>
              </a:lnSpc>
              <a:spcBef>
                <a:spcPts val="1200"/>
              </a:spcBef>
              <a:spcAft>
                <a:spcPts val="0"/>
              </a:spcAft>
              <a:buClr>
                <a:srgbClr val="CC0000"/>
              </a:buClr>
              <a:buSzPts val="1200"/>
              <a:buFont typeface="Noto Sans Symbols"/>
              <a:buAutoNum type="arabicPeriod"/>
            </a:pPr>
            <a:r>
              <a:rPr b="1" lang="en-US" sz="1200">
                <a:solidFill>
                  <a:srgbClr val="CC0000"/>
                </a:solidFill>
              </a:rPr>
              <a:t>Citation</a:t>
            </a:r>
            <a:endParaRPr b="1" sz="1200">
              <a:solidFill>
                <a:srgbClr val="CC0000"/>
              </a:solidFill>
            </a:endParaRPr>
          </a:p>
          <a:p>
            <a:pPr indent="-184150" lvl="1" marL="457200" rtl="0" algn="l">
              <a:spcBef>
                <a:spcPts val="600"/>
              </a:spcBef>
              <a:spcAft>
                <a:spcPts val="0"/>
              </a:spcAft>
              <a:buClr>
                <a:schemeClr val="dk1"/>
              </a:buClr>
              <a:buSzPts val="1100"/>
              <a:buChar char="○"/>
            </a:pPr>
            <a:r>
              <a:rPr lang="en-US" sz="1100">
                <a:solidFill>
                  <a:schemeClr val="dk1"/>
                </a:solidFill>
              </a:rPr>
              <a:t>Follows Collections Data Norms</a:t>
            </a:r>
            <a:br>
              <a:rPr lang="en-US" sz="1100">
                <a:solidFill>
                  <a:schemeClr val="dk1"/>
                </a:solidFill>
              </a:rPr>
            </a:br>
            <a:r>
              <a:rPr lang="en-US" sz="1100">
                <a:solidFill>
                  <a:schemeClr val="dk1"/>
                </a:solidFill>
              </a:rPr>
              <a:t>  </a:t>
            </a:r>
            <a:r>
              <a:rPr lang="en-US" sz="1000" u="sng">
                <a:solidFill>
                  <a:schemeClr val="hlink"/>
                </a:solidFill>
                <a:hlinkClick r:id="rId4"/>
              </a:rPr>
              <a:t>fieldmuseum.org/use-collections-data-and-images</a:t>
            </a:r>
            <a:r>
              <a:rPr lang="en-US" sz="1100">
                <a:solidFill>
                  <a:schemeClr val="dk1"/>
                </a:solidFill>
              </a:rPr>
              <a:t> </a:t>
            </a:r>
            <a:br>
              <a:rPr lang="en-US" sz="1100">
                <a:solidFill>
                  <a:schemeClr val="dk1"/>
                </a:solidFill>
              </a:rPr>
            </a:br>
            <a:endParaRPr sz="1100">
              <a:solidFill>
                <a:schemeClr val="dk1"/>
              </a:solidFill>
            </a:endParaRPr>
          </a:p>
          <a:p>
            <a:pPr indent="-167640" lvl="0" marL="182880" marR="0" rtl="0" algn="l">
              <a:lnSpc>
                <a:spcPct val="100000"/>
              </a:lnSpc>
              <a:spcBef>
                <a:spcPts val="1200"/>
              </a:spcBef>
              <a:spcAft>
                <a:spcPts val="0"/>
              </a:spcAft>
              <a:buClr>
                <a:srgbClr val="CC0000"/>
              </a:buClr>
              <a:buSzPts val="1200"/>
              <a:buAutoNum type="arabicPeriod"/>
            </a:pPr>
            <a:r>
              <a:rPr b="1" lang="en-US" sz="1200">
                <a:solidFill>
                  <a:srgbClr val="CC0000"/>
                </a:solidFill>
              </a:rPr>
              <a:t>Security Department</a:t>
            </a:r>
            <a:endParaRPr b="1" sz="1200">
              <a:solidFill>
                <a:srgbClr val="CC0000"/>
              </a:solidFill>
            </a:endParaRPr>
          </a:p>
          <a:p>
            <a:pPr indent="-184150" lvl="1" marL="457200" marR="0" rtl="0" algn="l">
              <a:lnSpc>
                <a:spcPct val="100000"/>
              </a:lnSpc>
              <a:spcBef>
                <a:spcPts val="600"/>
              </a:spcBef>
              <a:spcAft>
                <a:spcPts val="0"/>
              </a:spcAft>
              <a:buClr>
                <a:schemeClr val="dk1"/>
              </a:buClr>
              <a:buSzPts val="1100"/>
              <a:buChar char="○"/>
            </a:pPr>
            <a:r>
              <a:rPr lang="en-US" sz="1100">
                <a:solidFill>
                  <a:schemeClr val="dk1"/>
                </a:solidFill>
              </a:rPr>
              <a:t>For help, contact departmental EMu power users:</a:t>
            </a:r>
            <a:br>
              <a:rPr lang="en-US" sz="1100">
                <a:solidFill>
                  <a:schemeClr val="dk1"/>
                </a:solidFill>
              </a:rPr>
            </a:br>
            <a:r>
              <a:rPr lang="en-US" sz="1100">
                <a:solidFill>
                  <a:schemeClr val="dk1"/>
                </a:solidFill>
              </a:rPr>
              <a:t>  </a:t>
            </a:r>
            <a:r>
              <a:rPr lang="en-US" sz="1000" u="sng">
                <a:solidFill>
                  <a:schemeClr val="hlink"/>
                </a:solidFill>
                <a:hlinkClick r:id="rId5"/>
              </a:rPr>
              <a:t>github.com/fieldmuseum/EMu-Documentation/discussions/467</a:t>
            </a:r>
            <a:r>
              <a:rPr lang="en-US" sz="1000">
                <a:solidFill>
                  <a:schemeClr val="dk1"/>
                </a:solidFill>
              </a:rPr>
              <a:t> </a:t>
            </a:r>
            <a:br>
              <a:rPr lang="en-US" sz="1000">
                <a:solidFill>
                  <a:schemeClr val="dk1"/>
                </a:solidFill>
              </a:rPr>
            </a:br>
            <a:endParaRPr sz="1000">
              <a:solidFill>
                <a:schemeClr val="dk1"/>
              </a:solidFill>
            </a:endParaRPr>
          </a:p>
          <a:p>
            <a:pPr indent="-167640" lvl="0" marL="182880" rtl="0" algn="l">
              <a:spcBef>
                <a:spcPts val="1200"/>
              </a:spcBef>
              <a:spcAft>
                <a:spcPts val="0"/>
              </a:spcAft>
              <a:buClr>
                <a:srgbClr val="CC0000"/>
              </a:buClr>
              <a:buSzPts val="1200"/>
              <a:buAutoNum type="arabicPeriod"/>
            </a:pPr>
            <a:r>
              <a:rPr b="1" lang="en-US" sz="1200">
                <a:solidFill>
                  <a:srgbClr val="CC0000"/>
                </a:solidFill>
              </a:rPr>
              <a:t>Record Status  </a:t>
            </a:r>
            <a:r>
              <a:rPr i="1" lang="en-US" sz="1200">
                <a:solidFill>
                  <a:srgbClr val="CC0000"/>
                </a:solidFill>
              </a:rPr>
              <a:t>&amp;  </a:t>
            </a:r>
            <a:r>
              <a:rPr b="1" lang="en-US" sz="1200">
                <a:solidFill>
                  <a:srgbClr val="CC0000"/>
                </a:solidFill>
              </a:rPr>
              <a:t>Publish on Internet</a:t>
            </a:r>
            <a:endParaRPr b="1" sz="1200">
              <a:solidFill>
                <a:srgbClr val="CC0000"/>
              </a:solidFill>
            </a:endParaRPr>
          </a:p>
          <a:p>
            <a:pPr indent="-184150" lvl="1" marL="457200" rtl="0" algn="l">
              <a:spcBef>
                <a:spcPts val="600"/>
              </a:spcBef>
              <a:spcAft>
                <a:spcPts val="0"/>
              </a:spcAft>
              <a:buClr>
                <a:schemeClr val="dk1"/>
              </a:buClr>
              <a:buSzPts val="1100"/>
              <a:buChar char="○"/>
            </a:pPr>
            <a:r>
              <a:rPr lang="en-US" sz="1100">
                <a:solidFill>
                  <a:schemeClr val="dk1"/>
                </a:solidFill>
              </a:rPr>
              <a:t>Check these fields for restrictions</a:t>
            </a:r>
            <a:endParaRPr sz="1100">
              <a:solidFill>
                <a:schemeClr val="dk1"/>
              </a:solidFill>
            </a:endParaRPr>
          </a:p>
        </p:txBody>
      </p:sp>
      <p:sp>
        <p:nvSpPr>
          <p:cNvPr id="256" name="Google Shape;256;p46"/>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WHAT’S INSIDE</a:t>
            </a:r>
            <a:endParaRPr b="1" i="0" sz="100" u="none" cap="none" strike="noStrike">
              <a:solidFill>
                <a:schemeClr val="accent1"/>
              </a:solidFill>
              <a:latin typeface="Arial"/>
              <a:ea typeface="Arial"/>
              <a:cs typeface="Arial"/>
              <a:sym typeface="Arial"/>
            </a:endParaRPr>
          </a:p>
        </p:txBody>
      </p:sp>
      <p:sp>
        <p:nvSpPr>
          <p:cNvPr id="257" name="Google Shape;257;p46"/>
          <p:cNvSpPr/>
          <p:nvPr/>
        </p:nvSpPr>
        <p:spPr>
          <a:xfrm>
            <a:off x="5832600" y="2854657"/>
            <a:ext cx="2429400" cy="1700100"/>
          </a:xfrm>
          <a:prstGeom prst="roundRect">
            <a:avLst>
              <a:gd fmla="val 9429" name="adj"/>
            </a:avLst>
          </a:prstGeom>
          <a:solidFill>
            <a:srgbClr val="B173C5">
              <a:alpha val="8240"/>
            </a:srgbClr>
          </a:solidFill>
          <a:ln cap="flat" cmpd="sng" w="12700">
            <a:solidFill>
              <a:srgbClr val="CC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8" name="Google Shape;258;p46"/>
          <p:cNvSpPr txBox="1"/>
          <p:nvPr/>
        </p:nvSpPr>
        <p:spPr>
          <a:xfrm>
            <a:off x="152400" y="765600"/>
            <a:ext cx="8274600" cy="6003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b="1" lang="en-US" sz="1100">
                <a:solidFill>
                  <a:srgbClr val="CC0000"/>
                </a:solidFill>
              </a:rPr>
              <a:t>NOTE</a:t>
            </a:r>
            <a:r>
              <a:rPr lang="en-US" sz="1100">
                <a:solidFill>
                  <a:schemeClr val="dk1"/>
                </a:solidFill>
              </a:rPr>
              <a:t>: </a:t>
            </a:r>
            <a:r>
              <a:rPr b="1" lang="en-US" sz="1100">
                <a:solidFill>
                  <a:schemeClr val="dk1"/>
                </a:solidFill>
              </a:rPr>
              <a:t>Not all NetX media is “© Field Museum”, nor is it all “public”</a:t>
            </a:r>
            <a:endParaRPr b="1" sz="1100">
              <a:solidFill>
                <a:schemeClr val="dk1"/>
              </a:solidFill>
            </a:endParaRPr>
          </a:p>
          <a:p>
            <a:pPr indent="0" lvl="0" marL="457200" rtl="0" algn="l">
              <a:spcBef>
                <a:spcPts val="600"/>
              </a:spcBef>
              <a:spcAft>
                <a:spcPts val="0"/>
              </a:spcAft>
              <a:buNone/>
            </a:pPr>
            <a:r>
              <a:rPr lang="en-US" sz="1100">
                <a:solidFill>
                  <a:schemeClr val="dk1"/>
                </a:solidFill>
              </a:rPr>
              <a:t>Try the</a:t>
            </a:r>
            <a:r>
              <a:rPr b="1" lang="en-US" sz="1100">
                <a:solidFill>
                  <a:schemeClr val="dk1"/>
                </a:solidFill>
              </a:rPr>
              <a:t> “Permissions” </a:t>
            </a:r>
            <a:r>
              <a:rPr lang="en-US" sz="1100">
                <a:solidFill>
                  <a:schemeClr val="dk1"/>
                </a:solidFill>
              </a:rPr>
              <a:t>Attribute Set in NetX to see the fields highlighted below:</a:t>
            </a:r>
            <a:endParaRPr sz="1100">
              <a:solidFill>
                <a:schemeClr val="dk1"/>
              </a:solidFill>
            </a:endParaRPr>
          </a:p>
        </p:txBody>
      </p:sp>
      <p:sp>
        <p:nvSpPr>
          <p:cNvPr id="259" name="Google Shape;259;p46"/>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Inside NetX - How to check usage permissions</a:t>
            </a:r>
            <a:endParaRPr b="1" i="0" sz="220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7"/>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Licenses </a:t>
            </a:r>
            <a:br>
              <a:rPr lang="en-US"/>
            </a:br>
            <a:r>
              <a:rPr lang="en-US"/>
              <a:t>and Documentation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8"/>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LICENSES AND DOCUMENTATION</a:t>
            </a:r>
            <a:endParaRPr b="1" i="0" sz="100" u="none" cap="none" strike="noStrike">
              <a:solidFill>
                <a:schemeClr val="accent1"/>
              </a:solidFill>
              <a:latin typeface="Arial"/>
              <a:ea typeface="Arial"/>
              <a:cs typeface="Arial"/>
              <a:sym typeface="Arial"/>
            </a:endParaRPr>
          </a:p>
        </p:txBody>
      </p:sp>
      <p:sp>
        <p:nvSpPr>
          <p:cNvPr id="271" name="Google Shape;271;p48"/>
          <p:cNvSpPr txBox="1"/>
          <p:nvPr/>
        </p:nvSpPr>
        <p:spPr>
          <a:xfrm>
            <a:off x="395350" y="921038"/>
            <a:ext cx="3795300" cy="853200"/>
          </a:xfrm>
          <a:prstGeom prst="rect">
            <a:avLst/>
          </a:prstGeom>
          <a:noFill/>
          <a:ln>
            <a:noFill/>
          </a:ln>
        </p:spPr>
        <p:txBody>
          <a:bodyPr anchorCtr="0" anchor="ctr" bIns="91425" lIns="0" spcFirstLastPara="1" rIns="91425" wrap="square" tIns="91425">
            <a:noAutofit/>
          </a:bodyPr>
          <a:lstStyle/>
          <a:p>
            <a:pPr indent="0" lvl="0" marL="0" marR="0" rtl="0" algn="ctr">
              <a:lnSpc>
                <a:spcPct val="150000"/>
              </a:lnSpc>
              <a:spcBef>
                <a:spcPts val="0"/>
              </a:spcBef>
              <a:spcAft>
                <a:spcPts val="900"/>
              </a:spcAft>
              <a:buNone/>
            </a:pPr>
            <a:r>
              <a:rPr b="1" lang="en-US" sz="1500">
                <a:solidFill>
                  <a:schemeClr val="dk1"/>
                </a:solidFill>
              </a:rPr>
              <a:t>To </a:t>
            </a:r>
            <a:r>
              <a:rPr b="1" lang="en-US" sz="1500">
                <a:solidFill>
                  <a:schemeClr val="accent1"/>
                </a:solidFill>
              </a:rPr>
              <a:t>prevent</a:t>
            </a:r>
            <a:r>
              <a:rPr b="1" lang="en-US" sz="1500">
                <a:solidFill>
                  <a:schemeClr val="dk1"/>
                </a:solidFill>
              </a:rPr>
              <a:t> the </a:t>
            </a:r>
            <a:r>
              <a:rPr b="1" lang="en-US" sz="1500">
                <a:solidFill>
                  <a:schemeClr val="accent1"/>
                </a:solidFill>
              </a:rPr>
              <a:t>agony</a:t>
            </a:r>
            <a:r>
              <a:rPr b="1" lang="en-US" sz="1500">
                <a:solidFill>
                  <a:schemeClr val="dk1"/>
                </a:solidFill>
              </a:rPr>
              <a:t> of orphaned works for our future selves/colleagues</a:t>
            </a:r>
            <a:endParaRPr b="1" i="0" sz="1500" u="none" cap="none" strike="noStrike">
              <a:solidFill>
                <a:srgbClr val="000000"/>
              </a:solidFill>
            </a:endParaRPr>
          </a:p>
        </p:txBody>
      </p:sp>
      <p:sp>
        <p:nvSpPr>
          <p:cNvPr id="272" name="Google Shape;272;p48"/>
          <p:cNvSpPr txBox="1"/>
          <p:nvPr/>
        </p:nvSpPr>
        <p:spPr>
          <a:xfrm>
            <a:off x="4953425" y="921038"/>
            <a:ext cx="3795300" cy="853200"/>
          </a:xfrm>
          <a:prstGeom prst="rect">
            <a:avLst/>
          </a:prstGeom>
          <a:noFill/>
          <a:ln>
            <a:noFill/>
          </a:ln>
        </p:spPr>
        <p:txBody>
          <a:bodyPr anchorCtr="0" anchor="ctr" bIns="91425" lIns="0" spcFirstLastPara="1" rIns="91425" wrap="square" tIns="91425">
            <a:noAutofit/>
          </a:bodyPr>
          <a:lstStyle/>
          <a:p>
            <a:pPr indent="0" lvl="0" marL="0" rtl="0" algn="ctr">
              <a:lnSpc>
                <a:spcPct val="150000"/>
              </a:lnSpc>
              <a:spcBef>
                <a:spcPts val="0"/>
              </a:spcBef>
              <a:spcAft>
                <a:spcPts val="900"/>
              </a:spcAft>
              <a:buNone/>
            </a:pPr>
            <a:r>
              <a:rPr b="1" lang="en-US" sz="1500">
                <a:solidFill>
                  <a:schemeClr val="dk1"/>
                </a:solidFill>
              </a:rPr>
              <a:t>To </a:t>
            </a:r>
            <a:r>
              <a:rPr b="1" lang="en-US" sz="1500">
                <a:solidFill>
                  <a:schemeClr val="accent1"/>
                </a:solidFill>
              </a:rPr>
              <a:t>ensure</a:t>
            </a:r>
            <a:r>
              <a:rPr b="1" lang="en-US" sz="1500">
                <a:solidFill>
                  <a:schemeClr val="dk1"/>
                </a:solidFill>
              </a:rPr>
              <a:t> that the museum can </a:t>
            </a:r>
            <a:r>
              <a:rPr b="1" lang="en-US" sz="1500">
                <a:solidFill>
                  <a:schemeClr val="accent1"/>
                </a:solidFill>
              </a:rPr>
              <a:t>support</a:t>
            </a:r>
            <a:r>
              <a:rPr b="1" lang="en-US" sz="1500">
                <a:solidFill>
                  <a:schemeClr val="dk1"/>
                </a:solidFill>
              </a:rPr>
              <a:t> growing media needs over time</a:t>
            </a:r>
            <a:endParaRPr b="1" i="0" sz="1500" u="none" cap="none" strike="noStrike">
              <a:solidFill>
                <a:srgbClr val="000000"/>
              </a:solidFill>
            </a:endParaRPr>
          </a:p>
        </p:txBody>
      </p:sp>
      <p:sp>
        <p:nvSpPr>
          <p:cNvPr id="273" name="Google Shape;273;p48"/>
          <p:cNvSpPr txBox="1"/>
          <p:nvPr/>
        </p:nvSpPr>
        <p:spPr>
          <a:xfrm>
            <a:off x="250825" y="268300"/>
            <a:ext cx="52344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Why Document Media and licenses?</a:t>
            </a:r>
            <a:endParaRPr b="1" i="0" sz="2200" u="none" cap="none" strike="noStrike">
              <a:solidFill>
                <a:schemeClr val="dk2"/>
              </a:solidFill>
              <a:latin typeface="Arial"/>
              <a:ea typeface="Arial"/>
              <a:cs typeface="Arial"/>
              <a:sym typeface="Arial"/>
            </a:endParaRPr>
          </a:p>
        </p:txBody>
      </p:sp>
      <p:pic>
        <p:nvPicPr>
          <p:cNvPr id="274" name="Google Shape;274;p48"/>
          <p:cNvPicPr preferRelativeResize="0"/>
          <p:nvPr/>
        </p:nvPicPr>
        <p:blipFill rotWithShape="1">
          <a:blip r:embed="rId3">
            <a:alphaModFix/>
          </a:blip>
          <a:srcRect b="36952" l="42086" r="-12089" t="28230"/>
          <a:stretch/>
        </p:blipFill>
        <p:spPr>
          <a:xfrm flipH="1">
            <a:off x="734675" y="1851025"/>
            <a:ext cx="3353500" cy="2348700"/>
          </a:xfrm>
          <a:prstGeom prst="rect">
            <a:avLst/>
          </a:prstGeom>
          <a:noFill/>
          <a:ln>
            <a:noFill/>
          </a:ln>
        </p:spPr>
      </p:pic>
      <p:pic>
        <p:nvPicPr>
          <p:cNvPr id="275" name="Google Shape;275;p48"/>
          <p:cNvPicPr preferRelativeResize="0"/>
          <p:nvPr/>
        </p:nvPicPr>
        <p:blipFill rotWithShape="1">
          <a:blip r:embed="rId3">
            <a:alphaModFix/>
          </a:blip>
          <a:srcRect b="33231" l="-18398" r="51833" t="33658"/>
          <a:stretch/>
        </p:blipFill>
        <p:spPr>
          <a:xfrm flipH="1">
            <a:off x="5055850" y="1851025"/>
            <a:ext cx="3353500" cy="2348700"/>
          </a:xfrm>
          <a:prstGeom prst="rect">
            <a:avLst/>
          </a:prstGeom>
          <a:noFill/>
          <a:ln>
            <a:noFill/>
          </a:ln>
        </p:spPr>
      </p:pic>
      <p:sp>
        <p:nvSpPr>
          <p:cNvPr id="276" name="Google Shape;276;p48"/>
          <p:cNvSpPr txBox="1"/>
          <p:nvPr/>
        </p:nvSpPr>
        <p:spPr>
          <a:xfrm>
            <a:off x="250825" y="4479925"/>
            <a:ext cx="44163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Reference: </a:t>
            </a:r>
            <a:r>
              <a:rPr lang="en-US" sz="700"/>
              <a:t>Reed Warbler stuffing a Cuckoo chick’s face.</a:t>
            </a:r>
            <a:endParaRPr sz="700"/>
          </a:p>
          <a:p>
            <a:pPr indent="0" lvl="0" marL="0" marR="0" rtl="0" algn="l">
              <a:lnSpc>
                <a:spcPct val="100000"/>
              </a:lnSpc>
              <a:spcBef>
                <a:spcPts val="0"/>
              </a:spcBef>
              <a:spcAft>
                <a:spcPts val="0"/>
              </a:spcAft>
              <a:buNone/>
            </a:pPr>
            <a:r>
              <a:rPr lang="en-US" sz="700"/>
              <a:t>© Per Harald Olsen - CC BY-SA 3.0</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eld Museum">
  <a:themeElements>
    <a:clrScheme name="Field Museum">
      <a:dk1>
        <a:srgbClr val="0F0F14"/>
      </a:dk1>
      <a:lt1>
        <a:srgbClr val="FFFFFF"/>
      </a:lt1>
      <a:dk2>
        <a:srgbClr val="0F0F14"/>
      </a:dk2>
      <a:lt2>
        <a:srgbClr val="FFFFFF"/>
      </a:lt2>
      <a:accent1>
        <a:srgbClr val="37816E"/>
      </a:accent1>
      <a:accent2>
        <a:srgbClr val="F0F3F3"/>
      </a:accent2>
      <a:accent3>
        <a:srgbClr val="B35F96"/>
      </a:accent3>
      <a:accent4>
        <a:srgbClr val="F4A562"/>
      </a:accent4>
      <a:accent5>
        <a:srgbClr val="446DCD"/>
      </a:accent5>
      <a:accent6>
        <a:srgbClr val="37816E"/>
      </a:accent6>
      <a:hlink>
        <a:srgbClr val="446DCD"/>
      </a:hlink>
      <a:folHlink>
        <a:srgbClr val="446D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